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4"/>
    <p:sldMasterId id="2147483685" r:id="rId5"/>
  </p:sldMasterIdLst>
  <p:notesMasterIdLst>
    <p:notesMasterId r:id="rId43"/>
  </p:notesMasterIdLst>
  <p:handoutMasterIdLst>
    <p:handoutMasterId r:id="rId44"/>
  </p:handoutMasterIdLst>
  <p:sldIdLst>
    <p:sldId id="691" r:id="rId6"/>
    <p:sldId id="486" r:id="rId7"/>
    <p:sldId id="551" r:id="rId8"/>
    <p:sldId id="535" r:id="rId9"/>
    <p:sldId id="689" r:id="rId10"/>
    <p:sldId id="570" r:id="rId11"/>
    <p:sldId id="538" r:id="rId12"/>
    <p:sldId id="518" r:id="rId13"/>
    <p:sldId id="540" r:id="rId14"/>
    <p:sldId id="526" r:id="rId15"/>
    <p:sldId id="541" r:id="rId16"/>
    <p:sldId id="525" r:id="rId17"/>
    <p:sldId id="542" r:id="rId18"/>
    <p:sldId id="563" r:id="rId19"/>
    <p:sldId id="572" r:id="rId20"/>
    <p:sldId id="684" r:id="rId21"/>
    <p:sldId id="519" r:id="rId22"/>
    <p:sldId id="440" r:id="rId23"/>
    <p:sldId id="400" r:id="rId24"/>
    <p:sldId id="402" r:id="rId25"/>
    <p:sldId id="507" r:id="rId26"/>
    <p:sldId id="546" r:id="rId27"/>
    <p:sldId id="410" r:id="rId28"/>
    <p:sldId id="493" r:id="rId29"/>
    <p:sldId id="559" r:id="rId30"/>
    <p:sldId id="545" r:id="rId31"/>
    <p:sldId id="562" r:id="rId32"/>
    <p:sldId id="424" r:id="rId33"/>
    <p:sldId id="497" r:id="rId34"/>
    <p:sldId id="498" r:id="rId35"/>
    <p:sldId id="556" r:id="rId36"/>
    <p:sldId id="567" r:id="rId37"/>
    <p:sldId id="688" r:id="rId38"/>
    <p:sldId id="555" r:id="rId39"/>
    <p:sldId id="565" r:id="rId40"/>
    <p:sldId id="553" r:id="rId41"/>
    <p:sldId id="558" r:id="rId42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7B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 varScale="1">
        <p:scale>
          <a:sx n="144" d="100"/>
          <a:sy n="144" d="100"/>
        </p:scale>
        <p:origin x="180" y="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92F5B-742B-410C-86AA-12FE0FD0D2E0}" type="datetimeFigureOut">
              <a:rPr lang="fr-BE" smtClean="0"/>
              <a:pPr/>
              <a:t>20/01/2025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57D65E-EE7A-4229-8858-0F394FA6310C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972985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r">
              <a:defRPr sz="1200"/>
            </a:lvl1pPr>
          </a:lstStyle>
          <a:p>
            <a:fld id="{DA0980DB-F968-4E16-83DC-7E57E59D4C0F}" type="datetimeFigureOut">
              <a:rPr lang="fr-BE" smtClean="0"/>
              <a:pPr/>
              <a:t>20/01/2025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8" tIns="47779" rIns="95558" bIns="47779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5558" tIns="47779" rIns="95558" bIns="47779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r">
              <a:defRPr sz="1200"/>
            </a:lvl1pPr>
          </a:lstStyle>
          <a:p>
            <a:fld id="{9B9B8F78-0E62-45B0-B8F0-287094A40530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67375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CC028-33DD-4E85-AB51-914B3EAB8CE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3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3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4713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5850269" cy="1836101"/>
          </a:xfrm>
          <a:prstGeom prst="rect">
            <a:avLst/>
          </a:prstGeom>
        </p:spPr>
      </p:pic>
      <p:sp>
        <p:nvSpPr>
          <p:cNvPr id="36" name="Rectangle 35"/>
          <p:cNvSpPr/>
          <p:nvPr userDrawn="1"/>
        </p:nvSpPr>
        <p:spPr>
          <a:xfrm>
            <a:off x="-1" y="5664000"/>
            <a:ext cx="4475545" cy="12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816485" y="2515565"/>
            <a:ext cx="9414104" cy="1605024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rgbClr val="49C5B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1230589" y="612735"/>
            <a:ext cx="961411" cy="12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3991231048"/>
      </p:ext>
    </p:extLst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350973924"/>
      </p:ext>
    </p:extLst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078320459"/>
      </p:ext>
    </p:extLst>
  </p:cSld>
  <p:clrMapOvr>
    <a:masterClrMapping/>
  </p:clrMapOvr>
  <p:transition>
    <p:randomBa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colo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>
            <a:off x="0" y="0"/>
            <a:ext cx="12192000" cy="4994400"/>
          </a:xfrm>
          <a:prstGeom prst="rect">
            <a:avLst/>
          </a:prstGeom>
          <a:solidFill>
            <a:srgbClr val="0092D2"/>
          </a:solidFill>
          <a:ln>
            <a:noFill/>
          </a:ln>
        </p:spPr>
        <p:txBody>
          <a:bodyPr lIns="121895" tIns="121895" rIns="121895" bIns="12189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 dirty="0"/>
          </a:p>
        </p:txBody>
      </p: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1125900" y="563333"/>
            <a:ext cx="4302400" cy="1143200"/>
          </a:xfrm>
          <a:prstGeom prst="rect">
            <a:avLst/>
          </a:prstGeom>
        </p:spPr>
        <p:txBody>
          <a:bodyPr lIns="121894" tIns="121894" rIns="121894" bIns="121894" anchor="t" anchorCtr="0"/>
          <a:lstStyle>
            <a:lvl1pPr lvl="0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6" name="Shape 46"/>
          <p:cNvSpPr/>
          <p:nvPr/>
        </p:nvSpPr>
        <p:spPr>
          <a:xfrm>
            <a:off x="772000" y="772003"/>
            <a:ext cx="72400" cy="9007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121895" tIns="121895" rIns="121895" bIns="12189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572648"/>
      </p:ext>
    </p:extLst>
  </p:cSld>
  <p:clrMapOvr>
    <a:masterClrMapping/>
  </p:clrMapOvr>
  <p:transition>
    <p:randomBa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379413"/>
            <a:ext cx="11425237" cy="8229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379410" y="1295401"/>
            <a:ext cx="1143000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57188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182563" marR="0" lvl="1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357188" marR="0" lvl="2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539750" marR="0" lvl="3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714375" marR="0" lvl="4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‹N°›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89362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F4193E-6D22-44C5-83DA-DD28D0CCDB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9608" y="3313457"/>
            <a:ext cx="9144000" cy="92333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54662E4-A67E-40E8-82DB-AB5EF5EE3A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29608" y="4328862"/>
            <a:ext cx="9144000" cy="42473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167B01-4606-42D8-AA29-3D9B124532DE}"/>
              </a:ext>
            </a:extLst>
          </p:cNvPr>
          <p:cNvSpPr/>
          <p:nvPr userDrawn="1"/>
        </p:nvSpPr>
        <p:spPr>
          <a:xfrm>
            <a:off x="0" y="0"/>
            <a:ext cx="1138094" cy="6857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6CF07AD-42A6-44DD-901F-DA62989E99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38" y="251017"/>
            <a:ext cx="810233" cy="68946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A7C5217-623E-4B17-B966-B6022BB931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1"/>
          <a:stretch/>
        </p:blipFill>
        <p:spPr>
          <a:xfrm rot="16200000">
            <a:off x="-1423576" y="3917742"/>
            <a:ext cx="3946536" cy="83610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9D7C6AF-7B19-4DDA-A159-185AF9B2F6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 b="53186"/>
          <a:stretch/>
        </p:blipFill>
        <p:spPr>
          <a:xfrm>
            <a:off x="7964006" y="4989280"/>
            <a:ext cx="4227994" cy="1868720"/>
          </a:xfrm>
          <a:prstGeom prst="rect">
            <a:avLst/>
          </a:prstGeom>
        </p:spPr>
      </p:pic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DBC0FDE4-5A28-49A1-873C-3949A1E294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226" y="6581017"/>
            <a:ext cx="2743200" cy="276999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31F2DFB7-003F-452E-B2CF-1673169128BF}" type="slidenum">
              <a:rPr lang="fr-BE" smtClean="0"/>
              <a:pPr/>
              <a:t>‹N°›</a:t>
            </a:fld>
            <a:endParaRPr lang="fr-BE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A75D80C-CD68-E134-AB0E-BB87EB278C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6" y="1076038"/>
            <a:ext cx="970160" cy="97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9690AB-0D75-44FF-97A3-D7C2862BF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22A8B0-2207-44F3-80CA-22E0C39BC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8510" y="1123894"/>
            <a:ext cx="9697915" cy="184460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F58E8E-C315-42D7-BE4D-16CD3842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226" y="6308389"/>
            <a:ext cx="2743200" cy="276999"/>
          </a:xfrm>
        </p:spPr>
        <p:txBody>
          <a:bodyPr/>
          <a:lstStyle/>
          <a:p>
            <a:fld id="{31F2DFB7-003F-452E-B2CF-1673169128BF}" type="slidenum">
              <a:rPr lang="fr-BE" smtClean="0"/>
              <a:t>‹N°›</a:t>
            </a:fld>
            <a:endParaRPr lang="fr-BE" dirty="0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77C3FF46-7BDF-42B9-9D52-621278EEA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81017"/>
            <a:ext cx="4114800" cy="276999"/>
          </a:xfrm>
        </p:spPr>
        <p:txBody>
          <a:bodyPr/>
          <a:lstStyle>
            <a:lvl1pPr>
              <a:defRPr>
                <a:solidFill>
                  <a:srgbClr val="9C9990"/>
                </a:solidFill>
              </a:defRPr>
            </a:lvl1pPr>
          </a:lstStyle>
          <a:p>
            <a:r>
              <a:rPr lang="fr-BE" dirty="0"/>
              <a:t>©Prolipsi – </a:t>
            </a:r>
            <a:fld id="{2D040F20-FB25-4201-8FC2-ABA67D58F8FD}" type="datetimeyyyy">
              <a:rPr lang="fr-BE" smtClean="0"/>
              <a:pPr/>
              <a:t>2025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775750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F57A95E-E199-468D-9BD2-4706D26CA88A}"/>
              </a:ext>
            </a:extLst>
          </p:cNvPr>
          <p:cNvSpPr/>
          <p:nvPr userDrawn="1"/>
        </p:nvSpPr>
        <p:spPr>
          <a:xfrm>
            <a:off x="0" y="0"/>
            <a:ext cx="1138094" cy="6857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71CC055-8D89-4200-B83F-B4DBDAB70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762" y="3639145"/>
            <a:ext cx="9338688" cy="923330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3BEA076-C8E9-4038-92F8-D96DE7C97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8762" y="4589463"/>
            <a:ext cx="9338688" cy="424732"/>
          </a:xfrm>
        </p:spPr>
        <p:txBody>
          <a:bodyPr wrap="square">
            <a:sp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41F7079-9EE6-4B98-83DA-06C4021E0F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38" y="251017"/>
            <a:ext cx="810233" cy="68946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CE3211A-BF56-4603-A82B-4FEE41432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1"/>
          <a:stretch/>
        </p:blipFill>
        <p:spPr>
          <a:xfrm rot="16200000">
            <a:off x="-1423576" y="3917742"/>
            <a:ext cx="3946536" cy="83610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B46CCF5-5E6A-46DE-B03C-8DB0C54010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 b="53186"/>
          <a:stretch/>
        </p:blipFill>
        <p:spPr>
          <a:xfrm>
            <a:off x="7964006" y="4989280"/>
            <a:ext cx="4227994" cy="1868720"/>
          </a:xfrm>
          <a:prstGeom prst="rect">
            <a:avLst/>
          </a:prstGeom>
        </p:spPr>
      </p:pic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D63839B6-894B-487D-A5F7-0BC725BFF2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226" y="6581017"/>
            <a:ext cx="2743200" cy="276999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31F2DFB7-003F-452E-B2CF-1673169128BF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13" name="Espace réservé du pied de page 4">
            <a:extLst>
              <a:ext uri="{FF2B5EF4-FFF2-40B4-BE49-F238E27FC236}">
                <a16:creationId xmlns:a16="http://schemas.microsoft.com/office/drawing/2014/main" id="{0299D769-FF4F-4224-AFDC-3A6186067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81017"/>
            <a:ext cx="4114800" cy="276999"/>
          </a:xfrm>
        </p:spPr>
        <p:txBody>
          <a:bodyPr/>
          <a:lstStyle>
            <a:lvl1pPr>
              <a:defRPr>
                <a:solidFill>
                  <a:srgbClr val="9C9990"/>
                </a:solidFill>
              </a:defRPr>
            </a:lvl1pPr>
          </a:lstStyle>
          <a:p>
            <a:r>
              <a:rPr lang="fr-BE" dirty="0"/>
              <a:t>©Prolipsi – </a:t>
            </a:r>
            <a:fld id="{2D040F20-FB25-4201-8FC2-ABA67D58F8FD}" type="datetimeyyyy">
              <a:rPr lang="fr-BE" smtClean="0"/>
              <a:pPr/>
              <a:t>2025</a:t>
            </a:fld>
            <a:endParaRPr lang="fr-B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3A24AB6-F674-C93F-3D8D-9FB4A03CE0D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6" y="1076038"/>
            <a:ext cx="970160" cy="97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3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de section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95ABC4A-1D51-4B3F-A762-07DA71493BCC}"/>
              </a:ext>
            </a:extLst>
          </p:cNvPr>
          <p:cNvSpPr/>
          <p:nvPr userDrawn="1"/>
        </p:nvSpPr>
        <p:spPr>
          <a:xfrm>
            <a:off x="0" y="7679"/>
            <a:ext cx="1138094" cy="68579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73FB44-7723-4886-89C2-483EAA4C6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1F2DFB7-003F-452E-B2CF-1673169128BF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4A538762-FE6A-426A-8D53-6C56BFA6C0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9608" y="3321136"/>
            <a:ext cx="9144000" cy="92333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229C689D-A3A5-4548-B401-1F5A63B3F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29608" y="4336541"/>
            <a:ext cx="9144000" cy="42473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616E7E6-0CC2-47BA-ABC8-1DE71443C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38" y="258696"/>
            <a:ext cx="810233" cy="68946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598D79D-3F77-4A33-B1D9-4F9F03EC81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1"/>
          <a:stretch/>
        </p:blipFill>
        <p:spPr>
          <a:xfrm rot="16200000">
            <a:off x="-1423576" y="3925421"/>
            <a:ext cx="3946536" cy="83610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81D7E2D-7BBF-472A-BC7A-CBA0CFFE42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 b="53186"/>
          <a:stretch/>
        </p:blipFill>
        <p:spPr>
          <a:xfrm>
            <a:off x="7964006" y="4996959"/>
            <a:ext cx="4227994" cy="1868720"/>
          </a:xfrm>
          <a:prstGeom prst="rect">
            <a:avLst/>
          </a:prstGeom>
        </p:spPr>
      </p:pic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A0F3B46F-BE7E-46F6-B9BA-5351F3B09D88}"/>
              </a:ext>
            </a:extLst>
          </p:cNvPr>
          <p:cNvSpPr txBox="1">
            <a:spLocks/>
          </p:cNvSpPr>
          <p:nvPr userDrawn="1"/>
        </p:nvSpPr>
        <p:spPr>
          <a:xfrm>
            <a:off x="9113226" y="6588696"/>
            <a:ext cx="2743200" cy="276999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F2DFB7-003F-452E-B2CF-1673169128BF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1A4CE87E-1FAF-421B-88EA-B5FBDCFB3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81017"/>
            <a:ext cx="4114800" cy="276999"/>
          </a:xfrm>
        </p:spPr>
        <p:txBody>
          <a:bodyPr/>
          <a:lstStyle>
            <a:lvl1pPr>
              <a:defRPr>
                <a:solidFill>
                  <a:srgbClr val="9C9990"/>
                </a:solidFill>
              </a:defRPr>
            </a:lvl1pPr>
          </a:lstStyle>
          <a:p>
            <a:r>
              <a:rPr lang="fr-BE" dirty="0"/>
              <a:t>©Prolipsi – </a:t>
            </a:r>
            <a:fld id="{2D040F20-FB25-4201-8FC2-ABA67D58F8FD}" type="datetimeyyyy">
              <a:rPr lang="fr-BE" smtClean="0"/>
              <a:pPr/>
              <a:t>2025</a:t>
            </a:fld>
            <a:endParaRPr lang="fr-BE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95BDDE2-EAFC-D087-042B-52BC58BBCF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6" y="1076038"/>
            <a:ext cx="970160" cy="97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3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95ABC4A-1D51-4B3F-A762-07DA71493BCC}"/>
              </a:ext>
            </a:extLst>
          </p:cNvPr>
          <p:cNvSpPr/>
          <p:nvPr userDrawn="1"/>
        </p:nvSpPr>
        <p:spPr>
          <a:xfrm>
            <a:off x="0" y="7679"/>
            <a:ext cx="1138094" cy="68579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73FB44-7723-4886-89C2-483EAA4C6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1F2DFB7-003F-452E-B2CF-1673169128BF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4A538762-FE6A-426A-8D53-6C56BFA6C0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9608" y="3321136"/>
            <a:ext cx="9144000" cy="92333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229C689D-A3A5-4548-B401-1F5A63B3F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29608" y="4336541"/>
            <a:ext cx="9144000" cy="4247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616E7E6-0CC2-47BA-ABC8-1DE71443C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38" y="258696"/>
            <a:ext cx="810233" cy="68946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598D79D-3F77-4A33-B1D9-4F9F03EC81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1"/>
          <a:stretch/>
        </p:blipFill>
        <p:spPr>
          <a:xfrm rot="16200000">
            <a:off x="-1423576" y="3925421"/>
            <a:ext cx="3946536" cy="83610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81D7E2D-7BBF-472A-BC7A-CBA0CFFE42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 b="53186"/>
          <a:stretch/>
        </p:blipFill>
        <p:spPr>
          <a:xfrm>
            <a:off x="7964006" y="4996959"/>
            <a:ext cx="4227994" cy="1868720"/>
          </a:xfrm>
          <a:prstGeom prst="rect">
            <a:avLst/>
          </a:prstGeom>
        </p:spPr>
      </p:pic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A0F3B46F-BE7E-46F6-B9BA-5351F3B09D88}"/>
              </a:ext>
            </a:extLst>
          </p:cNvPr>
          <p:cNvSpPr txBox="1">
            <a:spLocks/>
          </p:cNvSpPr>
          <p:nvPr userDrawn="1"/>
        </p:nvSpPr>
        <p:spPr>
          <a:xfrm>
            <a:off x="9113226" y="6588696"/>
            <a:ext cx="2743200" cy="276999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F2DFB7-003F-452E-B2CF-1673169128BF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C71E3F5C-01D0-482C-8123-54D4ED3C7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81017"/>
            <a:ext cx="4114800" cy="2769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BE" dirty="0"/>
              <a:t>©Prolipsi – </a:t>
            </a:r>
            <a:fld id="{2D040F20-FB25-4201-8FC2-ABA67D58F8FD}" type="datetimeyyyy">
              <a:rPr lang="fr-BE" smtClean="0"/>
              <a:pPr/>
              <a:t>2025</a:t>
            </a:fld>
            <a:endParaRPr lang="fr-BE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2AA872E-8ABF-219A-EC24-14C3B5D1CAB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6" y="1076038"/>
            <a:ext cx="970160" cy="97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3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95ABC4A-1D51-4B3F-A762-07DA71493BCC}"/>
              </a:ext>
            </a:extLst>
          </p:cNvPr>
          <p:cNvSpPr/>
          <p:nvPr userDrawn="1"/>
        </p:nvSpPr>
        <p:spPr>
          <a:xfrm>
            <a:off x="0" y="7679"/>
            <a:ext cx="1138094" cy="68579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73FB44-7723-4886-89C2-483EAA4C6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1F2DFB7-003F-452E-B2CF-1673169128BF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4A538762-FE6A-426A-8D53-6C56BFA6C0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9608" y="3321136"/>
            <a:ext cx="9144000" cy="92333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229C689D-A3A5-4548-B401-1F5A63B3F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29608" y="4336541"/>
            <a:ext cx="9144000" cy="4247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616E7E6-0CC2-47BA-ABC8-1DE71443C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38" y="258696"/>
            <a:ext cx="810233" cy="68946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598D79D-3F77-4A33-B1D9-4F9F03EC81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1"/>
          <a:stretch/>
        </p:blipFill>
        <p:spPr>
          <a:xfrm rot="16200000">
            <a:off x="-1423576" y="3925421"/>
            <a:ext cx="3946536" cy="83610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81D7E2D-7BBF-472A-BC7A-CBA0CFFE42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 b="53186"/>
          <a:stretch/>
        </p:blipFill>
        <p:spPr>
          <a:xfrm>
            <a:off x="7964006" y="4996959"/>
            <a:ext cx="4227994" cy="1868720"/>
          </a:xfrm>
          <a:prstGeom prst="rect">
            <a:avLst/>
          </a:prstGeom>
        </p:spPr>
      </p:pic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A0F3B46F-BE7E-46F6-B9BA-5351F3B09D88}"/>
              </a:ext>
            </a:extLst>
          </p:cNvPr>
          <p:cNvSpPr txBox="1">
            <a:spLocks/>
          </p:cNvSpPr>
          <p:nvPr userDrawn="1"/>
        </p:nvSpPr>
        <p:spPr>
          <a:xfrm>
            <a:off x="9113226" y="6588696"/>
            <a:ext cx="2743200" cy="276999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F2DFB7-003F-452E-B2CF-1673169128BF}" type="slidenum">
              <a:rPr lang="fr-BE" smtClean="0">
                <a:solidFill>
                  <a:schemeClr val="accent1"/>
                </a:solidFill>
              </a:rPr>
              <a:pPr/>
              <a:t>‹N°›</a:t>
            </a:fld>
            <a:endParaRPr lang="fr-BE" dirty="0">
              <a:solidFill>
                <a:schemeClr val="accent1"/>
              </a:solidFill>
            </a:endParaRPr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36CBE67D-6EA7-4EFA-B372-F97505453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81017"/>
            <a:ext cx="4114800" cy="2769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BE" dirty="0"/>
              <a:t>©Prolipsi – </a:t>
            </a:r>
            <a:fld id="{2D040F20-FB25-4201-8FC2-ABA67D58F8FD}" type="datetimeyyyy">
              <a:rPr lang="fr-BE" smtClean="0"/>
              <a:pPr/>
              <a:t>2025</a:t>
            </a:fld>
            <a:endParaRPr lang="fr-BE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F157558-FD4B-BE89-1D04-DD946B870FE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6" y="1076038"/>
            <a:ext cx="970160" cy="97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40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692871127"/>
      </p:ext>
    </p:extLst>
  </p:cSld>
  <p:clrMapOvr>
    <a:masterClrMapping/>
  </p:clrMapOvr>
  <p:transition>
    <p:randomBa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527614-FE41-4672-B79D-76ECAF091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059DAF-B0C6-4D45-9234-AEEEB76242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5392" y="1409632"/>
            <a:ext cx="517169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DC3F202-CC8D-40C0-8983-B6E60E1DB9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68564" y="1409632"/>
            <a:ext cx="517169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2D1C603-9E71-41AA-A629-7E793253B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2DFB7-003F-452E-B2CF-1673169128BF}" type="slidenum">
              <a:rPr lang="fr-BE" smtClean="0"/>
              <a:t>‹N°›</a:t>
            </a:fld>
            <a:endParaRPr lang="fr-BE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8D6D6FE5-83BC-4706-AA86-918CDBFFE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81017"/>
            <a:ext cx="4114800" cy="276999"/>
          </a:xfrm>
        </p:spPr>
        <p:txBody>
          <a:bodyPr/>
          <a:lstStyle>
            <a:lvl1pPr>
              <a:defRPr>
                <a:solidFill>
                  <a:srgbClr val="9C9990"/>
                </a:solidFill>
              </a:defRPr>
            </a:lvl1pPr>
          </a:lstStyle>
          <a:p>
            <a:r>
              <a:rPr lang="fr-BE" dirty="0"/>
              <a:t>©Prolipsi – </a:t>
            </a:r>
            <a:fld id="{2D040F20-FB25-4201-8FC2-ABA67D58F8FD}" type="datetimeyyyy">
              <a:rPr lang="fr-BE" smtClean="0"/>
              <a:pPr/>
              <a:t>2025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78862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2291F9-7C88-4BBB-A28E-3B9CB87E5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E1F5F5E-EF53-4F8B-98C7-1602E0FAA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2DFB7-003F-452E-B2CF-1673169128BF}" type="slidenum">
              <a:rPr lang="fr-BE" smtClean="0"/>
              <a:t>‹N°›</a:t>
            </a:fld>
            <a:endParaRPr lang="fr-BE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112BA21B-2FF5-4BDD-A69B-2E7C5D387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81017"/>
            <a:ext cx="4114800" cy="276999"/>
          </a:xfrm>
        </p:spPr>
        <p:txBody>
          <a:bodyPr/>
          <a:lstStyle>
            <a:lvl1pPr>
              <a:defRPr>
                <a:solidFill>
                  <a:srgbClr val="9C9990"/>
                </a:solidFill>
              </a:defRPr>
            </a:lvl1pPr>
          </a:lstStyle>
          <a:p>
            <a:r>
              <a:rPr lang="fr-BE" dirty="0"/>
              <a:t>©Prolipsi – </a:t>
            </a:r>
            <a:fld id="{2D040F20-FB25-4201-8FC2-ABA67D58F8FD}" type="datetimeyyyy">
              <a:rPr lang="fr-BE" smtClean="0"/>
              <a:pPr/>
              <a:t>2025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651272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8CF759A-EBFD-4F82-9537-34D7D4A865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7" t="52724"/>
          <a:stretch/>
        </p:blipFill>
        <p:spPr>
          <a:xfrm>
            <a:off x="0" y="-114301"/>
            <a:ext cx="2466242" cy="188717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812EFD9-1434-4EFB-9D73-8BC2130741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 b="53186"/>
          <a:stretch/>
        </p:blipFill>
        <p:spPr>
          <a:xfrm>
            <a:off x="7964006" y="4989280"/>
            <a:ext cx="4227994" cy="1868720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C7CCEB4-0C72-4F5F-AD93-ECD324AB7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2DFB7-003F-452E-B2CF-1673169128BF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98A793AF-9130-4B8C-B571-B93F83B61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81017"/>
            <a:ext cx="4114800" cy="276999"/>
          </a:xfrm>
        </p:spPr>
        <p:txBody>
          <a:bodyPr/>
          <a:lstStyle>
            <a:lvl1pPr>
              <a:defRPr>
                <a:solidFill>
                  <a:srgbClr val="9C9990"/>
                </a:solidFill>
              </a:defRPr>
            </a:lvl1pPr>
          </a:lstStyle>
          <a:p>
            <a:r>
              <a:rPr lang="fr-BE" dirty="0"/>
              <a:t>©Prolipsi – </a:t>
            </a:r>
            <a:fld id="{2D040F20-FB25-4201-8FC2-ABA67D58F8FD}" type="datetimeyyyy">
              <a:rPr lang="fr-BE" smtClean="0"/>
              <a:pPr/>
              <a:t>2025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236077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379413"/>
            <a:ext cx="11425237" cy="8229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379410" y="1295401"/>
            <a:ext cx="1143000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57188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539750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714375" marR="0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182563" marR="0" lvl="1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357188" marR="0" lvl="2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539750" marR="0" lvl="3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714375" marR="0" lvl="4" indent="-17462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590811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‹N°›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52183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4800" b="1" cap="all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30163930"/>
      </p:ext>
    </p:extLst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05736" y="1200151"/>
            <a:ext cx="4988664" cy="339407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032136" cy="339407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968665203"/>
      </p:ext>
    </p:extLst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51590168"/>
      </p:ext>
    </p:extLst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400819107"/>
      </p:ext>
    </p:extLst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444404"/>
      </p:ext>
    </p:extLst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728900325"/>
      </p:ext>
    </p:extLst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89422153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.png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38909" y="274639"/>
            <a:ext cx="1049082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38909" y="1600201"/>
            <a:ext cx="10490827" cy="4303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7791433-DE50-4973-8994-9A3838F8617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592000" y="6538000"/>
            <a:ext cx="1600000" cy="320000"/>
          </a:xfrm>
          <a:prstGeom prst="rect">
            <a:avLst/>
          </a:prstGeom>
          <a:solidFill>
            <a:srgbClr val="49C5B1"/>
          </a:solidFill>
          <a:ln>
            <a:noFill/>
          </a:ln>
        </p:spPr>
        <p:txBody>
          <a:bodyPr/>
          <a:lstStyle/>
          <a:p>
            <a:endParaRPr lang="fr-FR" sz="4267">
              <a:solidFill>
                <a:srgbClr val="6CD0C0"/>
              </a:solidFill>
            </a:endParaRPr>
          </a:p>
        </p:txBody>
      </p:sp>
      <p:sp>
        <p:nvSpPr>
          <p:cNvPr id="15" name="ZoneTexte 12">
            <a:extLst>
              <a:ext uri="{FF2B5EF4-FFF2-40B4-BE49-F238E27FC236}">
                <a16:creationId xmlns:a16="http://schemas.microsoft.com/office/drawing/2014/main" id="{7C19693F-C9FA-42E6-AF6C-6A124D6AD6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152085" y="6502830"/>
            <a:ext cx="54399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FR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 public de Wallonie</a:t>
            </a:r>
            <a:r>
              <a:rPr lang="fr-FR" sz="1600" b="1" dirty="0">
                <a:solidFill>
                  <a:srgbClr val="002D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kern="1200" dirty="0">
                <a:solidFill>
                  <a:srgbClr val="49C5B1"/>
                </a:solidFill>
                <a:effectLst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mobilité infrastructures</a:t>
            </a:r>
            <a:endParaRPr lang="fr-FR" sz="1600" b="1" dirty="0">
              <a:solidFill>
                <a:srgbClr val="49C5B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AA2A66E-6A95-43AE-9D85-178BD5FA0F5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62"/>
            <a:ext cx="2479807" cy="77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97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84" r:id="rId13"/>
  </p:sldLayoutIdLst>
  <p:transition>
    <p:randomBar/>
  </p:transition>
  <p:txStyles>
    <p:titleStyle>
      <a:lvl1pPr algn="l" defTabSz="609585" rtl="0" eaLnBrk="1" latinLnBrk="0" hangingPunct="1">
        <a:spcBef>
          <a:spcPct val="0"/>
        </a:spcBef>
        <a:buNone/>
        <a:defRPr sz="3733" b="1" kern="1200">
          <a:solidFill>
            <a:srgbClr val="49C5B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4351DB7-BABB-4F69-ABF0-C7B930837BA6}"/>
              </a:ext>
            </a:extLst>
          </p:cNvPr>
          <p:cNvSpPr/>
          <p:nvPr userDrawn="1"/>
        </p:nvSpPr>
        <p:spPr>
          <a:xfrm>
            <a:off x="38474" y="251017"/>
            <a:ext cx="1138094" cy="68579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FBEBC46-726C-4641-946E-0B9A27D9D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391" y="294181"/>
            <a:ext cx="10654863" cy="5355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3282A87-C898-460E-89CD-C921F095B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5390" y="1123894"/>
            <a:ext cx="10654864" cy="184460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3BF88D2-8819-4375-AE04-9468CDD9ED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 b="53186"/>
          <a:stretch/>
        </p:blipFill>
        <p:spPr>
          <a:xfrm>
            <a:off x="7964006" y="4989280"/>
            <a:ext cx="4227994" cy="1868720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B4FF94FB-B573-4BD3-AC38-D2EB1DC1ADB7}"/>
              </a:ext>
            </a:extLst>
          </p:cNvPr>
          <p:cNvCxnSpPr>
            <a:cxnSpLocks/>
          </p:cNvCxnSpPr>
          <p:nvPr userDrawn="1"/>
        </p:nvCxnSpPr>
        <p:spPr>
          <a:xfrm>
            <a:off x="941871" y="848458"/>
            <a:ext cx="11098383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D290BE-67F2-4318-973D-B11675B643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3226" y="6581017"/>
            <a:ext cx="2743200" cy="276999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31F2DFB7-003F-452E-B2CF-1673169128BF}" type="slidenum">
              <a:rPr lang="fr-BE" smtClean="0"/>
              <a:pPr/>
              <a:t>‹N°›</a:t>
            </a:fld>
            <a:endParaRPr lang="fr-BE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C71F8AA-AFB0-4654-B0F3-B0F3E740E99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38" y="251017"/>
            <a:ext cx="810233" cy="68946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AD4AA93-A0F4-47C6-9205-7A306A11D2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1"/>
          <a:stretch/>
        </p:blipFill>
        <p:spPr>
          <a:xfrm rot="16200000">
            <a:off x="-1423576" y="3917742"/>
            <a:ext cx="3946536" cy="836105"/>
          </a:xfrm>
          <a:prstGeom prst="rect">
            <a:avLst/>
          </a:prstGeom>
        </p:spPr>
      </p:pic>
      <p:sp>
        <p:nvSpPr>
          <p:cNvPr id="13" name="Espace réservé du pied de page 4">
            <a:extLst>
              <a:ext uri="{FF2B5EF4-FFF2-40B4-BE49-F238E27FC236}">
                <a16:creationId xmlns:a16="http://schemas.microsoft.com/office/drawing/2014/main" id="{E8F24567-2466-4C22-A119-E78F666A53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81017"/>
            <a:ext cx="4114800" cy="276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C9990"/>
                </a:solidFill>
              </a:defRPr>
            </a:lvl1pPr>
          </a:lstStyle>
          <a:p>
            <a:r>
              <a:rPr lang="fr-BE" dirty="0"/>
              <a:t>©Prolipsi – </a:t>
            </a:r>
            <a:fld id="{2D040F20-FB25-4201-8FC2-ABA67D58F8FD}" type="datetimeyyyy">
              <a:rPr lang="fr-BE" smtClean="0"/>
              <a:pPr/>
              <a:t>2025</a:t>
            </a:fld>
            <a:endParaRPr lang="fr-B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FB650EE-9955-0541-8002-A859F199517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6" y="1076038"/>
            <a:ext cx="970160" cy="97016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8A018C0-4356-3B33-2002-A16DD91E2AF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917" y="284853"/>
            <a:ext cx="1793337" cy="46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03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2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60363" indent="-360363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36575" indent="-176213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22325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 2" panose="05020102010507070707" pitchFamily="18" charset="2"/>
        <a:buChar char="¤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84250" indent="-179388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authier.michaux@spw.wallonie.b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qc.spw.wallonie.be/fr/qualiroutes/doc/AGW-Moniteur-11_1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Espace réservé de la date 3"/>
          <p:cNvSpPr>
            <a:spLocks noGrp="1"/>
          </p:cNvSpPr>
          <p:nvPr>
            <p:ph type="dt" sz="quarter" idx="10"/>
          </p:nvPr>
        </p:nvSpPr>
        <p:spPr>
          <a:xfrm>
            <a:off x="0" y="0"/>
            <a:ext cx="0" cy="0"/>
          </a:xfrm>
          <a:noFill/>
          <a:ln/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AA94-026F-4740-9472-5031160C124B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348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32520" y="1586428"/>
            <a:ext cx="9144000" cy="360140"/>
          </a:xfrm>
          <a:noFill/>
        </p:spPr>
        <p:txBody>
          <a:bodyPr>
            <a:normAutofit fontScale="90000"/>
          </a:bodyPr>
          <a:lstStyle/>
          <a:p>
            <a:pPr algn="ctr"/>
            <a:br>
              <a:rPr lang="fr-CA" sz="1800" b="0" dirty="0">
                <a:solidFill>
                  <a:srgbClr val="000000"/>
                </a:solidFill>
                <a:latin typeface="Myriad Pro"/>
              </a:rPr>
            </a:br>
            <a:r>
              <a:rPr lang="fr-BE" sz="4400" b="0" dirty="0"/>
              <a:t>Dispositions concernant la    </a:t>
            </a:r>
            <a:br>
              <a:rPr lang="fr-BE" sz="4400" b="0" dirty="0"/>
            </a:br>
            <a:r>
              <a:rPr lang="fr-BE" sz="4400" b="0" dirty="0"/>
              <a:t>signalisation de chantier en Wallonie </a:t>
            </a:r>
            <a:r>
              <a:rPr lang="fr-BE" sz="1800" b="0" i="0" u="none" strike="noStrike" baseline="0" dirty="0">
                <a:solidFill>
                  <a:srgbClr val="211D1E"/>
                </a:solidFill>
                <a:latin typeface="Myriad Pro"/>
              </a:rPr>
              <a:t>	</a:t>
            </a:r>
            <a:br>
              <a:rPr lang="fr-BE" sz="1800" b="0" i="0" u="none" strike="noStrike" baseline="0" dirty="0">
                <a:solidFill>
                  <a:srgbClr val="211D1E"/>
                </a:solidFill>
                <a:latin typeface="Myriad Pro"/>
              </a:rPr>
            </a:br>
            <a:endParaRPr lang="fr-FR" sz="4400" b="0" dirty="0"/>
          </a:p>
        </p:txBody>
      </p:sp>
      <p:sp>
        <p:nvSpPr>
          <p:cNvPr id="334852" name="Text Box 5"/>
          <p:cNvSpPr txBox="1">
            <a:spLocks noChangeArrowheads="1"/>
          </p:cNvSpPr>
          <p:nvPr/>
        </p:nvSpPr>
        <p:spPr bwMode="auto">
          <a:xfrm>
            <a:off x="7608168" y="1484785"/>
            <a:ext cx="3168352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10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10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ir. Gauthier Michaux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10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latin typeface="Calibri" panose="020F0502020204030204" pitchFamily="34" charset="0"/>
                <a:hlinkClick r:id="rId3"/>
              </a:rPr>
              <a:t>gauthier.michaux@spw.wallonie.be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SPW Mobilité &amp; Infrastructures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Département Expertises, Structures et Géotechnique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Direction des Techniques routières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Courrières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21/01/2025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10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761A368-5F96-4381-849A-1B2A915BC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8291" y="1696135"/>
            <a:ext cx="3415330" cy="410161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D94518-3BAB-4A90-B6F9-D9E72322D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FD7BB0B-A36C-4423-A3B5-0A1125627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2712" y="109775"/>
            <a:ext cx="6973396" cy="5740296"/>
          </a:xfrm>
          <a:prstGeom prst="rect">
            <a:avLst/>
          </a:prstGeom>
        </p:spPr>
      </p:pic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047976A-5DAE-4A5C-B592-1D470DEFA2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59896" y="548680"/>
            <a:ext cx="6501374" cy="486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81487"/>
      </p:ext>
    </p:extLst>
  </p:cSld>
  <p:clrMapOvr>
    <a:masterClrMapping/>
  </p:clrMapOvr>
  <p:transition>
    <p:randomBa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02CADA-2B3A-4C8D-814E-506A649DA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599767-7B01-4799-9E76-555350D1F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DB4B26A-F871-4BDC-A237-A11863192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12" y="274639"/>
            <a:ext cx="10632504" cy="593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40781"/>
      </p:ext>
    </p:extLst>
  </p:cSld>
  <p:clrMapOvr>
    <a:masterClrMapping/>
  </p:clrMapOvr>
  <p:transition>
    <p:randomBa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06525-81D2-4F18-A7DC-A61B8E357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AGW "Signalisation de chantier"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CF9EEE-DA14-43F5-BEBB-40B590EB2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397530"/>
            <a:ext cx="11089232" cy="48882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2200" b="1" dirty="0"/>
              <a:t>Nouveautés générales (2/2):</a:t>
            </a:r>
          </a:p>
          <a:p>
            <a:endParaRPr lang="fr-BE" sz="2200" dirty="0"/>
          </a:p>
          <a:p>
            <a:pPr lvl="0"/>
            <a:r>
              <a:rPr lang="fr-BE" sz="2000" dirty="0"/>
              <a:t>Eclairage public maintenu à hauteur du chantier</a:t>
            </a:r>
          </a:p>
          <a:p>
            <a:pPr lvl="0"/>
            <a:r>
              <a:rPr lang="fr-BE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Introduction des panneaux LED</a:t>
            </a:r>
          </a:p>
          <a:p>
            <a:pPr lvl="0"/>
            <a:r>
              <a:rPr lang="fr-BE" sz="2000" dirty="0"/>
              <a:t>Défilement des lampes dans la zone d'approche si réduction du nombre de bandes (lampes L8)</a:t>
            </a:r>
          </a:p>
          <a:p>
            <a:pPr lvl="0"/>
            <a:r>
              <a:rPr lang="fr-BE" sz="2000" dirty="0"/>
              <a:t>Suppression des lampes en balisage longitudinal </a:t>
            </a:r>
          </a:p>
          <a:p>
            <a:pPr lvl="0"/>
            <a:r>
              <a:rPr lang="fr-BE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Introduction des panneaux "sourire" pour les chantiers de 1° cat de grande longueur</a:t>
            </a:r>
          </a:p>
          <a:p>
            <a:pPr lvl="0"/>
            <a:r>
              <a:rPr lang="fr-BE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Cas spécifique des insertions courtes sur autoroutes</a:t>
            </a:r>
          </a:p>
          <a:p>
            <a:r>
              <a:rPr lang="fr-BE" sz="2000" dirty="0"/>
              <a:t>Indication du temps restant de la phase en cours pour les feux</a:t>
            </a:r>
          </a:p>
          <a:p>
            <a:pPr lvl="0"/>
            <a:r>
              <a:rPr lang="fr-BE" sz="2000" dirty="0"/>
              <a:t>Simplification des balises de type I (Ia et </a:t>
            </a:r>
            <a:r>
              <a:rPr lang="fr-BE" sz="2000" dirty="0" err="1"/>
              <a:t>Ib</a:t>
            </a:r>
            <a:r>
              <a:rPr lang="fr-BE" sz="2000" dirty="0"/>
              <a:t> seulement)</a:t>
            </a:r>
          </a:p>
          <a:p>
            <a:pPr marL="0" lvl="0" indent="0">
              <a:buNone/>
            </a:pPr>
            <a:br>
              <a:rPr lang="fr-BE" sz="1100" dirty="0"/>
            </a:br>
            <a:endParaRPr lang="fr-BE" sz="1100" dirty="0"/>
          </a:p>
          <a:p>
            <a:endParaRPr lang="fr-BE" sz="1100" dirty="0"/>
          </a:p>
          <a:p>
            <a:endParaRPr lang="fr-BE" sz="11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6FA4B80-9FCA-46A8-99CD-428D641E70AC}"/>
              </a:ext>
            </a:extLst>
          </p:cNvPr>
          <p:cNvSpPr txBox="1"/>
          <p:nvPr/>
        </p:nvSpPr>
        <p:spPr>
          <a:xfrm>
            <a:off x="8832304" y="5534668"/>
            <a:ext cx="2620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Existait dans Qualiroutes</a:t>
            </a:r>
          </a:p>
        </p:txBody>
      </p:sp>
    </p:spTree>
    <p:extLst>
      <p:ext uri="{BB962C8B-B14F-4D97-AF65-F5344CB8AC3E}">
        <p14:creationId xmlns:p14="http://schemas.microsoft.com/office/powerpoint/2010/main" val="3416931436"/>
      </p:ext>
    </p:extLst>
  </p:cSld>
  <p:clrMapOvr>
    <a:masterClrMapping/>
  </p:clrMapOvr>
  <p:transition>
    <p:randomBa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D94518-3BAB-4A90-B6F9-D9E72322D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909" y="341784"/>
            <a:ext cx="10490827" cy="1143000"/>
          </a:xfrm>
        </p:spPr>
        <p:txBody>
          <a:bodyPr/>
          <a:lstStyle/>
          <a:p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11CDCB-FF76-4A07-9949-5DFA9D4954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0F24106-4C5E-496F-B666-DA7E6EEF2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73" y="476672"/>
            <a:ext cx="11463454" cy="555330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A5DF308-64F3-4BF9-93D8-BA58B614E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4" y="2165769"/>
            <a:ext cx="1260723" cy="3999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1400006"/>
      </p:ext>
    </p:extLst>
  </p:cSld>
  <p:clrMapOvr>
    <a:masterClrMapping/>
  </p:clrMapOvr>
  <p:transition>
    <p:randomBa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D94518-3BAB-4A90-B6F9-D9E72322D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909" y="341784"/>
            <a:ext cx="10490827" cy="1143000"/>
          </a:xfrm>
        </p:spPr>
        <p:txBody>
          <a:bodyPr/>
          <a:lstStyle/>
          <a:p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11CDCB-FF76-4A07-9949-5DFA9D4954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761FD7A-8CAE-2971-98A2-CBF4DF853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0"/>
            <a:ext cx="5146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5405583-C3AF-8A1B-AFE1-1D9704A44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520" y="0"/>
            <a:ext cx="5146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032285"/>
      </p:ext>
    </p:extLst>
  </p:cSld>
  <p:clrMapOvr>
    <a:masterClrMapping/>
  </p:clrMapOvr>
  <p:transition>
    <p:randomBa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06525-81D2-4F18-A7DC-A61B8E357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AGW "Signalisation de chantier" – 06/06/2024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CF9EEE-DA14-43F5-BEBB-40B590EB2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417639"/>
            <a:ext cx="10490827" cy="48882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BE" sz="1800" b="1" dirty="0">
              <a:solidFill>
                <a:srgbClr val="000000"/>
              </a:solidFill>
              <a:latin typeface="Aptos" panose="020B0004020202020204" pitchFamily="34" charset="0"/>
              <a:ea typeface="Aptos" panose="020B0004020202020204" pitchFamily="34" charset="0"/>
            </a:endParaRPr>
          </a:p>
          <a:p>
            <a:pPr marL="457200"/>
            <a:r>
              <a:rPr lang="fr-BE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1 balise sur </a:t>
            </a:r>
            <a:r>
              <a:rPr lang="fr-BE" sz="2000" b="1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3</a:t>
            </a:r>
            <a:r>
              <a:rPr lang="fr-BE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doit avoir un feu de type L8L ou L8M et de couleur jaune C1 selon la NBN EN 12352 ou équivalent.</a:t>
            </a:r>
          </a:p>
          <a:p>
            <a:pPr marL="457200"/>
            <a:endParaRPr lang="fr-BE" sz="1800" dirty="0">
              <a:ea typeface="Aptos" panose="020B0004020202020204" pitchFamily="34" charset="0"/>
            </a:endParaRPr>
          </a:p>
          <a:p>
            <a:pPr marL="457200"/>
            <a:endParaRPr lang="fr-BE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0" indent="0">
              <a:buNone/>
            </a:pPr>
            <a:endParaRPr lang="fr-BE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0" indent="0">
              <a:buNone/>
            </a:pPr>
            <a:endParaRPr lang="fr-BE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0" lvl="0" indent="0">
              <a:buNone/>
            </a:pPr>
            <a:br>
              <a:rPr lang="fr-BE" sz="1100" dirty="0"/>
            </a:br>
            <a:endParaRPr lang="fr-BE" sz="1100" dirty="0"/>
          </a:p>
          <a:p>
            <a:endParaRPr lang="fr-BE" sz="1100" dirty="0"/>
          </a:p>
          <a:p>
            <a:endParaRPr lang="fr-BE" sz="11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7103205-F0C7-EB5F-36FF-F6BCE5D2B665}"/>
              </a:ext>
            </a:extLst>
          </p:cNvPr>
          <p:cNvSpPr txBox="1"/>
          <p:nvPr/>
        </p:nvSpPr>
        <p:spPr>
          <a:xfrm>
            <a:off x="738909" y="2722824"/>
            <a:ext cx="10657184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BE" sz="2000" dirty="0">
                <a:latin typeface="Calibri" panose="020F0502020204030204" pitchFamily="34" charset="0"/>
                <a:cs typeface="Calibri" panose="020F0502020204030204" pitchFamily="34" charset="0"/>
              </a:rPr>
              <a:t>Si un chantier dure </a:t>
            </a:r>
            <a:r>
              <a:rPr lang="fr-BE" sz="2000" b="1" dirty="0">
                <a:latin typeface="Calibri" panose="020F0502020204030204" pitchFamily="34" charset="0"/>
                <a:cs typeface="Calibri" panose="020F0502020204030204" pitchFamily="34" charset="0"/>
              </a:rPr>
              <a:t>plus de 7 jours</a:t>
            </a:r>
            <a:r>
              <a:rPr lang="fr-BE" sz="2000" dirty="0">
                <a:latin typeface="Calibri" panose="020F0502020204030204" pitchFamily="34" charset="0"/>
                <a:cs typeface="Calibri" panose="020F0502020204030204" pitchFamily="34" charset="0"/>
              </a:rPr>
              <a:t>, il faut mettre des </a:t>
            </a:r>
            <a:r>
              <a:rPr lang="fr-BE" sz="2000" b="1" dirty="0">
                <a:latin typeface="Calibri" panose="020F0502020204030204" pitchFamily="34" charset="0"/>
                <a:cs typeface="Calibri" panose="020F0502020204030204" pitchFamily="34" charset="0"/>
              </a:rPr>
              <a:t>marques longitudinales temporaires </a:t>
            </a:r>
            <a:r>
              <a:rPr lang="fr-BE" sz="2000" dirty="0">
                <a:latin typeface="Calibri" panose="020F0502020204030204" pitchFamily="34" charset="0"/>
                <a:cs typeface="Calibri" panose="020F0502020204030204" pitchFamily="34" charset="0"/>
              </a:rPr>
              <a:t>pour indiquer chaque bande de circulation déviée ou réduite, lorsque le sens de circulation considéré comporte plusieurs voies de circulation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BE" sz="2000" dirty="0">
                <a:latin typeface="Calibri" panose="020F0502020204030204" pitchFamily="34" charset="0"/>
                <a:cs typeface="Calibri" panose="020F0502020204030204" pitchFamily="34" charset="0"/>
              </a:rPr>
              <a:t>Pour les chantiers de 3e catégorie, un panneau additionnel au signal A31 peut indiquer les heures et les jours pendant lesquels la limitation de vitesse à 30 km/h est applicable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3E2FBDEB-4C44-9CE7-F2F6-14E9DD1698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73450"/>
      </p:ext>
    </p:extLst>
  </p:cSld>
  <p:clrMapOvr>
    <a:masterClrMapping/>
  </p:clrMapOvr>
  <p:transition>
    <p:randomBa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06525-81D2-4F18-A7DC-A61B8E357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AGW "Signalisation de chantier"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CF9EEE-DA14-43F5-BEBB-40B590EB2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15948"/>
            <a:ext cx="10490827" cy="48882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2200" b="1" dirty="0"/>
              <a:t>Nouveautés générales:</a:t>
            </a:r>
          </a:p>
          <a:p>
            <a:endParaRPr lang="fr-BE" sz="2200" dirty="0"/>
          </a:p>
          <a:p>
            <a:pPr lvl="0"/>
            <a:r>
              <a:rPr lang="fr-BE" sz="2000" dirty="0"/>
              <a:t>Défilement des lampes dans la zone d'approche </a:t>
            </a:r>
          </a:p>
          <a:p>
            <a:pPr marL="0" lvl="0" indent="0">
              <a:buNone/>
            </a:pPr>
            <a:r>
              <a:rPr lang="fr-BE" sz="2000" dirty="0"/>
              <a:t>	si réduction du nombre de bandes (lampes L8)</a:t>
            </a:r>
          </a:p>
          <a:p>
            <a:pPr marL="0" lvl="0" indent="0">
              <a:buNone/>
            </a:pPr>
            <a:r>
              <a:rPr lang="fr-BE" sz="2000" dirty="0"/>
              <a:t>		</a:t>
            </a:r>
            <a:r>
              <a:rPr lang="fr-BE" sz="2000" b="1" dirty="0">
                <a:solidFill>
                  <a:srgbClr val="FF0000"/>
                </a:solidFill>
              </a:rPr>
              <a:t>1 balise sur 3!</a:t>
            </a:r>
          </a:p>
          <a:p>
            <a:pPr marL="0" lvl="0" indent="0">
              <a:buNone/>
            </a:pPr>
            <a:endParaRPr lang="fr-BE" sz="2000" b="1" dirty="0">
              <a:solidFill>
                <a:srgbClr val="FF0000"/>
              </a:solidFill>
            </a:endParaRPr>
          </a:p>
          <a:p>
            <a:pPr lvl="0"/>
            <a:r>
              <a:rPr lang="fr-BE" sz="2000" dirty="0"/>
              <a:t>Suppression des lampes en balisage longitudinal </a:t>
            </a:r>
          </a:p>
          <a:p>
            <a:pPr marL="0" lvl="0" indent="0">
              <a:buNone/>
            </a:pPr>
            <a:br>
              <a:rPr lang="fr-BE" sz="1100" dirty="0"/>
            </a:br>
            <a:endParaRPr lang="fr-BE" sz="1100" dirty="0"/>
          </a:p>
          <a:p>
            <a:endParaRPr lang="fr-BE" sz="1100" dirty="0"/>
          </a:p>
          <a:p>
            <a:endParaRPr lang="fr-BE" sz="11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2E22E6F-5BCB-1352-E793-246A702B0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8208" y="908720"/>
            <a:ext cx="1905266" cy="483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40606"/>
      </p:ext>
    </p:extLst>
  </p:cSld>
  <p:clrMapOvr>
    <a:masterClrMapping/>
  </p:clrMapOvr>
  <p:transition>
    <p:randomBa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06525-81D2-4F18-A7DC-A61B8E357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AGW "Signalisation de chantier"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CF9EEE-DA14-43F5-BEBB-40B590EB2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fr-BE" b="1" dirty="0"/>
              <a:t>Précisions "techniques":</a:t>
            </a:r>
          </a:p>
          <a:p>
            <a:endParaRPr lang="fr-BE" dirty="0"/>
          </a:p>
          <a:p>
            <a:pPr lvl="0"/>
            <a:r>
              <a:rPr lang="fr-BE" sz="3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Exigences de films rétroréfléchissants de type 3</a:t>
            </a:r>
          </a:p>
          <a:p>
            <a:pPr lvl="0"/>
            <a:r>
              <a:rPr lang="fr-BE" sz="3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Critères techniques pour les PMV</a:t>
            </a:r>
          </a:p>
          <a:p>
            <a:pPr lvl="0"/>
            <a:r>
              <a:rPr lang="fr-BE" sz="3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Définition de la couleur (Y2) des marquages jaunes temporaires</a:t>
            </a:r>
          </a:p>
          <a:p>
            <a:pPr lvl="0"/>
            <a:r>
              <a:rPr lang="fr-BE" sz="3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Exigence de lampes de type L6/L8 sur balises</a:t>
            </a:r>
          </a:p>
          <a:p>
            <a:pPr lvl="0"/>
            <a:r>
              <a:rPr lang="fr-BE" sz="3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Référence à la CEN/TS 16786 pour les absorbeurs de chocs</a:t>
            </a:r>
          </a:p>
          <a:p>
            <a:pPr lvl="0"/>
            <a:r>
              <a:rPr lang="fr-BE" sz="3400" dirty="0">
                <a:solidFill>
                  <a:srgbClr val="FF0000"/>
                </a:solidFill>
              </a:rPr>
              <a:t>A partir </a:t>
            </a:r>
            <a:r>
              <a:rPr lang="fr-BE" sz="3400">
                <a:solidFill>
                  <a:srgbClr val="FF0000"/>
                </a:solidFill>
              </a:rPr>
              <a:t>du 01/01/2026 (AGW 2024)</a:t>
            </a:r>
            <a:r>
              <a:rPr lang="fr-BE" sz="3400"/>
              <a:t>: </a:t>
            </a:r>
            <a:endParaRPr lang="fr-BE" sz="3400" dirty="0"/>
          </a:p>
          <a:p>
            <a:pPr marL="609585" lvl="1" indent="0">
              <a:buNone/>
            </a:pPr>
            <a:r>
              <a:rPr lang="fr-BE" sz="3400" dirty="0"/>
              <a:t>Exigences de retro des bandes alternée rouge et blanche sur véhicules</a:t>
            </a:r>
            <a:r>
              <a:rPr lang="fr-BE" sz="2867" dirty="0"/>
              <a:t>:                </a:t>
            </a:r>
          </a:p>
          <a:p>
            <a:pPr marL="0" lvl="0" indent="0">
              <a:buNone/>
            </a:pPr>
            <a:r>
              <a:rPr lang="fr-BE" sz="3400" dirty="0"/>
              <a:t>	type 1 sur voiries ≤ 90 et type 2 si v &gt; 90 km/h</a:t>
            </a:r>
          </a:p>
          <a:p>
            <a:pPr lvl="0"/>
            <a:r>
              <a:rPr lang="fr-BE" sz="3400" dirty="0"/>
              <a:t>Plus de D1 sur les véhicules et cadres en 6</a:t>
            </a:r>
            <a:r>
              <a:rPr lang="fr-BE" sz="3400" baseline="30000" dirty="0"/>
              <a:t>ème</a:t>
            </a:r>
            <a:r>
              <a:rPr lang="fr-BE" sz="3400" dirty="0"/>
              <a:t> catégorie</a:t>
            </a:r>
          </a:p>
          <a:p>
            <a:pPr marL="0" indent="0">
              <a:buNone/>
            </a:pPr>
            <a:br>
              <a:rPr lang="fr-BE" sz="3400" dirty="0"/>
            </a:br>
            <a:endParaRPr lang="fr-BE" sz="3400" dirty="0"/>
          </a:p>
          <a:p>
            <a:endParaRPr lang="fr-BE" dirty="0"/>
          </a:p>
          <a:p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E5F4BEC-21B5-4E6E-B544-61853147AA68}"/>
              </a:ext>
            </a:extLst>
          </p:cNvPr>
          <p:cNvSpPr txBox="1"/>
          <p:nvPr/>
        </p:nvSpPr>
        <p:spPr>
          <a:xfrm>
            <a:off x="8832304" y="5534668"/>
            <a:ext cx="2620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Existait dans Qualiroutes</a:t>
            </a:r>
          </a:p>
        </p:txBody>
      </p:sp>
    </p:spTree>
    <p:extLst>
      <p:ext uri="{BB962C8B-B14F-4D97-AF65-F5344CB8AC3E}">
        <p14:creationId xmlns:p14="http://schemas.microsoft.com/office/powerpoint/2010/main" val="1961619091"/>
      </p:ext>
    </p:extLst>
  </p:cSld>
  <p:clrMapOvr>
    <a:masterClrMapping/>
  </p:clrMapOvr>
  <p:transition>
    <p:randomBa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EFE5C8E0-8392-484A-AF9E-8E3B924E9992}" type="slidenum">
              <a:rPr lang="fr-FR" smtClean="0">
                <a:latin typeface="Calibri" panose="020F0502020204030204" pitchFamily="34" charset="0"/>
              </a:rPr>
              <a:pPr/>
              <a:t>18</a:t>
            </a:fld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37892" name="ZoneTexte 4"/>
          <p:cNvSpPr txBox="1">
            <a:spLocks noChangeArrowheads="1"/>
          </p:cNvSpPr>
          <p:nvPr/>
        </p:nvSpPr>
        <p:spPr bwMode="auto">
          <a:xfrm>
            <a:off x="1631504" y="908721"/>
            <a:ext cx="903649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BE" dirty="0">
                <a:latin typeface="Calibri" panose="020F0502020204030204" pitchFamily="34" charset="0"/>
                <a:cs typeface="Arial" pitchFamily="34" charset="0"/>
              </a:rPr>
              <a:t>→     </a:t>
            </a:r>
            <a:r>
              <a:rPr lang="fr-BE" sz="2800" b="1" dirty="0">
                <a:solidFill>
                  <a:srgbClr val="FF0000"/>
                </a:solidFill>
                <a:latin typeface="Calibri" panose="020F0502020204030204" pitchFamily="34" charset="0"/>
                <a:cs typeface="Arial" pitchFamily="34" charset="0"/>
              </a:rPr>
              <a:t>RESPECTER</a:t>
            </a:r>
            <a:r>
              <a:rPr lang="fr-BE" sz="2800" b="1" dirty="0">
                <a:latin typeface="Calibri" panose="020F0502020204030204" pitchFamily="34" charset="0"/>
                <a:cs typeface="Arial" pitchFamily="34" charset="0"/>
              </a:rPr>
              <a:t> ET </a:t>
            </a:r>
            <a:r>
              <a:rPr lang="fr-BE" sz="2800" b="1" dirty="0">
                <a:solidFill>
                  <a:srgbClr val="FF0000"/>
                </a:solidFill>
                <a:latin typeface="Calibri" panose="020F0502020204030204" pitchFamily="34" charset="0"/>
                <a:cs typeface="Arial" pitchFamily="34" charset="0"/>
              </a:rPr>
              <a:t>FAIRE RESPECTER</a:t>
            </a:r>
            <a:r>
              <a:rPr lang="fr-BE" sz="2800" b="1" dirty="0">
                <a:latin typeface="Calibri" panose="020F0502020204030204" pitchFamily="34" charset="0"/>
                <a:cs typeface="Arial" pitchFamily="34" charset="0"/>
              </a:rPr>
              <a:t>:</a:t>
            </a:r>
            <a:endParaRPr lang="fr-BE" sz="2800" b="1" dirty="0">
              <a:solidFill>
                <a:srgbClr val="FF000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r>
              <a:rPr lang="fr-BE" sz="2800" b="1" dirty="0">
                <a:latin typeface="Calibri" panose="020F0502020204030204" pitchFamily="34" charset="0"/>
                <a:cs typeface="Arial" pitchFamily="34" charset="0"/>
              </a:rPr>
              <a:t>            les réglementations sur les signalisations de chantier</a:t>
            </a: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1991545" y="2492896"/>
            <a:ext cx="7380287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fr-BE" sz="2400" b="1" u="sng" dirty="0">
                <a:latin typeface="Calibri" panose="020F0502020204030204" pitchFamily="34" charset="0"/>
                <a:cs typeface="Arial" pitchFamily="34" charset="0"/>
              </a:rPr>
              <a:t>A.G.W. du 16 décembre 2020</a:t>
            </a:r>
          </a:p>
          <a:p>
            <a:pPr marL="457200" indent="-457200"/>
            <a:r>
              <a:rPr lang="fr-BE" sz="2400" b="1" dirty="0">
                <a:latin typeface="Calibri" panose="020F0502020204030204" pitchFamily="34" charset="0"/>
                <a:cs typeface="Arial" pitchFamily="34" charset="0"/>
              </a:rPr>
              <a:t>	relatif à la signalisation des chantiers et des obstacles sur la voie publique</a:t>
            </a:r>
          </a:p>
          <a:p>
            <a:pPr marL="457200" indent="-457200">
              <a:buFont typeface="Wingdings" pitchFamily="2" charset="2"/>
              <a:buChar char="Ø"/>
            </a:pPr>
            <a:endParaRPr lang="fr-BE" sz="2400" b="1" dirty="0">
              <a:latin typeface="Calibri" panose="020F0502020204030204" pitchFamily="34" charset="0"/>
              <a:cs typeface="Arial" pitchFamily="34" charset="0"/>
            </a:endParaRPr>
          </a:p>
          <a:p>
            <a:pPr marL="457200" indent="-457200" algn="ctr"/>
            <a:r>
              <a:rPr lang="fr-BE" sz="2400" b="1" dirty="0">
                <a:solidFill>
                  <a:srgbClr val="FF0000"/>
                </a:solidFill>
                <a:latin typeface="Calibri" panose="020F0502020204030204" pitchFamily="34" charset="0"/>
                <a:cs typeface="Arial" pitchFamily="34" charset="0"/>
              </a:rPr>
              <a:t>+</a:t>
            </a:r>
          </a:p>
          <a:p>
            <a:pPr marL="457200" indent="-457200" algn="ctr"/>
            <a:endParaRPr lang="fr-BE" sz="2000" b="1" dirty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1991544" y="4365104"/>
            <a:ext cx="75243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fr-BE" sz="2400" b="1" u="sng" dirty="0">
                <a:latin typeface="Calibri" panose="020F0502020204030204" pitchFamily="34" charset="0"/>
                <a:cs typeface="Arial" pitchFamily="34" charset="0"/>
              </a:rPr>
              <a:t>CCT QUALIROUTES</a:t>
            </a:r>
            <a:r>
              <a:rPr lang="fr-BE" sz="2400" b="1" dirty="0">
                <a:latin typeface="Calibri" panose="020F0502020204030204" pitchFamily="34" charset="0"/>
                <a:cs typeface="Arial" pitchFamily="34" charset="0"/>
              </a:rPr>
              <a:t>: </a:t>
            </a:r>
          </a:p>
          <a:p>
            <a:pPr marL="457200" indent="-457200"/>
            <a:r>
              <a:rPr lang="fr-BE" sz="2400" b="1" dirty="0">
                <a:latin typeface="Calibri" panose="020F0502020204030204" pitchFamily="34" charset="0"/>
                <a:cs typeface="Arial" pitchFamily="34" charset="0"/>
              </a:rPr>
              <a:t>	Chapitre L. 1. "Signalisation de chantier"</a:t>
            </a:r>
          </a:p>
        </p:txBody>
      </p:sp>
    </p:spTree>
  </p:cSld>
  <p:clrMapOvr>
    <a:masterClrMapping/>
  </p:clrMapOvr>
  <p:transition>
    <p:randomBa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75D5446-2D22-4EDD-5BD1-74D9ECF9F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724" y="533149"/>
            <a:ext cx="8908552" cy="5791702"/>
          </a:xfrm>
          <a:prstGeom prst="rect">
            <a:avLst/>
          </a:prstGeom>
        </p:spPr>
      </p:pic>
      <p:sp>
        <p:nvSpPr>
          <p:cNvPr id="337922" name="Espace réservé de la date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34E30288-406D-4F2A-ACA1-37198CC49DD5}" type="slidenum">
              <a:rPr lang="fr-FR" smtClean="0">
                <a:latin typeface="Calibri" panose="020F0502020204030204" pitchFamily="34" charset="0"/>
                <a:ea typeface="Geneva"/>
                <a:cs typeface="Geneva"/>
              </a:rPr>
              <a:pPr/>
              <a:t>19</a:t>
            </a:fld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ea typeface="Geneva"/>
                <a:cs typeface="Geneva"/>
              </a:rPr>
              <a:t> </a:t>
            </a:r>
          </a:p>
        </p:txBody>
      </p:sp>
      <p:cxnSp>
        <p:nvCxnSpPr>
          <p:cNvPr id="337924" name="Connecteur droit avec flèche 3"/>
          <p:cNvCxnSpPr>
            <a:cxnSpLocks noChangeShapeType="1"/>
          </p:cNvCxnSpPr>
          <p:nvPr/>
        </p:nvCxnSpPr>
        <p:spPr bwMode="auto">
          <a:xfrm>
            <a:off x="3719736" y="3501008"/>
            <a:ext cx="2448272" cy="432048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 type="triangle" w="med" len="med"/>
            <a:tailEnd/>
          </a:ln>
        </p:spPr>
      </p:cxnSp>
    </p:spTree>
  </p:cSld>
  <p:clrMapOvr>
    <a:masterClrMapping/>
  </p:clrMapOvr>
  <p:transition>
    <p:randomBa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392144" y="1628800"/>
            <a:ext cx="4320480" cy="4275200"/>
          </a:xfrm>
        </p:spPr>
        <p:txBody>
          <a:bodyPr/>
          <a:lstStyle/>
          <a:p>
            <a:pPr marL="0" indent="0">
              <a:buNone/>
            </a:pPr>
            <a:endParaRPr lang="fr-BE" dirty="0"/>
          </a:p>
          <a:p>
            <a:r>
              <a:rPr lang="fr-BE" dirty="0"/>
              <a:t>72 755 km de routes communales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59EC2A-E273-4644-A292-16C972E2BF62}" type="slidenum">
              <a:rPr lang="fr-FR" smtClean="0">
                <a:latin typeface="Calibri" panose="020F0502020204030204" pitchFamily="34" charset="0"/>
              </a:rPr>
              <a:pPr>
                <a:defRPr/>
              </a:pPr>
              <a:t>2</a:t>
            </a:fld>
            <a:r>
              <a:rPr lang="fr-FR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fr-FR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550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552" y="-256576"/>
            <a:ext cx="5112568" cy="711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Espace réservé de la date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6B85A7C7-1A21-43A7-8F66-FDB79FCF4ACB}" type="slidenum">
              <a:rPr lang="fr-FR" smtClean="0">
                <a:latin typeface="Calibri" panose="020F0502020204030204" pitchFamily="34" charset="0"/>
                <a:ea typeface="Geneva"/>
                <a:cs typeface="Geneva"/>
              </a:rPr>
              <a:pPr/>
              <a:t>20</a:t>
            </a:fld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ea typeface="Geneva"/>
                <a:cs typeface="Geneva"/>
              </a:rPr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03B3337-F1BA-BC34-958C-8DFD99341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00" y="0"/>
            <a:ext cx="9660000" cy="6858000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Espace réservé de la date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6B85A7C7-1A21-43A7-8F66-FDB79FCF4ACB}" type="slidenum">
              <a:rPr lang="fr-FR" smtClean="0">
                <a:latin typeface="Calibri" panose="020F0502020204030204" pitchFamily="34" charset="0"/>
                <a:ea typeface="Geneva"/>
                <a:cs typeface="Geneva"/>
              </a:rPr>
              <a:pPr/>
              <a:t>21</a:t>
            </a:fld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ea typeface="Geneva"/>
                <a:cs typeface="Geneva"/>
              </a:rPr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95F06E5-2CC5-9370-275B-27A74F8F5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797" y="0"/>
            <a:ext cx="5920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56666"/>
      </p:ext>
    </p:extLst>
  </p:cSld>
  <p:clrMapOvr>
    <a:masterClrMapping/>
  </p:clrMapOvr>
  <p:transition>
    <p:randomBa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Espace réservé de la date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C5D840EC-E9C7-4577-AE27-131306BCDC1E}" type="slidenum">
              <a:rPr lang="fr-FR" smtClean="0">
                <a:latin typeface="Calibri" panose="020F0502020204030204" pitchFamily="34" charset="0"/>
                <a:ea typeface="Geneva"/>
                <a:cs typeface="Geneva"/>
              </a:rPr>
              <a:pPr/>
              <a:t>22</a:t>
            </a:fld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ea typeface="Geneva"/>
                <a:cs typeface="Geneva"/>
              </a:rPr>
              <a:t> </a:t>
            </a:r>
          </a:p>
        </p:txBody>
      </p:sp>
      <p:sp>
        <p:nvSpPr>
          <p:cNvPr id="344067" name="Rectangle 3"/>
          <p:cNvSpPr>
            <a:spLocks noChangeArrowheads="1"/>
          </p:cNvSpPr>
          <p:nvPr/>
        </p:nvSpPr>
        <p:spPr bwMode="auto">
          <a:xfrm>
            <a:off x="1415480" y="12129"/>
            <a:ext cx="9937228" cy="6545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BE" sz="3200" b="1" dirty="0">
                <a:solidFill>
                  <a:srgbClr val="49C5B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CATÉGORIES DE CHANTIERS (de 1 à 6):	% vitesse</a:t>
            </a:r>
          </a:p>
          <a:p>
            <a:r>
              <a:rPr lang="fr-BE" sz="3200" b="1" dirty="0">
                <a:solidFill>
                  <a:srgbClr val="49C5B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Base: A.G.W. du 16.12.2020 			         % gène</a:t>
            </a:r>
            <a:r>
              <a:rPr lang="fr-BE" sz="3733" b="1" dirty="0">
                <a:solidFill>
                  <a:srgbClr val="49C5B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	</a:t>
            </a:r>
          </a:p>
          <a:p>
            <a:r>
              <a:rPr lang="fr-BE" b="1" i="1" dirty="0">
                <a:latin typeface="Calibri" panose="020F0502020204030204" pitchFamily="34" charset="0"/>
                <a:cs typeface="Arial" pitchFamily="34" charset="0"/>
              </a:rPr>
              <a:t>			</a:t>
            </a:r>
          </a:p>
          <a:p>
            <a:r>
              <a:rPr lang="fr-BE" sz="2000" dirty="0">
                <a:latin typeface="Calibri" panose="020F0502020204030204" pitchFamily="34" charset="0"/>
                <a:cs typeface="Arial" pitchFamily="34" charset="0"/>
              </a:rPr>
              <a:t>• </a:t>
            </a:r>
            <a:r>
              <a:rPr lang="fr-BE" sz="2000" b="1" dirty="0">
                <a:latin typeface="Calibri" panose="020F0502020204030204" pitchFamily="34" charset="0"/>
                <a:cs typeface="Arial" pitchFamily="34" charset="0"/>
              </a:rPr>
              <a:t>1</a:t>
            </a:r>
            <a:r>
              <a:rPr lang="fr-BE" sz="2000" b="1" baseline="30000" dirty="0">
                <a:latin typeface="Calibri" panose="020F0502020204030204" pitchFamily="34" charset="0"/>
                <a:cs typeface="Arial" pitchFamily="34" charset="0"/>
              </a:rPr>
              <a:t>ère</a:t>
            </a:r>
            <a:r>
              <a:rPr lang="fr-BE" sz="2000" b="1" dirty="0">
                <a:latin typeface="Calibri" panose="020F0502020204030204" pitchFamily="34" charset="0"/>
                <a:cs typeface="Arial" pitchFamily="34" charset="0"/>
              </a:rPr>
              <a:t> catégorie: </a:t>
            </a:r>
          </a:p>
          <a:p>
            <a:r>
              <a:rPr lang="fr-BE" dirty="0">
                <a:latin typeface="Calibri" panose="020F0502020204030204" pitchFamily="34" charset="0"/>
                <a:cs typeface="Arial" pitchFamily="34" charset="0"/>
              </a:rPr>
              <a:t>Vitesse maximale autorisée supérieure à 90 km/h (</a:t>
            </a:r>
            <a:r>
              <a:rPr lang="fr-BE" b="1" dirty="0">
                <a:solidFill>
                  <a:srgbClr val="FF0000"/>
                </a:solidFill>
                <a:latin typeface="Calibri" panose="020F0502020204030204" pitchFamily="34" charset="0"/>
                <a:cs typeface="Arial" pitchFamily="34" charset="0"/>
              </a:rPr>
              <a:t>SPW</a:t>
            </a:r>
            <a:r>
              <a:rPr lang="fr-BE" b="1" dirty="0">
                <a:latin typeface="Calibri" panose="020F0502020204030204" pitchFamily="34" charset="0"/>
                <a:cs typeface="Arial" pitchFamily="34" charset="0"/>
              </a:rPr>
              <a:t>)</a:t>
            </a:r>
            <a:endParaRPr lang="fr-BE" sz="800" b="1" dirty="0">
              <a:latin typeface="Calibri" panose="020F0502020204030204" pitchFamily="34" charset="0"/>
              <a:cs typeface="Arial" pitchFamily="34" charset="0"/>
            </a:endParaRPr>
          </a:p>
          <a:p>
            <a:r>
              <a:rPr lang="fr-BE" sz="2000" dirty="0">
                <a:latin typeface="Calibri" panose="020F0502020204030204" pitchFamily="34" charset="0"/>
                <a:cs typeface="Arial" pitchFamily="34" charset="0"/>
              </a:rPr>
              <a:t>• </a:t>
            </a:r>
            <a:r>
              <a:rPr lang="fr-BE" sz="2000" b="1" dirty="0">
                <a:latin typeface="Calibri" panose="020F0502020204030204" pitchFamily="34" charset="0"/>
                <a:cs typeface="Arial" pitchFamily="34" charset="0"/>
              </a:rPr>
              <a:t>2</a:t>
            </a:r>
            <a:r>
              <a:rPr lang="fr-BE" sz="2000" b="1" baseline="30000" dirty="0">
                <a:latin typeface="Calibri" panose="020F0502020204030204" pitchFamily="34" charset="0"/>
                <a:cs typeface="Arial" pitchFamily="34" charset="0"/>
              </a:rPr>
              <a:t>ème</a:t>
            </a:r>
            <a:r>
              <a:rPr lang="fr-BE" sz="2000" b="1" dirty="0">
                <a:latin typeface="Calibri" panose="020F0502020204030204" pitchFamily="34" charset="0"/>
                <a:cs typeface="Arial" pitchFamily="34" charset="0"/>
              </a:rPr>
              <a:t> catégorie: </a:t>
            </a:r>
          </a:p>
          <a:p>
            <a:r>
              <a:rPr lang="fr-BE" dirty="0">
                <a:latin typeface="Calibri" panose="020F0502020204030204" pitchFamily="34" charset="0"/>
                <a:cs typeface="Arial" pitchFamily="34" charset="0"/>
              </a:rPr>
              <a:t>Vitesse maximale autorisée est supérieure à 50 km/h, et inférieure ou égale à 90 km/h.</a:t>
            </a:r>
            <a:endParaRPr lang="pt-BR" dirty="0">
              <a:latin typeface="Calibri" panose="020F0502020204030204" pitchFamily="34" charset="0"/>
              <a:cs typeface="Arial" pitchFamily="34" charset="0"/>
            </a:endParaRPr>
          </a:p>
          <a:p>
            <a:endParaRPr lang="pt-BR" sz="800" b="1" dirty="0">
              <a:latin typeface="Calibri" panose="020F0502020204030204" pitchFamily="34" charset="0"/>
              <a:cs typeface="Arial" pitchFamily="34" charset="0"/>
            </a:endParaRPr>
          </a:p>
          <a:p>
            <a:r>
              <a:rPr lang="fr-BE" sz="2000" dirty="0">
                <a:latin typeface="Calibri" panose="020F0502020204030204" pitchFamily="34" charset="0"/>
                <a:cs typeface="Arial" pitchFamily="34" charset="0"/>
              </a:rPr>
              <a:t>• </a:t>
            </a:r>
            <a:r>
              <a:rPr lang="fr-BE" sz="2000" b="1" dirty="0">
                <a:latin typeface="Calibri" panose="020F0502020204030204" pitchFamily="34" charset="0"/>
                <a:cs typeface="Arial" pitchFamily="34" charset="0"/>
              </a:rPr>
              <a:t>3</a:t>
            </a:r>
            <a:r>
              <a:rPr lang="fr-BE" sz="2000" b="1" baseline="30000" dirty="0">
                <a:latin typeface="Calibri" panose="020F0502020204030204" pitchFamily="34" charset="0"/>
                <a:cs typeface="Arial" pitchFamily="34" charset="0"/>
              </a:rPr>
              <a:t>ème </a:t>
            </a:r>
            <a:r>
              <a:rPr lang="fr-BE" sz="2000" b="1" dirty="0">
                <a:latin typeface="Calibri" panose="020F0502020204030204" pitchFamily="34" charset="0"/>
                <a:cs typeface="Arial" pitchFamily="34" charset="0"/>
              </a:rPr>
              <a:t>catégorie: </a:t>
            </a:r>
          </a:p>
          <a:p>
            <a:r>
              <a:rPr lang="fr-BE" dirty="0">
                <a:latin typeface="Calibri" panose="020F0502020204030204" pitchFamily="34" charset="0"/>
                <a:cs typeface="Arial" pitchFamily="34" charset="0"/>
              </a:rPr>
              <a:t>Vitesse maximale autorisée inférieure ou égale à 50 km/h.</a:t>
            </a:r>
          </a:p>
          <a:p>
            <a:endParaRPr lang="fr-BE" sz="800" b="1" dirty="0">
              <a:latin typeface="Calibri" panose="020F0502020204030204" pitchFamily="34" charset="0"/>
              <a:cs typeface="Arial" pitchFamily="34" charset="0"/>
            </a:endParaRPr>
          </a:p>
          <a:p>
            <a:r>
              <a:rPr lang="fr-BE" sz="2000" dirty="0">
                <a:latin typeface="Calibri" panose="020F0502020204030204" pitchFamily="34" charset="0"/>
                <a:cs typeface="Arial" pitchFamily="34" charset="0"/>
              </a:rPr>
              <a:t>• </a:t>
            </a:r>
            <a:r>
              <a:rPr lang="fr-BE" sz="2000" b="1" dirty="0">
                <a:latin typeface="Calibri" panose="020F0502020204030204" pitchFamily="34" charset="0"/>
                <a:cs typeface="Arial" pitchFamily="34" charset="0"/>
              </a:rPr>
              <a:t>4</a:t>
            </a:r>
            <a:r>
              <a:rPr lang="fr-BE" sz="2000" b="1" baseline="30000" dirty="0">
                <a:latin typeface="Calibri" panose="020F0502020204030204" pitchFamily="34" charset="0"/>
                <a:cs typeface="Arial" pitchFamily="34" charset="0"/>
              </a:rPr>
              <a:t>ème</a:t>
            </a:r>
            <a:r>
              <a:rPr lang="fr-BE" sz="2000" b="1" dirty="0">
                <a:latin typeface="Calibri" panose="020F0502020204030204" pitchFamily="34" charset="0"/>
                <a:cs typeface="Arial" pitchFamily="34" charset="0"/>
              </a:rPr>
              <a:t> catégorie: </a:t>
            </a:r>
          </a:p>
          <a:p>
            <a:r>
              <a:rPr lang="fr-BE" dirty="0">
                <a:latin typeface="Calibri" panose="020F0502020204030204" pitchFamily="34" charset="0"/>
                <a:cs typeface="Arial" pitchFamily="34" charset="0"/>
              </a:rPr>
              <a:t>Chantiers établis en dehors de la chaussée, mais qui présentent un danger pour les piétons, les cyclistes et cyclomotoristes.</a:t>
            </a:r>
          </a:p>
          <a:p>
            <a:endParaRPr lang="fr-BE" sz="800" b="1" dirty="0">
              <a:latin typeface="Calibri" panose="020F0502020204030204" pitchFamily="34" charset="0"/>
              <a:cs typeface="Arial" pitchFamily="34" charset="0"/>
            </a:endParaRPr>
          </a:p>
          <a:p>
            <a:r>
              <a:rPr lang="fr-BE" sz="2000" dirty="0">
                <a:latin typeface="Calibri" panose="020F0502020204030204" pitchFamily="34" charset="0"/>
                <a:cs typeface="Arial" pitchFamily="34" charset="0"/>
              </a:rPr>
              <a:t>• </a:t>
            </a:r>
            <a:r>
              <a:rPr lang="fr-BE" sz="2000" b="1" dirty="0">
                <a:latin typeface="Calibri" panose="020F0502020204030204" pitchFamily="34" charset="0"/>
                <a:cs typeface="Arial" pitchFamily="34" charset="0"/>
              </a:rPr>
              <a:t>5</a:t>
            </a:r>
            <a:r>
              <a:rPr lang="fr-BE" sz="2000" b="1" baseline="30000" dirty="0">
                <a:latin typeface="Calibri" panose="020F0502020204030204" pitchFamily="34" charset="0"/>
                <a:cs typeface="Arial" pitchFamily="34" charset="0"/>
              </a:rPr>
              <a:t>ème</a:t>
            </a:r>
            <a:r>
              <a:rPr lang="fr-BE" sz="2000" b="1" dirty="0">
                <a:latin typeface="Calibri" panose="020F0502020204030204" pitchFamily="34" charset="0"/>
                <a:cs typeface="Arial" pitchFamily="34" charset="0"/>
              </a:rPr>
              <a:t> catégorie: </a:t>
            </a:r>
          </a:p>
          <a:p>
            <a:r>
              <a:rPr lang="fr-BE" dirty="0">
                <a:latin typeface="Calibri" panose="020F0502020204030204" pitchFamily="34" charset="0"/>
                <a:cs typeface="Arial" pitchFamily="34" charset="0"/>
              </a:rPr>
              <a:t>A: Chantiers exécutés entre le lever et la tombée du jour et lorsqu'il est possible de voir distinctement jusqu'à une distance d'environ 200 m.</a:t>
            </a:r>
          </a:p>
          <a:p>
            <a:r>
              <a:rPr lang="fr-BE" dirty="0">
                <a:latin typeface="Calibri" panose="020F0502020204030204" pitchFamily="34" charset="0"/>
                <a:cs typeface="Arial" pitchFamily="34" charset="0"/>
              </a:rPr>
              <a:t>B: Chantiers exécutés </a:t>
            </a:r>
            <a:r>
              <a:rPr lang="fr-BE" dirty="0"/>
              <a:t>durant la nuit pour une durée maximale de 12 heures, sauf en cas de brouillard ou de fortes averses </a:t>
            </a:r>
            <a:endParaRPr lang="fr-BE" dirty="0">
              <a:latin typeface="Calibri" panose="020F0502020204030204" pitchFamily="34" charset="0"/>
              <a:cs typeface="Arial" pitchFamily="34" charset="0"/>
            </a:endParaRPr>
          </a:p>
          <a:p>
            <a:r>
              <a:rPr lang="fr-BE" sz="2000" dirty="0">
                <a:latin typeface="Calibri" panose="020F0502020204030204" pitchFamily="34" charset="0"/>
                <a:cs typeface="Arial" pitchFamily="34" charset="0"/>
              </a:rPr>
              <a:t>• </a:t>
            </a:r>
            <a:r>
              <a:rPr lang="fr-BE" sz="2000" b="1" dirty="0">
                <a:latin typeface="Calibri" panose="020F0502020204030204" pitchFamily="34" charset="0"/>
                <a:cs typeface="Arial" pitchFamily="34" charset="0"/>
              </a:rPr>
              <a:t>6</a:t>
            </a:r>
            <a:r>
              <a:rPr lang="fr-BE" sz="2000" b="1" baseline="30000" dirty="0">
                <a:latin typeface="Calibri" panose="020F0502020204030204" pitchFamily="34" charset="0"/>
                <a:cs typeface="Arial" pitchFamily="34" charset="0"/>
              </a:rPr>
              <a:t>ème</a:t>
            </a:r>
            <a:r>
              <a:rPr lang="fr-BE" sz="2000" b="1" dirty="0">
                <a:latin typeface="Calibri" panose="020F0502020204030204" pitchFamily="34" charset="0"/>
                <a:cs typeface="Arial" pitchFamily="34" charset="0"/>
              </a:rPr>
              <a:t> catégorie: </a:t>
            </a:r>
          </a:p>
          <a:p>
            <a:r>
              <a:rPr lang="fr-BE" dirty="0">
                <a:latin typeface="Calibri" panose="020F0502020204030204" pitchFamily="34" charset="0"/>
                <a:cs typeface="Arial" pitchFamily="34" charset="0"/>
              </a:rPr>
              <a:t>Chantiers dits mobiles (</a:t>
            </a:r>
            <a:r>
              <a:rPr lang="fr-BE" i="1" dirty="0">
                <a:latin typeface="Calibri" panose="020F0502020204030204" pitchFamily="34" charset="0"/>
                <a:cs typeface="Arial" pitchFamily="34" charset="0"/>
              </a:rPr>
              <a:t>vitesse faible, arrêts fréquents, courte durée</a:t>
            </a:r>
            <a:r>
              <a:rPr lang="fr-BE" dirty="0">
                <a:latin typeface="Calibri" panose="020F0502020204030204" pitchFamily="34" charset="0"/>
                <a:cs typeface="Arial" pitchFamily="34" charset="0"/>
              </a:rPr>
              <a:t>).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Content Placeholder 2"/>
          <p:cNvSpPr>
            <a:spLocks noGrp="1"/>
          </p:cNvSpPr>
          <p:nvPr>
            <p:ph idx="1"/>
          </p:nvPr>
        </p:nvSpPr>
        <p:spPr>
          <a:xfrm>
            <a:off x="1190929" y="476672"/>
            <a:ext cx="8534400" cy="4703762"/>
          </a:xfrm>
        </p:spPr>
        <p:txBody>
          <a:bodyPr/>
          <a:lstStyle/>
          <a:p>
            <a:pPr>
              <a:buFontTx/>
              <a:buNone/>
            </a:pPr>
            <a:r>
              <a:rPr lang="fr-FR" sz="2400" dirty="0"/>
              <a:t>	</a:t>
            </a:r>
            <a:r>
              <a:rPr lang="fr-FR" b="1" dirty="0">
                <a:solidFill>
                  <a:srgbClr val="49C5B1"/>
                </a:solidFill>
                <a:ea typeface="+mj-ea"/>
              </a:rPr>
              <a:t>Panneaux de signalisation de chantier</a:t>
            </a:r>
          </a:p>
          <a:p>
            <a:pPr>
              <a:buFontTx/>
              <a:buNone/>
            </a:pPr>
            <a:endParaRPr lang="fr-FR" sz="2400" dirty="0"/>
          </a:p>
        </p:txBody>
      </p:sp>
      <p:sp>
        <p:nvSpPr>
          <p:cNvPr id="348163" name="Rectangle 3"/>
          <p:cNvSpPr>
            <a:spLocks noChangeArrowheads="1"/>
          </p:cNvSpPr>
          <p:nvPr/>
        </p:nvSpPr>
        <p:spPr bwMode="auto">
          <a:xfrm>
            <a:off x="1703388" y="1268414"/>
            <a:ext cx="8964612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fr-FR" sz="2000" dirty="0">
                <a:latin typeface="Calibri" panose="020F0502020204030204" pitchFamily="34" charset="0"/>
              </a:rPr>
              <a:t>Les signaux sont de même type et </a:t>
            </a:r>
            <a:r>
              <a:rPr lang="fr-FR" sz="2000" dirty="0">
                <a:solidFill>
                  <a:srgbClr val="FF0000"/>
                </a:solidFill>
                <a:latin typeface="Calibri" panose="020F0502020204030204" pitchFamily="34" charset="0"/>
              </a:rPr>
              <a:t>conformes au C. 53</a:t>
            </a:r>
            <a:r>
              <a:rPr lang="fr-FR" sz="2000" dirty="0">
                <a:latin typeface="Calibri" panose="020F0502020204030204" pitchFamily="34" charset="0"/>
              </a:rPr>
              <a:t>.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fr-FR" sz="1000" dirty="0">
              <a:latin typeface="Calibri" panose="020F0502020204030204" pitchFamily="34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fr-FR" i="1" dirty="0">
                <a:latin typeface="Calibri" panose="020F0502020204030204" pitchFamily="34" charset="0"/>
              </a:rPr>
              <a:t>-&gt; </a:t>
            </a:r>
            <a:r>
              <a:rPr lang="fr-FR" sz="2000" i="1" dirty="0">
                <a:latin typeface="Calibri" panose="020F0502020204030204" pitchFamily="34" charset="0"/>
              </a:rPr>
              <a:t>Afin d'éviter les arêtes vives et bords tranchants qui risquent: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fr-FR" sz="2000" i="1" dirty="0">
                <a:latin typeface="Calibri" panose="020F0502020204030204" pitchFamily="34" charset="0"/>
              </a:rPr>
              <a:t>		- de couper lors de la prise en main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fr-FR" sz="2000" i="1" dirty="0">
                <a:latin typeface="Calibri" panose="020F0502020204030204" pitchFamily="34" charset="0"/>
              </a:rPr>
              <a:t>		- de causer des blessures en cas de projection.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fr-FR" sz="1000" dirty="0">
              <a:latin typeface="Calibri" panose="020F0502020204030204" pitchFamily="34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fr-FR" sz="1000" dirty="0">
              <a:latin typeface="Calibri" panose="020F0502020204030204" pitchFamily="34" charset="0"/>
            </a:endParaRPr>
          </a:p>
        </p:txBody>
      </p:sp>
      <p:pic>
        <p:nvPicPr>
          <p:cNvPr id="348164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8214" y="3933826"/>
            <a:ext cx="2376487" cy="17827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48165" name="Line 6"/>
          <p:cNvSpPr>
            <a:spLocks noChangeShapeType="1"/>
          </p:cNvSpPr>
          <p:nvPr/>
        </p:nvSpPr>
        <p:spPr bwMode="auto">
          <a:xfrm flipV="1">
            <a:off x="1774825" y="3644900"/>
            <a:ext cx="3240088" cy="216058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endParaRPr lang="fr-BE"/>
          </a:p>
        </p:txBody>
      </p:sp>
      <p:sp>
        <p:nvSpPr>
          <p:cNvPr id="348166" name="Line 7"/>
          <p:cNvSpPr>
            <a:spLocks noChangeShapeType="1"/>
          </p:cNvSpPr>
          <p:nvPr/>
        </p:nvSpPr>
        <p:spPr bwMode="auto">
          <a:xfrm>
            <a:off x="1847850" y="3716339"/>
            <a:ext cx="3240088" cy="223202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endParaRPr lang="fr-BE"/>
          </a:p>
        </p:txBody>
      </p:sp>
      <p:pic>
        <p:nvPicPr>
          <p:cNvPr id="348167" name="Picture 9" descr="2-bi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263" y="3770313"/>
            <a:ext cx="2697162" cy="202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68" name="Line 11"/>
          <p:cNvSpPr>
            <a:spLocks noChangeShapeType="1"/>
          </p:cNvSpPr>
          <p:nvPr/>
        </p:nvSpPr>
        <p:spPr bwMode="auto">
          <a:xfrm>
            <a:off x="5232401" y="4724400"/>
            <a:ext cx="9366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fr-BE"/>
          </a:p>
        </p:txBody>
      </p:sp>
      <p:pic>
        <p:nvPicPr>
          <p:cNvPr id="348169" name="Picture 6" descr="C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476"/>
          <a:stretch>
            <a:fillRect/>
          </a:stretch>
        </p:blipFill>
        <p:spPr bwMode="auto">
          <a:xfrm>
            <a:off x="9696451" y="4811714"/>
            <a:ext cx="7080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70" name="Image 12" descr="20130517_081624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2657" y="2996953"/>
            <a:ext cx="1885344" cy="1413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Connecteur droit 14"/>
          <p:cNvCxnSpPr/>
          <p:nvPr/>
        </p:nvCxnSpPr>
        <p:spPr bwMode="auto">
          <a:xfrm>
            <a:off x="9625013" y="4797426"/>
            <a:ext cx="863600" cy="576263"/>
          </a:xfrm>
          <a:prstGeom prst="line">
            <a:avLst/>
          </a:prstGeom>
          <a:ln w="254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randomBa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Espace réservé de la date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0DE43F76-F789-457F-BE82-E6D557D5F363}" type="slidenum">
              <a:rPr lang="fr-FR" smtClean="0">
                <a:latin typeface="Calibri" panose="020F0502020204030204" pitchFamily="34" charset="0"/>
                <a:ea typeface="Geneva"/>
                <a:cs typeface="Geneva"/>
              </a:rPr>
              <a:pPr/>
              <a:t>24</a:t>
            </a:fld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  <a:ea typeface="Geneva"/>
                <a:cs typeface="Geneva"/>
              </a:rPr>
              <a:t> 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413670" y="260648"/>
            <a:ext cx="8535988" cy="4702175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fr-FR" sz="3200" b="1" dirty="0">
                <a:solidFill>
                  <a:srgbClr val="49C5B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Panneaux de signalisation de chantier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fr-FR" sz="3200" b="1" dirty="0">
                <a:solidFill>
                  <a:srgbClr val="49C5B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Films de type 3 (microprismatiques)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fr-FR" b="1" kern="0" dirty="0">
              <a:latin typeface="Calibri" panose="020F0502020204030204" pitchFamily="34" charset="0"/>
            </a:endParaRPr>
          </a:p>
          <a:p>
            <a:pPr>
              <a:buFontTx/>
              <a:buChar char="-"/>
              <a:defRPr/>
            </a:pPr>
            <a:r>
              <a:rPr lang="fr-BE" dirty="0">
                <a:latin typeface="Calibri" panose="020F0502020204030204" pitchFamily="34" charset="0"/>
                <a:ea typeface="Geneva" pitchFamily="64" charset="-128"/>
              </a:rPr>
              <a:t> </a:t>
            </a:r>
            <a:r>
              <a:rPr lang="fr-BE" sz="2400" dirty="0">
                <a:latin typeface="Calibri" panose="020F0502020204030204" pitchFamily="34" charset="0"/>
                <a:ea typeface="Geneva" pitchFamily="64" charset="-128"/>
              </a:rPr>
              <a:t>visibilité/lisibilité </a:t>
            </a:r>
            <a:r>
              <a:rPr lang="fr-BE" sz="2400" b="1" dirty="0">
                <a:latin typeface="Calibri" panose="020F0502020204030204" pitchFamily="34" charset="0"/>
                <a:ea typeface="Geneva" pitchFamily="64" charset="-128"/>
              </a:rPr>
              <a:t>de jour comme de nuit </a:t>
            </a:r>
          </a:p>
          <a:p>
            <a:pPr>
              <a:buFontTx/>
              <a:buChar char="-"/>
              <a:defRPr/>
            </a:pPr>
            <a:r>
              <a:rPr lang="fr-BE" sz="2400" dirty="0">
                <a:latin typeface="Calibri" panose="020F0502020204030204" pitchFamily="34" charset="0"/>
                <a:ea typeface="Geneva" pitchFamily="64" charset="-128"/>
              </a:rPr>
              <a:t> détection </a:t>
            </a:r>
            <a:r>
              <a:rPr lang="fr-BE" sz="2400" b="1" dirty="0">
                <a:latin typeface="Calibri" panose="020F0502020204030204" pitchFamily="34" charset="0"/>
                <a:ea typeface="Geneva" pitchFamily="64" charset="-128"/>
              </a:rPr>
              <a:t>à grande distance.</a:t>
            </a:r>
          </a:p>
          <a:p>
            <a:pPr>
              <a:defRPr/>
            </a:pPr>
            <a:r>
              <a:rPr lang="fr-BE" dirty="0">
                <a:latin typeface="Calibri" panose="020F0502020204030204" pitchFamily="34" charset="0"/>
                <a:ea typeface="Geneva" pitchFamily="64" charset="-128"/>
              </a:rPr>
              <a:t> </a:t>
            </a:r>
          </a:p>
          <a:p>
            <a:pPr>
              <a:buFont typeface="Arial" pitchFamily="34" charset="0"/>
              <a:buChar char="•"/>
              <a:defRPr/>
            </a:pPr>
            <a:endParaRPr lang="fr-BE" dirty="0">
              <a:latin typeface="Calibri" panose="020F0502020204030204" pitchFamily="34" charset="0"/>
              <a:ea typeface="Geneva" pitchFamily="64" charset="-128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fr-FR" b="1" kern="0" dirty="0">
              <a:latin typeface="Calibri" panose="020F0502020204030204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fr-FR" b="1" kern="0" dirty="0">
              <a:latin typeface="Calibri" panose="020F0502020204030204" pitchFamily="34" charset="0"/>
            </a:endParaRPr>
          </a:p>
        </p:txBody>
      </p:sp>
      <p:pic>
        <p:nvPicPr>
          <p:cNvPr id="349188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1239" y="3424239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918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1239" y="3424239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919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1239" y="3424239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9191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00" y="2590811"/>
            <a:ext cx="3562350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9192" name="AutoShape 2" descr="http://multimedia.3m.com/mws/mediawebserver?mwsId=66666UgxGCuNyXTt48T2o8TaEVU6EbHSHVs6EVs6E666666--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349193" name="AutoShape 4" descr="http://multimedia.3m.com/mws/mediawebserver?mwsId=66666UgxGCuNyXTt48T2o8TaEVU6EbHSHVs6EVs6E666666--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BE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41F8FA-ADDB-4E8E-8D51-5CC7D3CBE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160" y="1835490"/>
            <a:ext cx="4591691" cy="2000529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092FEE-C740-4CA9-A1A4-94E8545645D5}" type="slidenum">
              <a:rPr lang="fr-FR" smtClean="0">
                <a:latin typeface="Calibri" panose="020F0502020204030204" pitchFamily="34" charset="0"/>
              </a:rPr>
              <a:pPr>
                <a:defRPr/>
              </a:pPr>
              <a:t>25</a:t>
            </a:fld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639E033-1E7E-4701-B73D-CA020891C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477" y="260648"/>
            <a:ext cx="10097037" cy="199092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4B8F2A4-A97F-A722-F045-E2319319C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994" y="2220097"/>
            <a:ext cx="6096851" cy="395342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C281BC7-1550-65A5-85CF-650D3C2D4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6067" y="2220097"/>
            <a:ext cx="6106377" cy="398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5671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092FEE-C740-4CA9-A1A4-94E8545645D5}" type="slidenum">
              <a:rPr lang="fr-FR" smtClean="0">
                <a:latin typeface="Calibri" panose="020F0502020204030204" pitchFamily="34" charset="0"/>
              </a:rPr>
              <a:pPr>
                <a:defRPr/>
              </a:pPr>
              <a:t>26</a:t>
            </a:fld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559496" y="140704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 </a:t>
            </a:r>
            <a:r>
              <a:rPr lang="fr-BE" sz="3200" b="1" dirty="0">
                <a:solidFill>
                  <a:srgbClr val="49C5B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Rétroréflexion (cd/m².lux) – PTV 662 – Type 3</a:t>
            </a:r>
          </a:p>
        </p:txBody>
      </p:sp>
      <p:pic>
        <p:nvPicPr>
          <p:cNvPr id="1524738" name="Picture 2" descr="Résultat de recherche d'images pour &quot;retrochecker rc2000&quot;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4192" y="1069127"/>
            <a:ext cx="2520280" cy="2520281"/>
          </a:xfrm>
          <a:prstGeom prst="rect">
            <a:avLst/>
          </a:prstGeom>
          <a:noFill/>
        </p:spPr>
      </p:pic>
      <p:pic>
        <p:nvPicPr>
          <p:cNvPr id="7" name="Picture 2" descr="product_grx_617p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2748" y="3933056"/>
            <a:ext cx="4248472" cy="2354907"/>
          </a:xfrm>
          <a:prstGeom prst="rect">
            <a:avLst/>
          </a:prstGeom>
          <a:noFill/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D478491-E147-4574-A64C-07D5AF7F5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331" y="725479"/>
            <a:ext cx="5056653" cy="5805264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F5578CF3-967E-B115-8117-84D93BAC2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176" y="0"/>
            <a:ext cx="5760357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0F92EA8-D664-5E09-EEC5-E9881CBD6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2792" y="0"/>
            <a:ext cx="5457542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4FEF7E4-46F3-DBCF-9CDE-CAAB56C81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799" y="-11782"/>
            <a:ext cx="4281023" cy="686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354830"/>
      </p:ext>
    </p:extLst>
  </p:cSld>
  <p:clrMapOvr>
    <a:masterClrMapping/>
  </p:clrMapOvr>
  <p:transition>
    <p:randomBa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2690" name="Picture 2" descr="Résultat de recherche d'images pour &quot;balises poncelet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20336" y="1844824"/>
            <a:ext cx="2152650" cy="2152650"/>
          </a:xfrm>
          <a:prstGeom prst="rect">
            <a:avLst/>
          </a:prstGeom>
          <a:noFill/>
        </p:spPr>
      </p:pic>
      <p:sp>
        <p:nvSpPr>
          <p:cNvPr id="362499" name="Content Placeholder 2"/>
          <p:cNvSpPr>
            <a:spLocks noGrp="1"/>
          </p:cNvSpPr>
          <p:nvPr>
            <p:ph idx="1"/>
          </p:nvPr>
        </p:nvSpPr>
        <p:spPr>
          <a:xfrm>
            <a:off x="1271464" y="1067032"/>
            <a:ext cx="8636900" cy="5170279"/>
          </a:xfrm>
        </p:spPr>
        <p:txBody>
          <a:bodyPr>
            <a:normAutofit fontScale="40000" lnSpcReduction="20000"/>
          </a:bodyPr>
          <a:lstStyle/>
          <a:p>
            <a:pPr marL="342900" lvl="1" indent="-342900">
              <a:buNone/>
            </a:pPr>
            <a:endParaRPr lang="fr-FR" b="1" i="1" dirty="0"/>
          </a:p>
          <a:p>
            <a:pPr marL="342900" lvl="1" indent="-342900">
              <a:buNone/>
            </a:pPr>
            <a:r>
              <a:rPr lang="fr-FR" sz="5100" b="1" i="1" dirty="0"/>
              <a:t>Chantiers stationnaires</a:t>
            </a:r>
          </a:p>
          <a:p>
            <a:pPr marL="342900" lvl="1" indent="-342900">
              <a:buNone/>
            </a:pPr>
            <a:endParaRPr lang="fr-FR" sz="5100" dirty="0"/>
          </a:p>
          <a:p>
            <a:pPr marL="342900" lvl="1" indent="-342900">
              <a:buNone/>
            </a:pPr>
            <a:r>
              <a:rPr lang="fr-FR" sz="5100" dirty="0"/>
              <a:t>Obligation de délimiter clairement la zone de chantier tant</a:t>
            </a:r>
          </a:p>
          <a:p>
            <a:pPr marL="342900" lvl="1" indent="-342900">
              <a:buNone/>
            </a:pPr>
            <a:r>
              <a:rPr lang="fr-FR" sz="5100" dirty="0"/>
              <a:t>longitudinalement que transversalement </a:t>
            </a:r>
          </a:p>
          <a:p>
            <a:pPr>
              <a:buFontTx/>
              <a:buNone/>
            </a:pPr>
            <a:endParaRPr lang="fr-FR" sz="5100" dirty="0"/>
          </a:p>
          <a:p>
            <a:pPr>
              <a:buFontTx/>
              <a:buNone/>
            </a:pPr>
            <a:r>
              <a:rPr lang="fr-FR" sz="5100" u="sng" dirty="0"/>
              <a:t>Pour les chantiers de 1° à 5° catégorie</a:t>
            </a:r>
            <a:r>
              <a:rPr lang="fr-FR" sz="5100" dirty="0"/>
              <a:t>:</a:t>
            </a:r>
          </a:p>
          <a:p>
            <a:pPr>
              <a:buFontTx/>
              <a:buNone/>
            </a:pPr>
            <a:endParaRPr lang="fr-FR" sz="5100" dirty="0"/>
          </a:p>
          <a:p>
            <a:pPr>
              <a:buFontTx/>
              <a:buNone/>
            </a:pPr>
            <a:r>
              <a:rPr lang="fr-FR" sz="5100" dirty="0"/>
              <a:t>-&gt; Balises (AGW 2020 – Type Ia, </a:t>
            </a:r>
            <a:r>
              <a:rPr lang="fr-FR" sz="5100" dirty="0" err="1"/>
              <a:t>Ib</a:t>
            </a:r>
            <a:r>
              <a:rPr lang="fr-FR" sz="5100" dirty="0"/>
              <a:t> et </a:t>
            </a:r>
            <a:r>
              <a:rPr lang="fr-FR" sz="5100" dirty="0" err="1"/>
              <a:t>IIc</a:t>
            </a:r>
            <a:r>
              <a:rPr lang="fr-FR" sz="5100" dirty="0"/>
              <a:t>)</a:t>
            </a:r>
          </a:p>
          <a:p>
            <a:pPr>
              <a:buFontTx/>
              <a:buNone/>
            </a:pPr>
            <a:endParaRPr lang="fr-FR" sz="5100" dirty="0"/>
          </a:p>
          <a:p>
            <a:pPr>
              <a:buFontTx/>
              <a:buNone/>
            </a:pPr>
            <a:r>
              <a:rPr lang="fr-FR" sz="5100" u="sng" dirty="0"/>
              <a:t>Pour les chantiers de 4° à 6° catégorie</a:t>
            </a:r>
            <a:r>
              <a:rPr lang="fr-FR" sz="5100" dirty="0"/>
              <a:t>:</a:t>
            </a:r>
          </a:p>
          <a:p>
            <a:pPr>
              <a:buFontTx/>
              <a:buNone/>
            </a:pPr>
            <a:endParaRPr lang="fr-FR" sz="5100" dirty="0"/>
          </a:p>
          <a:p>
            <a:pPr>
              <a:buFontTx/>
              <a:buNone/>
            </a:pPr>
            <a:r>
              <a:rPr lang="fr-FR" sz="5100" dirty="0"/>
              <a:t>-&gt; Cônes  (Type </a:t>
            </a:r>
            <a:r>
              <a:rPr lang="fr-FR" sz="5100" dirty="0" err="1"/>
              <a:t>IId</a:t>
            </a:r>
            <a:r>
              <a:rPr lang="fr-FR" sz="5100" dirty="0"/>
              <a:t>)</a:t>
            </a:r>
          </a:p>
          <a:p>
            <a:pPr>
              <a:buFontTx/>
              <a:buNone/>
            </a:pPr>
            <a:endParaRPr lang="fr-FR" sz="5100" dirty="0"/>
          </a:p>
          <a:p>
            <a:pPr>
              <a:buFontTx/>
              <a:buNone/>
            </a:pPr>
            <a:r>
              <a:rPr lang="fr-FR" sz="5100" b="0" dirty="0"/>
              <a:t>Les cônes sont interdits pour les </a:t>
            </a:r>
            <a:r>
              <a:rPr lang="fr-FR" sz="5100" b="0" dirty="0" err="1"/>
              <a:t>catég</a:t>
            </a:r>
            <a:r>
              <a:rPr lang="fr-FR" sz="5100" b="0" dirty="0"/>
              <a:t>. 1 à 3.</a:t>
            </a:r>
          </a:p>
          <a:p>
            <a:pPr>
              <a:buFontTx/>
              <a:buNone/>
            </a:pPr>
            <a:endParaRPr lang="fr-FR" dirty="0"/>
          </a:p>
        </p:txBody>
      </p:sp>
      <p:pic>
        <p:nvPicPr>
          <p:cNvPr id="1523713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2184" y="2780928"/>
            <a:ext cx="1240722" cy="229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2498" name="Title 1"/>
          <p:cNvSpPr>
            <a:spLocks noGrp="1"/>
          </p:cNvSpPr>
          <p:nvPr>
            <p:ph type="title"/>
          </p:nvPr>
        </p:nvSpPr>
        <p:spPr>
          <a:xfrm>
            <a:off x="1200298" y="170633"/>
            <a:ext cx="7920038" cy="900112"/>
          </a:xfrm>
        </p:spPr>
        <p:txBody>
          <a:bodyPr>
            <a:normAutofit/>
          </a:bodyPr>
          <a:lstStyle/>
          <a:p>
            <a:r>
              <a:rPr lang="fr-FR" sz="3200" dirty="0"/>
              <a:t>Usage des cônes et balises de trafic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9048329" y="4077073"/>
            <a:ext cx="1404441" cy="1592461"/>
            <a:chOff x="6875463" y="4005064"/>
            <a:chExt cx="1404441" cy="1592461"/>
          </a:xfrm>
        </p:grpSpPr>
        <p:pic>
          <p:nvPicPr>
            <p:cNvPr id="362500" name="Picture 4" descr="http://www.securitysigns.be/sites/default/files/C%C3%B4ne%2075_0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5463" y="4005263"/>
              <a:ext cx="1106487" cy="1592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ZoneTexte 6"/>
            <p:cNvSpPr txBox="1"/>
            <p:nvPr/>
          </p:nvSpPr>
          <p:spPr>
            <a:xfrm>
              <a:off x="7818239" y="4005064"/>
              <a:ext cx="461665" cy="1512168"/>
            </a:xfrm>
            <a:prstGeom prst="rect">
              <a:avLst/>
            </a:prstGeom>
            <a:noFill/>
          </p:spPr>
          <p:txBody>
            <a:bodyPr vert="vert270">
              <a:spAutoFit/>
            </a:bodyPr>
            <a:lstStyle/>
            <a:p>
              <a:pPr algn="ctr">
                <a:defRPr/>
              </a:pPr>
              <a:r>
                <a:rPr lang="fr-BE" dirty="0">
                  <a:latin typeface="Calibri" panose="020F0502020204030204" pitchFamily="34" charset="0"/>
                  <a:ea typeface="Geneva" pitchFamily="64" charset="-128"/>
                </a:rPr>
                <a:t>75 cm</a:t>
              </a:r>
            </a:p>
          </p:txBody>
        </p:sp>
        <p:cxnSp>
          <p:nvCxnSpPr>
            <p:cNvPr id="362502" name="Connecteur droit avec flèche 9"/>
            <p:cNvCxnSpPr>
              <a:cxnSpLocks noChangeShapeType="1"/>
            </p:cNvCxnSpPr>
            <p:nvPr/>
          </p:nvCxnSpPr>
          <p:spPr bwMode="auto">
            <a:xfrm>
              <a:off x="7812088" y="4076700"/>
              <a:ext cx="0" cy="1439863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 type="triangle" w="med" len="med"/>
              <a:tailEnd type="arrow" w="med" len="med"/>
            </a:ln>
          </p:spPr>
        </p:cxnSp>
      </p:grpSp>
      <p:sp>
        <p:nvSpPr>
          <p:cNvPr id="11" name="ZoneTexte 10"/>
          <p:cNvSpPr txBox="1"/>
          <p:nvPr/>
        </p:nvSpPr>
        <p:spPr>
          <a:xfrm>
            <a:off x="9120337" y="2852936"/>
            <a:ext cx="461665" cy="122413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>
              <a:defRPr/>
            </a:pPr>
            <a:r>
              <a:rPr lang="fr-BE" dirty="0">
                <a:latin typeface="Calibri" panose="020F0502020204030204" pitchFamily="34" charset="0"/>
                <a:ea typeface="Geneva" pitchFamily="64" charset="-128"/>
              </a:rPr>
              <a:t>100 cm</a:t>
            </a:r>
          </a:p>
        </p:txBody>
      </p:sp>
      <p:cxnSp>
        <p:nvCxnSpPr>
          <p:cNvPr id="362505" name="Connecteur droit avec flèche 11"/>
          <p:cNvCxnSpPr>
            <a:cxnSpLocks noChangeShapeType="1"/>
          </p:cNvCxnSpPr>
          <p:nvPr/>
        </p:nvCxnSpPr>
        <p:spPr bwMode="auto">
          <a:xfrm>
            <a:off x="9048328" y="2924945"/>
            <a:ext cx="272" cy="1512813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362506" name="Connecteur droit avec flèche 15"/>
          <p:cNvCxnSpPr>
            <a:cxnSpLocks noChangeShapeType="1"/>
          </p:cNvCxnSpPr>
          <p:nvPr/>
        </p:nvCxnSpPr>
        <p:spPr bwMode="auto">
          <a:xfrm>
            <a:off x="8112224" y="2708920"/>
            <a:ext cx="575692" cy="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17" name="ZoneTexte 16"/>
          <p:cNvSpPr txBox="1"/>
          <p:nvPr/>
        </p:nvSpPr>
        <p:spPr>
          <a:xfrm>
            <a:off x="7968208" y="2204864"/>
            <a:ext cx="12954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BE" dirty="0">
                <a:latin typeface="Calibri" panose="020F0502020204030204" pitchFamily="34" charset="0"/>
                <a:ea typeface="Geneva" pitchFamily="64" charset="-128"/>
              </a:rPr>
              <a:t>30 cm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F1A5128-ECEB-4C3F-85FF-C221DBE3B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5762" y="1278695"/>
            <a:ext cx="4146997" cy="457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BD11415-DC6C-40DD-B868-FF7C8A5DAC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2036" y="5546805"/>
            <a:ext cx="8760296" cy="788942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Title 1"/>
          <p:cNvSpPr>
            <a:spLocks noGrp="1"/>
          </p:cNvSpPr>
          <p:nvPr>
            <p:ph type="title"/>
          </p:nvPr>
        </p:nvSpPr>
        <p:spPr>
          <a:xfrm>
            <a:off x="695400" y="205604"/>
            <a:ext cx="10490827" cy="1143000"/>
          </a:xfrm>
        </p:spPr>
        <p:txBody>
          <a:bodyPr/>
          <a:lstStyle/>
          <a:p>
            <a:r>
              <a:rPr lang="en-US" sz="3200" dirty="0"/>
              <a:t>CHANTIERS DE 6</a:t>
            </a:r>
            <a:r>
              <a:rPr lang="en-US" sz="3200" baseline="30000" dirty="0"/>
              <a:t>ÈME</a:t>
            </a:r>
            <a:r>
              <a:rPr lang="en-US" sz="3200" dirty="0"/>
              <a:t> CATÉGORIE</a:t>
            </a:r>
            <a:endParaRPr lang="fr-FR" sz="32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992611" y="1204569"/>
            <a:ext cx="7916862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fr-BE" sz="2400" b="1" kern="0" dirty="0">
                <a:latin typeface="Calibri" panose="020F0502020204030204" pitchFamily="34" charset="0"/>
                <a:ea typeface="ＭＳ Ｐゴシック" charset="-128"/>
                <a:cs typeface="ＭＳ Ｐゴシック" charset="-128"/>
              </a:rPr>
              <a:t>Deux types de chantier de 6</a:t>
            </a:r>
            <a:r>
              <a:rPr lang="fr-BE" sz="2400" b="1" kern="0" baseline="30000" dirty="0">
                <a:latin typeface="Calibri" panose="020F0502020204030204" pitchFamily="34" charset="0"/>
                <a:ea typeface="ＭＳ Ｐゴシック" charset="-128"/>
                <a:cs typeface="ＭＳ Ｐゴシック" charset="-128"/>
              </a:rPr>
              <a:t>ème</a:t>
            </a:r>
            <a:r>
              <a:rPr lang="fr-BE" sz="2400" b="1" kern="0" dirty="0">
                <a:latin typeface="Calibri" panose="020F0502020204030204" pitchFamily="34" charset="0"/>
                <a:ea typeface="ＭＳ Ｐゴシック" charset="-128"/>
                <a:cs typeface="ＭＳ Ｐゴシック" charset="-128"/>
              </a:rPr>
              <a:t> catégorie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endParaRPr lang="fr-BE" sz="2400" kern="0" dirty="0">
              <a:latin typeface="Calibri" panose="020F0502020204030204" pitchFamily="34" charset="0"/>
              <a:ea typeface="ＭＳ Ｐゴシック" charset="-128"/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fr-BE" sz="2400" kern="0" dirty="0">
                <a:latin typeface="Calibri" panose="020F0502020204030204" pitchFamily="34" charset="0"/>
                <a:ea typeface="ＭＳ Ｐゴシック" charset="-128"/>
              </a:rPr>
              <a:t>Stationnaire:</a:t>
            </a:r>
          </a:p>
          <a:p>
            <a:pPr marL="1143000" lvl="2" eaLnBrk="0" hangingPunct="0">
              <a:spcBef>
                <a:spcPct val="20000"/>
              </a:spcBef>
              <a:defRPr/>
            </a:pPr>
            <a:r>
              <a:rPr lang="fr-BE" sz="2400" kern="0" dirty="0">
                <a:latin typeface="Calibri" panose="020F0502020204030204" pitchFamily="34" charset="0"/>
                <a:ea typeface="ＭＳ Ｐゴシック" charset="-128"/>
              </a:rPr>
              <a:t>Réparation localisée, marquage localisé, </a:t>
            </a:r>
          </a:p>
          <a:p>
            <a:pPr marL="1143000" lvl="2" eaLnBrk="0" hangingPunct="0">
              <a:spcBef>
                <a:spcPct val="20000"/>
              </a:spcBef>
              <a:defRPr/>
            </a:pPr>
            <a:r>
              <a:rPr lang="fr-BE" sz="2400" kern="0" dirty="0">
                <a:latin typeface="Calibri" panose="020F0502020204030204" pitchFamily="34" charset="0"/>
                <a:ea typeface="ＭＳ Ｐゴシック" charset="-128"/>
              </a:rPr>
              <a:t>pose de signalisation, essai routier ponctuel, inspections</a:t>
            </a:r>
          </a:p>
          <a:p>
            <a:pPr marL="742950" lvl="1" indent="-285750" eaLnBrk="0" hangingPunct="0">
              <a:spcBef>
                <a:spcPct val="20000"/>
              </a:spcBef>
              <a:defRPr/>
            </a:pPr>
            <a:endParaRPr lang="fr-BE" sz="2400" kern="0" dirty="0">
              <a:latin typeface="Calibri" panose="020F0502020204030204" pitchFamily="34" charset="0"/>
              <a:ea typeface="ＭＳ Ｐゴシック" charset="-128"/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fr-BE" sz="2400" kern="0" dirty="0">
                <a:latin typeface="Calibri" panose="020F0502020204030204" pitchFamily="34" charset="0"/>
                <a:ea typeface="ＭＳ Ｐゴシック" charset="-128"/>
              </a:rPr>
              <a:t>Mobile: </a:t>
            </a:r>
          </a:p>
          <a:p>
            <a:pPr marL="1143000" lvl="2" eaLnBrk="0" hangingPunct="0">
              <a:spcBef>
                <a:spcPct val="20000"/>
              </a:spcBef>
              <a:defRPr/>
            </a:pPr>
            <a:r>
              <a:rPr lang="fr-BE" sz="2400" kern="0" dirty="0">
                <a:latin typeface="Calibri" panose="020F0502020204030204" pitchFamily="34" charset="0"/>
                <a:ea typeface="ＭＳ Ｐゴシック" charset="-128"/>
              </a:rPr>
              <a:t>Essais routiers, fauchage, nettoyage, marquages routiers</a:t>
            </a:r>
          </a:p>
          <a:p>
            <a:pPr marL="1143000" lvl="2" eaLnBrk="0" hangingPunct="0">
              <a:spcBef>
                <a:spcPct val="20000"/>
              </a:spcBef>
              <a:defRPr/>
            </a:pPr>
            <a:endParaRPr lang="fr-BE" sz="2000" kern="0" dirty="0">
              <a:latin typeface="Calibri" panose="020F0502020204030204" pitchFamily="34" charset="0"/>
              <a:ea typeface="ＭＳ Ｐゴシック" charset="-128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fr-BE" b="1" kern="0" dirty="0">
              <a:latin typeface="Calibri" panose="020F0502020204030204" pitchFamily="34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50212" name="AutoShape 2" descr="data:image/jpeg;base64,/9j/4AAQSkZJRgABAQAAAQABAAD/2wCEAAkGBw8PEBAPDw8PEA8QDxAPEA8PDRAPDw8QFBUWFxUSFBUYHCggGBolGxQUITEhJSorLi4uFx8zODMwNygtLisBCgoKDg0OGhAQGiwkHyQsLCwsLCwsLCwsLC0sLC8sLCwsLCwsLCwsLCwsLCwsLCwsLCwsLCwsLCwsLCwsLCwsLP/AABEIAQ4AuwMBEQACEQEDEQH/xAAbAAEAAgMBAQAAAAAAAAAAAAAABAUBAwYCB//EAEcQAAIBAgEGCwUEBgkFAAAAAAABAgMRBAUGEiExUQcTIkFhcYGRobHBMjNSktFicoLCI1NjorLSFiQ0Q5Ph4/DxFEJEVOL/xAAaAQEAAgMBAAAAAAAAAAAAAAAAAQQCAwUG/8QANBEBAAIBAgIIAwcFAQEAAAAAAAECAwQRBRIhMTJBUWGRoUJS0RMVI3GBseEUIjPB8EM0/9oADAMBAAIRAxEAPwD7eAAAAAAAAAAAAAAAAAAAAAAAAAAAAAAAAAAAAAAAKnObLkcBRVaUHUvONOMFJRu2m9vUmaNRnjDTmlZ0mltqMnJE7dG7l3wjuyf/AEW3Z/Wv9M588V2+D3/h1o4FM/8Ap7fy3S4Q9GMZzwc0pXs1Xi7227YozjicbRM1npYTwS28xF49HY4DFRrUqdaF9GrTjUintSkk7Pp1nSpaLVi0d7jZKTjvNJ64nZvMmAAAAAAAAAAAAAAAAAAAAAABwPCxiORhqW+dSo/wpJfxM5XFL/21q7vA6b2vb8o/70cjj6ejToK2twbfbY5WojatI8nocM72t+bZj4N4Og7alOa72/oZW/wUnzlhX/PePKH0rMWvp5Pw754xlTf4ZNLwsd7RW5sFXk+J05dVf19YXxaUAAAAAAAAAAAAAAAAAAAAAAD5fwnVtLGUqfNCjHvlKTfhY4XE7b5Ir5fu9RwSm2GbeM/6hTZTldU1ujYpaqey6+CNt0rES0sDGPwyv4v6m2Z300f93tMV21Ez4w67gurXwlSHwV5W6FKMX53Opwy2+KY8Jef43XbPE+Mf7l2J0XGAAAAAAAAAAAAAAAAAAAAAAPj+eNXjMpVt0Zwgvwxin43PO62ebUT+j2PDKculr+s+6LlTal0FXVdqHQwdSVoXwsvE31jfTtNp/GXvBTW5WKp71SmuzST80XeFW7Ufk43HadFLfnH7PoZ2HnQAAAAAAAAAAAAAAAAAAAAAD4jWq8djak9unXnLscm0eYtPPnmfOXusNeTBWPCI/Zvy17zsNes7bbpuwm0V/VJ77FnH/wDNP5NF/wDPCRwZ1tHGyj8dCa7U4y8kzPhdtssx4wpcbpvp4nwmH1I77ygAAAAAAAAAAAAAAAAAAAACPlGtxdGrU+ClOfyxbMbztWZbMVee9a+MxD4lkdXrR6zy+HpyQ91k7EpuWpXqvsI1k75E6aNqJ+GlfDSj0FrF04NmjJG2aJRcyq2hlDDvfKUPmjJebNfD7bZ6/wDdzVxSvNpb/wDd77GeleMAAAAAAAAAAAAAAAAAAAAAUmetfi8BiXvgofPJR8myvq7cuG0+S7w+vNqaR57+nS+U5vRvWXQm/A4Gmj8R67NP9ktmV5fpZGrVf5JbcHYha5IjejPqfkXNLG+JV1FtskKPJVfi8VQn8FenLsUlcqaeeXLWfOG3U158Nq+MT+z7oereEAAAAAAAAAAAAAAAAAAAAEioznpQqUeLqRUoymrxex2u/OxhelbxtaN4bMWS2O3NSdpUOScgYVTuqKT0XsnUXqaa6XFE7xVZtxDUzG03/b6PeKzbwcpSbo3d3/fVl+YxtocFp3mvvP1Z14pqqxtF/aPom5PyFhYQlGNNpa9XGVHzPfIzppcVI2rH7sL8Q1Fp3m3tH0VEs3cHF6SoK9766lR6+2RjGiwR0xX90zxLVTG039o+ju4u6T3q5ZUWQAAAAAAAAAAAAAAAAAAJGSBSZxz9iPRJ99vowmGnJS1v7q80IJe5vW+tkoSsFsfZ6gVVUJdFgpXp039hLuVghuIAAAAAAAAAAAEgQBIyQAAAAA5zL871bboxXr6hMNmS1tfUCWHtJEvA8/YEKyutbCV3keV6UehyXjf1IQmgYJAAQAAAAAAZAAAAADBIACAA5bKc9KtP71u7V6EM46k3J3svrJYy1kiXgtr7PMIQMSuVLrYTCxyDLkTW6V+9f5EErQIAMEgAIAAAAAZAwAAAAAAAAuBx85Xm3vbfeQ2LTBK0O8ljLWSJOD2vqXmEImMXKl1slMJOQZcqa3pPuf8AmQiVyQhkABgASAAAQAAAAAAAAAABHyhXVOlUnJ2UYSbe7URMxEbyypSb2isdcuIpZZwrfv6a+9LR8zRGqwz8ULs6HUR8ErvC5Rw+hqr0n1VYfU2Rmxz1Wj1hqnS5onppPpLwsdR/W0/8SP1MvtafNHqx+wy/LPpKTg8bR0muNpXts4yN/MfaUno3j1RODLtvyz6SiZRyjh4zelXorrqwXqROfHXom0esMq6XNaOik+ksZByth5YhU4VoSlNSSUZaV7K/N1GNc+O08tbRMpyaTNSvNasxHm6o2qoSMkAAAwAJAAAIAAAAAAAACiz2r6GBrfa0Yd8lfwTK+rty4rL3Dac2pq+OQWs8tMvaRC8hQSpaXPYt8vLi3aube+yqcSjutbLbN6SjUbeyxc0VtrzuqauszToas4bOq2tlhq5/ETpon7PpM0auhjsM/wBrGPzcn1J0Vts9VfiNObTXjy/bpfaD07xQAAyAAwAJAAAIAAAAAAAADkOEyvo4WEPjqX7Ir/6Rz+JW2w7OxwWm+eZ8IfMKKPO2eshf1ZLidnMi9kn8JXrH4ioZzVxPyQrz7C1pO20ajoqxlyNpLqMtXG14Yaed6oGBq8XVpz+CcZfK0/Qwwztes+ac9ealq+MS+73PWvAAAABkABgASAAgAAAAAAAAPnnCnX5VCnuhKXzO35TkcUt0RD0XA6dFrOGoo4lnooX2PhajHpsXdTG2KFfDO+SVOc5dTclPl2LOl7bTqOy25eXKXUbdZ2oadN2VPzorV626z7lkqtxlCjP4qVOXa4q567HO9YnyeBz15Mlq+EylGbUAABIyQAGCQAEAAAAAAAAB8p4Sa+ljHH4IQj4X9ThcTtvkiHq+DU2wb+My5rDbV1nL73ZXOVKt4x3bi1qrb1hpwV2mVVcorSXk52mmbtPP4jXm6at+XJXab22N+r6Zhp08bVU8mVYbrPseZtbTwOHe6Mo/LJpeFj1WltzYay8RxGvLqbx5rosKQAAAAMgAAGAAAAAAAAAHzPOjN6piMRUq06sOVJ8makrc2pq/MczVaG2W/NEu7ouJ0w44pas9HgrKOamLTVuKetbKn1SKX3Zmie50I4xp5jp3j9E3KmbuMaio0lLfarSXnJGeo0Oa23LHvCcPFdLHXbb9J+iu/o1jv/Xf+LR/mKv3dqPl94b/AL20nz+0/RvwmbuOUl+ga189Wj/MZ4+H6itonl94RfiukmO37T9ErKubuMm01SWzXerSX5ixn0GbJMTEe8NGLiulrHa9p+iB/RHFvbxMeuo35JmEcLzd8wi3GtP3bz+n8vomZmElQw3FTkpOM5O8U7JNLVr6bnY0+KcWOKzO7z2t1Fc+Wb1jZem9UAAAAAAAAAAASAAAAAxOVk3uTfcBycndmDOErD7V1kwSmVnsJYtdyR6g9aA94rmAhTAnZEl7a+6/MglahAAAAAAAAAAACQAAAAGjHztSm/std+r1Ikcwtpi2JmFWtEwiUitt7DJi8geoge8S9SJEOZAk5Glao1vi/BpgldEIAAAAAAAABIAAAAAAAgZanal1yS9fQiUx1ufhtMWxNw21EwxlvqbTJi8hL0ghsr7CREkQl7ydK1WHW13oIX5CAAAAAAAAASAGAAAAAAqc4J6oR6W/IxllVT0yGxMw71mUMZbpvWSxAMpg2e6r1EoR5EJeKMrTi90ovxA6QMQgAAAAAAAYJAAAAAAAFFl6d6iW6K73d/QxlnSECkQzTKBlDGWxkoAbMomB6m9QNmhkGzTMDpacrpPek+8MHoAAIAAAAAYAAABIAAAHyjPzGTWNqOE5RcdGN4yaeqKXN2nC4hltXL/bOz1XC8FbaeOaN91VhsvYuOys2t0oxfoVo1+evxLluG6a3w+izoZ24qO1UZddOXpJGccVzR3R/wB+rRPBdPPfPr/DfHPKvz0qT6tJepsji+TvrDCeBYu60+z0s8qv6mn80ifvi3ysfuLH88+jKzzrfqafzSH3xb5YPuLH88+zxUzzxDWqnRW7VN+pjPF8ndEe7OOBYe+0+30RJ514t7HSXVT+rMJ4rnnw9GccF00ePqgV8t4uo+VXnZ80bQ/hSNU63Pbrs3V4dp6dVI/Xp/d9czeq6eFw8v2UV8ur0PR4Z3pE+TyGqry5rx5ysTa0AAAAIAAAAAYAACQAyB8Szkr8Ziast9ST8TzGttzZZe30NOTDWPJApopSvw2xiYzLKGbEJZsElgPTIQ1NGSHhoyhhMPrmY9TSwVL7LnH95v1PVaOd8NXieJ121Nv0XxaUAABkAAIAAAAAAAADTjKuhTqT+GEpdyZFp2jdlSvNaI83wvFS0pyb52zyead7zL32KNqxBTRolvhtX+9aMdmQEsgCBlxZOyN4eGgNckZQwl9N4Nqt8LOPw1W++K+h6Thtt8LyPGq7Z4nydadFx2AAAABkAAIAAAAAAKrOmtoYOu98NFdrRqzztjmVrRV5s9I83xeTuzyczvO73VY6G2BrlsbEjFkAAlkDLZGyGtmQ8SJhjLvuDCr/AGiHRTkuzST80d/hVv7Jh5fjtemlvz/07s6zz4AAAAAAAAAAANWJxEKUXOpJRhFXcnsImYjplNazadocti8+KabVKm39qppJdyXqaZzx3LtdBfvUOXs46lelKEpx0Xa0IQsr723r/wCSrqs34cw6Wg0fJli2zjLnnnpobosxlk9JkMmSEvVwFyAYHlslDw2SiV9mjlV4WpKcVGV4aLjJ2urp7d+o63DcnJMuNxXT/a0iPCXe4TOmjL3kKlLptpw746/A7UZYnreavo7R1TErqhXhUipwkpRexxd0bIndVtWaztLYSgAAAAAAB5lJLa0ut2Ah1ssYWHtYminu42F+69yOaPFnGO09UOOz5y/Tqwp06FTSinKU2k0rqyS1rXtZR1mblr0OvwvTTNptaHI0sq1I7Hdbmkzj/wBdkjqd+dFjt1w9YrKHGpKUUmudeqF9ba8bTCcejjHO8Sr3DqKfMtxEwzG63dyY3hk3LEO1nCm/wJPwM/tPKPRjy+c+rXKbfNbqua52ZxLGl0EbJ3elUW6/eTEI3bHiFzUYdd6v8xs5q/LHv9WG1vmn2+jVObf/AGpdSMZmJZQ8aL/2yN4RO6Vg5Rg7zV1uW0sYM1MfTMK+XHe8bQmyyol7EbdL2li3EPlhXroI+KV1mdlyVOuoTl+iqu0k3yYy5p9Ba0Wrm1tp71Diehr9lzVjph9JhJNXTTW9O6Oy8wyAJAAAIHI8JOUq2Gw1OdK+g6qhVs9GVmm48rmV15FbVZLUpvVf4fhplyTW3h0PnSy7GftRd98rS8Wc+dZHfDtV0MdzfTx0Xsa+VL0Eayniy/oZ8EfE3fs8rfvNGfLW9eiVnT4pp1wjRk9xzZh0YluhIwmGTdR1uyin0MmkTM7RG5bbbrS3FbHh1foqSXqyzyeOP3ad/C/sjV9G+qDj0OTZXyR09WzdTfx3abo1s9i6JNmVYGzfSjT541H91r6G2sU74lrtz90wkKFJ+zRqvrn9Ebdsc9VLNW+SOu0en8o9aKWyDiultmnJXb4dm2k+e7Q2jU2PDkjLZEtuEm29X0Ra0u8WVdRETXZaUcSo64pUnvT5XXpI6v8AUVjycmdHNuuN03C5y4ikv7TOT3SfGeLRj94Vr8X+2M8Ki3w/6dFmznVVxNeNCcYyTjKWmouLjZX1q9nu5tpv02ujNk5IhR1vDIwYvtN/0dedFxgAB4rUozTjOMZRe2MoqUX1piY3TEzE7wpMVmbk2ptwlKLfPSTov9xo020+K3XWFqmv1FOq8/r0/uq8RwcYN+7qYil+ONRfvK/iVr8Ow28lzHxnPXriJV1bg6qx91ioS6KlGUX3xk/Iq34RE9my7j49Hx09JVeKzLyhD+5p1Vvp1o37pWK1uFZq9mYldpxnS265mPzj6bqvEZHxNL3mFxEeniZyXfG6K19Hnr11Xces09+zePVDTUXqk4yXNezXYaP76T0xssdFo8kh4qr+sv1xj9DP+ovPew+xrHc0zlN63r7F6Gu1+ad5ZR0dTU7kdDLeWG2T0HNLKkyNoOaUiliJrYovrT+psrl5I2YWru2wxlZXtoq/2U/MyjVWjqYzhrPW1VJTn7UvBLyNV8s262ytYr1NXI2aV3uTu+7aRWt7dUMpSsPk6rU93h60+qjP1RurpM9+qrRfU4adq8eq2w2aePna1DQX7SpGHgrstU4XnnrnZSycW0le/f8AKFnh8wMQ/eV6MOiMZVH36ixXg/zWU78exx2KTPsssPwfUV7zEVp9EVCmvJss04Vhjr3lUvx7NPZrEe6+yPkDDYRt0YNSktGU5TlOTW22su4dPjxdiNnN1Otzaj/JPQtDcqAAAAAAAASAaa+Fp1FapThNbpwjLzImsT1sq5LU7MzH5KrE5pZPqbcNCL30nKl/A0V76TDfrrC5j4nqqdV5/Xp/dV4jg/w0vd1a1PovGovFX8StfheC3VvC5j47nr2oifZBq8H9Rexi4tbpUJJ96l6Fe3B4+G/stV4/HxY/f+EaWYWK5quHfW6q/KzVPB7d1obo49h76T7fVmnmJi+erhl1Sqv8qJjg9/nJ47g+W3t9W+lwf1X7eKgl9ijJvvcjZXg1fis1W4/X4cfrP8J+HzAw695Wr1OpxprwVyxTheCvX0qt+O557MRHussPmfgIf+PGb31JSn5stU0mGvVWFS/FNVf49vy6FpQwFCmrU6NKC+zTivQ3RWI6oU75sl+1aZ/VJMmsABAAAAAAAAAAAAASAAAAAAAAAAAAACAAAAAAP/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BE"/>
          </a:p>
        </p:txBody>
      </p:sp>
      <p:pic>
        <p:nvPicPr>
          <p:cNvPr id="350213" name="Picture 4" descr="http://www.securitysigns.be/sites/default/files/C%C3%B4ne%2075_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4650" y="2060576"/>
            <a:ext cx="1106488" cy="159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0214" name="Picture 4" descr="http://www.securitysigns.be/sites/default/files/C%C3%B4ne%2075_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4650" y="4076700"/>
            <a:ext cx="1106488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50215" name="Connecteur droit 8"/>
          <p:cNvCxnSpPr>
            <a:cxnSpLocks noChangeShapeType="1"/>
          </p:cNvCxnSpPr>
          <p:nvPr/>
        </p:nvCxnSpPr>
        <p:spPr bwMode="auto">
          <a:xfrm>
            <a:off x="9264650" y="4076701"/>
            <a:ext cx="1079500" cy="1584325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350216" name="Connecteur droit 9"/>
          <p:cNvCxnSpPr>
            <a:cxnSpLocks noChangeShapeType="1"/>
          </p:cNvCxnSpPr>
          <p:nvPr/>
        </p:nvCxnSpPr>
        <p:spPr bwMode="auto">
          <a:xfrm flipH="1">
            <a:off x="9264650" y="4076701"/>
            <a:ext cx="1079500" cy="1584325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350217" name="Connecteur droit avec flèche 14"/>
          <p:cNvCxnSpPr>
            <a:cxnSpLocks noChangeShapeType="1"/>
          </p:cNvCxnSpPr>
          <p:nvPr/>
        </p:nvCxnSpPr>
        <p:spPr bwMode="auto">
          <a:xfrm>
            <a:off x="10199688" y="2133601"/>
            <a:ext cx="0" cy="1439863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16" name="ZoneTexte 15"/>
          <p:cNvSpPr txBox="1"/>
          <p:nvPr/>
        </p:nvSpPr>
        <p:spPr>
          <a:xfrm>
            <a:off x="10206336" y="2060848"/>
            <a:ext cx="461665" cy="1512168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>
              <a:defRPr/>
            </a:pPr>
            <a:r>
              <a:rPr lang="fr-BE" dirty="0">
                <a:latin typeface="Calibri" panose="020F0502020204030204" pitchFamily="34" charset="0"/>
                <a:ea typeface="Geneva" pitchFamily="64" charset="-128"/>
              </a:rPr>
              <a:t>75 cm</a:t>
            </a:r>
          </a:p>
        </p:txBody>
      </p:sp>
    </p:spTree>
  </p:cSld>
  <p:clrMapOvr>
    <a:masterClrMapping/>
  </p:clrMapOvr>
  <p:transition>
    <p:randomBa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79D03B-CE39-4460-B222-6866D6391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594F897-1794-4B23-806F-DB01B6AA5B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12B4EE4-9F45-4010-BFA2-CE63CF002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918" y="0"/>
            <a:ext cx="102221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68376"/>
      </p:ext>
    </p:extLst>
  </p:cSld>
  <p:clrMapOvr>
    <a:masterClrMapping/>
  </p:clrMapOvr>
  <p:transition>
    <p:randomBa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Title 1"/>
          <p:cNvSpPr>
            <a:spLocks noGrp="1"/>
          </p:cNvSpPr>
          <p:nvPr>
            <p:ph type="title"/>
          </p:nvPr>
        </p:nvSpPr>
        <p:spPr>
          <a:xfrm>
            <a:off x="1055564" y="269106"/>
            <a:ext cx="7920038" cy="655638"/>
          </a:xfrm>
        </p:spPr>
        <p:txBody>
          <a:bodyPr>
            <a:normAutofit fontScale="90000"/>
          </a:bodyPr>
          <a:lstStyle/>
          <a:p>
            <a:r>
              <a:rPr lang="fr-FR" sz="3200" dirty="0"/>
              <a:t>Chantiers de 6</a:t>
            </a:r>
            <a:r>
              <a:rPr lang="fr-FR" sz="3200" baseline="30000" dirty="0"/>
              <a:t>ème</a:t>
            </a:r>
            <a:r>
              <a:rPr lang="fr-FR" sz="3200" dirty="0"/>
              <a:t> cat. – Les véhicules sur chantier </a:t>
            </a:r>
          </a:p>
        </p:txBody>
      </p:sp>
      <p:sp>
        <p:nvSpPr>
          <p:cNvPr id="351235" name="Content Placeholder 2"/>
          <p:cNvSpPr>
            <a:spLocks noGrp="1"/>
          </p:cNvSpPr>
          <p:nvPr>
            <p:ph idx="1"/>
          </p:nvPr>
        </p:nvSpPr>
        <p:spPr>
          <a:xfrm>
            <a:off x="1524000" y="1052513"/>
            <a:ext cx="9144000" cy="4140200"/>
          </a:xfrm>
        </p:spPr>
        <p:txBody>
          <a:bodyPr/>
          <a:lstStyle/>
          <a:p>
            <a:r>
              <a:rPr lang="fr-FR" sz="2400" dirty="0"/>
              <a:t>Sur </a:t>
            </a:r>
            <a:r>
              <a:rPr lang="fr-FR" sz="2400" dirty="0">
                <a:solidFill>
                  <a:srgbClr val="FF0000"/>
                </a:solidFill>
              </a:rPr>
              <a:t>autoroutes et 2x2 voies</a:t>
            </a:r>
            <a:r>
              <a:rPr lang="fr-FR" sz="2400" dirty="0"/>
              <a:t>:</a:t>
            </a:r>
          </a:p>
          <a:p>
            <a:endParaRPr lang="fr-FR" sz="2000" dirty="0"/>
          </a:p>
          <a:p>
            <a:pPr>
              <a:buFontTx/>
              <a:buNone/>
            </a:pPr>
            <a:r>
              <a:rPr lang="fr-FR" sz="2000" dirty="0"/>
              <a:t>   Chantier               	              Signalisation                             Présignalisation</a:t>
            </a:r>
          </a:p>
          <a:p>
            <a:pPr>
              <a:buFontTx/>
              <a:buNone/>
            </a:pPr>
            <a:endParaRPr lang="fr-FR" dirty="0"/>
          </a:p>
        </p:txBody>
      </p:sp>
      <p:pic>
        <p:nvPicPr>
          <p:cNvPr id="35123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9289" y="2708276"/>
            <a:ext cx="1063625" cy="239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237" name="Picture 4" descr="DSCF015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3113" y="2349501"/>
            <a:ext cx="2514600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4656139" y="4149725"/>
            <a:ext cx="2376487" cy="175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BE" dirty="0">
                <a:latin typeface="Calibri" panose="020F0502020204030204" pitchFamily="34" charset="0"/>
                <a:ea typeface="Geneva" pitchFamily="64" charset="-128"/>
              </a:rPr>
              <a:t>Poids: min. 9t (avec absorbeur)</a:t>
            </a:r>
          </a:p>
          <a:p>
            <a:pPr>
              <a:defRPr/>
            </a:pPr>
            <a:r>
              <a:rPr lang="fr-BE" dirty="0">
                <a:latin typeface="Calibri" panose="020F0502020204030204" pitchFamily="34" charset="0"/>
                <a:ea typeface="Geneva" pitchFamily="64" charset="-128"/>
              </a:rPr>
              <a:t>Rôle = frein</a:t>
            </a:r>
          </a:p>
          <a:p>
            <a:pPr>
              <a:defRPr/>
            </a:pPr>
            <a:endParaRPr lang="fr-BE" dirty="0">
              <a:latin typeface="Calibri" panose="020F0502020204030204" pitchFamily="34" charset="0"/>
              <a:ea typeface="Geneva" pitchFamily="64" charset="-128"/>
            </a:endParaRPr>
          </a:p>
          <a:p>
            <a:pPr>
              <a:defRPr/>
            </a:pPr>
            <a:r>
              <a:rPr lang="fr-BE" dirty="0">
                <a:latin typeface="Calibri" panose="020F0502020204030204" pitchFamily="34" charset="0"/>
                <a:ea typeface="Geneva" pitchFamily="64" charset="-128"/>
              </a:rPr>
              <a:t>Pas de lestage                   (sauf si sable)</a:t>
            </a:r>
          </a:p>
        </p:txBody>
      </p:sp>
      <p:cxnSp>
        <p:nvCxnSpPr>
          <p:cNvPr id="351239" name="Connecteur droit avec flèche 8"/>
          <p:cNvCxnSpPr>
            <a:cxnSpLocks noChangeShapeType="1"/>
          </p:cNvCxnSpPr>
          <p:nvPr/>
        </p:nvCxnSpPr>
        <p:spPr bwMode="auto">
          <a:xfrm flipV="1">
            <a:off x="4367214" y="2708921"/>
            <a:ext cx="1296739" cy="1080443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0" name="ZoneTexte 9"/>
          <p:cNvSpPr txBox="1"/>
          <p:nvPr/>
        </p:nvSpPr>
        <p:spPr>
          <a:xfrm>
            <a:off x="3935761" y="3716339"/>
            <a:ext cx="7918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BE" sz="2000" dirty="0">
                <a:latin typeface="Calibri" panose="020F0502020204030204" pitchFamily="34" charset="0"/>
                <a:ea typeface="Geneva" pitchFamily="64" charset="-128"/>
              </a:rPr>
              <a:t>FLR </a:t>
            </a:r>
          </a:p>
          <a:p>
            <a:pPr>
              <a:defRPr/>
            </a:pPr>
            <a:r>
              <a:rPr lang="fr-BE" sz="1200" dirty="0">
                <a:latin typeface="Calibri" panose="020F0502020204030204" pitchFamily="34" charset="0"/>
                <a:ea typeface="Geneva" pitchFamily="64" charset="-128"/>
              </a:rPr>
              <a:t>2 feux</a:t>
            </a:r>
          </a:p>
        </p:txBody>
      </p:sp>
      <p:cxnSp>
        <p:nvCxnSpPr>
          <p:cNvPr id="351241" name="Connecteur droit avec flèche 12"/>
          <p:cNvCxnSpPr>
            <a:cxnSpLocks noChangeShapeType="1"/>
          </p:cNvCxnSpPr>
          <p:nvPr/>
        </p:nvCxnSpPr>
        <p:spPr bwMode="auto">
          <a:xfrm flipH="1" flipV="1">
            <a:off x="6456363" y="3860800"/>
            <a:ext cx="576262" cy="57631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pic>
        <p:nvPicPr>
          <p:cNvPr id="351242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8389" y="2205039"/>
            <a:ext cx="1074737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ZoneTexte 17"/>
          <p:cNvSpPr txBox="1"/>
          <p:nvPr/>
        </p:nvSpPr>
        <p:spPr>
          <a:xfrm>
            <a:off x="8228186" y="4679156"/>
            <a:ext cx="341242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BE" dirty="0">
                <a:latin typeface="Calibri" panose="020F0502020204030204" pitchFamily="34" charset="0"/>
                <a:ea typeface="Geneva" pitchFamily="64" charset="-128"/>
              </a:rPr>
              <a:t>Hors chaussée</a:t>
            </a:r>
          </a:p>
          <a:p>
            <a:pPr>
              <a:defRPr/>
            </a:pPr>
            <a:r>
              <a:rPr lang="fr-BE" dirty="0">
                <a:latin typeface="Calibri" panose="020F0502020204030204" pitchFamily="34" charset="0"/>
                <a:ea typeface="Geneva" pitchFamily="64" charset="-128"/>
              </a:rPr>
              <a:t>Pas d'absorbeur si stationnaire</a:t>
            </a:r>
          </a:p>
          <a:p>
            <a:pPr>
              <a:defRPr/>
            </a:pPr>
            <a:r>
              <a:rPr lang="fr-BE" dirty="0">
                <a:latin typeface="Calibri" panose="020F0502020204030204" pitchFamily="34" charset="0"/>
                <a:ea typeface="Geneva" pitchFamily="64" charset="-128"/>
              </a:rPr>
              <a:t>Poids tractant: min. 2t</a:t>
            </a:r>
          </a:p>
          <a:p>
            <a:pPr>
              <a:defRPr/>
            </a:pPr>
            <a:r>
              <a:rPr lang="fr-BE" dirty="0">
                <a:latin typeface="Calibri" panose="020F0502020204030204" pitchFamily="34" charset="0"/>
                <a:ea typeface="Geneva" pitchFamily="64" charset="-128"/>
              </a:rPr>
              <a:t>Reste attaché</a:t>
            </a:r>
          </a:p>
          <a:p>
            <a:pPr>
              <a:defRPr/>
            </a:pPr>
            <a:r>
              <a:rPr lang="fr-BE" dirty="0">
                <a:latin typeface="Calibri" panose="020F0502020204030204" pitchFamily="34" charset="0"/>
                <a:ea typeface="Geneva" pitchFamily="64" charset="-128"/>
              </a:rPr>
              <a:t> </a:t>
            </a:r>
          </a:p>
        </p:txBody>
      </p:sp>
      <p:cxnSp>
        <p:nvCxnSpPr>
          <p:cNvPr id="351244" name="Connecteur droit avec flèche 18"/>
          <p:cNvCxnSpPr>
            <a:cxnSpLocks noChangeShapeType="1"/>
          </p:cNvCxnSpPr>
          <p:nvPr/>
        </p:nvCxnSpPr>
        <p:spPr bwMode="auto">
          <a:xfrm flipV="1">
            <a:off x="8328026" y="3068638"/>
            <a:ext cx="504825" cy="14446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20" name="ZoneTexte 19"/>
          <p:cNvSpPr txBox="1"/>
          <p:nvPr/>
        </p:nvSpPr>
        <p:spPr>
          <a:xfrm>
            <a:off x="7824788" y="3213101"/>
            <a:ext cx="10080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BE" sz="1400" dirty="0">
                <a:latin typeface="Calibri" panose="020F0502020204030204" pitchFamily="34" charset="0"/>
                <a:ea typeface="Geneva" pitchFamily="64" charset="-128"/>
              </a:rPr>
              <a:t>4 flashs</a:t>
            </a:r>
          </a:p>
        </p:txBody>
      </p:sp>
      <p:cxnSp>
        <p:nvCxnSpPr>
          <p:cNvPr id="351246" name="Connecteur droit avec flèche 23"/>
          <p:cNvCxnSpPr>
            <a:cxnSpLocks noChangeShapeType="1"/>
          </p:cNvCxnSpPr>
          <p:nvPr/>
        </p:nvCxnSpPr>
        <p:spPr bwMode="auto">
          <a:xfrm>
            <a:off x="9767888" y="2276475"/>
            <a:ext cx="0" cy="230505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25" name="ZoneTexte 24"/>
          <p:cNvSpPr txBox="1"/>
          <p:nvPr/>
        </p:nvSpPr>
        <p:spPr>
          <a:xfrm>
            <a:off x="9912425" y="2636912"/>
            <a:ext cx="461665" cy="1512168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>
              <a:defRPr/>
            </a:pPr>
            <a:r>
              <a:rPr lang="fr-BE" dirty="0">
                <a:latin typeface="Calibri" panose="020F0502020204030204" pitchFamily="34" charset="0"/>
                <a:ea typeface="Geneva" pitchFamily="64" charset="-128"/>
              </a:rPr>
              <a:t>Min. 4 m</a:t>
            </a:r>
          </a:p>
        </p:txBody>
      </p:sp>
      <p:cxnSp>
        <p:nvCxnSpPr>
          <p:cNvPr id="351248" name="Connecteur droit avec flèche 20"/>
          <p:cNvCxnSpPr>
            <a:cxnSpLocks noChangeShapeType="1"/>
          </p:cNvCxnSpPr>
          <p:nvPr/>
        </p:nvCxnSpPr>
        <p:spPr bwMode="auto">
          <a:xfrm>
            <a:off x="3000376" y="1992722"/>
            <a:ext cx="1366838" cy="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 type="triangle" w="med" len="med"/>
            <a:tailEnd type="arrow" w="med" len="med"/>
          </a:ln>
        </p:spPr>
      </p:cxnSp>
      <p:sp>
        <p:nvSpPr>
          <p:cNvPr id="22" name="ZoneTexte 21"/>
          <p:cNvSpPr txBox="1"/>
          <p:nvPr/>
        </p:nvSpPr>
        <p:spPr>
          <a:xfrm>
            <a:off x="3000376" y="1548222"/>
            <a:ext cx="143986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BE" dirty="0">
                <a:latin typeface="Calibri" panose="020F0502020204030204" pitchFamily="34" charset="0"/>
                <a:ea typeface="Geneva" pitchFamily="64" charset="-128"/>
              </a:rPr>
              <a:t>Zone tampon</a:t>
            </a:r>
          </a:p>
        </p:txBody>
      </p:sp>
      <p:cxnSp>
        <p:nvCxnSpPr>
          <p:cNvPr id="351250" name="Connecteur droit avec flèche 27"/>
          <p:cNvCxnSpPr>
            <a:cxnSpLocks noChangeShapeType="1"/>
          </p:cNvCxnSpPr>
          <p:nvPr/>
        </p:nvCxnSpPr>
        <p:spPr bwMode="auto">
          <a:xfrm>
            <a:off x="6420644" y="1989138"/>
            <a:ext cx="1223963" cy="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 type="triangle" w="med" len="med"/>
            <a:tailEnd type="arrow" w="med" len="med"/>
          </a:ln>
        </p:spPr>
      </p:cxnSp>
      <p:sp>
        <p:nvSpPr>
          <p:cNvPr id="30" name="ZoneTexte 29"/>
          <p:cNvSpPr txBox="1"/>
          <p:nvPr/>
        </p:nvSpPr>
        <p:spPr>
          <a:xfrm>
            <a:off x="6600056" y="1548222"/>
            <a:ext cx="129698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BE" dirty="0">
                <a:latin typeface="Calibri" panose="020F0502020204030204" pitchFamily="34" charset="0"/>
                <a:ea typeface="Geneva" pitchFamily="64" charset="-128"/>
              </a:rPr>
              <a:t>  500 m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F919A43-56E7-4D7F-8B05-05BDD87F3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5480" y="5892606"/>
            <a:ext cx="9721657" cy="9337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19EDB0-161B-431A-99B8-310314BE9F0B}"/>
              </a:ext>
            </a:extLst>
          </p:cNvPr>
          <p:cNvSpPr/>
          <p:nvPr/>
        </p:nvSpPr>
        <p:spPr>
          <a:xfrm>
            <a:off x="2019053" y="4623051"/>
            <a:ext cx="432048" cy="43269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936BA42-6196-4F28-A1E8-9EBF9D7B65A6}"/>
              </a:ext>
            </a:extLst>
          </p:cNvPr>
          <p:cNvSpPr/>
          <p:nvPr/>
        </p:nvSpPr>
        <p:spPr>
          <a:xfrm>
            <a:off x="2019053" y="2689921"/>
            <a:ext cx="432048" cy="43269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E903A0F-847C-4EB3-B3F0-4B4BFC758949}"/>
              </a:ext>
            </a:extLst>
          </p:cNvPr>
          <p:cNvSpPr/>
          <p:nvPr/>
        </p:nvSpPr>
        <p:spPr>
          <a:xfrm>
            <a:off x="5735959" y="3122613"/>
            <a:ext cx="306067" cy="327219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9C03ECB-3914-4C99-AD29-D4CF066FB6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8229" y="2344040"/>
            <a:ext cx="952871" cy="188436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2F6FAF8-9B00-4409-88EE-6DAD470E7A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3614" y="2116908"/>
            <a:ext cx="936105" cy="1409865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D7BC54-A0EC-AA68-569B-BE3E2637D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A46239-9A17-60E3-3CF1-29D482A1A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DD50E3B-4690-DDC9-7010-D7388917E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2752" y="5882"/>
            <a:ext cx="9133293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8DEF4A3-652C-9416-EB74-965398FA2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168" y="0"/>
            <a:ext cx="5156832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A25C668-75C2-7727-933C-16F1431B2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2144" y="4437112"/>
            <a:ext cx="4313294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80234"/>
      </p:ext>
    </p:extLst>
  </p:cSld>
  <p:clrMapOvr>
    <a:masterClrMapping/>
  </p:clrMapOvr>
  <p:transition>
    <p:randomBa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455608-003A-DDF0-7E00-91D10721D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026" name="Picture 2" descr=" La scène était particulièrement impressionnante.">
            <a:extLst>
              <a:ext uri="{FF2B5EF4-FFF2-40B4-BE49-F238E27FC236}">
                <a16:creationId xmlns:a16="http://schemas.microsoft.com/office/drawing/2014/main" id="{794D34A2-5D8D-0428-654F-C4AC2BF60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3" y="3419475"/>
            <a:ext cx="28575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 La scène était particulièrement impressionnante.">
            <a:extLst>
              <a:ext uri="{FF2B5EF4-FFF2-40B4-BE49-F238E27FC236}">
                <a16:creationId xmlns:a16="http://schemas.microsoft.com/office/drawing/2014/main" id="{F46E4789-417C-7E26-1C0A-8A863BBA5A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4149080"/>
            <a:ext cx="28575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 La scène était particulièrement impressionnante.">
            <a:extLst>
              <a:ext uri="{FF2B5EF4-FFF2-40B4-BE49-F238E27FC236}">
                <a16:creationId xmlns:a16="http://schemas.microsoft.com/office/drawing/2014/main" id="{61AB2A8D-7C3B-FFF9-4DE6-77C46C9AA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780" y="3949849"/>
            <a:ext cx="28575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27FC4E5-E94C-594C-0505-173B87CDF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130" y="0"/>
            <a:ext cx="92657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27368"/>
      </p:ext>
    </p:extLst>
  </p:cSld>
  <p:clrMapOvr>
    <a:masterClrMapping/>
  </p:clrMapOvr>
  <p:transition>
    <p:randomBa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D679BFB-DF89-AB7C-5DE7-665D4E457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904" y="0"/>
            <a:ext cx="5402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16235"/>
      </p:ext>
    </p:extLst>
  </p:cSld>
  <p:clrMapOvr>
    <a:masterClrMapping/>
  </p:clrMapOvr>
  <p:transition>
    <p:randomBa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092FEE-C740-4CA9-A1A4-94E8545645D5}" type="slidenum">
              <a:rPr lang="fr-FR" smtClean="0">
                <a:latin typeface="Calibri" panose="020F0502020204030204" pitchFamily="34" charset="0"/>
              </a:rPr>
              <a:pPr>
                <a:defRPr/>
              </a:pPr>
              <a:t>34</a:t>
            </a:fld>
            <a:r>
              <a:rPr lang="fr-FR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fr-FR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0408DB6-DD2E-5312-F6EF-9D9B2D97D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4" y="764704"/>
            <a:ext cx="6480720" cy="47458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6781B5D-FE06-989B-9C4A-7AB39CC2A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6360" y="1484784"/>
            <a:ext cx="2486372" cy="360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70060"/>
      </p:ext>
    </p:extLst>
  </p:cSld>
  <p:clrMapOvr>
    <a:masterClrMapping/>
  </p:clrMapOvr>
  <p:transition>
    <p:randomBa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092FEE-C740-4CA9-A1A4-94E8545645D5}" type="slidenum">
              <a:rPr lang="fr-FR" smtClean="0">
                <a:latin typeface="Calibri" panose="020F0502020204030204" pitchFamily="34" charset="0"/>
              </a:rPr>
              <a:pPr>
                <a:defRPr/>
              </a:pPr>
              <a:t>35</a:t>
            </a:fld>
            <a:r>
              <a:rPr lang="fr-FR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fr-FR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6781B5D-FE06-989B-9C4A-7AB39CC2A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6360" y="1484784"/>
            <a:ext cx="2486372" cy="360095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82F3798-4011-EC36-3A2F-2B3FA9582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335" y="188640"/>
            <a:ext cx="5871308" cy="601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0191"/>
      </p:ext>
    </p:extLst>
  </p:cSld>
  <p:clrMapOvr>
    <a:masterClrMapping/>
  </p:clrMapOvr>
  <p:transition>
    <p:randomBa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073371-A79B-48A8-93CD-D010868BC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b="0" i="0" dirty="0">
                <a:solidFill>
                  <a:srgbClr val="3C3C50"/>
                </a:solidFill>
                <a:effectLst/>
                <a:latin typeface="OpenSans"/>
              </a:rPr>
              <a:t>Signalisation de Chantiers - Initiation - e-learning</a:t>
            </a:r>
            <a:br>
              <a:rPr lang="fr-BE" b="0" i="0" dirty="0">
                <a:solidFill>
                  <a:srgbClr val="3C3C50"/>
                </a:solidFill>
                <a:effectLst/>
                <a:latin typeface="OpenSans"/>
              </a:rPr>
            </a:br>
            <a:endParaRPr lang="fr-BE" dirty="0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9FDDCB62-FA8D-C0D1-924F-812E3EE65496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3014364" y="1295400"/>
            <a:ext cx="6160098" cy="4953000"/>
          </a:xfrm>
        </p:spPr>
      </p:pic>
    </p:spTree>
    <p:extLst>
      <p:ext uri="{BB962C8B-B14F-4D97-AF65-F5344CB8AC3E}">
        <p14:creationId xmlns:p14="http://schemas.microsoft.com/office/powerpoint/2010/main" val="352401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073371-A79B-48A8-93CD-D010868BC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2898BA06-B24C-5123-0EAB-436DB540C093}"/>
              </a:ext>
            </a:extLst>
          </p:cNvPr>
          <p:cNvGraphicFramePr>
            <a:graphicFrameLocks noGrp="1"/>
          </p:cNvGraphicFramePr>
          <p:nvPr>
            <p:ph sz="quarter" idx="15"/>
          </p:nvPr>
        </p:nvGraphicFramePr>
        <p:xfrm>
          <a:off x="4673888" y="3086100"/>
          <a:ext cx="2841049" cy="1371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6834">
                  <a:extLst>
                    <a:ext uri="{9D8B030D-6E8A-4147-A177-3AD203B41FA5}">
                      <a16:colId xmlns:a16="http://schemas.microsoft.com/office/drawing/2014/main" val="768107705"/>
                    </a:ext>
                  </a:extLst>
                </a:gridCol>
                <a:gridCol w="1974215">
                  <a:extLst>
                    <a:ext uri="{9D8B030D-6E8A-4147-A177-3AD203B41FA5}">
                      <a16:colId xmlns:a16="http://schemas.microsoft.com/office/drawing/2014/main" val="23667291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000">
                          <a:effectLst/>
                        </a:rPr>
                        <a:t>Frédéric BEAUJOT</a:t>
                      </a:r>
                      <a:br>
                        <a:rPr lang="en-GB" sz="1000">
                          <a:effectLst/>
                        </a:rPr>
                      </a:br>
                      <a:r>
                        <a:rPr lang="en-GB" sz="1000">
                          <a:effectLst/>
                        </a:rPr>
                        <a:t>Quality &amp; Project Engineer</a:t>
                      </a:r>
                      <a:br>
                        <a:rPr lang="en-GB" sz="1000">
                          <a:effectLst/>
                        </a:rPr>
                      </a:br>
                      <a:r>
                        <a:rPr lang="en-GB" sz="1000">
                          <a:effectLst/>
                        </a:rPr>
                        <a:t>John Cockerill Services</a:t>
                      </a:r>
                      <a:endParaRPr lang="fr-B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76200" marR="76200" marT="76200" marB="76200" anchor="ctr"/>
                </a:tc>
                <a:tc>
                  <a:txBody>
                    <a:bodyPr/>
                    <a:lstStyle/>
                    <a:p>
                      <a:endParaRPr lang="fr-BE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0" marR="76200" marT="76200" marB="76200" anchor="ctr"/>
                </a:tc>
                <a:extLst>
                  <a:ext uri="{0D108BD9-81ED-4DB2-BD59-A6C34878D82A}">
                    <a16:rowId xmlns:a16="http://schemas.microsoft.com/office/drawing/2014/main" val="2648824892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B437A972-A078-4EC7-9E38-7A4F6EDF9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396" y="260648"/>
            <a:ext cx="5041268" cy="609917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E2CCF871-C8D2-2D45-B187-81C9E9917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2665" y="2348880"/>
            <a:ext cx="3191984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altLang="fr-FR" sz="2000" b="1" i="1" u="none" strike="noStrike" cap="none" normalizeH="0" baseline="0" dirty="0">
                <a:ln>
                  <a:noFill/>
                </a:ln>
                <a:solidFill>
                  <a:srgbClr val="70AD4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"L’homme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altLang="fr-FR" sz="2000" b="1" i="1" u="none" strike="noStrike" cap="none" normalizeH="0" baseline="0" dirty="0">
                <a:ln>
                  <a:noFill/>
                </a:ln>
                <a:solidFill>
                  <a:srgbClr val="70AD4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et sa sécurité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altLang="fr-FR" sz="2000" b="1" i="1" u="none" strike="noStrike" cap="none" normalizeH="0" baseline="0" dirty="0">
                <a:ln>
                  <a:noFill/>
                </a:ln>
                <a:solidFill>
                  <a:srgbClr val="70AD4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doivent constituer la première préoccupation de toute aventure technologique"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altLang="fr-FR" sz="2000" b="1" i="1" u="none" strike="noStrike" cap="none" normalizeH="0" baseline="0" dirty="0">
              <a:ln>
                <a:noFill/>
              </a:ln>
              <a:solidFill>
                <a:srgbClr val="70AD47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altLang="fr-FR" sz="2000" b="1" i="1" u="none" strike="noStrike" cap="none" normalizeH="0" baseline="0" dirty="0">
                <a:ln>
                  <a:noFill/>
                </a:ln>
                <a:solidFill>
                  <a:srgbClr val="70AD4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A. Einstein</a:t>
            </a:r>
            <a:endParaRPr kumimoji="0" lang="fr-BE" alt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82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06525-81D2-4F18-A7DC-A61B8E357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405267"/>
            <a:ext cx="10729192" cy="1143000"/>
          </a:xfrm>
        </p:spPr>
        <p:txBody>
          <a:bodyPr>
            <a:normAutofit fontScale="90000"/>
          </a:bodyPr>
          <a:lstStyle/>
          <a:p>
            <a:r>
              <a:rPr lang="fr-BE" dirty="0"/>
              <a:t>AGW du 16/12/2020 relatif à la signalisation des chantiers, des containers et des obstacles </a:t>
            </a:r>
            <a:r>
              <a:rPr lang="fr-BE" dirty="0">
                <a:solidFill>
                  <a:srgbClr val="FF0000"/>
                </a:solidFill>
              </a:rPr>
              <a:t>placés </a:t>
            </a:r>
            <a:r>
              <a:rPr lang="fr-BE" dirty="0"/>
              <a:t>sur la voie publique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CF9EEE-DA14-43F5-BEBB-40B590EB2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1916832"/>
            <a:ext cx="10490827" cy="4303799"/>
          </a:xfrm>
        </p:spPr>
        <p:txBody>
          <a:bodyPr>
            <a:normAutofit fontScale="62500" lnSpcReduction="20000"/>
          </a:bodyPr>
          <a:lstStyle/>
          <a:p>
            <a:r>
              <a:rPr lang="fr-BE" dirty="0"/>
              <a:t>Besoins en GT06 et CSCR </a:t>
            </a:r>
          </a:p>
          <a:p>
            <a:r>
              <a:rPr lang="fr-BE" dirty="0"/>
              <a:t>6</a:t>
            </a:r>
            <a:r>
              <a:rPr lang="fr-BE" baseline="30000" dirty="0"/>
              <a:t>ème</a:t>
            </a:r>
            <a:r>
              <a:rPr lang="fr-BE" dirty="0"/>
              <a:t> Réforme de l’Etat</a:t>
            </a:r>
          </a:p>
          <a:p>
            <a:r>
              <a:rPr lang="fr-BE" dirty="0"/>
              <a:t>Décret du 19 décembre 2007 </a:t>
            </a:r>
          </a:p>
          <a:p>
            <a:pPr marL="0" indent="0">
              <a:buNone/>
            </a:pPr>
            <a:r>
              <a:rPr lang="fr-BE" dirty="0"/>
              <a:t>	modifié par le décret programme du 17 juillet 2018 – EV 1</a:t>
            </a:r>
            <a:r>
              <a:rPr lang="fr-BE" baseline="30000" dirty="0"/>
              <a:t>er</a:t>
            </a:r>
            <a:r>
              <a:rPr lang="fr-BE" dirty="0"/>
              <a:t> janvier 2019</a:t>
            </a:r>
          </a:p>
          <a:p>
            <a:r>
              <a:rPr lang="fr-BE" dirty="0"/>
              <a:t>Approuvé par le GW le mercredi 16 décembre 2020</a:t>
            </a:r>
          </a:p>
          <a:p>
            <a:r>
              <a:rPr lang="fr-BE" dirty="0"/>
              <a:t>Publié au </a:t>
            </a:r>
            <a:r>
              <a:rPr lang="fr-BE" dirty="0">
                <a:hlinkClick r:id="rId2"/>
              </a:rPr>
              <a:t>Moniteur Belge</a:t>
            </a:r>
            <a:r>
              <a:rPr lang="fr-BE" dirty="0"/>
              <a:t> le 11/02/2021 (FR/NL/DE)</a:t>
            </a:r>
          </a:p>
          <a:p>
            <a:r>
              <a:rPr lang="fr-BE" dirty="0"/>
              <a:t>Mise en application: </a:t>
            </a:r>
            <a:r>
              <a:rPr lang="fr-BE" b="1" dirty="0"/>
              <a:t>1</a:t>
            </a:r>
            <a:r>
              <a:rPr lang="fr-BE" b="1" baseline="30000" dirty="0"/>
              <a:t>er</a:t>
            </a:r>
            <a:r>
              <a:rPr lang="fr-BE" b="1" dirty="0"/>
              <a:t> Mars 2021</a:t>
            </a:r>
            <a:r>
              <a:rPr lang="fr-BE" dirty="0"/>
              <a:t> </a:t>
            </a:r>
          </a:p>
          <a:p>
            <a:r>
              <a:rPr lang="fr-BE" dirty="0"/>
              <a:t>Abroge l’AM du 7 mai 1999 en Wallonie</a:t>
            </a:r>
          </a:p>
          <a:p>
            <a:endParaRPr lang="fr-BE" dirty="0"/>
          </a:p>
          <a:p>
            <a:r>
              <a:rPr lang="fr-BE" dirty="0"/>
              <a:t>Nécessité d'un AGW correctif (erreurs, demandes concessionnaires, etc.)</a:t>
            </a:r>
          </a:p>
          <a:p>
            <a:r>
              <a:rPr lang="fr-BE" dirty="0"/>
              <a:t>Approuvé par le GW le 06/06/2024</a:t>
            </a:r>
          </a:p>
          <a:p>
            <a:r>
              <a:rPr lang="fr-BE" dirty="0"/>
              <a:t>Publié au Moniteur belge le 18/11/2024 (FR/NL/DE)</a:t>
            </a:r>
          </a:p>
          <a:p>
            <a:r>
              <a:rPr lang="fr-BE" dirty="0"/>
              <a:t>Mise en application: </a:t>
            </a:r>
            <a:r>
              <a:rPr lang="fr-BE" b="1" dirty="0"/>
              <a:t>29 Novembre 2024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33D849A-74E3-7F4A-AFF6-965D77D29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3393" y="4374353"/>
            <a:ext cx="3316174" cy="248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952075"/>
      </p:ext>
    </p:extLst>
  </p:cSld>
  <p:clrMapOvr>
    <a:masterClrMapping/>
  </p:clrMapOvr>
  <p:transition>
    <p:randomBa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EEB20B-A790-F874-DA04-F41A6E3D3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5C72E4-7097-F447-799F-B6A2D0C0E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18DF186-B191-AADF-C77E-25D334E1C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09" y="20622"/>
            <a:ext cx="10702116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6383"/>
      </p:ext>
    </p:extLst>
  </p:cSld>
  <p:clrMapOvr>
    <a:masterClrMapping/>
  </p:clrMapOvr>
  <p:transition>
    <p:randomBa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06525-81D2-4F18-A7DC-A61B8E357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AGW "Signalisation de chantier" – 06/06/2024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CF9EEE-DA14-43F5-BEBB-40B590EB2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709883"/>
            <a:ext cx="10490827" cy="48882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BE" sz="2200" b="1" dirty="0"/>
              <a:t>Nouveautés 2024:</a:t>
            </a:r>
          </a:p>
          <a:p>
            <a:endParaRPr lang="fr-BE" sz="2200" dirty="0"/>
          </a:p>
          <a:p>
            <a:pPr marL="457200"/>
            <a:r>
              <a:rPr lang="fr-BE" sz="2667" dirty="0"/>
              <a:t>Le champ d'application de l'arrêté est limité aux chantiers, aux conteneurs et aux obstacles </a:t>
            </a:r>
            <a:r>
              <a:rPr lang="fr-BE" sz="2667" b="1" dirty="0"/>
              <a:t>placés</a:t>
            </a:r>
            <a:r>
              <a:rPr lang="fr-BE" sz="2667" dirty="0"/>
              <a:t> sur la voie publique.</a:t>
            </a:r>
          </a:p>
          <a:p>
            <a:pPr marL="457200"/>
            <a:endParaRPr lang="fr-BE" sz="2667" dirty="0"/>
          </a:p>
          <a:p>
            <a:pPr lvl="0"/>
            <a:r>
              <a:rPr lang="fr-BE" sz="2667" dirty="0"/>
              <a:t>L’arrêté ne concerne pas:</a:t>
            </a:r>
          </a:p>
          <a:p>
            <a:pPr lvl="1"/>
            <a:r>
              <a:rPr lang="fr-BE" dirty="0"/>
              <a:t>les obstacles présents sur la voie publique en raison d'un événement comme un accident de la circulation </a:t>
            </a:r>
          </a:p>
          <a:p>
            <a:pPr lvl="1"/>
            <a:r>
              <a:rPr lang="fr-BE" dirty="0"/>
              <a:t>des interventions urgentes non planifiées</a:t>
            </a:r>
          </a:p>
          <a:p>
            <a:pPr lvl="0"/>
            <a:endParaRPr lang="fr-BE" sz="2000" dirty="0"/>
          </a:p>
          <a:p>
            <a:pPr marL="0" indent="0">
              <a:buNone/>
            </a:pPr>
            <a:endParaRPr lang="fr-BE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0" lvl="0" indent="0">
              <a:buNone/>
            </a:pPr>
            <a:br>
              <a:rPr lang="fr-BE" sz="1100" dirty="0"/>
            </a:br>
            <a:endParaRPr lang="fr-BE" sz="1100" dirty="0"/>
          </a:p>
          <a:p>
            <a:endParaRPr lang="fr-BE" sz="1100" dirty="0"/>
          </a:p>
          <a:p>
            <a:endParaRPr lang="fr-BE" sz="1100" dirty="0"/>
          </a:p>
        </p:txBody>
      </p:sp>
    </p:spTree>
    <p:extLst>
      <p:ext uri="{BB962C8B-B14F-4D97-AF65-F5344CB8AC3E}">
        <p14:creationId xmlns:p14="http://schemas.microsoft.com/office/powerpoint/2010/main" val="364343945"/>
      </p:ext>
    </p:extLst>
  </p:cSld>
  <p:clrMapOvr>
    <a:masterClrMapping/>
  </p:clrMapOvr>
  <p:transition>
    <p:randomBa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06525-81D2-4F18-A7DC-A61B8E357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AGW "Signalisation de chantier" 16/12/2020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CF9EEE-DA14-43F5-BEBB-40B590EB2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BE" dirty="0"/>
              <a:t>Sur TOUTES les voiries en Wallonie</a:t>
            </a:r>
          </a:p>
          <a:p>
            <a:pPr lvl="1"/>
            <a:r>
              <a:rPr lang="fr-BE" dirty="0"/>
              <a:t>Régionales (SPW): Autoroutes – 2*2 – </a:t>
            </a:r>
            <a:r>
              <a:rPr lang="fr-BE" dirty="0" err="1"/>
              <a:t>Nxx</a:t>
            </a:r>
            <a:r>
              <a:rPr lang="fr-BE" dirty="0"/>
              <a:t> </a:t>
            </a:r>
          </a:p>
          <a:p>
            <a:pPr lvl="1"/>
            <a:r>
              <a:rPr lang="fr-BE" dirty="0"/>
              <a:t>Communales (261): 90/70/50/30 km/h</a:t>
            </a:r>
          </a:p>
          <a:p>
            <a:pPr marL="609585" lvl="1" indent="0">
              <a:buNone/>
            </a:pPr>
            <a:endParaRPr lang="fr-BE" dirty="0"/>
          </a:p>
          <a:p>
            <a:r>
              <a:rPr lang="fr-BE" dirty="0"/>
              <a:t>Pour TOUS les chantiers 	</a:t>
            </a:r>
          </a:p>
          <a:p>
            <a:pPr lvl="1"/>
            <a:r>
              <a:rPr lang="fr-BE" dirty="0"/>
              <a:t>Durée (15' → plusieurs mois)</a:t>
            </a:r>
          </a:p>
          <a:p>
            <a:pPr lvl="1"/>
            <a:r>
              <a:rPr lang="fr-BE" dirty="0"/>
              <a:t>Responsable (public, impétrants, entrepreneurs…)</a:t>
            </a:r>
          </a:p>
          <a:p>
            <a:pPr lvl="1"/>
            <a:endParaRPr lang="fr-BE" dirty="0"/>
          </a:p>
          <a:p>
            <a:r>
              <a:rPr lang="fr-BE" dirty="0"/>
              <a:t>Police – Police domaniale</a:t>
            </a:r>
          </a:p>
          <a:p>
            <a:pPr lvl="1"/>
            <a:endParaRPr lang="fr-BE" dirty="0"/>
          </a:p>
          <a:p>
            <a:pPr lvl="1"/>
            <a:endParaRPr lang="fr-BE" dirty="0"/>
          </a:p>
          <a:p>
            <a:pPr marL="0" indent="0">
              <a:buNone/>
            </a:pPr>
            <a:endParaRPr lang="fr-BE" dirty="0"/>
          </a:p>
          <a:p>
            <a:pPr marL="609585" lvl="1" indent="0">
              <a:buNone/>
            </a:pPr>
            <a:endParaRPr lang="fr-BE" dirty="0"/>
          </a:p>
          <a:p>
            <a:pPr marL="609585" lvl="1" indent="0">
              <a:buNone/>
            </a:pPr>
            <a:endParaRPr lang="fr-BE" dirty="0"/>
          </a:p>
          <a:p>
            <a:endParaRPr lang="fr-BE" dirty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01169825"/>
      </p:ext>
    </p:extLst>
  </p:cSld>
  <p:clrMapOvr>
    <a:masterClrMapping/>
  </p:clrMapOvr>
  <p:transition>
    <p:randomBa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E06525-81D2-4F18-A7DC-A61B8E357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AGW "Signalisation de chantier"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CF9EEE-DA14-43F5-BEBB-40B590EB2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709883"/>
            <a:ext cx="10490827" cy="48882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2200" b="1" dirty="0"/>
              <a:t>Nouveautés générales (1/2):</a:t>
            </a:r>
          </a:p>
          <a:p>
            <a:endParaRPr lang="fr-BE" sz="2200" dirty="0"/>
          </a:p>
          <a:p>
            <a:pPr lvl="0"/>
            <a:r>
              <a:rPr lang="fr-BE" sz="2000" dirty="0"/>
              <a:t>Prise en compte systématique des modes doux + itinéraires de déviation</a:t>
            </a:r>
          </a:p>
          <a:p>
            <a:pPr lvl="0"/>
            <a:r>
              <a:rPr lang="fr-BE" sz="2000" dirty="0"/>
              <a:t>Introduction d'une limitation de vitesse à 90 km/h pour les 6</a:t>
            </a:r>
            <a:r>
              <a:rPr lang="fr-BE" sz="2000" baseline="30000" dirty="0"/>
              <a:t>ème</a:t>
            </a:r>
            <a:r>
              <a:rPr lang="fr-BE" sz="2000" dirty="0"/>
              <a:t> cat. sur autoroutes</a:t>
            </a:r>
          </a:p>
          <a:p>
            <a:pPr lvl="0"/>
            <a:r>
              <a:rPr lang="fr-BE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Possibilité d'avoir une FLR sur camionnette en 6</a:t>
            </a:r>
            <a:r>
              <a:rPr lang="fr-BE" sz="2000" baseline="30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ème</a:t>
            </a:r>
            <a:r>
              <a:rPr lang="fr-BE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cat. (avec feux ou LED) sur routes &lt; 90</a:t>
            </a:r>
          </a:p>
          <a:p>
            <a:pPr lvl="0"/>
            <a:r>
              <a:rPr lang="fr-BE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Pas de personnel dans les véhicules de sign et de présign en 6</a:t>
            </a:r>
            <a:r>
              <a:rPr lang="fr-BE" sz="2000" baseline="30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ème</a:t>
            </a:r>
            <a:r>
              <a:rPr lang="fr-BE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cat. fixe                                             + communication simultanée entre les intervenants</a:t>
            </a:r>
          </a:p>
          <a:p>
            <a:pPr lvl="0"/>
            <a:r>
              <a:rPr lang="fr-BE" sz="2000" dirty="0"/>
              <a:t>Pas de présign si carrefour présent dans les 500 m</a:t>
            </a:r>
          </a:p>
          <a:p>
            <a:pPr lvl="0"/>
            <a:r>
              <a:rPr lang="fr-BE" sz="2000" dirty="0"/>
              <a:t>Création d'une 5</a:t>
            </a:r>
            <a:r>
              <a:rPr lang="fr-BE" sz="2000" baseline="30000" dirty="0"/>
              <a:t>ème</a:t>
            </a:r>
            <a:r>
              <a:rPr lang="fr-BE" sz="2000" dirty="0"/>
              <a:t> cat. de nuit (5B)</a:t>
            </a:r>
          </a:p>
          <a:p>
            <a:pPr marL="0" lvl="0" indent="0">
              <a:buNone/>
            </a:pPr>
            <a:br>
              <a:rPr lang="fr-BE" sz="1100" dirty="0"/>
            </a:br>
            <a:endParaRPr lang="fr-BE" sz="1100" dirty="0"/>
          </a:p>
          <a:p>
            <a:endParaRPr lang="fr-BE" sz="1100" dirty="0"/>
          </a:p>
          <a:p>
            <a:endParaRPr lang="fr-BE" sz="11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6FA4B80-9FCA-46A8-99CD-428D641E70AC}"/>
              </a:ext>
            </a:extLst>
          </p:cNvPr>
          <p:cNvSpPr txBox="1"/>
          <p:nvPr/>
        </p:nvSpPr>
        <p:spPr>
          <a:xfrm>
            <a:off x="8832304" y="5534668"/>
            <a:ext cx="2620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Existait dans Qualiroutes</a:t>
            </a:r>
          </a:p>
        </p:txBody>
      </p:sp>
    </p:spTree>
    <p:extLst>
      <p:ext uri="{BB962C8B-B14F-4D97-AF65-F5344CB8AC3E}">
        <p14:creationId xmlns:p14="http://schemas.microsoft.com/office/powerpoint/2010/main" val="3968648110"/>
      </p:ext>
    </p:extLst>
  </p:cSld>
  <p:clrMapOvr>
    <a:masterClrMapping/>
  </p:clrMapOvr>
  <p:transition>
    <p:randomBa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F84D9C-4B66-4B20-A66D-18AB50FA4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3149062-432B-4C00-873E-83A77BC91D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92696"/>
            <a:ext cx="6021659" cy="502677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9609795-708D-43CA-8787-BB8770EE2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968" y="692696"/>
            <a:ext cx="7635894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789591"/>
      </p:ext>
    </p:extLst>
  </p:cSld>
  <p:clrMapOvr>
    <a:masterClrMapping/>
  </p:clrMapOvr>
  <p:transition>
    <p:randomBar/>
  </p:transition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hème Office">
  <a:themeElements>
    <a:clrScheme name="ProLips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1A032"/>
      </a:accent1>
      <a:accent2>
        <a:srgbClr val="9C9991"/>
      </a:accent2>
      <a:accent3>
        <a:srgbClr val="ED7D31"/>
      </a:accent3>
      <a:accent4>
        <a:srgbClr val="0563C1"/>
      </a:accent4>
      <a:accent5>
        <a:srgbClr val="C00000"/>
      </a:accent5>
      <a:accent6>
        <a:srgbClr val="FFC000"/>
      </a:accent6>
      <a:hlink>
        <a:srgbClr val="757070"/>
      </a:hlink>
      <a:folHlink>
        <a:srgbClr val="636F03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31016 TEMPLATE PROLIPSI ATELIERS CONSTRUCTIV" id="{18B7D4EC-0BBE-4953-95B3-BF0EEA60422B}" vid="{6F348C5F-D1C2-498F-9446-2D9E1DDA4E09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75DCF42861D643BEA41C7D9D9ECF01" ma:contentTypeVersion="2" ma:contentTypeDescription="Crée un document." ma:contentTypeScope="" ma:versionID="8cd8668cf9a9d2c3ef1410435f43a0e3">
  <xsd:schema xmlns:xsd="http://www.w3.org/2001/XMLSchema" xmlns:xs="http://www.w3.org/2001/XMLSchema" xmlns:p="http://schemas.microsoft.com/office/2006/metadata/properties" xmlns:ns3="3c09b667-d44e-4a8c-8a1c-211b711edf9a" targetNamespace="http://schemas.microsoft.com/office/2006/metadata/properties" ma:root="true" ma:fieldsID="780883f751d595ca299ea720027d7347" ns3:_="">
    <xsd:import namespace="3c09b667-d44e-4a8c-8a1c-211b711edf9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09b667-d44e-4a8c-8a1c-211b711edf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A3FB21B-38D9-4194-A1E2-99FD9BFF67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183E208-43BC-4570-B247-48298FE766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09b667-d44e-4a8c-8a1c-211b711edf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E8BDB09-72C2-4EC4-B68D-D64B9D36F53A}">
  <ds:schemaRefs>
    <ds:schemaRef ds:uri="http://schemas.microsoft.com/office/2006/metadata/properties"/>
    <ds:schemaRef ds:uri="http://purl.org/dc/elements/1.1/"/>
    <ds:schemaRef ds:uri="http://www.w3.org/XML/1998/namespace"/>
    <ds:schemaRef ds:uri="3c09b667-d44e-4a8c-8a1c-211b711edf9a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42251</TotalTime>
  <Words>1318</Words>
  <Application>Microsoft Office PowerPoint</Application>
  <PresentationFormat>Grand écran</PresentationFormat>
  <Paragraphs>222</Paragraphs>
  <Slides>37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37</vt:i4>
      </vt:variant>
    </vt:vector>
  </HeadingPairs>
  <TitlesOfParts>
    <vt:vector size="48" baseType="lpstr">
      <vt:lpstr>Aptos</vt:lpstr>
      <vt:lpstr>Arial</vt:lpstr>
      <vt:lpstr>Calibri</vt:lpstr>
      <vt:lpstr>Corbel</vt:lpstr>
      <vt:lpstr>Myriad Pro</vt:lpstr>
      <vt:lpstr>OpenSans</vt:lpstr>
      <vt:lpstr>Times New Roman</vt:lpstr>
      <vt:lpstr>Wingdings</vt:lpstr>
      <vt:lpstr>Wingdings 2</vt:lpstr>
      <vt:lpstr>Thème Office</vt:lpstr>
      <vt:lpstr>1_Thème Office</vt:lpstr>
      <vt:lpstr> Dispositions concernant la     signalisation de chantier en Wallonie   </vt:lpstr>
      <vt:lpstr>Présentation PowerPoint</vt:lpstr>
      <vt:lpstr>Présentation PowerPoint</vt:lpstr>
      <vt:lpstr>AGW du 16/12/2020 relatif à la signalisation des chantiers, des containers et des obstacles placés sur la voie publique</vt:lpstr>
      <vt:lpstr>Présentation PowerPoint</vt:lpstr>
      <vt:lpstr>AGW "Signalisation de chantier" – 06/06/2024</vt:lpstr>
      <vt:lpstr>AGW "Signalisation de chantier" 16/12/2020</vt:lpstr>
      <vt:lpstr>AGW "Signalisation de chantier"</vt:lpstr>
      <vt:lpstr>Présentation PowerPoint</vt:lpstr>
      <vt:lpstr>Présentation PowerPoint</vt:lpstr>
      <vt:lpstr>Présentation PowerPoint</vt:lpstr>
      <vt:lpstr>AGW "Signalisation de chantier"</vt:lpstr>
      <vt:lpstr>Présentation PowerPoint</vt:lpstr>
      <vt:lpstr>Présentation PowerPoint</vt:lpstr>
      <vt:lpstr>AGW "Signalisation de chantier" – 06/06/2024</vt:lpstr>
      <vt:lpstr>AGW "Signalisation de chantier"</vt:lpstr>
      <vt:lpstr>AGW "Signalisation de chantier"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Usage des cônes et balises de trafic</vt:lpstr>
      <vt:lpstr>CHANTIERS DE 6ÈME CATÉGORIE</vt:lpstr>
      <vt:lpstr>Chantiers de 6ème cat. – Les véhicules sur chantier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Signalisation de Chantiers - Initiation - e-learning 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MICHAUX Gauthier</dc:creator>
  <cp:lastModifiedBy>MICHAUX Gauthier</cp:lastModifiedBy>
  <cp:revision>134</cp:revision>
  <dcterms:created xsi:type="dcterms:W3CDTF">2019-05-16T06:58:55Z</dcterms:created>
  <dcterms:modified xsi:type="dcterms:W3CDTF">2025-01-20T07:36:17Z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0x010100CF75DCF42861D643BEA41C7D9D9ECF01</vt:lpwstr>
  </property>
  <property fmtid="{D5CDD505-2E9C-101B-9397-08002B2CF9AE}" pid="3" name="MSIP_Label_e72a09c5-6e26-4737-a926-47ef1ab198ae_Enabled">
    <vt:lpwstr>true</vt:lpwstr>
  </property>
  <property fmtid="{D5CDD505-2E9C-101B-9397-08002B2CF9AE}" pid="4" name="MSIP_Label_e72a09c5-6e26-4737-a926-47ef1ab198ae_SetDate">
    <vt:lpwstr>2021-07-13T12:37:15Z</vt:lpwstr>
  </property>
  <property fmtid="{D5CDD505-2E9C-101B-9397-08002B2CF9AE}" pid="5" name="MSIP_Label_e72a09c5-6e26-4737-a926-47ef1ab198ae_Method">
    <vt:lpwstr>Standard</vt:lpwstr>
  </property>
  <property fmtid="{D5CDD505-2E9C-101B-9397-08002B2CF9AE}" pid="6" name="MSIP_Label_e72a09c5-6e26-4737-a926-47ef1ab198ae_Name">
    <vt:lpwstr>e72a09c5-6e26-4737-a926-47ef1ab198ae</vt:lpwstr>
  </property>
  <property fmtid="{D5CDD505-2E9C-101B-9397-08002B2CF9AE}" pid="7" name="MSIP_Label_e72a09c5-6e26-4737-a926-47ef1ab198ae_SiteId">
    <vt:lpwstr>1f816a84-7aa6-4a56-b22a-7b3452fa8681</vt:lpwstr>
  </property>
  <property fmtid="{D5CDD505-2E9C-101B-9397-08002B2CF9AE}" pid="8" name="MSIP_Label_e72a09c5-6e26-4737-a926-47ef1ab198ae_ActionId">
    <vt:lpwstr>3b1e44c1-89df-46dd-9a18-9aa7d29c9c6b</vt:lpwstr>
  </property>
  <property fmtid="{D5CDD505-2E9C-101B-9397-08002B2CF9AE}" pid="9" name="MSIP_Label_e72a09c5-6e26-4737-a926-47ef1ab198ae_ContentBits">
    <vt:lpwstr>8</vt:lpwstr>
  </property>
</Properties>
</file>