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4"/>
    <p:sldMasterId id="2147483852" r:id="rId5"/>
  </p:sldMasterIdLst>
  <p:notesMasterIdLst>
    <p:notesMasterId r:id="rId41"/>
  </p:notesMasterIdLst>
  <p:sldIdLst>
    <p:sldId id="594" r:id="rId6"/>
    <p:sldId id="353" r:id="rId7"/>
    <p:sldId id="378" r:id="rId8"/>
    <p:sldId id="386" r:id="rId9"/>
    <p:sldId id="388" r:id="rId10"/>
    <p:sldId id="597" r:id="rId11"/>
    <p:sldId id="389" r:id="rId12"/>
    <p:sldId id="357" r:id="rId13"/>
    <p:sldId id="607" r:id="rId14"/>
    <p:sldId id="411" r:id="rId15"/>
    <p:sldId id="409" r:id="rId16"/>
    <p:sldId id="401" r:id="rId17"/>
    <p:sldId id="412" r:id="rId18"/>
    <p:sldId id="361" r:id="rId19"/>
    <p:sldId id="405" r:id="rId20"/>
    <p:sldId id="393" r:id="rId21"/>
    <p:sldId id="365" r:id="rId22"/>
    <p:sldId id="390" r:id="rId23"/>
    <p:sldId id="419" r:id="rId24"/>
    <p:sldId id="417" r:id="rId25"/>
    <p:sldId id="420" r:id="rId26"/>
    <p:sldId id="392" r:id="rId27"/>
    <p:sldId id="394" r:id="rId28"/>
    <p:sldId id="395" r:id="rId29"/>
    <p:sldId id="396" r:id="rId30"/>
    <p:sldId id="397" r:id="rId31"/>
    <p:sldId id="413" r:id="rId32"/>
    <p:sldId id="371" r:id="rId33"/>
    <p:sldId id="414" r:id="rId34"/>
    <p:sldId id="375" r:id="rId35"/>
    <p:sldId id="376" r:id="rId36"/>
    <p:sldId id="372" r:id="rId37"/>
    <p:sldId id="379" r:id="rId38"/>
    <p:sldId id="606" r:id="rId39"/>
    <p:sldId id="610" r:id="rId4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7637" initials="1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C5B1"/>
    <a:srgbClr val="FF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99717-9F97-494F-AEF7-A420559EDBB8}" v="6" dt="2020-02-18T10:19:15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9" y="-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BF33B-76A7-4F11-9A0C-C36EA2AA0B4D}" type="datetimeFigureOut">
              <a:rPr lang="fr-BE" smtClean="0"/>
              <a:pPr/>
              <a:t>02/03/2020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786D4-82F5-485B-8E24-3449F411E2EA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5189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BE254-7EDF-47E7-AED8-1C5F674F66C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16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5EFF2-2364-4444-813D-861EDF8453F2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B029B3-DC3A-4E9B-9C5C-3C404264BDD9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55CEDE-30EF-4C6D-B18D-9332F7BAE48E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A201FE-C60E-4096-9E29-73AFD5CBA4FA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878F76-556D-4DC2-9B2C-DB0D40317C8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22BA1-492B-4E25-8959-807DD8AEFFA5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0BAED0-C0AC-414C-B0F0-89AECB2E4365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263F4F-9508-420F-9CFC-4D8DFB813D3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263F4F-9508-420F-9CFC-4D8DFB813D3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263F4F-9508-420F-9CFC-4D8DFB813D3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5843B-53C3-44F1-AD46-C19DA5987E22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E71EBC-5839-4CEB-A63C-12381E6D2252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339DB7-CA8A-4285-B444-8AA87BCC556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3F3242-8578-4BCC-97D2-DF01E3B64DB6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B5E7B-21A1-4DEC-8DEF-B0E238136A9A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C1FCE-5DB0-4979-96BB-86DAC0D90C36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59C10-3C48-4C66-9ED5-89D5CD8D3C96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2E455B-FBA6-4856-ADF1-97B1D91284E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CE3653-9C32-4D08-A6C4-E257A91F0A29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CE3653-9C32-4D08-A6C4-E257A91F0A29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3EEB5C-B6F0-443A-AEAA-3BC0EBA05AE2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86692E-A4F3-4EA9-9CBF-1437D22D101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5AAAA-D0A5-4059-BE86-B62A39D936FD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E7FFD5-0558-45FB-9F31-E4AF9E6BDE83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CE54B1-B6DC-4930-9828-4E7E2EB9276C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DA8C0-A255-4DC8-BEBE-C8645F6B53CF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BE254-7EDF-47E7-AED8-1C5F674F66C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03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30EFEF-0737-4DDB-85E1-CB7C63F147A9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3F87D-2E1B-42FF-B438-8EB42F72D36E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3F87D-2E1B-42FF-B438-8EB42F72D36E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0298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5EFF2-2364-4444-813D-861EDF8453F2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  <a:ea typeface="Geneva" pitchFamily="6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33967-E4E2-4777-9FC7-EE6A11310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94ED32-25C9-4275-8E4C-523471DA1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1BF706-896D-42AB-811A-84F836E3C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524BA4-84A6-4B35-BF43-B551FA1E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9F8F2E-08A6-46FE-8623-BBDD9E04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565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16C92-B8B1-4842-A6EA-AB2F18BF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A84DBA1-8722-46CA-B984-385B0E52B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3409CD-8002-4A69-8E46-8B0108E4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A545E4-8726-4582-91E8-F3F1AB1F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54DC50-DF9C-4240-91F0-6F2B2153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878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8F18513-532F-4EDE-8224-AF1FF1580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28308F-770C-4453-8F21-C1599BD94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B601B9-AD15-4A4C-9BAD-7E83A6BE8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B12EC9-8F64-49CF-8F21-45F01F35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D8D237-9CCA-49C7-9E80-F120A6478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167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8851" y="539752"/>
            <a:ext cx="10555816" cy="900113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58851" y="1619251"/>
            <a:ext cx="5175250" cy="41386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337301" y="1619252"/>
            <a:ext cx="5177367" cy="19923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337301" y="3763963"/>
            <a:ext cx="5177367" cy="19939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DA498-3FC4-40DE-AD6B-45B1593DB889}" type="slidenum">
              <a:rPr lang="fr-FR" altLang="fr-FR"/>
              <a:pPr/>
              <a:t>‹N°›</a:t>
            </a:fld>
            <a:endParaRPr lang="fr-FR" altLang="fr-FR" sz="1400"/>
          </a:p>
        </p:txBody>
      </p:sp>
    </p:spTree>
    <p:extLst>
      <p:ext uri="{BB962C8B-B14F-4D97-AF65-F5344CB8AC3E}">
        <p14:creationId xmlns:p14="http://schemas.microsoft.com/office/powerpoint/2010/main" val="1782314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" y="5"/>
            <a:ext cx="9177528" cy="216027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5664000"/>
            <a:ext cx="410505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16485" y="3840000"/>
            <a:ext cx="9414104" cy="20592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49C5B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527496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799840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0" cy="609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="0" spc="-150" dirty="0">
                <a:solidFill>
                  <a:schemeClr val="tx2"/>
                </a:solidFill>
                <a:effectLst>
                  <a:outerShdw dist="38100" dir="2700000" algn="ctr" rotWithShape="0">
                    <a:srgbClr val="000000">
                      <a:alpha val="15000"/>
                    </a:srgbClr>
                  </a:outerShdw>
                </a:effectLst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925360"/>
            <a:ext cx="10972800" cy="46672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spc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27"/>
          <p:cNvSpPr>
            <a:spLocks noGrp="1" noChangeArrowheads="1"/>
          </p:cNvSpPr>
          <p:nvPr>
            <p:ph type="dt" sz="half" idx="11"/>
          </p:nvPr>
        </p:nvSpPr>
        <p:spPr>
          <a:xfrm>
            <a:off x="719667" y="5775325"/>
            <a:ext cx="2400300" cy="179388"/>
          </a:xfrm>
        </p:spPr>
        <p:txBody>
          <a:bodyPr/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" name="Rectangle 28"/>
          <p:cNvSpPr>
            <a:spLocks noGrp="1" noChangeArrowheads="1"/>
          </p:cNvSpPr>
          <p:nvPr>
            <p:ph type="ftr" sz="quarter" idx="12"/>
          </p:nvPr>
        </p:nvSpPr>
        <p:spPr>
          <a:xfrm>
            <a:off x="4269318" y="5775325"/>
            <a:ext cx="7245349" cy="179388"/>
          </a:xfrm>
        </p:spPr>
        <p:txBody>
          <a:bodyPr/>
          <a:lstStyle>
            <a:lvl1pPr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82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2564" y="1657350"/>
            <a:ext cx="5588000" cy="4191000"/>
          </a:xfrm>
          <a:prstGeom prst="ellipse">
            <a:avLst/>
          </a:prstGeo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00800" y="2110266"/>
            <a:ext cx="5181600" cy="3402012"/>
          </a:xfrm>
          <a:noFill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6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0" cy="609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="0" spc="-150" dirty="0">
                <a:solidFill>
                  <a:schemeClr val="tx2"/>
                </a:solidFill>
                <a:effectLst>
                  <a:outerShdw dist="38100" dir="2700000" algn="ctr" rotWithShape="0">
                    <a:srgbClr val="000000">
                      <a:alpha val="15000"/>
                    </a:srgbClr>
                  </a:outerShdw>
                </a:effectLst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925360"/>
            <a:ext cx="10972800" cy="46672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spc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37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65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9" rIns="121917" bIns="60959" rtlCol="0" anchor="ctr"/>
          <a:lstStyle/>
          <a:p>
            <a:pPr algn="ctr" defTabSz="914377"/>
            <a:endParaRPr lang="fr-FR" sz="1867">
              <a:solidFill>
                <a:prstClr val="black"/>
              </a:solidFill>
            </a:endParaRPr>
          </a:p>
        </p:txBody>
      </p:sp>
      <p:pic>
        <p:nvPicPr>
          <p:cNvPr id="23" name="Image 22" descr="spw_f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4472783" cy="198884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16485" y="2781172"/>
            <a:ext cx="9414104" cy="2165413"/>
          </a:xfrm>
          <a:prstGeom prst="rect">
            <a:avLst/>
          </a:prstGeom>
        </p:spPr>
        <p:txBody>
          <a:bodyPr lIns="68580" tIns="34290" rIns="68580" bIns="34290" anchor="t">
            <a:normAutofit/>
          </a:bodyPr>
          <a:lstStyle>
            <a:lvl1pPr algn="l">
              <a:defRPr sz="4000" b="1">
                <a:solidFill>
                  <a:srgbClr val="4096C9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612735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17" tIns="60959" rIns="121917" bIns="60959" rtlCol="0" anchor="ctr"/>
          <a:lstStyle/>
          <a:p>
            <a:pPr algn="ctr" defTabSz="914377"/>
            <a:endParaRPr lang="fr-FR" sz="1867">
              <a:solidFill>
                <a:prstClr val="black"/>
              </a:solidFill>
            </a:endParaRPr>
          </a:p>
        </p:txBody>
      </p:sp>
      <p:pic>
        <p:nvPicPr>
          <p:cNvPr id="7" name="Image 6" descr="dgo1et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463" y="5121052"/>
            <a:ext cx="6513077" cy="14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92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2564" y="1657351"/>
            <a:ext cx="5588000" cy="4191000"/>
          </a:xfrm>
          <a:prstGeom prst="ellipse">
            <a:avLst/>
          </a:prstGeom>
          <a:ln w="28575">
            <a:solidFill>
              <a:schemeClr val="tx1"/>
            </a:solidFill>
          </a:ln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00800" y="2110267"/>
            <a:ext cx="5181600" cy="3402012"/>
          </a:xfrm>
          <a:prstGeom prst="rect">
            <a:avLst/>
          </a:prstGeom>
          <a:noFill/>
        </p:spPr>
        <p:txBody>
          <a:bodyPr lIns="68580" tIns="34290" rIns="68580" bIns="34290">
            <a:normAutofit/>
          </a:bodyPr>
          <a:lstStyle>
            <a:lvl1pPr marL="0" indent="0">
              <a:lnSpc>
                <a:spcPct val="100000"/>
              </a:lnSpc>
              <a:spcBef>
                <a:spcPts val="36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0" cy="609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defRPr lang="en-US" sz="4000" b="0" spc="-151" dirty="0">
                <a:solidFill>
                  <a:schemeClr val="tx2"/>
                </a:solidFill>
                <a:effectLst>
                  <a:outerShdw dist="38100" dir="2700000" algn="ctr" rotWithShape="0">
                    <a:srgbClr val="000000">
                      <a:alpha val="15000"/>
                    </a:srgbClr>
                  </a:outerShdw>
                </a:effectLst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925360"/>
            <a:ext cx="10972800" cy="46672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spc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543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124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1F01D-E655-43D7-9636-7BDDF81D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280EF-D2C2-4AB6-A493-FADB6296A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937134-832E-4E33-8BE5-4081DF336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616E67-E52C-44D8-BF0F-3CB65239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965B82-F7CD-41A4-9210-BA2CB51C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2998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653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0" cy="609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defRPr lang="en-US" sz="4000" b="0" spc="-151" dirty="0">
                <a:solidFill>
                  <a:schemeClr val="tx2"/>
                </a:solidFill>
                <a:effectLst>
                  <a:outerShdw dist="38100" dir="2700000" algn="ctr" rotWithShape="0">
                    <a:srgbClr val="000000">
                      <a:alpha val="15000"/>
                    </a:srgbClr>
                  </a:outerShdw>
                </a:effectLst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925360"/>
            <a:ext cx="10972800" cy="46672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spc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27"/>
          <p:cNvSpPr>
            <a:spLocks noGrp="1" noChangeArrowheads="1"/>
          </p:cNvSpPr>
          <p:nvPr>
            <p:ph type="dt" sz="half" idx="11"/>
          </p:nvPr>
        </p:nvSpPr>
        <p:spPr>
          <a:xfrm>
            <a:off x="719667" y="5775326"/>
            <a:ext cx="2400300" cy="179388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467" smtClean="0">
                <a:solidFill>
                  <a:srgbClr val="000000"/>
                </a:solidFill>
              </a:defRPr>
            </a:lvl1pPr>
          </a:lstStyle>
          <a:p>
            <a:pPr defTabSz="914377">
              <a:defRPr/>
            </a:pPr>
            <a:endParaRPr lang="fr-FR"/>
          </a:p>
        </p:txBody>
      </p:sp>
      <p:sp>
        <p:nvSpPr>
          <p:cNvPr id="16" name="Rectangle 28"/>
          <p:cNvSpPr>
            <a:spLocks noGrp="1" noChangeArrowheads="1"/>
          </p:cNvSpPr>
          <p:nvPr>
            <p:ph type="ftr" sz="quarter" idx="12"/>
          </p:nvPr>
        </p:nvSpPr>
        <p:spPr>
          <a:xfrm>
            <a:off x="4269319" y="5775326"/>
            <a:ext cx="7245349" cy="179388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467" smtClean="0">
                <a:solidFill>
                  <a:srgbClr val="000000"/>
                </a:solidFill>
              </a:defRPr>
            </a:lvl1pPr>
          </a:lstStyle>
          <a:p>
            <a:pPr defTabSz="914377"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42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2564" y="1657350"/>
            <a:ext cx="5588000" cy="4191000"/>
          </a:xfrm>
          <a:prstGeom prst="ellipse">
            <a:avLst/>
          </a:prstGeo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00800" y="2110266"/>
            <a:ext cx="5181600" cy="3402012"/>
          </a:xfrm>
          <a:noFill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36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0" cy="609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4000" b="0" spc="-150" dirty="0">
                <a:solidFill>
                  <a:schemeClr val="tx2"/>
                </a:solidFill>
                <a:effectLst>
                  <a:outerShdw dist="38100" dir="2700000" algn="ctr" rotWithShape="0">
                    <a:srgbClr val="000000">
                      <a:alpha val="15000"/>
                    </a:srgbClr>
                  </a:outerShdw>
                </a:effectLst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925360"/>
            <a:ext cx="10972800" cy="466725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spc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82032"/>
      </p:ext>
    </p:extLst>
  </p:cSld>
  <p:clrMapOvr>
    <a:masterClrMapping/>
  </p:clrMapOvr>
  <p:transition spd="slow">
    <p:cover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2564" y="1657351"/>
            <a:ext cx="5588000" cy="4191000"/>
          </a:xfrm>
          <a:prstGeom prst="ellipse">
            <a:avLst/>
          </a:prstGeom>
          <a:ln w="28575">
            <a:solidFill>
              <a:schemeClr val="tx1"/>
            </a:solidFill>
          </a:ln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00800" y="2110267"/>
            <a:ext cx="5181600" cy="3402012"/>
          </a:xfrm>
          <a:prstGeom prst="rect">
            <a:avLst/>
          </a:prstGeom>
          <a:noFill/>
        </p:spPr>
        <p:txBody>
          <a:bodyPr lIns="68580" tIns="34290" rIns="68580" bIns="34290">
            <a:normAutofit/>
          </a:bodyPr>
          <a:lstStyle>
            <a:lvl1pPr marL="0" indent="0">
              <a:lnSpc>
                <a:spcPct val="100000"/>
              </a:lnSpc>
              <a:spcBef>
                <a:spcPts val="360"/>
              </a:spcBef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10972800" cy="609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defRPr lang="en-US" sz="4000" b="0" spc="-151" dirty="0">
                <a:solidFill>
                  <a:schemeClr val="tx2"/>
                </a:solidFill>
                <a:effectLst>
                  <a:outerShdw dist="38100" dir="2700000" algn="ctr" rotWithShape="0">
                    <a:srgbClr val="000000">
                      <a:alpha val="15000"/>
                    </a:srgbClr>
                  </a:outerShdw>
                </a:effectLst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925360"/>
            <a:ext cx="10972800" cy="46672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spc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453015"/>
      </p:ext>
    </p:extLst>
  </p:cSld>
  <p:clrMapOvr>
    <a:masterClrMapping/>
  </p:clrMapOvr>
  <p:transition spd="slow">
    <p:cover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65144" cy="288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5664000"/>
            <a:ext cx="2880000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816485" y="3840000"/>
            <a:ext cx="9414104" cy="2059200"/>
          </a:xfr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49C5B1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1230589" y="612735"/>
            <a:ext cx="961411" cy="12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3878277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059512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48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25935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05736" y="1200151"/>
            <a:ext cx="4988664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032136" cy="339407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69668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11599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208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F2804-61FF-416A-BE64-05200785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004E6B-BC94-41C6-9DD6-89E0DCBEC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39AC0D-C2C5-44F1-BB79-678DAC32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38C944-C462-4BCE-A1BE-45F8611DA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8BCD2D-9DC8-4C32-BB36-B47CBD94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91019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210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02/03/2020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4033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1010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01850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740207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4345-032C-4039-B6D7-EA8FB4C00F77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260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6FC901-27B5-4C32-9FE7-13270664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CA6DE2-8ECD-49A8-942A-26B356DE3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DCF874-1C76-4C36-AEB8-00A13ABEF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D04557F-FB0F-475F-B326-4A264BB5F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8E56E9-16EF-4778-A5F4-EE78A6AA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5B25A6-226F-47A5-A591-E2DE3652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977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9D6A13-1598-4AA9-9A33-F02C71DA7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A56ACE-59DF-4D22-A9DD-F58F03B08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E80868-A7E9-4878-94BD-7AF3169F9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A22323-6BE3-4286-B8D0-8F0ADF99F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AF716D2-288D-4DBB-88BD-98FADAB024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D398BE3-C98C-4B53-A176-68D4605FC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7F3C83-EB6B-494A-8059-373079A8C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A494C08-A701-4EFB-99B7-D8CB3FF1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317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3CC95-C241-48C2-8769-F2922CA42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8BD72EF-20D7-4AFA-B9BD-43978347D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3393D0-2DA8-4B74-B9BB-75EFE78A8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983B4A-0D99-412B-8B05-299CE3E6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702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C11B47F-C634-4B95-BD32-496BB0F1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1B845CE-12AB-4578-BF99-17A8E8E9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CF74F6-2355-4B72-ABAE-D4D1A07E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008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730687-3E80-48A5-91EF-F32A9BBF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C7AA93-1625-4C20-BEFA-2AF8854B2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8425E8-CC8E-4975-8F5A-3569A19F4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2CFBAA-7299-4DCE-A0F3-9B1E53E27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063908-6DF5-4ADC-ABB5-7F1ADCBD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FA8A2A-C413-4CA9-9750-9E165D56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9776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690AB8-855E-4B07-AB7D-AE26B018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2A22B4-7B8D-4017-812A-6DAA5ACC2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EC44AB-ECFB-437E-AE73-F52A64699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E2152A-C1AF-478A-B9EF-00040E45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BBE973-72F0-45BC-9DC6-ABEC1536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DDCFB5-E864-4A6B-B5FC-F264DBA3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0364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18D7E9E-D693-4AE5-A151-09C89C53E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A45801-4400-49E1-A619-00207AB38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B9385B-9F20-4639-9846-FE57D91D3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554DC-A71C-4E57-856E-5B33D834586E}" type="datetimeFigureOut">
              <a:rPr lang="fr-BE" smtClean="0"/>
              <a:t>02/03/2020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CA4861-0E92-4A7F-9C4E-48D2FBC90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45CB36-1928-486D-9D5F-FDDAC1ABD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E3D00-C71B-4933-9DE1-78CF07FBB380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79C25DA8-BF49-4F5E-A190-A0F4AEA81D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992000" y="6618000"/>
            <a:ext cx="1200000" cy="24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 sz="3200">
              <a:solidFill>
                <a:srgbClr val="6CD0C0"/>
              </a:solidFill>
            </a:endParaRPr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582B6F5C-EB71-4797-BC26-40AD31B9FB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12064" y="6570000"/>
            <a:ext cx="40799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200" b="1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200" b="1" kern="120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mobilité infrastructures</a:t>
            </a:r>
            <a:endParaRPr lang="fr-FR" sz="1200" b="1">
              <a:solidFill>
                <a:srgbClr val="49C5B1"/>
              </a:solidFill>
              <a:latin typeface="Arial"/>
              <a:cs typeface="Aria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4646DF1-3D59-4AA6-A7E5-9C05C130F552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" y="6180285"/>
            <a:ext cx="2124316" cy="66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0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803" r:id="rId22"/>
    <p:sldLayoutId id="214748382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38909" y="274639"/>
            <a:ext cx="104908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8909" y="1600201"/>
            <a:ext cx="10490827" cy="4303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64000"/>
            <a:ext cx="2698731" cy="1166117"/>
          </a:xfrm>
          <a:prstGeom prst="rect">
            <a:avLst/>
          </a:prstGeom>
        </p:spPr>
      </p:pic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9504000" y="288000"/>
            <a:ext cx="2400000" cy="72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EB6A17-D7A4-3049-9C0B-80302430D2B0}" type="datetimeFigureOut">
              <a:rPr lang="fr-FR" sz="1600" smtClean="0">
                <a:solidFill>
                  <a:srgbClr val="898989"/>
                </a:solidFill>
              </a:rPr>
              <a:pPr/>
              <a:t>02/03/2020</a:t>
            </a:fld>
            <a:endParaRPr lang="fr-FR" sz="1600">
              <a:solidFill>
                <a:srgbClr val="898989"/>
              </a:solidFill>
            </a:endParaRPr>
          </a:p>
          <a:p>
            <a:fld id="{2E794143-8163-F543-A4DC-FC997488DC9F}" type="slidenum">
              <a:rPr lang="fr-FR" sz="1600" b="1" smtClean="0">
                <a:solidFill>
                  <a:srgbClr val="898989"/>
                </a:solidFill>
              </a:rPr>
              <a:pPr/>
              <a:t>‹N°›</a:t>
            </a:fld>
            <a:endParaRPr lang="fr-FR" sz="1600" b="1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10992000" y="6618000"/>
            <a:ext cx="1200000" cy="24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 sz="2400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6214723"/>
            <a:ext cx="1075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600" b="1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fr-FR" sz="1600" b="1">
                <a:solidFill>
                  <a:srgbClr val="002D59"/>
                </a:solidFill>
                <a:latin typeface="Arial" charset="0"/>
                <a:cs typeface="Arial" charset="0"/>
              </a:rPr>
              <a:t> </a:t>
            </a:r>
            <a:r>
              <a:rPr lang="fr-FR" sz="1600" b="1" kern="120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mobilité infrastructures</a:t>
            </a:r>
            <a:endParaRPr lang="fr-FR" sz="1600" b="1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13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l" defTabSz="609585" rtl="0" eaLnBrk="1" latinLnBrk="0" hangingPunct="1">
        <a:spcBef>
          <a:spcPct val="0"/>
        </a:spcBef>
        <a:buNone/>
        <a:defRPr sz="3733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wmf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://qc.spw.wallonie.be/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69537" y="3162033"/>
            <a:ext cx="9414104" cy="1190892"/>
          </a:xfrm>
        </p:spPr>
        <p:txBody>
          <a:bodyPr>
            <a:normAutofit/>
          </a:bodyPr>
          <a:lstStyle/>
          <a:p>
            <a:pPr algn="ctr"/>
            <a:r>
              <a:rPr lang="fr-BE" sz="3200" dirty="0"/>
              <a:t>Inspection de la signalisation des chantiers routiers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6E04D5-47F4-469F-9A93-7163CC22A8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953701" cy="281011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60CFCE2-6A68-4AB6-9726-DE630A467D82}"/>
              </a:ext>
            </a:extLst>
          </p:cNvPr>
          <p:cNvSpPr txBox="1">
            <a:spLocks/>
          </p:cNvSpPr>
          <p:nvPr/>
        </p:nvSpPr>
        <p:spPr>
          <a:xfrm>
            <a:off x="43201" y="5406104"/>
            <a:ext cx="11966745" cy="87194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/>
            <a:r>
              <a:rPr lang="fr-BE" sz="1600" b="0" dirty="0">
                <a:solidFill>
                  <a:prstClr val="white">
                    <a:lumMod val="50000"/>
                  </a:prstClr>
                </a:solidFill>
              </a:rPr>
              <a:t>Direction des Déplacements Doux et de la Sécurité des Aménagements de Voirie</a:t>
            </a:r>
          </a:p>
          <a:p>
            <a:pPr algn="ctr" defTabSz="609585"/>
            <a:r>
              <a:rPr lang="fr-BE" sz="1600" b="0" dirty="0">
                <a:solidFill>
                  <a:prstClr val="white">
                    <a:lumMod val="50000"/>
                  </a:prstClr>
                </a:solidFill>
              </a:rPr>
              <a:t>Février 2020</a:t>
            </a:r>
            <a:endParaRPr lang="fr-FR" sz="1100" b="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841A974-770C-444B-9B8D-EEA9C0000A9C}"/>
              </a:ext>
            </a:extLst>
          </p:cNvPr>
          <p:cNvSpPr txBox="1">
            <a:spLocks/>
          </p:cNvSpPr>
          <p:nvPr/>
        </p:nvSpPr>
        <p:spPr>
          <a:xfrm>
            <a:off x="5181601" y="5105412"/>
            <a:ext cx="2171699" cy="390513"/>
          </a:xfrm>
          <a:prstGeom prst="rect">
            <a:avLst/>
          </a:prstGeom>
        </p:spPr>
        <p:txBody>
          <a:bodyPr vert="horz" lIns="121920" tIns="60960" rIns="121920" bIns="6096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 defTabSz="609585"/>
            <a:r>
              <a:rPr lang="fr-BE" sz="1867" b="0" i="1" dirty="0">
                <a:solidFill>
                  <a:srgbClr val="9BBB59">
                    <a:lumMod val="50000"/>
                  </a:srgbClr>
                </a:solidFill>
              </a:rPr>
              <a:t>Lionel Voos</a:t>
            </a:r>
            <a:endParaRPr lang="fr-FR" sz="1467" b="0" i="1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31748" name="ZoneTexte 15"/>
          <p:cNvSpPr txBox="1">
            <a:spLocks noChangeArrowheads="1"/>
          </p:cNvSpPr>
          <p:nvPr/>
        </p:nvSpPr>
        <p:spPr bwMode="auto">
          <a:xfrm>
            <a:off x="2351881" y="2271066"/>
            <a:ext cx="73437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400" b="1" u="sng" dirty="0">
                <a:solidFill>
                  <a:srgbClr val="002060"/>
                </a:solidFill>
                <a:latin typeface="Verdana" pitchFamily="34" charset="0"/>
              </a:rPr>
              <a:t>Le guide 6</a:t>
            </a:r>
            <a:r>
              <a:rPr lang="fr-BE" sz="2400" b="1" u="sng" baseline="30000" dirty="0">
                <a:solidFill>
                  <a:srgbClr val="002060"/>
                </a:solidFill>
                <a:latin typeface="Verdana" pitchFamily="34" charset="0"/>
              </a:rPr>
              <a:t>ème</a:t>
            </a:r>
          </a:p>
          <a:p>
            <a:pPr algn="ctr"/>
            <a:endParaRPr lang="fr-BE" sz="2400" b="1" u="sng" baseline="30000" dirty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fr-BE" sz="2000" baseline="30000" dirty="0">
                <a:solidFill>
                  <a:srgbClr val="002060"/>
                </a:solidFill>
                <a:latin typeface="Verdana" pitchFamily="34" charset="0"/>
              </a:rPr>
              <a:t>Interventions sur le réseau routier en 6ème catégorie (2019)</a:t>
            </a:r>
            <a:endParaRPr lang="fr-BE" sz="240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CC25E2CE-8B60-465A-A72A-9A41DCB8F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5BAF877-959A-4935-9CC9-AB2E6786DC6B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0" name="Rectangle à coins arrondis 6">
            <a:extLst>
              <a:ext uri="{FF2B5EF4-FFF2-40B4-BE49-F238E27FC236}">
                <a16:creationId xmlns:a16="http://schemas.microsoft.com/office/drawing/2014/main" id="{598FAB78-5AFB-4D97-8526-6CAF70E91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D060DD-1618-4A46-BB18-D2217A6DB4D9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7" name="ZoneTexte 15">
            <a:extLst>
              <a:ext uri="{FF2B5EF4-FFF2-40B4-BE49-F238E27FC236}">
                <a16:creationId xmlns:a16="http://schemas.microsoft.com/office/drawing/2014/main" id="{23B7717F-D938-4B9A-BAEF-DB378CAD2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52372"/>
            <a:ext cx="73437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2400" b="1" u="sng" dirty="0">
                <a:solidFill>
                  <a:srgbClr val="002060"/>
                </a:solidFill>
                <a:latin typeface="Verdana" pitchFamily="34" charset="0"/>
              </a:rPr>
              <a:t>Logigramme (</a:t>
            </a:r>
            <a:r>
              <a:rPr lang="fr-BE" sz="2400" b="1" u="sng" dirty="0" err="1">
                <a:solidFill>
                  <a:srgbClr val="002060"/>
                </a:solidFill>
                <a:latin typeface="Verdana" pitchFamily="34" charset="0"/>
              </a:rPr>
              <a:t>p5</a:t>
            </a:r>
            <a:r>
              <a:rPr lang="fr-BE" sz="2400" b="1" u="sng" dirty="0">
                <a:solidFill>
                  <a:srgbClr val="002060"/>
                </a:solidFill>
                <a:latin typeface="Verdana" pitchFamily="34" charset="0"/>
              </a:rPr>
              <a:t>)</a:t>
            </a:r>
          </a:p>
          <a:p>
            <a:endParaRPr lang="fr-BE" sz="2400" u="sng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buFontTx/>
              <a:buChar char="-"/>
            </a:pPr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 Pas pendant les heures de pointe</a:t>
            </a:r>
          </a:p>
          <a:p>
            <a:pPr>
              <a:buFontTx/>
              <a:buChar char="-"/>
            </a:pPr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 Bonnes conditions de visibilité</a:t>
            </a:r>
          </a:p>
          <a:p>
            <a:pPr>
              <a:buFontTx/>
              <a:buChar char="-"/>
            </a:pPr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 Pas de stationnaire sur voie unique </a:t>
            </a:r>
          </a:p>
          <a:p>
            <a:pPr>
              <a:buFontTx/>
              <a:buChar char="-"/>
            </a:pPr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 Durée limitée à 3h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20A5AD2-13B7-4A17-8CE0-06B58DC87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090" y="1181329"/>
            <a:ext cx="3673811" cy="5069484"/>
          </a:xfrm>
          <a:prstGeom prst="rect">
            <a:avLst/>
          </a:prstGeom>
          <a:ln w="28575">
            <a:solidFill>
              <a:srgbClr val="49C5B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5"/>
          <p:cNvSpPr txBox="1">
            <a:spLocks noChangeArrowheads="1"/>
          </p:cNvSpPr>
          <p:nvPr/>
        </p:nvSpPr>
        <p:spPr bwMode="auto">
          <a:xfrm>
            <a:off x="2640014" y="1412876"/>
            <a:ext cx="73437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2400" u="sng" dirty="0">
                <a:solidFill>
                  <a:srgbClr val="002060"/>
                </a:solidFill>
                <a:latin typeface="Verdana" pitchFamily="34" charset="0"/>
              </a:rPr>
              <a:t>La remarque de bas de page</a:t>
            </a:r>
            <a:endParaRPr lang="fr-BE" sz="2000" dirty="0">
              <a:solidFill>
                <a:srgbClr val="002060"/>
              </a:solidFill>
              <a:latin typeface="Verdana" pitchFamily="34" charset="0"/>
            </a:endParaRPr>
          </a:p>
          <a:p>
            <a:endParaRPr lang="fr-BE" sz="2000" u="sng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3" name="ZoneTexte 15"/>
          <p:cNvSpPr txBox="1">
            <a:spLocks noChangeArrowheads="1"/>
          </p:cNvSpPr>
          <p:nvPr/>
        </p:nvSpPr>
        <p:spPr bwMode="auto">
          <a:xfrm>
            <a:off x="9477375" y="4124324"/>
            <a:ext cx="22320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36 planches</a:t>
            </a:r>
          </a:p>
          <a:p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du guide</a:t>
            </a:r>
          </a:p>
          <a:p>
            <a:endParaRPr lang="fr-BE" sz="1600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15" name="Rectangle à coins arrondis 6">
            <a:extLst>
              <a:ext uri="{FF2B5EF4-FFF2-40B4-BE49-F238E27FC236}">
                <a16:creationId xmlns:a16="http://schemas.microsoft.com/office/drawing/2014/main" id="{072D0505-B1CC-4C62-8097-9E9E41948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2D8B6D5-DF38-4C95-B804-3E3CF5E35BCF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7902B0-BAA2-433F-A84A-8E0934C53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74" y="2063591"/>
            <a:ext cx="2496676" cy="3718263"/>
          </a:xfrm>
          <a:prstGeom prst="rect">
            <a:avLst/>
          </a:prstGeom>
          <a:ln w="38100">
            <a:solidFill>
              <a:srgbClr val="49C5B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2ED060-4807-4A8D-86C9-37F1D327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974" y="2274990"/>
            <a:ext cx="7463432" cy="1518202"/>
          </a:xfrm>
          <a:prstGeom prst="rect">
            <a:avLst/>
          </a:prstGeom>
        </p:spPr>
      </p:pic>
      <p:sp>
        <p:nvSpPr>
          <p:cNvPr id="10" name="Ellipse 9"/>
          <p:cNvSpPr>
            <a:spLocks noChangeArrowheads="1"/>
          </p:cNvSpPr>
          <p:nvPr/>
        </p:nvSpPr>
        <p:spPr bwMode="auto">
          <a:xfrm>
            <a:off x="3485356" y="2970652"/>
            <a:ext cx="6896894" cy="1011433"/>
          </a:xfrm>
          <a:prstGeom prst="ellipse">
            <a:avLst/>
          </a:prstGeom>
          <a:noFill/>
          <a:ln w="31750" algn="ctr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74D3CBA-D743-4E82-9FE7-71AD18A4C89D}"/>
              </a:ext>
            </a:extLst>
          </p:cNvPr>
          <p:cNvCxnSpPr>
            <a:endCxn id="10" idx="2"/>
          </p:cNvCxnSpPr>
          <p:nvPr/>
        </p:nvCxnSpPr>
        <p:spPr>
          <a:xfrm flipV="1">
            <a:off x="2714625" y="3476369"/>
            <a:ext cx="770731" cy="19062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C25BDC0-841E-4F9A-BBED-148FD5024882}"/>
              </a:ext>
            </a:extLst>
          </p:cNvPr>
          <p:cNvCxnSpPr>
            <a:cxnSpLocks/>
          </p:cNvCxnSpPr>
          <p:nvPr/>
        </p:nvCxnSpPr>
        <p:spPr>
          <a:xfrm flipV="1">
            <a:off x="2714625" y="3667125"/>
            <a:ext cx="7413626" cy="211472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ZoneTexte 15">
            <a:extLst>
              <a:ext uri="{FF2B5EF4-FFF2-40B4-BE49-F238E27FC236}">
                <a16:creationId xmlns:a16="http://schemas.microsoft.com/office/drawing/2014/main" id="{9D905CF4-9114-4951-86B4-94DAA3283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3221" y="5216207"/>
            <a:ext cx="62181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2000" u="sng" dirty="0">
                <a:solidFill>
                  <a:srgbClr val="002060"/>
                </a:solidFill>
                <a:latin typeface="Verdana" pitchFamily="34" charset="0"/>
              </a:rPr>
              <a:t>Limiter les risques (accidents)</a:t>
            </a:r>
          </a:p>
          <a:p>
            <a:r>
              <a:rPr lang="fr-BE" sz="2000" u="sng" dirty="0">
                <a:solidFill>
                  <a:srgbClr val="002060"/>
                </a:solidFill>
                <a:latin typeface="Verdana" pitchFamily="34" charset="0"/>
              </a:rPr>
              <a:t>Intrusions de véhicules qui souhaitent sortir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5"/>
          <p:cNvSpPr txBox="1">
            <a:spLocks noChangeArrowheads="1"/>
          </p:cNvSpPr>
          <p:nvPr/>
        </p:nvSpPr>
        <p:spPr bwMode="auto">
          <a:xfrm>
            <a:off x="1057703" y="1138100"/>
            <a:ext cx="1096284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2400" b="1" u="sng" dirty="0">
                <a:solidFill>
                  <a:srgbClr val="002060"/>
                </a:solidFill>
                <a:latin typeface="Verdana" pitchFamily="34" charset="0"/>
              </a:rPr>
              <a:t>A déduire du guide</a:t>
            </a:r>
          </a:p>
          <a:p>
            <a:endParaRPr lang="fr-BE" sz="2000" u="sng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buFontTx/>
              <a:buChar char="-"/>
            </a:pPr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 Certaines configurations ne sont pas possibles car par reprises </a:t>
            </a:r>
          </a:p>
          <a:p>
            <a:pPr>
              <a:buFontTx/>
              <a:buChar char="-"/>
            </a:pPr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 Champs d’application</a:t>
            </a:r>
          </a:p>
          <a:p>
            <a:pPr>
              <a:buFontTx/>
              <a:buChar char="-"/>
            </a:pPr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 Pas de signaleur (visible sur aucune planche)</a:t>
            </a:r>
          </a:p>
          <a:p>
            <a:pPr>
              <a:buFontTx/>
              <a:buChar char="-"/>
            </a:pPr>
            <a:r>
              <a:rPr lang="fr-BE" u="sng" dirty="0">
                <a:solidFill>
                  <a:srgbClr val="002060"/>
                </a:solidFill>
                <a:latin typeface="Verdana" pitchFamily="34" charset="0"/>
              </a:rPr>
              <a:t> Pas de cônes derrière une présign, FLR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67207D-0B71-4EF4-BB75-29E00767F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175" y="3235080"/>
            <a:ext cx="5872293" cy="2745096"/>
          </a:xfrm>
          <a:prstGeom prst="rect">
            <a:avLst/>
          </a:prstGeom>
          <a:ln w="38100">
            <a:solidFill>
              <a:srgbClr val="49C5B1"/>
            </a:solidFill>
          </a:ln>
        </p:spPr>
      </p:pic>
      <p:sp>
        <p:nvSpPr>
          <p:cNvPr id="13" name="Rectangle à coins arrondis 6">
            <a:extLst>
              <a:ext uri="{FF2B5EF4-FFF2-40B4-BE49-F238E27FC236}">
                <a16:creationId xmlns:a16="http://schemas.microsoft.com/office/drawing/2014/main" id="{AEEC6B11-5DA3-40FD-B814-CBC620FB3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FA9DA79-27D7-4DA8-AA8F-EAAC87E56216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à coins arrondis 6">
            <a:extLst>
              <a:ext uri="{FF2B5EF4-FFF2-40B4-BE49-F238E27FC236}">
                <a16:creationId xmlns:a16="http://schemas.microsoft.com/office/drawing/2014/main" id="{1E55E56F-0B93-40E4-8542-DED579AB0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E34DA9-DE02-4E77-93CD-C17F2367ED13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27651" name="ZoneTexte 15"/>
          <p:cNvSpPr txBox="1">
            <a:spLocks noChangeArrowheads="1"/>
          </p:cNvSpPr>
          <p:nvPr/>
        </p:nvSpPr>
        <p:spPr bwMode="auto">
          <a:xfrm>
            <a:off x="1351775" y="1672161"/>
            <a:ext cx="8604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2400" u="sng" dirty="0">
                <a:solidFill>
                  <a:srgbClr val="002060"/>
                </a:solidFill>
                <a:latin typeface="Verdana" pitchFamily="34" charset="0"/>
              </a:rPr>
              <a:t>Vu et revu</a:t>
            </a:r>
            <a:endParaRPr lang="fr-BE" sz="2000" dirty="0">
              <a:solidFill>
                <a:srgbClr val="002060"/>
              </a:solidFill>
            </a:endParaRPr>
          </a:p>
        </p:txBody>
      </p:sp>
      <p:pic>
        <p:nvPicPr>
          <p:cNvPr id="2765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925030">
            <a:off x="2849563" y="1808163"/>
            <a:ext cx="3135312" cy="47180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2864">
            <a:off x="5251451" y="1150939"/>
            <a:ext cx="3605213" cy="5292725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oneTexte 15"/>
          <p:cNvSpPr txBox="1">
            <a:spLocks noChangeArrowheads="1"/>
          </p:cNvSpPr>
          <p:nvPr/>
        </p:nvSpPr>
        <p:spPr bwMode="auto">
          <a:xfrm>
            <a:off x="2063750" y="1196976"/>
            <a:ext cx="8604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BE" sz="2400" u="sng" dirty="0">
                <a:solidFill>
                  <a:srgbClr val="002060"/>
                </a:solidFill>
                <a:latin typeface="Verdana" pitchFamily="34" charset="0"/>
              </a:rPr>
              <a:t>Inspections envoyées</a:t>
            </a:r>
            <a:endParaRPr lang="fr-BE" sz="2000" dirty="0">
              <a:solidFill>
                <a:srgbClr val="00206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3552" y="1772817"/>
            <a:ext cx="8342312" cy="165258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 bwMode="auto">
          <a:xfrm>
            <a:off x="2639616" y="1700808"/>
            <a:ext cx="2160240" cy="504056"/>
          </a:xfrm>
          <a:prstGeom prst="ellipse">
            <a:avLst/>
          </a:prstGeom>
          <a:noFill/>
          <a:ln w="222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imes New Roman" pitchFamily="8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135560" y="2204864"/>
            <a:ext cx="8208912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latin typeface="Times New Roman" pitchFamily="84" charset="0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9175" y="2335796"/>
            <a:ext cx="8378825" cy="376713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2" name="Rectangle à coins arrondis 6">
            <a:extLst>
              <a:ext uri="{FF2B5EF4-FFF2-40B4-BE49-F238E27FC236}">
                <a16:creationId xmlns:a16="http://schemas.microsoft.com/office/drawing/2014/main" id="{1A6BC739-D4B2-45FE-8FE5-DF2113BE4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A7987FA-C13C-42E5-881C-9194A94E8545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ZoneTexte 55"/>
          <p:cNvSpPr txBox="1"/>
          <p:nvPr/>
        </p:nvSpPr>
        <p:spPr>
          <a:xfrm>
            <a:off x="3000376" y="836613"/>
            <a:ext cx="5795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algn="ctr">
              <a:defRPr/>
            </a:pPr>
            <a:r>
              <a:rPr lang="fr-BE" sz="2000" dirty="0">
                <a:solidFill>
                  <a:schemeClr val="bg1"/>
                </a:solidFill>
                <a:ea typeface="Geneva" pitchFamily="123" charset="-128"/>
              </a:rPr>
              <a:t>La réglementation en Wallonie</a:t>
            </a:r>
            <a:endParaRPr lang="fr-BE" dirty="0">
              <a:ea typeface="Geneva" pitchFamily="123" charset="-128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063751" y="547688"/>
            <a:ext cx="7559675" cy="900112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fr-BE" sz="2800" u="sng">
                <a:ea typeface="Geneva" pitchFamily="64" charset="-128"/>
              </a:rPr>
              <a:t>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44040" name="Picture 2" descr="\\S114n1\Utilisateurs_DG1_CAMET\lvoos\mes images\inspection0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44" y="1196753"/>
            <a:ext cx="8272462" cy="3960813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sp>
        <p:nvSpPr>
          <p:cNvPr id="8" name="Rectangle à coins arrondis 7"/>
          <p:cNvSpPr/>
          <p:nvPr/>
        </p:nvSpPr>
        <p:spPr bwMode="auto">
          <a:xfrm>
            <a:off x="2639616" y="4797153"/>
            <a:ext cx="6984776" cy="984109"/>
          </a:xfrm>
          <a:prstGeom prst="roundRect">
            <a:avLst/>
          </a:prstGeom>
          <a:solidFill>
            <a:srgbClr val="C0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lvl="1">
              <a:defRPr/>
            </a:pPr>
            <a:r>
              <a:rPr lang="fr-BE" sz="2400" dirty="0"/>
              <a:t>Raclage/pose</a:t>
            </a:r>
          </a:p>
          <a:p>
            <a:pPr lvl="1">
              <a:defRPr/>
            </a:pPr>
            <a:r>
              <a:rPr lang="fr-BE" sz="2400" dirty="0"/>
              <a:t>1</a:t>
            </a:r>
            <a:r>
              <a:rPr lang="fr-BE" sz="2400" baseline="30000" dirty="0"/>
              <a:t>ère</a:t>
            </a:r>
            <a:r>
              <a:rPr lang="fr-BE" sz="2400" dirty="0"/>
              <a:t>, 5</a:t>
            </a:r>
            <a:r>
              <a:rPr lang="fr-BE" sz="2400" baseline="30000" dirty="0"/>
              <a:t>ème</a:t>
            </a:r>
            <a:r>
              <a:rPr lang="fr-BE" sz="2400" dirty="0"/>
              <a:t> ou 6</a:t>
            </a:r>
            <a:r>
              <a:rPr lang="fr-BE" sz="2400" baseline="30000" dirty="0"/>
              <a:t>ème</a:t>
            </a:r>
            <a:r>
              <a:rPr lang="fr-BE" sz="2400" dirty="0"/>
              <a:t>?</a:t>
            </a:r>
          </a:p>
        </p:txBody>
      </p:sp>
      <p:sp>
        <p:nvSpPr>
          <p:cNvPr id="10" name="Rectangle à coins arrondis 6">
            <a:extLst>
              <a:ext uri="{FF2B5EF4-FFF2-40B4-BE49-F238E27FC236}">
                <a16:creationId xmlns:a16="http://schemas.microsoft.com/office/drawing/2014/main" id="{9DDF1550-ECE1-4B8A-9732-A12B7D31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0EAB12-DFAE-445B-B328-0D3D05918384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560" y="1772816"/>
            <a:ext cx="7969250" cy="4241800"/>
          </a:xfrm>
          <a:prstGeom prst="rect">
            <a:avLst/>
          </a:prstGeom>
          <a:noFill/>
          <a:ln w="38100">
            <a:solidFill>
              <a:srgbClr val="6D1628"/>
            </a:solidFill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2423593" y="1196752"/>
            <a:ext cx="298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Remarques détaillées</a:t>
            </a: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DD06619C-674F-44EE-8883-01E7C09DF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1B65228-6FFC-46F0-A8F4-16A880E2440E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9536" y="1124744"/>
            <a:ext cx="806489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7DCC0944-F5CA-4271-86DA-42DAC9707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BA9F52-94C8-4D26-8456-86F1EFE9DFAD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7" name="ZoneTexte 16">
            <a:extLst>
              <a:ext uri="{FF2B5EF4-FFF2-40B4-BE49-F238E27FC236}">
                <a16:creationId xmlns:a16="http://schemas.microsoft.com/office/drawing/2014/main" id="{8F6C4617-646B-43BD-8307-04268F100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687" y="2994959"/>
            <a:ext cx="1781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u="sng" dirty="0">
                <a:solidFill>
                  <a:srgbClr val="C3092C"/>
                </a:solidFill>
                <a:latin typeface="Verdana" pitchFamily="34" charset="0"/>
              </a:rPr>
              <a:t>Principe </a:t>
            </a:r>
          </a:p>
          <a:p>
            <a:pPr algn="ctr"/>
            <a:r>
              <a:rPr lang="fr-BE" sz="2000" b="1" u="sng" dirty="0">
                <a:solidFill>
                  <a:srgbClr val="C3092C"/>
                </a:solidFill>
                <a:latin typeface="Verdana" pitchFamily="34" charset="0"/>
              </a:rPr>
              <a:t>STOP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grpSp>
        <p:nvGrpSpPr>
          <p:cNvPr id="2" name="Groupe 28"/>
          <p:cNvGrpSpPr>
            <a:grpSpLocks/>
          </p:cNvGrpSpPr>
          <p:nvPr/>
        </p:nvGrpSpPr>
        <p:grpSpPr bwMode="auto">
          <a:xfrm>
            <a:off x="2566988" y="1412876"/>
            <a:ext cx="7129462" cy="4513263"/>
            <a:chOff x="1043608" y="987574"/>
            <a:chExt cx="7128792" cy="3384376"/>
          </a:xfrm>
        </p:grpSpPr>
        <p:pic>
          <p:nvPicPr>
            <p:cNvPr id="35850" name="Picture 2" descr="\\S114n1\Utilisateurs_DG1_CAMET\lvoos\Présentations\Inspections chantiers\DSCF048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19672" y="987574"/>
              <a:ext cx="5256213" cy="3035300"/>
            </a:xfrm>
            <a:prstGeom prst="rect">
              <a:avLst/>
            </a:prstGeom>
            <a:noFill/>
            <a:ln w="38100">
              <a:solidFill>
                <a:srgbClr val="7030A0"/>
              </a:solidFill>
              <a:miter lim="800000"/>
              <a:headEnd/>
              <a:tailEnd/>
            </a:ln>
          </p:spPr>
        </p:pic>
        <p:sp>
          <p:nvSpPr>
            <p:cNvPr id="31" name="Rectangle à coins arrondis 30"/>
            <p:cNvSpPr/>
            <p:nvPr/>
          </p:nvSpPr>
          <p:spPr bwMode="auto">
            <a:xfrm>
              <a:off x="1043608" y="3867894"/>
              <a:ext cx="7128792" cy="504056"/>
            </a:xfrm>
            <a:prstGeom prst="roundRect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 lvl="1">
                <a:defRPr/>
              </a:pPr>
              <a:r>
                <a:rPr lang="fr-BE" sz="2000" b="1" dirty="0">
                  <a:solidFill>
                    <a:schemeClr val="bg1"/>
                  </a:solidFill>
                </a:rPr>
                <a:t>Les piétons sont renvoyés sur la chaussée</a:t>
              </a:r>
              <a:endParaRPr lang="fr-BE" b="1" dirty="0"/>
            </a:p>
          </p:txBody>
        </p:sp>
      </p:grpSp>
      <p:pic>
        <p:nvPicPr>
          <p:cNvPr id="11" name="Imag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2888" y="2133601"/>
            <a:ext cx="6481762" cy="3382963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2313" y="2349501"/>
            <a:ext cx="8064500" cy="287972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2" name="Rectangle à coins arrondis 6">
            <a:extLst>
              <a:ext uri="{FF2B5EF4-FFF2-40B4-BE49-F238E27FC236}">
                <a16:creationId xmlns:a16="http://schemas.microsoft.com/office/drawing/2014/main" id="{510E0FE4-7D51-4A11-B108-6154F99D8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D335026-7614-4617-9F16-B3E3E72C6EA6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10" name="ZoneTexte 16">
            <a:extLst>
              <a:ext uri="{FF2B5EF4-FFF2-40B4-BE49-F238E27FC236}">
                <a16:creationId xmlns:a16="http://schemas.microsoft.com/office/drawing/2014/main" id="{E5B12624-DAC6-4FF5-9D8A-8879768B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687" y="2994959"/>
            <a:ext cx="1781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u="sng" dirty="0">
                <a:solidFill>
                  <a:srgbClr val="C3092C"/>
                </a:solidFill>
                <a:latin typeface="Verdana" pitchFamily="34" charset="0"/>
              </a:rPr>
              <a:t>Principe </a:t>
            </a:r>
          </a:p>
          <a:p>
            <a:pPr algn="ctr"/>
            <a:r>
              <a:rPr lang="fr-BE" sz="2000" b="1" u="sng" dirty="0">
                <a:solidFill>
                  <a:srgbClr val="C3092C"/>
                </a:solidFill>
                <a:latin typeface="Verdana" pitchFamily="34" charset="0"/>
              </a:rPr>
              <a:t>STOP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24001" y="4941888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279652" y="1989138"/>
            <a:ext cx="6492874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dirty="0">
                <a:latin typeface="Verdana" pitchFamily="34" charset="0"/>
              </a:rPr>
              <a:t>Règlementation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BE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dirty="0">
                <a:latin typeface="Verdana" pitchFamily="34" charset="0"/>
              </a:rPr>
              <a:t>Objectifs des inspections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BE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dirty="0">
                <a:latin typeface="Verdana" pitchFamily="34" charset="0"/>
              </a:rPr>
              <a:t>Que contrôler?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BE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dirty="0">
                <a:latin typeface="Verdana" pitchFamily="34" charset="0"/>
              </a:rPr>
              <a:t>Les interventions en 6</a:t>
            </a:r>
            <a:r>
              <a:rPr lang="fr-BE" baseline="30000" dirty="0">
                <a:latin typeface="Verdana" pitchFamily="34" charset="0"/>
              </a:rPr>
              <a:t>ème</a:t>
            </a:r>
            <a:r>
              <a:rPr lang="fr-BE" dirty="0">
                <a:latin typeface="Verdana" pitchFamily="34" charset="0"/>
              </a:rPr>
              <a:t> catégorie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BE" dirty="0">
              <a:latin typeface="Verdan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BE" dirty="0">
                <a:latin typeface="Verdana" pitchFamily="34" charset="0"/>
              </a:rPr>
              <a:t>Vu et Revu</a:t>
            </a:r>
          </a:p>
        </p:txBody>
      </p:sp>
      <p:grpSp>
        <p:nvGrpSpPr>
          <p:cNvPr id="13316" name="Groupe 10"/>
          <p:cNvGrpSpPr>
            <a:grpSpLocks/>
          </p:cNvGrpSpPr>
          <p:nvPr/>
        </p:nvGrpSpPr>
        <p:grpSpPr bwMode="auto">
          <a:xfrm>
            <a:off x="3071813" y="325438"/>
            <a:ext cx="5903912" cy="994766"/>
            <a:chOff x="1547664" y="836712"/>
            <a:chExt cx="5904656" cy="996329"/>
          </a:xfrm>
        </p:grpSpPr>
        <p:sp>
          <p:nvSpPr>
            <p:cNvPr id="13317" name="Rectangle à coins arrondis 6"/>
            <p:cNvSpPr>
              <a:spLocks noChangeArrowheads="1"/>
            </p:cNvSpPr>
            <p:nvPr/>
          </p:nvSpPr>
          <p:spPr bwMode="auto">
            <a:xfrm>
              <a:off x="1547664" y="836712"/>
              <a:ext cx="5904656" cy="720080"/>
            </a:xfrm>
            <a:prstGeom prst="roundRect">
              <a:avLst>
                <a:gd name="adj" fmla="val 16667"/>
              </a:avLst>
            </a:prstGeom>
            <a:solidFill>
              <a:srgbClr val="49C5B1"/>
            </a:solidFill>
            <a:ln w="9525" algn="ctr">
              <a:noFill/>
              <a:round/>
              <a:headEnd/>
              <a:tailEnd/>
            </a:ln>
          </p:spPr>
          <p:txBody>
            <a:bodyPr wrap="none"/>
            <a:lstStyle/>
            <a:p>
              <a:endParaRPr lang="fr-BE" sz="240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679694" y="908261"/>
              <a:ext cx="3835883" cy="92478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fr-BE" b="1" dirty="0">
                  <a:solidFill>
                    <a:schemeClr val="bg1"/>
                  </a:solidFill>
                </a:rPr>
                <a:t>Inspections de la signalisation des chantiers</a:t>
              </a:r>
              <a:endParaRPr lang="fr-BE" sz="2400" b="1" dirty="0">
                <a:solidFill>
                  <a:schemeClr val="bg1"/>
                </a:solidFill>
              </a:endParaRPr>
            </a:p>
            <a:p>
              <a:pPr>
                <a:defRPr/>
              </a:pPr>
              <a:endParaRPr lang="fr-BE"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1624" y="1268760"/>
            <a:ext cx="7031038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74A46366-E9C8-40FD-8671-002598F6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859DEA-57E4-4075-8E4C-05547B0AA85A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7" name="ZoneTexte 16">
            <a:extLst>
              <a:ext uri="{FF2B5EF4-FFF2-40B4-BE49-F238E27FC236}">
                <a16:creationId xmlns:a16="http://schemas.microsoft.com/office/drawing/2014/main" id="{F1D00A6A-0351-4129-A04D-AB16CA30C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687" y="2994959"/>
            <a:ext cx="1781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u="sng" dirty="0">
                <a:solidFill>
                  <a:srgbClr val="C3092C"/>
                </a:solidFill>
                <a:latin typeface="Verdana" pitchFamily="34" charset="0"/>
              </a:rPr>
              <a:t>Principe </a:t>
            </a:r>
          </a:p>
          <a:p>
            <a:pPr algn="ctr"/>
            <a:r>
              <a:rPr lang="fr-BE" sz="2000" b="1" u="sng" dirty="0">
                <a:solidFill>
                  <a:srgbClr val="C3092C"/>
                </a:solidFill>
                <a:latin typeface="Verdana" pitchFamily="34" charset="0"/>
              </a:rPr>
              <a:t>STOP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10" name="Rectangle à coins arrondis 6">
            <a:extLst>
              <a:ext uri="{FF2B5EF4-FFF2-40B4-BE49-F238E27FC236}">
                <a16:creationId xmlns:a16="http://schemas.microsoft.com/office/drawing/2014/main" id="{AFB053B5-4E2E-44B5-954B-0E149CDB3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03AB9A-D96B-4A9A-A353-68D67D1EE470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grpSp>
        <p:nvGrpSpPr>
          <p:cNvPr id="8" name="Groupe 10">
            <a:extLst>
              <a:ext uri="{FF2B5EF4-FFF2-40B4-BE49-F238E27FC236}">
                <a16:creationId xmlns:a16="http://schemas.microsoft.com/office/drawing/2014/main" id="{F098CC2E-E11B-4495-A7F9-7C461A3E0083}"/>
              </a:ext>
            </a:extLst>
          </p:cNvPr>
          <p:cNvGrpSpPr>
            <a:grpSpLocks/>
          </p:cNvGrpSpPr>
          <p:nvPr/>
        </p:nvGrpSpPr>
        <p:grpSpPr bwMode="auto">
          <a:xfrm>
            <a:off x="2726530" y="1363662"/>
            <a:ext cx="7145338" cy="4060826"/>
            <a:chOff x="1094776" y="1131590"/>
            <a:chExt cx="7144793" cy="3043985"/>
          </a:xfrm>
        </p:grpSpPr>
        <p:pic>
          <p:nvPicPr>
            <p:cNvPr id="9" name="Picture 2" descr="\\S114n1\Utilisateurs_DG1_CAMET\lvoos\mes images\inspection00010.jpg">
              <a:extLst>
                <a:ext uri="{FF2B5EF4-FFF2-40B4-BE49-F238E27FC236}">
                  <a16:creationId xmlns:a16="http://schemas.microsoft.com/office/drawing/2014/main" id="{3596D919-30A6-4173-9DB1-5B65063BC8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70" y="1131590"/>
              <a:ext cx="6816205" cy="3043985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</p:spPr>
        </p:pic>
        <p:sp>
          <p:nvSpPr>
            <p:cNvPr id="12" name="Rectangle à coins arrondis 19">
              <a:extLst>
                <a:ext uri="{FF2B5EF4-FFF2-40B4-BE49-F238E27FC236}">
                  <a16:creationId xmlns:a16="http://schemas.microsoft.com/office/drawing/2014/main" id="{EA6C5CC6-9C70-43CA-BD14-04D44F9718BF}"/>
                </a:ext>
              </a:extLst>
            </p:cNvPr>
            <p:cNvSpPr/>
            <p:nvPr/>
          </p:nvSpPr>
          <p:spPr bwMode="auto">
            <a:xfrm>
              <a:off x="1094776" y="3813713"/>
              <a:ext cx="7144793" cy="355308"/>
            </a:xfrm>
            <a:prstGeom prst="roundRect">
              <a:avLst/>
            </a:prstGeom>
            <a:solidFill>
              <a:srgbClr val="C000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 lvl="1">
                <a:defRPr/>
              </a:pPr>
              <a:r>
                <a:rPr lang="fr-BE" sz="2000" b="1" dirty="0">
                  <a:solidFill>
                    <a:schemeClr val="bg1"/>
                  </a:solidFill>
                </a:rPr>
                <a:t>FLR située en partie sur une bande ouverte au trafic</a:t>
              </a:r>
              <a:endParaRPr lang="fr-BE" b="1" dirty="0"/>
            </a:p>
          </p:txBody>
        </p:sp>
        <p:sp>
          <p:nvSpPr>
            <p:cNvPr id="13" name="Chevron 8">
              <a:extLst>
                <a:ext uri="{FF2B5EF4-FFF2-40B4-BE49-F238E27FC236}">
                  <a16:creationId xmlns:a16="http://schemas.microsoft.com/office/drawing/2014/main" id="{9819AE99-61D1-4E68-A409-FE7E6C865B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221923" y="3201702"/>
              <a:ext cx="252277" cy="288903"/>
            </a:xfrm>
            <a:prstGeom prst="chevron">
              <a:avLst>
                <a:gd name="adj" fmla="val 50000"/>
              </a:avLst>
            </a:prstGeom>
            <a:solidFill>
              <a:srgbClr val="FF0000"/>
            </a:solidFill>
            <a:ln w="38100" algn="ctr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fr-B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e 11"/>
          <p:cNvGrpSpPr>
            <a:grpSpLocks/>
          </p:cNvGrpSpPr>
          <p:nvPr/>
        </p:nvGrpSpPr>
        <p:grpSpPr bwMode="auto">
          <a:xfrm>
            <a:off x="2927350" y="1604964"/>
            <a:ext cx="6624638" cy="4319584"/>
            <a:chOff x="1835150" y="1276350"/>
            <a:chExt cx="6625282" cy="3238417"/>
          </a:xfrm>
        </p:grpSpPr>
        <p:pic>
          <p:nvPicPr>
            <p:cNvPr id="37910" name="Picture 2" descr="vlcsnap-2012-05-25-15h22m36s14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35150" y="1276350"/>
              <a:ext cx="4537075" cy="2547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11" name="Chevron 13"/>
            <p:cNvSpPr>
              <a:spLocks noChangeArrowheads="1"/>
            </p:cNvSpPr>
            <p:nvPr/>
          </p:nvSpPr>
          <p:spPr bwMode="auto">
            <a:xfrm rot="-5400000">
              <a:off x="3209926" y="3481387"/>
              <a:ext cx="393700" cy="434975"/>
            </a:xfrm>
            <a:prstGeom prst="chevron">
              <a:avLst>
                <a:gd name="adj" fmla="val 5000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fr-BE"/>
            </a:p>
          </p:txBody>
        </p:sp>
        <p:sp>
          <p:nvSpPr>
            <p:cNvPr id="16" name="Rectangle à coins arrondis 15"/>
            <p:cNvSpPr/>
            <p:nvPr/>
          </p:nvSpPr>
          <p:spPr bwMode="auto">
            <a:xfrm>
              <a:off x="1835150" y="3939901"/>
              <a:ext cx="6625282" cy="574866"/>
            </a:xfrm>
            <a:prstGeom prst="roundRect">
              <a:avLst/>
            </a:prstGeom>
            <a:solidFill>
              <a:srgbClr val="C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 lvl="1">
                <a:defRPr/>
              </a:pPr>
              <a:r>
                <a:rPr lang="fr-BE" sz="2000" b="1" dirty="0">
                  <a:solidFill>
                    <a:schemeClr val="bg1"/>
                  </a:solidFill>
                </a:rPr>
                <a:t>Travailleurs dans le Zone de sécurité. </a:t>
              </a:r>
            </a:p>
            <a:p>
              <a:pPr lvl="1">
                <a:defRPr/>
              </a:pPr>
              <a:r>
                <a:rPr lang="fr-BE" sz="2000" b="1" dirty="0">
                  <a:solidFill>
                    <a:schemeClr val="bg1"/>
                  </a:solidFill>
                </a:rPr>
                <a:t>Zone de sécurité à prévoir dans toutes les catégories</a:t>
              </a:r>
              <a:endParaRPr lang="fr-BE" b="1" dirty="0"/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3000376" y="836613"/>
            <a:ext cx="5795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algn="ctr">
              <a:defRPr/>
            </a:pPr>
            <a:r>
              <a:rPr lang="fr-BE" sz="2000" dirty="0">
                <a:solidFill>
                  <a:schemeClr val="bg1"/>
                </a:solidFill>
                <a:ea typeface="Geneva" pitchFamily="123" charset="-128"/>
              </a:rPr>
              <a:t>La réglementation en Wallonie</a:t>
            </a:r>
            <a:endParaRPr lang="fr-BE" dirty="0">
              <a:ea typeface="Geneva" pitchFamily="123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22" name="Rectangle à coins arrondis 6">
            <a:extLst>
              <a:ext uri="{FF2B5EF4-FFF2-40B4-BE49-F238E27FC236}">
                <a16:creationId xmlns:a16="http://schemas.microsoft.com/office/drawing/2014/main" id="{FD274180-7324-469C-9137-40B8F5D47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AA94D42-6DE6-4274-8BEB-EF363D3CCC81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ZoneTexte 55"/>
          <p:cNvSpPr txBox="1"/>
          <p:nvPr/>
        </p:nvSpPr>
        <p:spPr>
          <a:xfrm>
            <a:off x="3000376" y="836613"/>
            <a:ext cx="5795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algn="ctr">
              <a:defRPr/>
            </a:pPr>
            <a:r>
              <a:rPr lang="fr-BE" sz="2000" dirty="0">
                <a:solidFill>
                  <a:schemeClr val="bg1"/>
                </a:solidFill>
                <a:ea typeface="Geneva" pitchFamily="123" charset="-128"/>
              </a:rPr>
              <a:t>La réglementation en Wallonie</a:t>
            </a:r>
            <a:endParaRPr lang="fr-BE" dirty="0">
              <a:ea typeface="Geneva" pitchFamily="123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399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5189" y="1123951"/>
            <a:ext cx="8137525" cy="4481513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12" name="Image 11" descr="vlcsnap-2013-08-22-15h39m08s21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5561" y="1196753"/>
            <a:ext cx="8137525" cy="4606925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11" name="Rectangle à coins arrondis 6">
            <a:extLst>
              <a:ext uri="{FF2B5EF4-FFF2-40B4-BE49-F238E27FC236}">
                <a16:creationId xmlns:a16="http://schemas.microsoft.com/office/drawing/2014/main" id="{F6AC5C7A-A730-4C52-AA46-7C94A6B75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3B9966B-EE97-4E93-BCF3-6B44FEB83A5E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ZoneTexte 55"/>
          <p:cNvSpPr txBox="1"/>
          <p:nvPr/>
        </p:nvSpPr>
        <p:spPr>
          <a:xfrm>
            <a:off x="3000376" y="836613"/>
            <a:ext cx="5795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algn="ctr">
              <a:defRPr/>
            </a:pPr>
            <a:r>
              <a:rPr lang="fr-BE" sz="2000" dirty="0">
                <a:solidFill>
                  <a:schemeClr val="bg1"/>
                </a:solidFill>
                <a:ea typeface="Geneva" pitchFamily="123" charset="-128"/>
              </a:rPr>
              <a:t>La réglementation en Wallonie</a:t>
            </a:r>
            <a:endParaRPr lang="fr-BE" dirty="0">
              <a:ea typeface="Geneva" pitchFamily="123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37904" name="Picture 3" descr="\\S114n1\Utilisateurs_DG1_CAMET\lvoos\mes images\inspection00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9151" y="1268413"/>
            <a:ext cx="5641975" cy="4622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" name="Image 23" descr="vlcsnap-2013-05-07-15h36m01s144.png"/>
          <p:cNvPicPr/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2557462" y="1351954"/>
            <a:ext cx="7127875" cy="438785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Rectangle à coins arrondis 6">
            <a:extLst>
              <a:ext uri="{FF2B5EF4-FFF2-40B4-BE49-F238E27FC236}">
                <a16:creationId xmlns:a16="http://schemas.microsoft.com/office/drawing/2014/main" id="{0BB84C43-91EB-49D4-8E8A-C1E3A2ABE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5AE42FF-CB5E-4873-A8A6-E5B31A6B5640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grpSp>
        <p:nvGrpSpPr>
          <p:cNvPr id="2" name="Groupe 22"/>
          <p:cNvGrpSpPr>
            <a:grpSpLocks/>
          </p:cNvGrpSpPr>
          <p:nvPr/>
        </p:nvGrpSpPr>
        <p:grpSpPr bwMode="auto">
          <a:xfrm>
            <a:off x="2855914" y="1125539"/>
            <a:ext cx="7488237" cy="4702175"/>
            <a:chOff x="1187624" y="1059582"/>
            <a:chExt cx="6840538" cy="3312368"/>
          </a:xfrm>
        </p:grpSpPr>
        <p:pic>
          <p:nvPicPr>
            <p:cNvPr id="8" name="Image 7" descr="vlcsnap-2013-06-10-10h55m38s24.p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187624" y="1059582"/>
              <a:ext cx="6840538" cy="2863934"/>
            </a:xfrm>
            <a:prstGeom prst="rect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</p:pic>
        <p:sp>
          <p:nvSpPr>
            <p:cNvPr id="40968" name="Chevron 6"/>
            <p:cNvSpPr>
              <a:spLocks noChangeArrowheads="1"/>
            </p:cNvSpPr>
            <p:nvPr/>
          </p:nvSpPr>
          <p:spPr bwMode="auto">
            <a:xfrm rot="-4501349">
              <a:off x="4937493" y="3480487"/>
              <a:ext cx="393637" cy="436507"/>
            </a:xfrm>
            <a:prstGeom prst="chevron">
              <a:avLst>
                <a:gd name="adj" fmla="val 50000"/>
              </a:avLst>
            </a:prstGeom>
            <a:solidFill>
              <a:srgbClr val="FF0000"/>
            </a:solidFill>
            <a:ln w="38100" algn="ctr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</p:spPr>
          <p:txBody>
            <a:bodyPr wrap="none"/>
            <a:lstStyle/>
            <a:p>
              <a:pPr>
                <a:defRPr/>
              </a:pPr>
              <a:endParaRPr lang="fr-BE"/>
            </a:p>
          </p:txBody>
        </p:sp>
        <p:sp>
          <p:nvSpPr>
            <p:cNvPr id="9" name="Rectangle à coins arrondis 8"/>
            <p:cNvSpPr/>
            <p:nvPr/>
          </p:nvSpPr>
          <p:spPr bwMode="auto">
            <a:xfrm>
              <a:off x="1835696" y="3939902"/>
              <a:ext cx="5688632" cy="432048"/>
            </a:xfrm>
            <a:prstGeom prst="roundRect">
              <a:avLst/>
            </a:prstGeom>
            <a:solidFill>
              <a:srgbClr val="C00000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 lvl="1">
                <a:defRPr/>
              </a:pPr>
              <a:r>
                <a:rPr lang="fr-BE" sz="2000" b="1" dirty="0">
                  <a:solidFill>
                    <a:schemeClr val="bg1"/>
                  </a:solidFill>
                </a:rPr>
                <a:t>Travailleurs en danger</a:t>
              </a:r>
              <a:endParaRPr lang="fr-BE" b="1" dirty="0"/>
            </a:p>
          </p:txBody>
        </p:sp>
      </p:grpSp>
      <p:sp>
        <p:nvSpPr>
          <p:cNvPr id="13" name="Rectangle à coins arrondis 6">
            <a:extLst>
              <a:ext uri="{FF2B5EF4-FFF2-40B4-BE49-F238E27FC236}">
                <a16:creationId xmlns:a16="http://schemas.microsoft.com/office/drawing/2014/main" id="{4288190E-F116-4B9C-9A07-77BC48E44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2374EB-85DB-4F60-8838-CC5E1BB52CAE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pic>
        <p:nvPicPr>
          <p:cNvPr id="18" name="Image 17" descr="vlcsnap-2013-06-17-14h39m58s48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2888" y="1268413"/>
            <a:ext cx="5580062" cy="4057650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3994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3633" y="1268760"/>
            <a:ext cx="6048375" cy="4535488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0" name="Rectangle à coins arrondis 6">
            <a:extLst>
              <a:ext uri="{FF2B5EF4-FFF2-40B4-BE49-F238E27FC236}">
                <a16:creationId xmlns:a16="http://schemas.microsoft.com/office/drawing/2014/main" id="{D6415FFF-0218-48CC-BDE0-1C416C6D6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320B191-F12E-4557-9378-E4472111B649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0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8333" y="1115825"/>
            <a:ext cx="7246937" cy="4679950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7" name="Rectangle à coins arrondis 6">
            <a:extLst>
              <a:ext uri="{FF2B5EF4-FFF2-40B4-BE49-F238E27FC236}">
                <a16:creationId xmlns:a16="http://schemas.microsoft.com/office/drawing/2014/main" id="{0982928A-773E-46F1-BEAE-F7909FFAF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630449-18BB-4250-8CD2-892D1D136ADA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6" name="ZoneTexte 16">
            <a:extLst>
              <a:ext uri="{FF2B5EF4-FFF2-40B4-BE49-F238E27FC236}">
                <a16:creationId xmlns:a16="http://schemas.microsoft.com/office/drawing/2014/main" id="{E42E3B9B-8B0A-41C1-8925-2402E9B9D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687" y="2994959"/>
            <a:ext cx="1781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u="sng" dirty="0">
                <a:solidFill>
                  <a:srgbClr val="C3092C"/>
                </a:solidFill>
                <a:latin typeface="Verdana" pitchFamily="34" charset="0"/>
              </a:rPr>
              <a:t>Principe </a:t>
            </a:r>
          </a:p>
          <a:p>
            <a:pPr algn="ctr"/>
            <a:r>
              <a:rPr lang="fr-BE" sz="2000" b="1" u="sng" dirty="0">
                <a:solidFill>
                  <a:srgbClr val="C3092C"/>
                </a:solidFill>
                <a:latin typeface="Verdana" pitchFamily="34" charset="0"/>
              </a:rPr>
              <a:t>STOP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4710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7569" y="1484785"/>
            <a:ext cx="7177087" cy="331152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4151784" y="5157192"/>
            <a:ext cx="3528392" cy="400110"/>
          </a:xfrm>
          <a:prstGeom prst="rect">
            <a:avLst/>
          </a:prstGeom>
          <a:solidFill>
            <a:srgbClr val="C6860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000" strike="sngStrike" dirty="0">
                <a:latin typeface="Verdana" pitchFamily="34" charset="0"/>
                <a:ea typeface="Verdana" pitchFamily="34" charset="0"/>
                <a:cs typeface="Verdana" pitchFamily="34" charset="0"/>
              </a:rPr>
              <a:t>Signaleur</a:t>
            </a:r>
          </a:p>
        </p:txBody>
      </p:sp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972308FA-F103-4E5E-846E-7D0761CDC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5FDAD63-C30C-4581-8194-451B0D9A3963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649" y="1556793"/>
            <a:ext cx="6086475" cy="363537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506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1545" y="1556793"/>
            <a:ext cx="8164513" cy="410527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DA80D50A-D5A2-46BA-A598-E413E569C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2191BB-C6DF-41F1-8F96-6211DB660BDF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2253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081" y="5013325"/>
            <a:ext cx="792088" cy="129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36160" y="4894721"/>
            <a:ext cx="14414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37569" y="1335714"/>
            <a:ext cx="7916863" cy="3600450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kern="0" dirty="0">
                <a:ea typeface="Geneva" pitchFamily="96" charset="-128"/>
                <a:cs typeface="Geneva" pitchFamily="96" charset="-128"/>
              </a:rPr>
              <a:t>Le code de la route (</a:t>
            </a:r>
            <a:r>
              <a:rPr lang="fr-BE" b="1" kern="0" dirty="0">
                <a:ea typeface="Geneva" pitchFamily="96" charset="-128"/>
                <a:cs typeface="Geneva" pitchFamily="96" charset="-128"/>
              </a:rPr>
              <a:t>fédéral</a:t>
            </a:r>
            <a:r>
              <a:rPr lang="fr-BE" kern="0" dirty="0">
                <a:ea typeface="Geneva" pitchFamily="96" charset="-128"/>
                <a:cs typeface="Geneva" pitchFamily="96" charset="-128"/>
              </a:rPr>
              <a:t>),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kern="0" dirty="0">
                <a:ea typeface="Geneva" pitchFamily="96" charset="-128"/>
                <a:cs typeface="Geneva" pitchFamily="96" charset="-128"/>
              </a:rPr>
              <a:t>Le code du Gestionnaire de voirie </a:t>
            </a:r>
            <a:r>
              <a:rPr lang="fr-BE" b="1" kern="0" dirty="0">
                <a:ea typeface="Geneva" pitchFamily="96" charset="-128"/>
                <a:cs typeface="Geneva" pitchFamily="96" charset="-128"/>
              </a:rPr>
              <a:t>(futur AGW),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kern="0" dirty="0">
                <a:ea typeface="Geneva" pitchFamily="96" charset="-128"/>
                <a:cs typeface="Geneva" pitchFamily="96" charset="-128"/>
              </a:rPr>
              <a:t>L’AM 7 mai 1999 </a:t>
            </a:r>
            <a:r>
              <a:rPr lang="fr-BE" b="1" kern="0" dirty="0">
                <a:ea typeface="Geneva" pitchFamily="96" charset="-128"/>
                <a:cs typeface="Geneva" pitchFamily="96" charset="-128"/>
              </a:rPr>
              <a:t>(futur AGW)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kern="0" dirty="0" err="1">
                <a:ea typeface="Geneva" pitchFamily="96" charset="-128"/>
                <a:cs typeface="Geneva" pitchFamily="96" charset="-128"/>
              </a:rPr>
              <a:t>Qualiroutes</a:t>
            </a:r>
            <a:r>
              <a:rPr lang="fr-BE" kern="0" dirty="0">
                <a:ea typeface="Geneva" pitchFamily="96" charset="-128"/>
                <a:cs typeface="Geneva" pitchFamily="96" charset="-128"/>
              </a:rPr>
              <a:t> </a:t>
            </a:r>
            <a:r>
              <a:rPr lang="fr-BE" b="1" kern="0" dirty="0">
                <a:ea typeface="Geneva" pitchFamily="96" charset="-128"/>
                <a:cs typeface="Geneva" pitchFamily="96" charset="-128"/>
              </a:rPr>
              <a:t>(wallon</a:t>
            </a:r>
            <a:r>
              <a:rPr lang="fr-BE" kern="0" dirty="0">
                <a:ea typeface="Geneva" pitchFamily="96" charset="-128"/>
                <a:cs typeface="Geneva" pitchFamily="96" charset="-128"/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kern="0" dirty="0">
                <a:ea typeface="Geneva" pitchFamily="96" charset="-128"/>
                <a:cs typeface="Geneva" pitchFamily="96" charset="-128"/>
              </a:rPr>
              <a:t>Guide sur les prestations en 6</a:t>
            </a:r>
            <a:r>
              <a:rPr lang="fr-BE" kern="0" baseline="30000" dirty="0">
                <a:ea typeface="Geneva" pitchFamily="96" charset="-128"/>
                <a:cs typeface="Geneva" pitchFamily="96" charset="-128"/>
              </a:rPr>
              <a:t>ème</a:t>
            </a:r>
            <a:r>
              <a:rPr lang="fr-BE" kern="0" dirty="0">
                <a:ea typeface="Geneva" pitchFamily="96" charset="-128"/>
                <a:cs typeface="Geneva" pitchFamily="96" charset="-128"/>
              </a:rPr>
              <a:t> </a:t>
            </a:r>
            <a:r>
              <a:rPr lang="fr-BE" b="1" kern="0" dirty="0">
                <a:ea typeface="Geneva" pitchFamily="96" charset="-128"/>
                <a:cs typeface="Geneva" pitchFamily="96" charset="-128"/>
              </a:rPr>
              <a:t>(wallon 09/2019)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fr-BE" kern="0" dirty="0">
                <a:ea typeface="Geneva" pitchFamily="96" charset="-128"/>
                <a:cs typeface="Geneva" pitchFamily="96" charset="-128"/>
              </a:rPr>
              <a:t>DE 2008/96/CE </a:t>
            </a:r>
            <a:r>
              <a:rPr lang="fr-BE" b="1" kern="0" dirty="0">
                <a:ea typeface="Geneva" pitchFamily="96" charset="-128"/>
                <a:cs typeface="Geneva" pitchFamily="96" charset="-128"/>
              </a:rPr>
              <a:t>(UE) </a:t>
            </a:r>
            <a:r>
              <a:rPr lang="fr-BE" kern="0" dirty="0">
                <a:ea typeface="Geneva" pitchFamily="96" charset="-128"/>
                <a:cs typeface="Geneva" pitchFamily="96" charset="-128"/>
              </a:rPr>
              <a:t>et Lignes directrices </a:t>
            </a:r>
            <a:r>
              <a:rPr lang="fr-BE" b="1" kern="0" dirty="0">
                <a:ea typeface="Geneva" pitchFamily="96" charset="-128"/>
                <a:cs typeface="Geneva" pitchFamily="96" charset="-128"/>
              </a:rPr>
              <a:t>(Wallon)</a:t>
            </a:r>
          </a:p>
          <a:p>
            <a:pPr marL="342900" indent="-342900" eaLnBrk="0" hangingPunct="0">
              <a:spcBef>
                <a:spcPct val="20000"/>
              </a:spcBef>
              <a:defRPr/>
            </a:pPr>
            <a:endParaRPr lang="fr-BE" kern="0" dirty="0">
              <a:solidFill>
                <a:srgbClr val="FF6600"/>
              </a:solidFill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9527F6-ADA6-4ECE-BBBE-1F7DE3500026}"/>
              </a:ext>
            </a:extLst>
          </p:cNvPr>
          <p:cNvSpPr txBox="1"/>
          <p:nvPr/>
        </p:nvSpPr>
        <p:spPr>
          <a:xfrm>
            <a:off x="2044700" y="149225"/>
            <a:ext cx="383540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b="1" dirty="0">
                <a:solidFill>
                  <a:schemeClr val="bg1"/>
                </a:solidFill>
              </a:rPr>
              <a:t>Directive </a:t>
            </a:r>
            <a:r>
              <a:rPr lang="fr-BE" sz="2000" b="1" dirty="0">
                <a:solidFill>
                  <a:schemeClr val="bg1"/>
                </a:solidFill>
              </a:rPr>
              <a:t>européenne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A014F47-7281-4A37-BCB5-8CA327D0159F}"/>
              </a:ext>
            </a:extLst>
          </p:cNvPr>
          <p:cNvSpPr txBox="1"/>
          <p:nvPr/>
        </p:nvSpPr>
        <p:spPr>
          <a:xfrm>
            <a:off x="2197100" y="301625"/>
            <a:ext cx="383540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b="1" dirty="0">
                <a:solidFill>
                  <a:schemeClr val="bg1"/>
                </a:solidFill>
              </a:rPr>
              <a:t>Directive </a:t>
            </a:r>
            <a:r>
              <a:rPr lang="fr-BE" sz="2000" b="1" dirty="0">
                <a:solidFill>
                  <a:schemeClr val="bg1"/>
                </a:solidFill>
              </a:rPr>
              <a:t>européenne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13" name="Rectangle à coins arrondis 6">
            <a:extLst>
              <a:ext uri="{FF2B5EF4-FFF2-40B4-BE49-F238E27FC236}">
                <a16:creationId xmlns:a16="http://schemas.microsoft.com/office/drawing/2014/main" id="{CFC4C683-FC98-46B9-9478-CE3891072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474C2C-952E-417B-B108-742DBCA928CC}"/>
              </a:ext>
            </a:extLst>
          </p:cNvPr>
          <p:cNvSpPr txBox="1"/>
          <p:nvPr/>
        </p:nvSpPr>
        <p:spPr bwMode="auto">
          <a:xfrm>
            <a:off x="4203700" y="396875"/>
            <a:ext cx="38354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C3FDCD-8D90-4CA6-A6C8-33A998526087}"/>
              </a:ext>
            </a:extLst>
          </p:cNvPr>
          <p:cNvSpPr/>
          <p:nvPr/>
        </p:nvSpPr>
        <p:spPr>
          <a:xfrm>
            <a:off x="2354656" y="1182726"/>
            <a:ext cx="6096000" cy="19348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E96267-30D3-4399-8E11-6356AB07B23D}"/>
              </a:ext>
            </a:extLst>
          </p:cNvPr>
          <p:cNvSpPr/>
          <p:nvPr/>
        </p:nvSpPr>
        <p:spPr>
          <a:xfrm>
            <a:off x="1647969" y="4526297"/>
            <a:ext cx="5591031" cy="487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0B228F3A-E2F5-4E57-83EF-A6BD40EEF075}"/>
              </a:ext>
            </a:extLst>
          </p:cNvPr>
          <p:cNvSpPr/>
          <p:nvPr/>
        </p:nvSpPr>
        <p:spPr>
          <a:xfrm>
            <a:off x="1262140" y="3125453"/>
            <a:ext cx="6994744" cy="1412875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ZoneTexte 16"/>
          <p:cNvSpPr txBox="1">
            <a:spLocks noChangeArrowheads="1"/>
          </p:cNvSpPr>
          <p:nvPr/>
        </p:nvSpPr>
        <p:spPr bwMode="auto">
          <a:xfrm rot="762633">
            <a:off x="8352698" y="3228944"/>
            <a:ext cx="2823685" cy="400110"/>
          </a:xfrm>
          <a:prstGeom prst="rect">
            <a:avLst/>
          </a:prstGeom>
          <a:solidFill>
            <a:srgbClr val="49C5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dirty="0"/>
              <a:t>Tout le réseau SPW 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703388" y="836613"/>
            <a:ext cx="84963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algn="ctr">
              <a:defRPr/>
            </a:pPr>
            <a:r>
              <a:rPr lang="fr-BE" sz="2000" dirty="0">
                <a:solidFill>
                  <a:schemeClr val="bg1"/>
                </a:solidFill>
              </a:rPr>
              <a:t>Les Inspections de chantier</a:t>
            </a:r>
            <a:endParaRPr lang="fr-BE" dirty="0"/>
          </a:p>
        </p:txBody>
      </p:sp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289" y="1916114"/>
            <a:ext cx="8461375" cy="395287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grpSp>
        <p:nvGrpSpPr>
          <p:cNvPr id="3" name="Groupe 10"/>
          <p:cNvGrpSpPr>
            <a:grpSpLocks/>
          </p:cNvGrpSpPr>
          <p:nvPr/>
        </p:nvGrpSpPr>
        <p:grpSpPr bwMode="auto">
          <a:xfrm>
            <a:off x="3403600" y="2461418"/>
            <a:ext cx="5848350" cy="1935163"/>
            <a:chOff x="1907704" y="2348880"/>
            <a:chExt cx="5849339" cy="1935648"/>
          </a:xfrm>
        </p:grpSpPr>
        <p:pic>
          <p:nvPicPr>
            <p:cNvPr id="48136" name="Picture 9" descr="\\wallonie.intra\PERSONNEL\17637\Bibliothèque\prog\grands panneaux de signalisation\panneau indication\F4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32040" y="3212976"/>
              <a:ext cx="2825003" cy="1071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7" name="Picture 10" descr="\\wallonie.intra\PERSONNEL\17637\Bibliothèque\Circulaires\circulaire technique\signalisation\miniatures panneaux\icones chantier\wmf\f41.wm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07704" y="2348880"/>
              <a:ext cx="3639797" cy="983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à coins arrondis 6">
            <a:extLst>
              <a:ext uri="{FF2B5EF4-FFF2-40B4-BE49-F238E27FC236}">
                <a16:creationId xmlns:a16="http://schemas.microsoft.com/office/drawing/2014/main" id="{55DB8EA0-9B29-487C-AE37-98000A06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0CE004-CD3F-48AE-B4C3-C08C296C851A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4915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2889" y="1341439"/>
            <a:ext cx="6516687" cy="379412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71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114" y="1268414"/>
            <a:ext cx="7127875" cy="410527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60563" y="1198562"/>
            <a:ext cx="8054975" cy="446087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9" name="Rectangle à coins arrondis 6">
            <a:extLst>
              <a:ext uri="{FF2B5EF4-FFF2-40B4-BE49-F238E27FC236}">
                <a16:creationId xmlns:a16="http://schemas.microsoft.com/office/drawing/2014/main" id="{3B2A8EDE-5FE2-429D-9E7F-AF2770D69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553F79-D53A-4E5A-A25C-53F4AAA1686C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5120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4" y="1557338"/>
            <a:ext cx="8066087" cy="3562350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2314" y="1773239"/>
            <a:ext cx="8243887" cy="3190875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2276872"/>
            <a:ext cx="8045450" cy="3240088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9" name="Rectangle à coins arrondis 6">
            <a:extLst>
              <a:ext uri="{FF2B5EF4-FFF2-40B4-BE49-F238E27FC236}">
                <a16:creationId xmlns:a16="http://schemas.microsoft.com/office/drawing/2014/main" id="{499D253F-D9DA-411F-B047-2603080FF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A8C9E1-359D-4880-81F1-1FDBC08C65D2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53251" name="Picture 3" descr="\\S114n1\Utilisateurs_DG1_CAMET\lvoos\mes images\vlcsnap-2013-01-14-16h00m20s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1" y="1412875"/>
            <a:ext cx="8315325" cy="414813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3253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7619" y="1391641"/>
            <a:ext cx="7367587" cy="4319587"/>
          </a:xfrm>
          <a:prstGeom prst="rect">
            <a:avLst/>
          </a:prstGeom>
          <a:noFill/>
          <a:ln w="3175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0A02FE49-EC74-4622-B959-BF0F2068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504D6D-9428-49DD-BEA0-E2F6FD0EF2E0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7" name="ZoneTexte 16">
            <a:extLst>
              <a:ext uri="{FF2B5EF4-FFF2-40B4-BE49-F238E27FC236}">
                <a16:creationId xmlns:a16="http://schemas.microsoft.com/office/drawing/2014/main" id="{4F238856-5144-4710-8A69-9CF9B56BE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9687" y="2994959"/>
            <a:ext cx="17811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BE" sz="2000" u="sng" dirty="0">
                <a:solidFill>
                  <a:srgbClr val="C3092C"/>
                </a:solidFill>
                <a:latin typeface="Verdana" pitchFamily="34" charset="0"/>
              </a:rPr>
              <a:t>Principe </a:t>
            </a:r>
          </a:p>
          <a:p>
            <a:pPr algn="ctr"/>
            <a:r>
              <a:rPr lang="fr-BE" sz="2000" b="1" u="sng" dirty="0">
                <a:solidFill>
                  <a:srgbClr val="C3092C"/>
                </a:solidFill>
                <a:latin typeface="Verdana" pitchFamily="34" charset="0"/>
              </a:rPr>
              <a:t>STOP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6">
            <a:extLst>
              <a:ext uri="{FF2B5EF4-FFF2-40B4-BE49-F238E27FC236}">
                <a16:creationId xmlns:a16="http://schemas.microsoft.com/office/drawing/2014/main" id="{3A66A2F8-702E-4D47-A383-1BB1739A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DBAB05-57EE-4CC5-AAE5-52B18DA47DAB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EBE2866-296B-4524-A40F-907FD4A74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813" y="1428471"/>
            <a:ext cx="2848373" cy="4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2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196752"/>
            <a:ext cx="121920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fr-BE" sz="4800" b="1" spc="300">
                <a:solidFill>
                  <a:srgbClr val="49C5B1"/>
                </a:solidFill>
              </a:rPr>
              <a:t>CONCLUSION</a:t>
            </a:r>
          </a:p>
        </p:txBody>
      </p:sp>
      <p:sp>
        <p:nvSpPr>
          <p:cNvPr id="3" name="Rectangle à coins arrondis 6">
            <a:extLst>
              <a:ext uri="{FF2B5EF4-FFF2-40B4-BE49-F238E27FC236}">
                <a16:creationId xmlns:a16="http://schemas.microsoft.com/office/drawing/2014/main" id="{3A66A2F8-702E-4D47-A383-1BB1739A9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DBAB05-57EE-4CC5-AAE5-52B18DA47DAB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559769-F621-4355-A3B7-349DFB3ED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501" y="1320204"/>
            <a:ext cx="3934374" cy="4829849"/>
          </a:xfrm>
          <a:prstGeom prst="rect">
            <a:avLst/>
          </a:prstGeom>
        </p:spPr>
      </p:pic>
      <p:sp>
        <p:nvSpPr>
          <p:cNvPr id="6" name="ZoneTexte 15">
            <a:extLst>
              <a:ext uri="{FF2B5EF4-FFF2-40B4-BE49-F238E27FC236}">
                <a16:creationId xmlns:a16="http://schemas.microsoft.com/office/drawing/2014/main" id="{AE961361-359A-4A1A-91B6-4D50CBE05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2875" y="5749943"/>
            <a:ext cx="1155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BE" sz="2000" u="sng" dirty="0">
                <a:solidFill>
                  <a:srgbClr val="002060"/>
                </a:solidFill>
                <a:latin typeface="Verdana" pitchFamily="34" charset="0"/>
              </a:rPr>
              <a:t>QR-L-1</a:t>
            </a:r>
          </a:p>
        </p:txBody>
      </p:sp>
    </p:spTree>
    <p:extLst>
      <p:ext uri="{BB962C8B-B14F-4D97-AF65-F5344CB8AC3E}">
        <p14:creationId xmlns:p14="http://schemas.microsoft.com/office/powerpoint/2010/main" val="29444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10BBC0D-B1AD-4025-93CD-FEA130408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025" y="1176493"/>
            <a:ext cx="3343275" cy="472467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F95030-AD6D-485D-A680-2D6AA7E64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176" y="1176493"/>
            <a:ext cx="3266873" cy="4724672"/>
          </a:xfrm>
          <a:prstGeom prst="rect">
            <a:avLst/>
          </a:prstGeom>
          <a:ln w="38100">
            <a:solidFill>
              <a:srgbClr val="49C5B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C018F0-61A8-4FB6-9D72-1306584DF196}"/>
              </a:ext>
            </a:extLst>
          </p:cNvPr>
          <p:cNvSpPr/>
          <p:nvPr/>
        </p:nvSpPr>
        <p:spPr>
          <a:xfrm>
            <a:off x="4572000" y="3895725"/>
            <a:ext cx="3048000" cy="67710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49C5B1"/>
            </a:solidFill>
          </a:ln>
        </p:spPr>
        <p:txBody>
          <a:bodyPr wrap="square">
            <a:spAutoFit/>
          </a:bodyPr>
          <a:lstStyle/>
          <a:p>
            <a:pPr algn="ctr"/>
            <a:endParaRPr lang="fr-BE" sz="800" dirty="0">
              <a:hlinkClick r:id="rId5"/>
            </a:endParaRPr>
          </a:p>
          <a:p>
            <a:pPr algn="ctr"/>
            <a:r>
              <a:rPr lang="fr-BE" dirty="0">
                <a:hlinkClick r:id="rId5"/>
              </a:rPr>
              <a:t>http://qc.spw.wallonie.be</a:t>
            </a:r>
            <a:endParaRPr lang="fr-BE" dirty="0"/>
          </a:p>
          <a:p>
            <a:pPr algn="ctr"/>
            <a:endParaRPr lang="fr-BE" sz="1050" dirty="0"/>
          </a:p>
        </p:txBody>
      </p:sp>
      <p:sp>
        <p:nvSpPr>
          <p:cNvPr id="9" name="Rectangle à coins arrondis 6">
            <a:extLst>
              <a:ext uri="{FF2B5EF4-FFF2-40B4-BE49-F238E27FC236}">
                <a16:creationId xmlns:a16="http://schemas.microsoft.com/office/drawing/2014/main" id="{C615BB9D-38B2-422C-938F-F272A90E7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562D44-26A0-4492-A1A4-F304BF4D212C}"/>
              </a:ext>
            </a:extLst>
          </p:cNvPr>
          <p:cNvSpPr txBox="1"/>
          <p:nvPr/>
        </p:nvSpPr>
        <p:spPr bwMode="auto">
          <a:xfrm>
            <a:off x="4203700" y="396875"/>
            <a:ext cx="38354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3" descr="dgo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8788" y="6243639"/>
            <a:ext cx="4762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AutoShape 2" descr="https://encrypted-tbn3.gstatic.com/images?q=tbn:ANd9GcSp8sAKFiNNflbjGcUMM4V62FmSERyH94TTDcmJ37xZZQ0R7ozpl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/>
          </a:p>
        </p:txBody>
      </p:sp>
      <p:sp>
        <p:nvSpPr>
          <p:cNvPr id="21510" name="AutoShape 4" descr="https://encrypted-tbn3.gstatic.com/images?q=tbn:ANd9GcSp8sAKFiNNflbjGcUMM4V62FmSERyH94TTDcmJ37xZZQ0R7ozpl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BE"/>
          </a:p>
        </p:txBody>
      </p:sp>
      <p:pic>
        <p:nvPicPr>
          <p:cNvPr id="21513" name="Picture 3" descr="IMG_742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7003" y="1391641"/>
            <a:ext cx="5813622" cy="436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à coins arrondis 6">
            <a:extLst>
              <a:ext uri="{FF2B5EF4-FFF2-40B4-BE49-F238E27FC236}">
                <a16:creationId xmlns:a16="http://schemas.microsoft.com/office/drawing/2014/main" id="{9AD8BC85-C5F1-425F-AEE4-984234270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09C230-6C8D-4D31-B3AA-5777CAE755AC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86B7CE-0C4F-4A09-86CD-3F029B7058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8" y="5771758"/>
            <a:ext cx="3173791" cy="9960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A04B3E9-418A-4DD4-8987-BEF39423BBE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4982" y="2785776"/>
            <a:ext cx="2253893" cy="190551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E55D91-F47F-4870-B252-FCFC96763F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337" y="1671551"/>
            <a:ext cx="1709055" cy="1839907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BC9CF8C-207A-43C1-A849-88C4EA4C2CA2}"/>
              </a:ext>
            </a:extLst>
          </p:cNvPr>
          <p:cNvCxnSpPr>
            <a:cxnSpLocks/>
          </p:cNvCxnSpPr>
          <p:nvPr/>
        </p:nvCxnSpPr>
        <p:spPr>
          <a:xfrm>
            <a:off x="4792814" y="2894393"/>
            <a:ext cx="2103286" cy="3155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1E32C12-0A74-417E-8A06-FB6C814B874A}"/>
              </a:ext>
            </a:extLst>
          </p:cNvPr>
          <p:cNvCxnSpPr>
            <a:cxnSpLocks/>
          </p:cNvCxnSpPr>
          <p:nvPr/>
        </p:nvCxnSpPr>
        <p:spPr>
          <a:xfrm flipV="1">
            <a:off x="4852647" y="4208828"/>
            <a:ext cx="2043453" cy="482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17" descr="images.jpg">
            <a:extLst>
              <a:ext uri="{FF2B5EF4-FFF2-40B4-BE49-F238E27FC236}">
                <a16:creationId xmlns:a16="http://schemas.microsoft.com/office/drawing/2014/main" id="{F8ADED08-8F74-48E9-9243-469DA3BE25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760" y="4568261"/>
            <a:ext cx="7540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ED9F0AA-EDE5-42C6-8A6E-0EDE7E82F80C}"/>
              </a:ext>
            </a:extLst>
          </p:cNvPr>
          <p:cNvSpPr txBox="1"/>
          <p:nvPr/>
        </p:nvSpPr>
        <p:spPr>
          <a:xfrm>
            <a:off x="3093336" y="5081024"/>
            <a:ext cx="157297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Directive européenne</a:t>
            </a:r>
          </a:p>
          <a:p>
            <a:pPr>
              <a:defRPr/>
            </a:pPr>
            <a:endParaRPr lang="fr-B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à coins arrondis 6">
            <a:extLst>
              <a:ext uri="{FF2B5EF4-FFF2-40B4-BE49-F238E27FC236}">
                <a16:creationId xmlns:a16="http://schemas.microsoft.com/office/drawing/2014/main" id="{C9E5CD71-6262-4331-B955-196B570E9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9" y="1106488"/>
            <a:ext cx="2214562" cy="646331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49D3DC2-9176-4FEA-9FCC-9BE933FE6A00}"/>
              </a:ext>
            </a:extLst>
          </p:cNvPr>
          <p:cNvSpPr txBox="1"/>
          <p:nvPr/>
        </p:nvSpPr>
        <p:spPr bwMode="auto">
          <a:xfrm>
            <a:off x="830262" y="1241516"/>
            <a:ext cx="304956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BE" sz="2000" b="1" dirty="0">
                <a:solidFill>
                  <a:schemeClr val="bg1"/>
                </a:solidFill>
              </a:rPr>
              <a:t>Objectifs</a:t>
            </a:r>
            <a:endParaRPr lang="fr-BE" sz="28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21" name="Rectangle à coins arrondis 6">
            <a:extLst>
              <a:ext uri="{FF2B5EF4-FFF2-40B4-BE49-F238E27FC236}">
                <a16:creationId xmlns:a16="http://schemas.microsoft.com/office/drawing/2014/main" id="{D572896C-759F-4813-8BAE-1D7F03CB0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C4F7845-F107-4751-9FF2-903D37B230C1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38536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9" y="165101"/>
            <a:ext cx="8785225" cy="900113"/>
          </a:xfr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lang="fr-BE" sz="2800" u="sng" dirty="0">
                <a:ea typeface="Geneva" pitchFamily="64" charset="-128"/>
              </a:rPr>
              <a:t>Les manquements  sur </a:t>
            </a:r>
            <a:r>
              <a:rPr lang="fr-BE" sz="2800" u="sng" dirty="0" err="1">
                <a:ea typeface="Geneva" pitchFamily="64" charset="-128"/>
              </a:rPr>
              <a:t>73</a:t>
            </a:r>
            <a:r>
              <a:rPr lang="fr-BE" sz="2800" u="sng" baseline="30000" dirty="0" err="1">
                <a:ea typeface="Geneva" pitchFamily="64" charset="-128"/>
              </a:rPr>
              <a:t>ers</a:t>
            </a:r>
            <a:r>
              <a:rPr lang="fr-BE" sz="2800" u="sng" dirty="0">
                <a:ea typeface="Geneva" pitchFamily="64" charset="-128"/>
              </a:rPr>
              <a:t>  chantiers</a:t>
            </a:r>
            <a:br>
              <a:rPr lang="fr-BE" sz="2800" u="sng" dirty="0">
                <a:ea typeface="Geneva" pitchFamily="64" charset="-128"/>
              </a:rPr>
            </a:br>
            <a:r>
              <a:rPr lang="fr-BE" sz="2000" u="sng" dirty="0">
                <a:solidFill>
                  <a:srgbClr val="00B050"/>
                </a:solidFill>
                <a:ea typeface="Geneva" pitchFamily="64" charset="-128"/>
              </a:rPr>
              <a:t>toutes catégories</a:t>
            </a:r>
            <a:endParaRPr lang="fr-BE" sz="2800" u="sng" dirty="0">
              <a:solidFill>
                <a:srgbClr val="00B050"/>
              </a:solidFill>
              <a:ea typeface="Geneva" pitchFamily="6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8213" y="5056189"/>
            <a:ext cx="7916862" cy="3603625"/>
          </a:xfr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fr-BE" kern="0" dirty="0">
              <a:ea typeface="Geneva" pitchFamily="96" charset="-128"/>
              <a:cs typeface="Geneva" pitchFamily="96" charset="-128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43138" y="3716339"/>
            <a:ext cx="8424862" cy="625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fr-BE" u="sng" kern="0" dirty="0">
                <a:solidFill>
                  <a:srgbClr val="008CDB"/>
                </a:solidFill>
                <a:latin typeface="+mj-lt"/>
                <a:ea typeface="Geneva"/>
                <a:cs typeface="Geneva"/>
              </a:rPr>
              <a:t>Les manquements sur 31 chantiers de 6</a:t>
            </a:r>
            <a:r>
              <a:rPr lang="fr-BE" u="sng" kern="0" baseline="30000" dirty="0">
                <a:solidFill>
                  <a:srgbClr val="008CDB"/>
                </a:solidFill>
                <a:latin typeface="+mj-lt"/>
                <a:ea typeface="Geneva"/>
                <a:cs typeface="Geneva"/>
              </a:rPr>
              <a:t>ème</a:t>
            </a:r>
            <a:endParaRPr lang="fr-BE" u="sng" kern="0" dirty="0">
              <a:solidFill>
                <a:srgbClr val="00B050"/>
              </a:solidFill>
              <a:latin typeface="+mj-lt"/>
              <a:ea typeface="Geneva"/>
              <a:cs typeface="Geneva"/>
            </a:endParaRPr>
          </a:p>
        </p:txBody>
      </p:sp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926" y="927101"/>
            <a:ext cx="89820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989" y="4122738"/>
            <a:ext cx="6408737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ZoneTexte 16"/>
          <p:cNvSpPr txBox="1">
            <a:spLocks noChangeArrowheads="1"/>
          </p:cNvSpPr>
          <p:nvPr/>
        </p:nvSpPr>
        <p:spPr bwMode="auto">
          <a:xfrm>
            <a:off x="2387600" y="2420938"/>
            <a:ext cx="8280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BE" sz="2000" b="1" u="sng" dirty="0">
                <a:latin typeface="Verdana" pitchFamily="34" charset="0"/>
              </a:rPr>
              <a:t>Principe de base: on se met à la place de l’usager </a:t>
            </a:r>
            <a:r>
              <a:rPr lang="fr-BE" sz="2000" b="1" u="sng" strike="sngStrike" dirty="0">
                <a:latin typeface="Verdana" pitchFamily="34" charset="0"/>
              </a:rPr>
              <a:t>(conducteur)</a:t>
            </a:r>
            <a:r>
              <a:rPr lang="fr-BE" sz="2000" b="1" u="sng" dirty="0">
                <a:latin typeface="Verdana" pitchFamily="34" charset="0"/>
              </a:rPr>
              <a:t> "étranger" et du personnel de chantier</a:t>
            </a:r>
          </a:p>
          <a:p>
            <a:endParaRPr lang="fr-BE" sz="2000" b="1" u="sng" dirty="0">
              <a:solidFill>
                <a:srgbClr val="C3092C"/>
              </a:solidFill>
              <a:latin typeface="Verdana" pitchFamily="34" charset="0"/>
            </a:endParaRPr>
          </a:p>
          <a:p>
            <a:pPr algn="ctr"/>
            <a:r>
              <a:rPr lang="fr-BE" sz="2000" u="sng" dirty="0">
                <a:solidFill>
                  <a:srgbClr val="C3092C"/>
                </a:solidFill>
                <a:latin typeface="Verdana" pitchFamily="34" charset="0"/>
              </a:rPr>
              <a:t>NOUVEAU, principe </a:t>
            </a:r>
            <a:r>
              <a:rPr lang="fr-BE" sz="2000" b="1" u="sng" dirty="0">
                <a:solidFill>
                  <a:srgbClr val="C3092C"/>
                </a:solidFill>
                <a:latin typeface="Verdana" pitchFamily="34" charset="0"/>
              </a:rPr>
              <a:t>STOP</a:t>
            </a:r>
          </a:p>
        </p:txBody>
      </p:sp>
      <p:sp>
        <p:nvSpPr>
          <p:cNvPr id="10" name="Rectangle à coins arrondis 6">
            <a:extLst>
              <a:ext uri="{FF2B5EF4-FFF2-40B4-BE49-F238E27FC236}">
                <a16:creationId xmlns:a16="http://schemas.microsoft.com/office/drawing/2014/main" id="{84E7D2EF-620D-4A1F-9B92-96B106425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EE7E1E-6569-4A89-AB9A-C4E130675734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15" name="Rectangle à coins arrondis 6">
            <a:extLst>
              <a:ext uri="{FF2B5EF4-FFF2-40B4-BE49-F238E27FC236}">
                <a16:creationId xmlns:a16="http://schemas.microsoft.com/office/drawing/2014/main" id="{50D403DC-39D1-4BB0-8C85-69B3B71F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11" y="1521509"/>
            <a:ext cx="3519487" cy="646331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290DD27-E995-4AC1-BC79-BD7A8749FEBE}"/>
              </a:ext>
            </a:extLst>
          </p:cNvPr>
          <p:cNvSpPr txBox="1"/>
          <p:nvPr/>
        </p:nvSpPr>
        <p:spPr bwMode="auto">
          <a:xfrm>
            <a:off x="830262" y="1584416"/>
            <a:ext cx="3835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sz="2800" b="1" dirty="0">
                <a:solidFill>
                  <a:schemeClr val="bg1"/>
                </a:solidFill>
              </a:rPr>
              <a:t>Que contrôler</a:t>
            </a:r>
            <a:endParaRPr lang="fr-BE" dirty="0"/>
          </a:p>
        </p:txBody>
      </p:sp>
      <p:pic>
        <p:nvPicPr>
          <p:cNvPr id="3" name="Graphique 2" descr="Fauteuil roulant neuf">
            <a:extLst>
              <a:ext uri="{FF2B5EF4-FFF2-40B4-BE49-F238E27FC236}">
                <a16:creationId xmlns:a16="http://schemas.microsoft.com/office/drawing/2014/main" id="{1213CA11-DBBF-4064-927B-6991E9DEA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8562" y="3986337"/>
            <a:ext cx="540000" cy="540000"/>
          </a:xfrm>
          <a:prstGeom prst="rect">
            <a:avLst/>
          </a:prstGeom>
        </p:spPr>
      </p:pic>
      <p:pic>
        <p:nvPicPr>
          <p:cNvPr id="8" name="Graphique 7" descr="Empreintes de chaussure">
            <a:extLst>
              <a:ext uri="{FF2B5EF4-FFF2-40B4-BE49-F238E27FC236}">
                <a16:creationId xmlns:a16="http://schemas.microsoft.com/office/drawing/2014/main" id="{A5B9C746-FFED-4355-AF60-944E0ADD6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683312" y="4570368"/>
            <a:ext cx="540000" cy="540000"/>
          </a:xfrm>
          <a:prstGeom prst="rect">
            <a:avLst/>
          </a:prstGeom>
        </p:spPr>
      </p:pic>
      <p:pic>
        <p:nvPicPr>
          <p:cNvPr id="17" name="Graphique 16" descr="Bus">
            <a:extLst>
              <a:ext uri="{FF2B5EF4-FFF2-40B4-BE49-F238E27FC236}">
                <a16:creationId xmlns:a16="http://schemas.microsoft.com/office/drawing/2014/main" id="{F608DBD5-3908-4824-B240-75739E058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04109" y="4305111"/>
            <a:ext cx="540000" cy="540000"/>
          </a:xfrm>
          <a:prstGeom prst="rect">
            <a:avLst/>
          </a:prstGeom>
        </p:spPr>
      </p:pic>
      <p:pic>
        <p:nvPicPr>
          <p:cNvPr id="20" name="Graphique 19" descr="Voiture">
            <a:extLst>
              <a:ext uri="{FF2B5EF4-FFF2-40B4-BE49-F238E27FC236}">
                <a16:creationId xmlns:a16="http://schemas.microsoft.com/office/drawing/2014/main" id="{64D0788E-8458-4A6A-BACE-311ACCD918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32728" y="4305111"/>
            <a:ext cx="540000" cy="540000"/>
          </a:xfrm>
          <a:prstGeom prst="rect">
            <a:avLst/>
          </a:prstGeom>
        </p:spPr>
      </p:pic>
      <p:pic>
        <p:nvPicPr>
          <p:cNvPr id="22" name="Graphique 21" descr="Camion">
            <a:extLst>
              <a:ext uri="{FF2B5EF4-FFF2-40B4-BE49-F238E27FC236}">
                <a16:creationId xmlns:a16="http://schemas.microsoft.com/office/drawing/2014/main" id="{1972FDAF-A81C-4ED3-A0FB-D11491AF8B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58223" y="4305111"/>
            <a:ext cx="540000" cy="540000"/>
          </a:xfrm>
          <a:prstGeom prst="rect">
            <a:avLst/>
          </a:prstGeom>
        </p:spPr>
      </p:pic>
      <p:sp>
        <p:nvSpPr>
          <p:cNvPr id="23" name="Flèche : droite rayée 22">
            <a:extLst>
              <a:ext uri="{FF2B5EF4-FFF2-40B4-BE49-F238E27FC236}">
                <a16:creationId xmlns:a16="http://schemas.microsoft.com/office/drawing/2014/main" id="{1AC9F339-2053-4E62-B1BA-4BA4B9498C84}"/>
              </a:ext>
            </a:extLst>
          </p:cNvPr>
          <p:cNvSpPr/>
          <p:nvPr/>
        </p:nvSpPr>
        <p:spPr>
          <a:xfrm>
            <a:off x="3393562" y="4450305"/>
            <a:ext cx="368813" cy="249612"/>
          </a:xfrm>
          <a:prstGeom prst="stripedRightArrow">
            <a:avLst/>
          </a:prstGeom>
          <a:gradFill>
            <a:gsLst>
              <a:gs pos="43400">
                <a:srgbClr val="43546F"/>
              </a:gs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Graphique 24" descr="Cyclisme">
            <a:extLst>
              <a:ext uri="{FF2B5EF4-FFF2-40B4-BE49-F238E27FC236}">
                <a16:creationId xmlns:a16="http://schemas.microsoft.com/office/drawing/2014/main" id="{4C0263DC-3374-42A8-8E4F-8AEEB6D3DE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48629" y="4220956"/>
            <a:ext cx="540000" cy="540000"/>
          </a:xfrm>
          <a:prstGeom prst="rect">
            <a:avLst/>
          </a:prstGeom>
        </p:spPr>
      </p:pic>
      <p:sp>
        <p:nvSpPr>
          <p:cNvPr id="29" name="Flèche : droite rayée 28">
            <a:extLst>
              <a:ext uri="{FF2B5EF4-FFF2-40B4-BE49-F238E27FC236}">
                <a16:creationId xmlns:a16="http://schemas.microsoft.com/office/drawing/2014/main" id="{E941E65A-0DAB-4CE6-BE3F-BCF067D99A99}"/>
              </a:ext>
            </a:extLst>
          </p:cNvPr>
          <p:cNvSpPr/>
          <p:nvPr/>
        </p:nvSpPr>
        <p:spPr>
          <a:xfrm>
            <a:off x="5218048" y="4468116"/>
            <a:ext cx="368813" cy="249612"/>
          </a:xfrm>
          <a:prstGeom prst="stripedRightArrow">
            <a:avLst/>
          </a:prstGeom>
          <a:gradFill>
            <a:gsLst>
              <a:gs pos="43400">
                <a:srgbClr val="43546F"/>
              </a:gs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Flèche : droite rayée 29">
            <a:extLst>
              <a:ext uri="{FF2B5EF4-FFF2-40B4-BE49-F238E27FC236}">
                <a16:creationId xmlns:a16="http://schemas.microsoft.com/office/drawing/2014/main" id="{7687A537-BDBD-4754-8FB2-DE813C2BA7D6}"/>
              </a:ext>
            </a:extLst>
          </p:cNvPr>
          <p:cNvSpPr/>
          <p:nvPr/>
        </p:nvSpPr>
        <p:spPr>
          <a:xfrm>
            <a:off x="7008420" y="4450305"/>
            <a:ext cx="368813" cy="249612"/>
          </a:xfrm>
          <a:prstGeom prst="stripedRightArrow">
            <a:avLst/>
          </a:prstGeom>
          <a:gradFill>
            <a:gsLst>
              <a:gs pos="43400">
                <a:srgbClr val="43546F"/>
              </a:gs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5E10B86-0B0D-48BB-AEE4-2BB97283090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498" y="3105357"/>
            <a:ext cx="903726" cy="972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847851" y="5013325"/>
            <a:ext cx="10136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>
                <a:solidFill>
                  <a:schemeClr val="bg1"/>
                </a:solidFill>
              </a:rPr>
              <a:t>Objectifs</a:t>
            </a:r>
          </a:p>
        </p:txBody>
      </p:sp>
      <p:sp>
        <p:nvSpPr>
          <p:cNvPr id="24580" name="ZoneTexte 16"/>
          <p:cNvSpPr txBox="1">
            <a:spLocks noChangeArrowheads="1"/>
          </p:cNvSpPr>
          <p:nvPr/>
        </p:nvSpPr>
        <p:spPr bwMode="auto">
          <a:xfrm>
            <a:off x="2352154" y="2432052"/>
            <a:ext cx="8280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fr-BE" sz="2000" u="sng" dirty="0">
                <a:solidFill>
                  <a:srgbClr val="C3092C"/>
                </a:solidFill>
                <a:latin typeface="Verdana" pitchFamily="34" charset="0"/>
              </a:rPr>
              <a:t> Les risques pour tous les USAGERS</a:t>
            </a:r>
          </a:p>
          <a:p>
            <a:pPr>
              <a:buFontTx/>
              <a:buChar char="-"/>
            </a:pPr>
            <a:endParaRPr lang="fr-BE" sz="2000" u="sng" dirty="0">
              <a:solidFill>
                <a:srgbClr val="C3092C"/>
              </a:solidFill>
              <a:latin typeface="Verdana" pitchFamily="34" charset="0"/>
            </a:endParaRPr>
          </a:p>
          <a:p>
            <a:pPr>
              <a:buFontTx/>
              <a:buChar char="-"/>
            </a:pPr>
            <a:r>
              <a:rPr lang="fr-BE" sz="2000" u="sng" dirty="0">
                <a:solidFill>
                  <a:srgbClr val="C3092C"/>
                </a:solidFill>
                <a:latin typeface="Verdana" pitchFamily="34" charset="0"/>
              </a:rPr>
              <a:t> Les risques pour les TRAVAILLEURS</a:t>
            </a:r>
          </a:p>
          <a:p>
            <a:endParaRPr lang="fr-BE" sz="2000" b="1" u="sng" dirty="0">
              <a:solidFill>
                <a:srgbClr val="C3092C"/>
              </a:solidFill>
              <a:latin typeface="Verdana" pitchFamily="34" charset="0"/>
            </a:endParaRPr>
          </a:p>
          <a:p>
            <a:pPr>
              <a:buFontTx/>
              <a:buChar char="-"/>
            </a:pPr>
            <a:r>
              <a:rPr lang="fr-BE" sz="2000" u="sng" dirty="0">
                <a:solidFill>
                  <a:srgbClr val="002060"/>
                </a:solidFill>
                <a:latin typeface="Verdana" pitchFamily="34" charset="0"/>
              </a:rPr>
              <a:t> La cohérence/lisibilité des cheminements</a:t>
            </a:r>
          </a:p>
          <a:p>
            <a:pPr>
              <a:buFontTx/>
              <a:buChar char="-"/>
            </a:pPr>
            <a:endParaRPr lang="fr-BE" sz="2000" u="sng" dirty="0">
              <a:solidFill>
                <a:srgbClr val="002060"/>
              </a:solidFill>
              <a:latin typeface="Verdana" pitchFamily="34" charset="0"/>
            </a:endParaRPr>
          </a:p>
          <a:p>
            <a:pPr>
              <a:buFontTx/>
              <a:buChar char="-"/>
            </a:pPr>
            <a:r>
              <a:rPr lang="fr-BE" sz="2000" u="sng" dirty="0">
                <a:solidFill>
                  <a:srgbClr val="002060"/>
                </a:solidFill>
                <a:latin typeface="Verdana" pitchFamily="34" charset="0"/>
              </a:rPr>
              <a:t> La visibilité des signaux</a:t>
            </a:r>
          </a:p>
        </p:txBody>
      </p:sp>
      <p:sp>
        <p:nvSpPr>
          <p:cNvPr id="10" name="Rectangle à coins arrondis 6">
            <a:extLst>
              <a:ext uri="{FF2B5EF4-FFF2-40B4-BE49-F238E27FC236}">
                <a16:creationId xmlns:a16="http://schemas.microsoft.com/office/drawing/2014/main" id="{84E7D2EF-620D-4A1F-9B92-96B1064251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5438"/>
            <a:ext cx="5903912" cy="718950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EE7E1E-6569-4A89-AB9A-C4E130675734}"/>
              </a:ext>
            </a:extLst>
          </p:cNvPr>
          <p:cNvSpPr txBox="1"/>
          <p:nvPr/>
        </p:nvSpPr>
        <p:spPr bwMode="auto">
          <a:xfrm>
            <a:off x="4203700" y="396875"/>
            <a:ext cx="3835400" cy="923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BE" b="1" dirty="0">
                <a:solidFill>
                  <a:schemeClr val="bg1"/>
                </a:solidFill>
              </a:rPr>
              <a:t>Inspections de la signalisation des chantiers</a:t>
            </a:r>
            <a:endParaRPr lang="fr-BE" sz="2400" b="1" dirty="0">
              <a:solidFill>
                <a:schemeClr val="bg1"/>
              </a:solidFill>
            </a:endParaRPr>
          </a:p>
          <a:p>
            <a:pPr>
              <a:defRPr/>
            </a:pPr>
            <a:endParaRPr lang="fr-BE" dirty="0"/>
          </a:p>
        </p:txBody>
      </p:sp>
      <p:sp>
        <p:nvSpPr>
          <p:cNvPr id="15" name="Rectangle à coins arrondis 6">
            <a:extLst>
              <a:ext uri="{FF2B5EF4-FFF2-40B4-BE49-F238E27FC236}">
                <a16:creationId xmlns:a16="http://schemas.microsoft.com/office/drawing/2014/main" id="{50D403DC-39D1-4BB0-8C85-69B3B71F1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11" y="1521509"/>
            <a:ext cx="3519487" cy="646331"/>
          </a:xfrm>
          <a:prstGeom prst="roundRect">
            <a:avLst>
              <a:gd name="adj" fmla="val 16667"/>
            </a:avLst>
          </a:prstGeom>
          <a:solidFill>
            <a:srgbClr val="49C5B1"/>
          </a:solidFill>
          <a:ln w="9525" algn="ctr">
            <a:noFill/>
            <a:round/>
            <a:headEnd/>
            <a:tailEnd/>
          </a:ln>
        </p:spPr>
        <p:txBody>
          <a:bodyPr wrap="none"/>
          <a:lstStyle/>
          <a:p>
            <a:endParaRPr lang="fr-BE" sz="240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290DD27-E995-4AC1-BC79-BD7A8749FEBE}"/>
              </a:ext>
            </a:extLst>
          </p:cNvPr>
          <p:cNvSpPr txBox="1"/>
          <p:nvPr/>
        </p:nvSpPr>
        <p:spPr bwMode="auto">
          <a:xfrm>
            <a:off x="830262" y="1584416"/>
            <a:ext cx="38354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BE" sz="2800" b="1" dirty="0">
                <a:solidFill>
                  <a:schemeClr val="bg1"/>
                </a:solidFill>
              </a:rPr>
              <a:t>Que contrôler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733633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CD3B016A69D14FB7B902256ACD39E2" ma:contentTypeVersion="11" ma:contentTypeDescription="Crée un document." ma:contentTypeScope="" ma:versionID="098e63a65ecf29607ab03263c83c9f3d">
  <xsd:schema xmlns:xsd="http://www.w3.org/2001/XMLSchema" xmlns:xs="http://www.w3.org/2001/XMLSchema" xmlns:p="http://schemas.microsoft.com/office/2006/metadata/properties" xmlns:ns3="732c3cdb-b2cc-4f8c-8760-75834e1c2a30" xmlns:ns4="4df8a048-3645-47df-8ae9-11844c6aad19" targetNamespace="http://schemas.microsoft.com/office/2006/metadata/properties" ma:root="true" ma:fieldsID="e56cfda9b2b74b5e0c002a4671bc2bf3" ns3:_="" ns4:_="">
    <xsd:import namespace="732c3cdb-b2cc-4f8c-8760-75834e1c2a30"/>
    <xsd:import namespace="4df8a048-3645-47df-8ae9-11844c6aad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2c3cdb-b2cc-4f8c-8760-75834e1c2a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8a048-3645-47df-8ae9-11844c6aad1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52125E-669A-4895-B032-79D6107666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F29659-3204-49FC-8742-0E7A95FC12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2c3cdb-b2cc-4f8c-8760-75834e1c2a30"/>
    <ds:schemaRef ds:uri="4df8a048-3645-47df-8ae9-11844c6aa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799AC0-F99D-4AC1-BEF3-30668E2BBD8C}">
  <ds:schemaRefs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df8a048-3645-47df-8ae9-11844c6aad19"/>
    <ds:schemaRef ds:uri="732c3cdb-b2cc-4f8c-8760-75834e1c2a3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612</Words>
  <Application>Microsoft Office PowerPoint</Application>
  <PresentationFormat>Grand écran</PresentationFormat>
  <Paragraphs>175</Paragraphs>
  <Slides>35</Slides>
  <Notes>32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ＭＳ Ｐゴシック</vt:lpstr>
      <vt:lpstr>Arial</vt:lpstr>
      <vt:lpstr>Calibri</vt:lpstr>
      <vt:lpstr>Calibri Light</vt:lpstr>
      <vt:lpstr>Geneva</vt:lpstr>
      <vt:lpstr>Times New Roman</vt:lpstr>
      <vt:lpstr>Verdana</vt:lpstr>
      <vt:lpstr>Thème Office</vt:lpstr>
      <vt:lpstr>1_Thème Office</vt:lpstr>
      <vt:lpstr>Inspection de la signalisation des chantiers routiers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manquements  sur 73ers  chantiers toutes catégories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>Service Public Wallon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Lionel Voos</dc:creator>
  <cp:lastModifiedBy>MICHAUX Gauthier</cp:lastModifiedBy>
  <cp:revision>23</cp:revision>
  <cp:lastPrinted>2017-04-27T08:22:34Z</cp:lastPrinted>
  <dcterms:created xsi:type="dcterms:W3CDTF">2017-04-27T08:04:39Z</dcterms:created>
  <dcterms:modified xsi:type="dcterms:W3CDTF">2020-03-02T15:02:57Z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72a09c5-6e26-4737-a926-47ef1ab198ae_Enabled">
    <vt:lpwstr>True</vt:lpwstr>
  </property>
  <property fmtid="{D5CDD505-2E9C-101B-9397-08002B2CF9AE}" pid="3" name="MSIP_Label_e72a09c5-6e26-4737-a926-47ef1ab198ae_SiteId">
    <vt:lpwstr>1f816a84-7aa6-4a56-b22a-7b3452fa8681</vt:lpwstr>
  </property>
  <property fmtid="{D5CDD505-2E9C-101B-9397-08002B2CF9AE}" pid="4" name="MSIP_Label_e72a09c5-6e26-4737-a926-47ef1ab198ae_Owner">
    <vt:lpwstr>dominique.verlaine@spw.wallonie.be</vt:lpwstr>
  </property>
  <property fmtid="{D5CDD505-2E9C-101B-9397-08002B2CF9AE}" pid="5" name="MSIP_Label_e72a09c5-6e26-4737-a926-47ef1ab198ae_SetDate">
    <vt:lpwstr>2019-11-20T09:17:33.7876969Z</vt:lpwstr>
  </property>
  <property fmtid="{D5CDD505-2E9C-101B-9397-08002B2CF9AE}" pid="6" name="MSIP_Label_e72a09c5-6e26-4737-a926-47ef1ab198ae_Name">
    <vt:lpwstr>Confidentiel</vt:lpwstr>
  </property>
  <property fmtid="{D5CDD505-2E9C-101B-9397-08002B2CF9AE}" pid="7" name="MSIP_Label_e72a09c5-6e26-4737-a926-47ef1ab198ae_Application">
    <vt:lpwstr>Microsoft Azure Information Protection</vt:lpwstr>
  </property>
  <property fmtid="{D5CDD505-2E9C-101B-9397-08002B2CF9AE}" pid="8" name="MSIP_Label_e72a09c5-6e26-4737-a926-47ef1ab198ae_ActionId">
    <vt:lpwstr>9af599ec-90f2-4d14-82af-91eff08baf1e</vt:lpwstr>
  </property>
  <property fmtid="{D5CDD505-2E9C-101B-9397-08002B2CF9AE}" pid="9" name="MSIP_Label_e72a09c5-6e26-4737-a926-47ef1ab198ae_Extended_MSFT_Method">
    <vt:lpwstr>Automatic</vt:lpwstr>
  </property>
  <property fmtid="{D5CDD505-2E9C-101B-9397-08002B2CF9AE}" pid="10" name="Sensitivity">
    <vt:lpwstr>Confidentiel</vt:lpwstr>
  </property>
  <property fmtid="{D5CDD505-2E9C-101B-9397-08002B2CF9AE}" pid="11" name="ContentTypeId">
    <vt:lpwstr>0x010100B6CD3B016A69D14FB7B902256ACD39E2</vt:lpwstr>
  </property>
</Properties>
</file>