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Default Extension="bin" ContentType="application/vnd.openxmlformats-officedocument.oleObject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60" r:id="rId1"/>
    <p:sldMasterId id="2147483663" r:id="rId2"/>
    <p:sldMasterId id="2147483681" r:id="rId3"/>
  </p:sldMasterIdLst>
  <p:notesMasterIdLst>
    <p:notesMasterId r:id="rId27"/>
  </p:notesMasterIdLst>
  <p:handoutMasterIdLst>
    <p:handoutMasterId r:id="rId28"/>
  </p:handoutMasterIdLst>
  <p:sldIdLst>
    <p:sldId id="328" r:id="rId4"/>
    <p:sldId id="329" r:id="rId5"/>
    <p:sldId id="330" r:id="rId6"/>
    <p:sldId id="331" r:id="rId7"/>
    <p:sldId id="332" r:id="rId8"/>
    <p:sldId id="333" r:id="rId9"/>
    <p:sldId id="334" r:id="rId10"/>
    <p:sldId id="335" r:id="rId11"/>
    <p:sldId id="336" r:id="rId12"/>
    <p:sldId id="337" r:id="rId13"/>
    <p:sldId id="327" r:id="rId14"/>
    <p:sldId id="273" r:id="rId15"/>
    <p:sldId id="307" r:id="rId16"/>
    <p:sldId id="308" r:id="rId17"/>
    <p:sldId id="313" r:id="rId18"/>
    <p:sldId id="305" r:id="rId19"/>
    <p:sldId id="306" r:id="rId20"/>
    <p:sldId id="310" r:id="rId21"/>
    <p:sldId id="312" r:id="rId22"/>
    <p:sldId id="311" r:id="rId23"/>
    <p:sldId id="324" r:id="rId24"/>
    <p:sldId id="325" r:id="rId25"/>
    <p:sldId id="338" r:id="rId26"/>
  </p:sldIdLst>
  <p:sldSz cx="9144000" cy="6858000" type="screen4x3"/>
  <p:notesSz cx="6797675" cy="9926638"/>
  <p:defaultTextStyle>
    <a:defPPr>
      <a:defRPr lang="nl-B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="" xmlns:p14="http://schemas.microsoft.com/office/powerpoint/2010/main">
        <p14:section name="Untitled Section" id="{0B1C99C0-6745-43FC-B24C-1319CC872EAB}">
          <p14:sldIdLst>
            <p14:sldId id="328"/>
            <p14:sldId id="329"/>
            <p14:sldId id="330"/>
            <p14:sldId id="331"/>
            <p14:sldId id="332"/>
            <p14:sldId id="333"/>
            <p14:sldId id="334"/>
            <p14:sldId id="335"/>
            <p14:sldId id="336"/>
            <p14:sldId id="337"/>
            <p14:sldId id="327"/>
            <p14:sldId id="273"/>
            <p14:sldId id="307"/>
            <p14:sldId id="308"/>
            <p14:sldId id="313"/>
            <p14:sldId id="305"/>
            <p14:sldId id="306"/>
            <p14:sldId id="310"/>
            <p14:sldId id="312"/>
            <p14:sldId id="311"/>
            <p14:sldId id="324"/>
            <p14:sldId id="325"/>
            <p14:sldId id="338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9D9D08"/>
    <a:srgbClr val="4C6E8E"/>
    <a:srgbClr val="00305E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607" autoAdjust="0"/>
    <p:restoredTop sz="94660"/>
  </p:normalViewPr>
  <p:slideViewPr>
    <p:cSldViewPr>
      <p:cViewPr>
        <p:scale>
          <a:sx n="100" d="100"/>
          <a:sy n="100" d="100"/>
        </p:scale>
        <p:origin x="-1920" y="-2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96" d="100"/>
          <a:sy n="96" d="100"/>
        </p:scale>
        <p:origin x="-3594" y="-108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88187611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1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/>
          <a:lstStyle>
            <a:lvl1pPr algn="r">
              <a:defRPr sz="1300"/>
            </a:lvl1pPr>
          </a:lstStyle>
          <a:p>
            <a:fld id="{E3AFD351-B412-4519-B6BF-09BF72DC891A}" type="datetimeFigureOut">
              <a:rPr lang="en-GB" smtClean="0"/>
              <a:pPr/>
              <a:t>18/05/2016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562" tIns="47781" rIns="95562" bIns="47781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5562" tIns="47781" rIns="95562" bIns="4778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l">
              <a:defRPr sz="13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6332"/>
          </a:xfrm>
          <a:prstGeom prst="rect">
            <a:avLst/>
          </a:prstGeom>
        </p:spPr>
        <p:txBody>
          <a:bodyPr vert="horz" lIns="95562" tIns="47781" rIns="95562" bIns="47781" rtlCol="0" anchor="b"/>
          <a:lstStyle>
            <a:lvl1pPr algn="r">
              <a:defRPr sz="1300"/>
            </a:lvl1pPr>
          </a:lstStyle>
          <a:p>
            <a:fld id="{5FF77EA3-05C2-4F45-B154-E19F847775BA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1229390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30CC028-33DD-4E85-AB51-914B3EAB8CE2}" type="slidenum">
              <a:rPr lang="fr-FR" smtClean="0">
                <a:solidFill>
                  <a:prstClr val="black"/>
                </a:solidFill>
              </a:rPr>
              <a:pPr/>
              <a:t>1</a:t>
            </a:fld>
            <a:endParaRPr lang="fr-FR" smtClean="0">
              <a:solidFill>
                <a:prstClr val="black"/>
              </a:solidFill>
            </a:endParaRPr>
          </a:p>
        </p:txBody>
      </p:sp>
      <p:sp>
        <p:nvSpPr>
          <p:cNvPr id="363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dirty="0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77EA3-05C2-4F45-B154-E19F847775BA}" type="slidenum">
              <a:rPr lang="en-GB" smtClean="0"/>
              <a:pPr/>
              <a:t>15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61405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/>
              <a:t>Normalement pour la méthode c’est une solution 3 % CaCl</a:t>
            </a:r>
            <a:r>
              <a:rPr lang="fr-BE" baseline="-25000" dirty="0"/>
              <a:t>2</a:t>
            </a:r>
            <a:r>
              <a:rPr lang="fr-BE" dirty="0"/>
              <a:t> ; on a utilisé pour cette campagne d’essais un sel de déneigement avec </a:t>
            </a:r>
            <a:r>
              <a:rPr lang="fr-FR" dirty="0"/>
              <a:t>une teneur élevée en </a:t>
            </a:r>
            <a:r>
              <a:rPr lang="fr-FR" dirty="0" smtClean="0"/>
              <a:t>chlorure.</a:t>
            </a:r>
          </a:p>
          <a:p>
            <a:r>
              <a:rPr lang="fr-BE" sz="1200" dirty="0" smtClean="0"/>
              <a:t>La T doit atteindre -18°C endéans 5h</a:t>
            </a:r>
            <a:endParaRPr lang="fr-FR" dirty="0"/>
          </a:p>
          <a:p>
            <a:r>
              <a:rPr lang="nl-BE" dirty="0"/>
              <a:t>de </a:t>
            </a:r>
            <a:r>
              <a:rPr lang="nl-BE" dirty="0" err="1"/>
              <a:t>sodium</a:t>
            </a:r>
            <a:r>
              <a:rPr lang="nl-BE" dirty="0"/>
              <a:t> </a:t>
            </a:r>
            <a:r>
              <a:rPr lang="nl-BE" dirty="0" err="1"/>
              <a:t>d’environ</a:t>
            </a:r>
            <a:r>
              <a:rPr lang="nl-BE" dirty="0"/>
              <a:t> 99 %</a:t>
            </a:r>
            <a:endParaRPr lang="fr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82A99F-DA30-4A2B-8139-B9934B470940}" type="slidenum">
              <a:rPr lang="fr-BE" smtClean="0"/>
              <a:pPr/>
              <a:t>16</a:t>
            </a:fld>
            <a:endParaRPr lang="fr-BE"/>
          </a:p>
        </p:txBody>
      </p:sp>
    </p:spTree>
    <p:extLst>
      <p:ext uri="{BB962C8B-B14F-4D97-AF65-F5344CB8AC3E}">
        <p14:creationId xmlns="" xmlns:p14="http://schemas.microsoft.com/office/powerpoint/2010/main" val="35567445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 algn="just"/>
            <a:r>
              <a:rPr lang="fr-BE" dirty="0" smtClean="0"/>
              <a:t>Carottage 5 cm ø, profondeur 2 cm</a:t>
            </a:r>
          </a:p>
          <a:p>
            <a:pPr lvl="1" algn="just"/>
            <a:endParaRPr lang="fr-BE" sz="800" dirty="0"/>
          </a:p>
          <a:p>
            <a:pPr lvl="1" algn="just"/>
            <a:r>
              <a:rPr lang="fr-BE" dirty="0" smtClean="0"/>
              <a:t>Echantillons conditionnés à 20 °C</a:t>
            </a:r>
          </a:p>
          <a:p>
            <a:pPr lvl="1" algn="just"/>
            <a:endParaRPr lang="fr-BE" sz="800" dirty="0"/>
          </a:p>
          <a:p>
            <a:pPr lvl="1" algn="just"/>
            <a:r>
              <a:rPr lang="fr-BE" dirty="0" smtClean="0"/>
              <a:t>Essais à température ambiante</a:t>
            </a:r>
          </a:p>
          <a:p>
            <a:pPr lvl="1" algn="just"/>
            <a:endParaRPr lang="fr-BE" sz="800" dirty="0"/>
          </a:p>
          <a:p>
            <a:pPr lvl="1" algn="just"/>
            <a:r>
              <a:rPr lang="fr-BE" dirty="0" smtClean="0"/>
              <a:t>Vitesse de traction : 0,05 MPa/s</a:t>
            </a:r>
            <a:endParaRPr lang="nl-BE" dirty="0" smtClean="0"/>
          </a:p>
          <a:p>
            <a:endParaRPr lang="nl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77EA3-05C2-4F45-B154-E19F847775BA}" type="slidenum">
              <a:rPr lang="en-GB" smtClean="0"/>
              <a:pPr/>
              <a:t>19</a:t>
            </a:fld>
            <a:endParaRPr lang="en-GB"/>
          </a:p>
        </p:txBody>
      </p:sp>
    </p:spTree>
    <p:extLst>
      <p:ext uri="{BB962C8B-B14F-4D97-AF65-F5344CB8AC3E}">
        <p14:creationId xmlns="" xmlns:p14="http://schemas.microsoft.com/office/powerpoint/2010/main" val="3961405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0.jpeg"/><Relationship Id="rId4" Type="http://schemas.openxmlformats.org/officeDocument/2006/relationships/image" Target="../media/image4.jpeg"/><Relationship Id="rId9" Type="http://schemas.openxmlformats.org/officeDocument/2006/relationships/image" Target="../media/image9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\\FILESERVER01\inf_graphic\00_Les logos\Logo_DEFINITIF\briefhoofd_fr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1422" y="194546"/>
            <a:ext cx="4486276" cy="57626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/>
          <p:cNvSpPr>
            <a:spLocks noChangeArrowheads="1"/>
          </p:cNvSpPr>
          <p:nvPr userDrawn="1"/>
        </p:nvSpPr>
        <p:spPr bwMode="auto">
          <a:xfrm>
            <a:off x="1" y="0"/>
            <a:ext cx="1295400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9D9D08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nl-BE" altLang="nl-B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1638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931988" y="2125663"/>
            <a:ext cx="7038975" cy="1470025"/>
          </a:xfrm>
        </p:spPr>
        <p:txBody>
          <a:bodyPr/>
          <a:lstStyle>
            <a:lvl1pPr algn="l">
              <a:defRPr sz="2800">
                <a:solidFill>
                  <a:srgbClr val="9D9D08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931988" y="4506913"/>
            <a:ext cx="6400800" cy="461665"/>
          </a:xfrm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0" indent="0" algn="l">
              <a:buFont typeface="Wingdings" pitchFamily="2" charset="2"/>
              <a:buNone/>
              <a:defRPr sz="2400">
                <a:solidFill>
                  <a:srgbClr val="00305E"/>
                </a:solidFill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6427" name="AutoShape 43" descr="foto3"/>
          <p:cNvSpPr>
            <a:spLocks noChangeAspect="1" noChangeArrowheads="1"/>
          </p:cNvSpPr>
          <p:nvPr userDrawn="1"/>
        </p:nvSpPr>
        <p:spPr bwMode="auto">
          <a:xfrm>
            <a:off x="107950" y="1866242"/>
            <a:ext cx="1079500" cy="719137"/>
          </a:xfrm>
          <a:prstGeom prst="roundRect">
            <a:avLst>
              <a:gd name="adj" fmla="val 16667"/>
            </a:avLst>
          </a:prstGeom>
          <a:blipFill dpi="0" rotWithShape="1">
            <a:blip r:embed="rId3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28" name="AutoShape 44" descr="foto4"/>
          <p:cNvSpPr>
            <a:spLocks noChangeAspect="1" noChangeArrowheads="1"/>
          </p:cNvSpPr>
          <p:nvPr userDrawn="1"/>
        </p:nvSpPr>
        <p:spPr bwMode="auto">
          <a:xfrm>
            <a:off x="107950" y="2698223"/>
            <a:ext cx="1079500" cy="719138"/>
          </a:xfrm>
          <a:prstGeom prst="roundRect">
            <a:avLst>
              <a:gd name="adj" fmla="val 16667"/>
            </a:avLst>
          </a:prstGeom>
          <a:blipFill dpi="0" rotWithShape="1">
            <a:blip r:embed="rId4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29" name="AutoShape 45" descr="foto5"/>
          <p:cNvSpPr>
            <a:spLocks noChangeAspect="1" noChangeArrowheads="1"/>
          </p:cNvSpPr>
          <p:nvPr userDrawn="1"/>
        </p:nvSpPr>
        <p:spPr bwMode="auto">
          <a:xfrm>
            <a:off x="107950" y="3530205"/>
            <a:ext cx="1079500" cy="719137"/>
          </a:xfrm>
          <a:prstGeom prst="roundRect">
            <a:avLst>
              <a:gd name="adj" fmla="val 16667"/>
            </a:avLst>
          </a:prstGeom>
          <a:blipFill dpi="0" rotWithShape="1">
            <a:blip r:embed="rId5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30" name="AutoShape 46" descr="foto6"/>
          <p:cNvSpPr>
            <a:spLocks noChangeAspect="1" noChangeArrowheads="1"/>
          </p:cNvSpPr>
          <p:nvPr userDrawn="1"/>
        </p:nvSpPr>
        <p:spPr bwMode="auto">
          <a:xfrm>
            <a:off x="107950" y="4362186"/>
            <a:ext cx="1079500" cy="719138"/>
          </a:xfrm>
          <a:prstGeom prst="roundRect">
            <a:avLst>
              <a:gd name="adj" fmla="val 16667"/>
            </a:avLst>
          </a:prstGeom>
          <a:blipFill dpi="0" rotWithShape="1">
            <a:blip r:embed="rId6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31" name="AutoShape 47" descr="foto7"/>
          <p:cNvSpPr>
            <a:spLocks noChangeAspect="1" noChangeArrowheads="1"/>
          </p:cNvSpPr>
          <p:nvPr userDrawn="1"/>
        </p:nvSpPr>
        <p:spPr bwMode="auto">
          <a:xfrm>
            <a:off x="107950" y="5194168"/>
            <a:ext cx="1079500" cy="719137"/>
          </a:xfrm>
          <a:prstGeom prst="roundRect">
            <a:avLst>
              <a:gd name="adj" fmla="val 16667"/>
            </a:avLst>
          </a:prstGeom>
          <a:blipFill dpi="0" rotWithShape="1">
            <a:blip r:embed="rId7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32" name="AutoShape 48" descr="foto8"/>
          <p:cNvSpPr>
            <a:spLocks noChangeAspect="1" noChangeArrowheads="1"/>
          </p:cNvSpPr>
          <p:nvPr userDrawn="1"/>
        </p:nvSpPr>
        <p:spPr bwMode="auto">
          <a:xfrm>
            <a:off x="107950" y="6026150"/>
            <a:ext cx="1079500" cy="719138"/>
          </a:xfrm>
          <a:prstGeom prst="roundRect">
            <a:avLst>
              <a:gd name="adj" fmla="val 16667"/>
            </a:avLst>
          </a:prstGeom>
          <a:blipFill dpi="0" rotWithShape="1">
            <a:blip r:embed="rId8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33" name="AutoShape 49" descr="5"/>
          <p:cNvSpPr>
            <a:spLocks noChangeAspect="1" noChangeArrowheads="1"/>
          </p:cNvSpPr>
          <p:nvPr userDrawn="1"/>
        </p:nvSpPr>
        <p:spPr bwMode="auto">
          <a:xfrm>
            <a:off x="107950" y="1034260"/>
            <a:ext cx="1079500" cy="719138"/>
          </a:xfrm>
          <a:prstGeom prst="roundRect">
            <a:avLst>
              <a:gd name="adj" fmla="val 16667"/>
            </a:avLst>
          </a:prstGeom>
          <a:blipFill dpi="0" rotWithShape="1">
            <a:blip r:embed="rId9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6434" name="AutoShape 50" descr="foto2"/>
          <p:cNvSpPr>
            <a:spLocks noChangeAspect="1" noChangeArrowheads="1"/>
          </p:cNvSpPr>
          <p:nvPr userDrawn="1"/>
        </p:nvSpPr>
        <p:spPr bwMode="auto">
          <a:xfrm>
            <a:off x="107950" y="202278"/>
            <a:ext cx="1079500" cy="719138"/>
          </a:xfrm>
          <a:prstGeom prst="roundRect">
            <a:avLst>
              <a:gd name="adj" fmla="val 16667"/>
            </a:avLst>
          </a:prstGeom>
          <a:blipFill dpi="0" rotWithShape="1">
            <a:blip r:embed="rId10" cstate="print"/>
            <a:srcRect/>
            <a:stretch>
              <a:fillRect/>
            </a:stretch>
          </a:blipFill>
          <a:ln w="6350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274788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31E7A-7030-4C57-B3D1-926F60F5680A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425905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7E04-370F-4845-9181-765FF71EA6EF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012199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8C12D-9FE6-4E6C-B57E-E8FF0D9DB83B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9974054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61150" y="539750"/>
            <a:ext cx="1979613" cy="52197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20725" y="539750"/>
            <a:ext cx="5788025" cy="52197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B23FB-5C8F-4D52-B131-9F0D477CB944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0559877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56150" y="16192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756150" y="37655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82C85-FE67-457B-AED2-40DEE296A0B1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0921512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720725" y="539750"/>
            <a:ext cx="7920038" cy="52197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09A66-81BB-452C-BF13-EC5B1FFD14D5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61548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20725" y="1619250"/>
            <a:ext cx="3883025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56150" y="16192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720725" y="3765550"/>
            <a:ext cx="3883025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56150" y="37655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E26C3-3AC7-4257-9AAC-224A2FDE674D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221077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20725" y="1619250"/>
            <a:ext cx="7920038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20725" y="3765550"/>
            <a:ext cx="7920038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9130E-7F56-4D15-BEB3-126CF1A0973C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168236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619250"/>
            <a:ext cx="3884613" cy="4140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1AB1-A137-4752-AC40-7228D921B95F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948665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AA94-026F-4740-9472-5031160C124B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8676045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7279324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9EC2A-E273-4644-A292-16C972E2BF62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80415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76DDC-8C60-4968-B02A-B535397FF168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1937519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619250"/>
            <a:ext cx="3884613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64E60-83CE-4FD6-8C43-8A5C5C9C0065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4082433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6BCE8-4CB0-4C40-81A7-09240C7800DD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25385839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10BCA-25DB-4542-8051-A42D1EE022CD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61632744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92FEE-C740-4CA9-A1A4-94E8545645D5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9207092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931E7A-7030-4C57-B3D1-926F60F5680A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988130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677E04-370F-4845-9181-765FF71EA6EF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9638852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18C12D-9FE6-4E6C-B57E-E8FF0D9DB83B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730389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61150" y="539750"/>
            <a:ext cx="1979613" cy="5219700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720725" y="539750"/>
            <a:ext cx="5788025" cy="5219700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B23FB-5C8F-4D52-B131-9F0D477CB944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1763133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FR" smtClean="0"/>
              <a:t>Cliquez pour modifier le style des sous-titres du masque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8AA94-026F-4740-9472-5031160C124B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599718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re. Contenu et 2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56150" y="16192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4756150" y="37655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6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E82C85-FE67-457B-AED2-40DEE296A0B1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564927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/>
          <p:cNvSpPr>
            <a:spLocks noGrp="1"/>
          </p:cNvSpPr>
          <p:nvPr>
            <p:ph/>
          </p:nvPr>
        </p:nvSpPr>
        <p:spPr>
          <a:xfrm>
            <a:off x="720725" y="539750"/>
            <a:ext cx="7920038" cy="52197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509A66-81BB-452C-BF13-EC5B1FFD14D5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17754372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re et 4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sz="quarter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quarter" idx="1"/>
          </p:nvPr>
        </p:nvSpPr>
        <p:spPr>
          <a:xfrm>
            <a:off x="720725" y="1619250"/>
            <a:ext cx="3883025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quarter" idx="2"/>
          </p:nvPr>
        </p:nvSpPr>
        <p:spPr>
          <a:xfrm>
            <a:off x="4756150" y="16192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contenu 4"/>
          <p:cNvSpPr>
            <a:spLocks noGrp="1"/>
          </p:cNvSpPr>
          <p:nvPr>
            <p:ph sz="quarter" idx="3"/>
          </p:nvPr>
        </p:nvSpPr>
        <p:spPr>
          <a:xfrm>
            <a:off x="720725" y="3765550"/>
            <a:ext cx="3883025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756150" y="3765550"/>
            <a:ext cx="3884613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7E26C3-3AC7-4257-9AAC-224A2FDE674D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8916074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re et texte sur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20725" y="1619250"/>
            <a:ext cx="7920038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720725" y="3765550"/>
            <a:ext cx="7920038" cy="19939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79130E-7F56-4D15-BEB3-126CF1A0973C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9323773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0725" y="539750"/>
            <a:ext cx="7920038" cy="900113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619250"/>
            <a:ext cx="3884613" cy="414020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261AB1-A137-4752-AC40-7228D921B95F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4322402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59EC2A-E273-4644-A292-16C972E2BF62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9183153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F76DDC-8C60-4968-B02A-B535397FF168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786975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720725" y="1619250"/>
            <a:ext cx="3883025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756150" y="1619250"/>
            <a:ext cx="3884613" cy="4140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C64E60-83CE-4FD6-8C43-8A5C5C9C0065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5839840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de-DE"/>
          </a:p>
        </p:txBody>
      </p:sp>
      <p:sp>
        <p:nvSpPr>
          <p:cNvPr id="7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26BCE8-4CB0-4C40-81A7-09240C7800DD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1509747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de-DE"/>
          </a:p>
        </p:txBody>
      </p:sp>
      <p:sp>
        <p:nvSpPr>
          <p:cNvPr id="3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C10BCA-25DB-4542-8051-A42D1EE022CD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2925799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092FEE-C740-4CA9-A1A4-94E8545645D5}" type="slidenum">
              <a:rPr lang="fr-FR"/>
              <a:pPr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="" xmlns:p14="http://schemas.microsoft.com/office/powerpoint/2010/main" val="3570882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image" Target="../media/image11.png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78" name="Line 18"/>
          <p:cNvSpPr>
            <a:spLocks noChangeShapeType="1"/>
          </p:cNvSpPr>
          <p:nvPr/>
        </p:nvSpPr>
        <p:spPr bwMode="auto">
          <a:xfrm>
            <a:off x="157163" y="663575"/>
            <a:ext cx="8840787" cy="0"/>
          </a:xfrm>
          <a:prstGeom prst="line">
            <a:avLst/>
          </a:prstGeom>
          <a:noFill/>
          <a:ln w="28575">
            <a:solidFill>
              <a:srgbClr val="9D9D08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582613" y="0"/>
            <a:ext cx="8464550" cy="627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582613" y="1165225"/>
            <a:ext cx="8402637" cy="10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0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fr-FR" smtClean="0"/>
              <a:t>Click to edit Master text styles</a:t>
            </a:r>
          </a:p>
          <a:p>
            <a:pPr lvl="1"/>
            <a:r>
              <a:rPr lang="fr-FR" smtClean="0"/>
              <a:t>Second level</a:t>
            </a:r>
          </a:p>
          <a:p>
            <a:pPr lvl="2"/>
            <a:r>
              <a:rPr lang="fr-FR" smtClean="0"/>
              <a:t>Third level</a:t>
            </a:r>
          </a:p>
        </p:txBody>
      </p:sp>
      <p:sp>
        <p:nvSpPr>
          <p:cNvPr id="15372" name="Line 12"/>
          <p:cNvSpPr>
            <a:spLocks noChangeShapeType="1"/>
          </p:cNvSpPr>
          <p:nvPr/>
        </p:nvSpPr>
        <p:spPr bwMode="auto">
          <a:xfrm flipH="1">
            <a:off x="8996363" y="6330950"/>
            <a:ext cx="1587" cy="280988"/>
          </a:xfrm>
          <a:prstGeom prst="line">
            <a:avLst/>
          </a:prstGeom>
          <a:noFill/>
          <a:ln w="28575">
            <a:solidFill>
              <a:srgbClr val="4C6E8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73" name="Rectangle 13"/>
          <p:cNvSpPr>
            <a:spLocks noChangeArrowheads="1"/>
          </p:cNvSpPr>
          <p:nvPr/>
        </p:nvSpPr>
        <p:spPr bwMode="auto">
          <a:xfrm>
            <a:off x="8701088" y="6335713"/>
            <a:ext cx="282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C0C0C0"/>
                </a:solidFill>
              </a14:hiddenFill>
            </a:ext>
            <a:ext uri="{91240B29-F687-4F45-9708-019B960494DF}">
              <a14:hiddenLine xmlns="" xmlns:a14="http://schemas.microsoft.com/office/drawing/2010/main" w="15875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6000" tIns="36000" rIns="36000" bIns="36000" anchor="ctr"/>
          <a:lstStyle/>
          <a:p>
            <a:pPr algn="r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fld id="{9AD94FFB-F5C2-49BA-B2B0-40EF677D906A}" type="slidenum">
              <a:rPr lang="de-DE" sz="1000" b="1">
                <a:solidFill>
                  <a:srgbClr val="7F7F7F"/>
                </a:solidFill>
                <a:latin typeface="Arial" charset="0"/>
              </a:rPr>
              <a:pPr algn="r" eaLnBrk="0" fontAlgn="base" hangingPunct="0">
                <a:lnSpc>
                  <a:spcPct val="90000"/>
                </a:lnSpc>
                <a:spcBef>
                  <a:spcPct val="0"/>
                </a:spcBef>
                <a:spcAft>
                  <a:spcPct val="0"/>
                </a:spcAft>
              </a:pPr>
              <a:t>‹N°›</a:t>
            </a:fld>
            <a:endParaRPr lang="de-DE" sz="1000">
              <a:solidFill>
                <a:srgbClr val="7F7F7F"/>
              </a:solidFill>
              <a:latin typeface="Arial" charset="0"/>
            </a:endParaRPr>
          </a:p>
        </p:txBody>
      </p:sp>
      <p:sp>
        <p:nvSpPr>
          <p:cNvPr id="15374" name="Line 14"/>
          <p:cNvSpPr>
            <a:spLocks noChangeShapeType="1"/>
          </p:cNvSpPr>
          <p:nvPr/>
        </p:nvSpPr>
        <p:spPr bwMode="auto">
          <a:xfrm flipH="1">
            <a:off x="531813" y="6597650"/>
            <a:ext cx="8466137" cy="0"/>
          </a:xfrm>
          <a:prstGeom prst="line">
            <a:avLst/>
          </a:prstGeom>
          <a:noFill/>
          <a:ln w="31750">
            <a:solidFill>
              <a:srgbClr val="4C6E8E"/>
            </a:solidFill>
            <a:round/>
            <a:headEnd/>
            <a:tailEnd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375" name="Text Box 15"/>
          <p:cNvSpPr txBox="1">
            <a:spLocks noChangeArrowheads="1"/>
          </p:cNvSpPr>
          <p:nvPr userDrawn="1"/>
        </p:nvSpPr>
        <p:spPr bwMode="auto">
          <a:xfrm>
            <a:off x="430213" y="6586538"/>
            <a:ext cx="8102600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17961" dir="2700000" algn="ctr" rotWithShape="0">
                    <a:schemeClr val="tx1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FR" sz="1200" i="1" smtClean="0">
                <a:solidFill>
                  <a:srgbClr val="4C6E8E"/>
                </a:solidFill>
              </a:rPr>
              <a:t>Centre de recherches routières</a:t>
            </a:r>
            <a:endParaRPr lang="nl-NL" sz="1200" i="1">
              <a:solidFill>
                <a:srgbClr val="4C6E8E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6136" y="6640512"/>
            <a:ext cx="251814" cy="198415"/>
          </a:xfrm>
          <a:prstGeom prst="rect">
            <a:avLst/>
          </a:prstGeom>
        </p:spPr>
      </p:pic>
      <p:sp>
        <p:nvSpPr>
          <p:cNvPr id="12" name="Rectangle 11"/>
          <p:cNvSpPr>
            <a:spLocks noChangeArrowheads="1"/>
          </p:cNvSpPr>
          <p:nvPr userDrawn="1"/>
        </p:nvSpPr>
        <p:spPr bwMode="auto">
          <a:xfrm>
            <a:off x="0" y="0"/>
            <a:ext cx="455613" cy="68580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4C6E8E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 algn="ctr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rebuchet MS" pitchFamily="34" charset="0"/>
                <a:cs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  <a:defRPr/>
            </a:pPr>
            <a:endParaRPr lang="nl-BE" altLang="nl-BE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19041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9D9D08"/>
          </a:solidFill>
          <a:latin typeface="+mj-lt"/>
          <a:ea typeface="+mj-ea"/>
          <a:cs typeface="+mj-cs"/>
        </a:defRPr>
      </a:lvl1pPr>
      <a:lvl2pPr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2pPr>
      <a:lvl3pPr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3pPr>
      <a:lvl4pPr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4pPr>
      <a:lvl5pPr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5pPr>
      <a:lvl6pPr marL="457200"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6pPr>
      <a:lvl7pPr marL="914400"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7pPr>
      <a:lvl8pPr marL="1371600"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8pPr>
      <a:lvl9pPr marL="1828800" algn="l" rtl="0" fontAlgn="base">
        <a:lnSpc>
          <a:spcPct val="80000"/>
        </a:lnSpc>
        <a:spcBef>
          <a:spcPct val="0"/>
        </a:spcBef>
        <a:spcAft>
          <a:spcPct val="0"/>
        </a:spcAft>
        <a:defRPr sz="2400" b="1" i="1">
          <a:solidFill>
            <a:srgbClr val="4D4D4D"/>
          </a:solidFill>
          <a:latin typeface="Trebuchet MS" pitchFamily="34" charset="0"/>
          <a:cs typeface="Arial" charset="0"/>
        </a:defRPr>
      </a:lvl9pPr>
    </p:titleStyle>
    <p:bodyStyle>
      <a:lvl1pPr marL="179388" indent="-179388" algn="l" rtl="0" fontAlgn="base">
        <a:spcBef>
          <a:spcPct val="0"/>
        </a:spcBef>
        <a:spcAft>
          <a:spcPct val="0"/>
        </a:spcAft>
        <a:buClr>
          <a:srgbClr val="9D9D08"/>
        </a:buClr>
        <a:buSzPct val="80000"/>
        <a:buFont typeface="Wingdings" pitchFamily="2" charset="2"/>
        <a:buChar char="§"/>
        <a:defRPr sz="2200">
          <a:solidFill>
            <a:srgbClr val="00305E"/>
          </a:solidFill>
          <a:latin typeface="+mn-lt"/>
          <a:ea typeface="+mn-ea"/>
          <a:cs typeface="+mn-cs"/>
        </a:defRPr>
      </a:lvl1pPr>
      <a:lvl2pPr marL="539750" indent="-180975" algn="l" rtl="0" fontAlgn="base">
        <a:spcBef>
          <a:spcPct val="0"/>
        </a:spcBef>
        <a:spcAft>
          <a:spcPct val="0"/>
        </a:spcAft>
        <a:buClr>
          <a:srgbClr val="9D9D08"/>
        </a:buClr>
        <a:buSzPct val="80000"/>
        <a:buFont typeface="Wingdings" pitchFamily="2" charset="2"/>
        <a:buChar char="§"/>
        <a:defRPr sz="2000">
          <a:solidFill>
            <a:srgbClr val="00305E"/>
          </a:solidFill>
          <a:latin typeface="+mn-lt"/>
          <a:cs typeface="+mn-cs"/>
        </a:defRPr>
      </a:lvl2pPr>
      <a:lvl3pPr marL="898525" indent="-179388" algn="l" rtl="0" fontAlgn="base">
        <a:spcBef>
          <a:spcPct val="0"/>
        </a:spcBef>
        <a:spcAft>
          <a:spcPct val="0"/>
        </a:spcAft>
        <a:buClr>
          <a:srgbClr val="9D9D08"/>
        </a:buClr>
        <a:buSzPct val="80000"/>
        <a:buFont typeface="Wingdings" pitchFamily="2" charset="2"/>
        <a:buChar char="§"/>
        <a:defRPr sz="1800">
          <a:solidFill>
            <a:srgbClr val="00305E"/>
          </a:solidFill>
          <a:latin typeface="+mn-lt"/>
          <a:cs typeface="+mn-cs"/>
        </a:defRPr>
      </a:lvl3pPr>
      <a:lvl4pPr marL="1957388" indent="-342900" algn="l" rtl="0" fontAlgn="base">
        <a:spcBef>
          <a:spcPct val="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§"/>
        <a:defRPr sz="1700" b="1">
          <a:solidFill>
            <a:srgbClr val="000000"/>
          </a:solidFill>
          <a:latin typeface="+mn-lt"/>
          <a:cs typeface="+mn-cs"/>
        </a:defRPr>
      </a:lvl4pPr>
      <a:lvl5pPr marL="2479675" indent="-342900" algn="l" rtl="0" fontAlgn="base">
        <a:spcBef>
          <a:spcPct val="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§"/>
        <a:defRPr sz="1700" b="1">
          <a:solidFill>
            <a:srgbClr val="000000"/>
          </a:solidFill>
          <a:latin typeface="+mn-lt"/>
          <a:cs typeface="+mn-cs"/>
        </a:defRPr>
      </a:lvl5pPr>
      <a:lvl6pPr marL="2936875" indent="-342900" algn="l" rtl="0" fontAlgn="base">
        <a:spcBef>
          <a:spcPct val="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§"/>
        <a:defRPr sz="1700" b="1">
          <a:solidFill>
            <a:srgbClr val="000000"/>
          </a:solidFill>
          <a:latin typeface="+mn-lt"/>
          <a:cs typeface="+mn-cs"/>
        </a:defRPr>
      </a:lvl6pPr>
      <a:lvl7pPr marL="3394075" indent="-342900" algn="l" rtl="0" fontAlgn="base">
        <a:spcBef>
          <a:spcPct val="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§"/>
        <a:defRPr sz="1700" b="1">
          <a:solidFill>
            <a:srgbClr val="000000"/>
          </a:solidFill>
          <a:latin typeface="+mn-lt"/>
          <a:cs typeface="+mn-cs"/>
        </a:defRPr>
      </a:lvl7pPr>
      <a:lvl8pPr marL="3851275" indent="-342900" algn="l" rtl="0" fontAlgn="base">
        <a:spcBef>
          <a:spcPct val="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§"/>
        <a:defRPr sz="1700" b="1">
          <a:solidFill>
            <a:srgbClr val="000000"/>
          </a:solidFill>
          <a:latin typeface="+mn-lt"/>
          <a:cs typeface="+mn-cs"/>
        </a:defRPr>
      </a:lvl8pPr>
      <a:lvl9pPr marL="4308475" indent="-342900" algn="l" rtl="0" fontAlgn="base">
        <a:spcBef>
          <a:spcPct val="0"/>
        </a:spcBef>
        <a:spcAft>
          <a:spcPct val="0"/>
        </a:spcAft>
        <a:buClr>
          <a:srgbClr val="008000"/>
        </a:buClr>
        <a:buSzPct val="80000"/>
        <a:buFont typeface="Wingdings" pitchFamily="2" charset="2"/>
        <a:buChar char="§"/>
        <a:defRPr sz="1700" b="1">
          <a:solidFill>
            <a:srgbClr val="000000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6" descr="bas_dgo1.gif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717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595959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99C0CAE-F045-43BF-8C14-D921155538F8}" type="slidenum">
              <a:rPr lang="fr-FR"/>
              <a:pPr fontAlgn="base">
                <a:spcAft>
                  <a:spcPct val="0"/>
                </a:spcAft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174" name="Image 9" descr="bandelette_coul.gi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97405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6" descr="bas_dgo1.gif"/>
          <p:cNvPicPr>
            <a:picLocks noChangeAspect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0" y="5957888"/>
            <a:ext cx="9144000" cy="900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Rectangle 25"/>
          <p:cNvSpPr>
            <a:spLocks noGrp="1" noChangeArrowheads="1"/>
          </p:cNvSpPr>
          <p:nvPr>
            <p:ph type="title"/>
          </p:nvPr>
        </p:nvSpPr>
        <p:spPr bwMode="auto">
          <a:xfrm>
            <a:off x="720725" y="53975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et modifiez le titre</a:t>
            </a:r>
          </a:p>
        </p:txBody>
      </p:sp>
      <p:sp>
        <p:nvSpPr>
          <p:cNvPr id="7172" name="Rectangle 2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0725" y="1619250"/>
            <a:ext cx="7920038" cy="414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3099" name="Rectangle 2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403350" y="6477000"/>
            <a:ext cx="1800225" cy="17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>
            <a:lvl1pPr>
              <a:spcBef>
                <a:spcPct val="50000"/>
              </a:spcBef>
              <a:defRPr sz="1100">
                <a:solidFill>
                  <a:srgbClr val="595959"/>
                </a:solidFill>
                <a:latin typeface="Arial" charset="0"/>
              </a:defRPr>
            </a:lvl1pPr>
          </a:lstStyle>
          <a:p>
            <a:pPr fontAlgn="base">
              <a:spcAft>
                <a:spcPct val="0"/>
              </a:spcAft>
              <a:defRPr/>
            </a:pPr>
            <a:fld id="{299C0CAE-F045-43BF-8C14-D921155538F8}" type="slidenum">
              <a:rPr lang="fr-FR"/>
              <a:pPr fontAlgn="base">
                <a:spcAft>
                  <a:spcPct val="0"/>
                </a:spcAft>
                <a:defRPr/>
              </a:pPr>
              <a:t>‹N°›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pic>
        <p:nvPicPr>
          <p:cNvPr id="7174" name="Image 9" descr="bandelette_coul.gif"/>
          <p:cNvPicPr>
            <a:picLocks noChangeAspect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0" y="0"/>
            <a:ext cx="9144000" cy="144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389953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</p:sldLayoutIdLst>
  <p:hf sldNum="0"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b="1">
          <a:solidFill>
            <a:srgbClr val="595959"/>
          </a:solidFill>
          <a:latin typeface="Verdana" pitchFamily="34" charset="0"/>
          <a:ea typeface="Geneva" pitchFamily="64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 b="1">
          <a:solidFill>
            <a:schemeClr val="tx1"/>
          </a:solidFill>
          <a:latin typeface="+mn-lt"/>
          <a:ea typeface="+mn-ea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  <a:ea typeface="+mn-ea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jpeg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3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9.jpeg"/><Relationship Id="rId11" Type="http://schemas.openxmlformats.org/officeDocument/2006/relationships/image" Target="../media/image34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850" name="Espace réservé de la date 3"/>
          <p:cNvSpPr>
            <a:spLocks noGrp="1"/>
          </p:cNvSpPr>
          <p:nvPr>
            <p:ph type="dt" sz="quarter" idx="10"/>
          </p:nvPr>
        </p:nvSpPr>
        <p:spPr>
          <a:noFill/>
        </p:spPr>
        <p:txBody>
          <a:bodyPr/>
          <a:lstStyle/>
          <a:p>
            <a:fld id="{29C41EF2-A98A-4A7C-AB03-CF726D3E0543}" type="slidenum">
              <a:rPr lang="fr-FR" smtClean="0"/>
              <a:pPr/>
              <a:t>1</a:t>
            </a:fld>
            <a:r>
              <a:rPr lang="fr-FR" smtClean="0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334851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9552" y="188640"/>
            <a:ext cx="7988300" cy="720080"/>
          </a:xfrm>
          <a:noFill/>
        </p:spPr>
        <p:txBody>
          <a:bodyPr/>
          <a:lstStyle/>
          <a:p>
            <a:pPr algn="ctr"/>
            <a:r>
              <a:rPr lang="fr-FR" sz="2800" i="1" dirty="0" smtClean="0"/>
              <a:t>JWR 2016 </a:t>
            </a:r>
            <a:br>
              <a:rPr lang="fr-FR" sz="2800" i="1" dirty="0" smtClean="0"/>
            </a:br>
            <a:r>
              <a:rPr lang="fr-FR" sz="2800" i="1" dirty="0" smtClean="0"/>
              <a:t>Recherche routière en cours</a:t>
            </a:r>
            <a:br>
              <a:rPr lang="fr-FR" sz="2800" i="1" dirty="0" smtClean="0"/>
            </a:br>
            <a:r>
              <a:rPr lang="fr-FR" sz="1200" dirty="0" smtClean="0"/>
              <a:t/>
            </a:r>
            <a:br>
              <a:rPr lang="fr-FR" sz="1200" dirty="0" smtClean="0"/>
            </a:br>
            <a:r>
              <a:rPr lang="fr-BE" sz="2800" dirty="0" smtClean="0"/>
              <a:t>La recherche sur l’interaction revêtements - marquage</a:t>
            </a:r>
            <a:endParaRPr lang="fr-FR" sz="2800" dirty="0" smtClean="0"/>
          </a:p>
        </p:txBody>
      </p:sp>
      <p:sp>
        <p:nvSpPr>
          <p:cNvPr id="334852" name="Text Box 5"/>
          <p:cNvSpPr txBox="1">
            <a:spLocks noChangeArrowheads="1"/>
          </p:cNvSpPr>
          <p:nvPr/>
        </p:nvSpPr>
        <p:spPr bwMode="auto">
          <a:xfrm>
            <a:off x="4860032" y="2276872"/>
            <a:ext cx="4283968" cy="366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100000"/>
              </a:spcBef>
              <a:spcAft>
                <a:spcPct val="0"/>
              </a:spcAft>
            </a:pPr>
            <a:endParaRPr lang="fr-FR" sz="800" b="1" dirty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 charset="0"/>
              </a:rPr>
              <a:t>Gauthier MICHAUX  (SPW – DGO1.64)</a:t>
            </a: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 charset="0"/>
              </a:rPr>
              <a:t>Alexandra DESTREE (CRR) </a:t>
            </a: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 charset="0"/>
              </a:rPr>
              <a:t>Sylvie SMETS (CRR)</a:t>
            </a: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 charset="0"/>
              </a:rPr>
              <a:t>Yves HANOTEAU (CRR)</a:t>
            </a: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endParaRPr lang="fr-FR" sz="1600" b="1" dirty="0" smtClean="0">
              <a:solidFill>
                <a:srgbClr val="000000"/>
              </a:solidFill>
              <a:latin typeface="Arial" charset="0"/>
            </a:endParaRP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 charset="0"/>
              </a:rPr>
              <a:t>Journée Wallonne de la Route</a:t>
            </a:r>
          </a:p>
          <a:p>
            <a:pPr eaLnBrk="0" fontAlgn="base" hangingPunct="0">
              <a:spcBef>
                <a:spcPct val="100000"/>
              </a:spcBef>
              <a:spcAft>
                <a:spcPct val="0"/>
              </a:spcAft>
            </a:pPr>
            <a:r>
              <a:rPr lang="fr-FR" sz="1600" b="1" dirty="0" smtClean="0">
                <a:solidFill>
                  <a:srgbClr val="000000"/>
                </a:solidFill>
                <a:latin typeface="Arial" charset="0"/>
              </a:rPr>
              <a:t>24 mai 2016</a:t>
            </a:r>
            <a:endParaRPr lang="fr-FR" sz="16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6" name="Picture 5" descr="Nam_13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204864"/>
            <a:ext cx="2830248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7617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771800" y="2204864"/>
            <a:ext cx="1905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7618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771800" y="3429000"/>
            <a:ext cx="1905000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C:\UserData\ad\Documents\My Pictures\logo_OCW-CRR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21288"/>
            <a:ext cx="962936" cy="759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58088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10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611188" y="148431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Recherches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réalisées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en 2015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4908" name="Text Box 12"/>
          <p:cNvSpPr txBox="1">
            <a:spLocks noChangeArrowheads="1"/>
          </p:cNvSpPr>
          <p:nvPr/>
        </p:nvSpPr>
        <p:spPr bwMode="auto">
          <a:xfrm>
            <a:off x="323528" y="1412776"/>
            <a:ext cx="8281987" cy="3762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dirty="0" smtClean="0">
                <a:solidFill>
                  <a:srgbClr val="000000"/>
                </a:solidFill>
              </a:rPr>
              <a:t>Message lors de la JWR de février 2015 entendu par le CRR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050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050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b="1" dirty="0" smtClean="0">
                <a:solidFill>
                  <a:srgbClr val="000000"/>
                </a:solidFill>
              </a:rPr>
              <a:t> Application </a:t>
            </a:r>
            <a:r>
              <a:rPr lang="fr-BE" dirty="0" smtClean="0">
                <a:solidFill>
                  <a:srgbClr val="000000"/>
                </a:solidFill>
              </a:rPr>
              <a:t>de thermo sur plaques d’enrobé SMA (juillet 2015)                                   					(sur supports sec / humide)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b="1" dirty="0" smtClean="0">
                <a:solidFill>
                  <a:srgbClr val="000000"/>
                </a:solidFill>
              </a:rPr>
              <a:t> En labo</a:t>
            </a:r>
            <a:r>
              <a:rPr lang="fr-BE" dirty="0" smtClean="0">
                <a:solidFill>
                  <a:srgbClr val="000000"/>
                </a:solidFill>
              </a:rPr>
              <a:t>, cycles de gel-dégel + cycles UV + eau </a:t>
            </a:r>
            <a:r>
              <a:rPr lang="fr-BE" dirty="0" smtClean="0">
                <a:solidFill>
                  <a:srgbClr val="000000"/>
                </a:solidFill>
              </a:rPr>
              <a:t>(2° partie </a:t>
            </a:r>
            <a:r>
              <a:rPr lang="fr-BE" dirty="0" smtClean="0">
                <a:solidFill>
                  <a:srgbClr val="000000"/>
                </a:solidFill>
              </a:rPr>
              <a:t>2015)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2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7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700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sz="2400" b="1" dirty="0" smtClean="0">
                <a:solidFill>
                  <a:srgbClr val="000000"/>
                </a:solidFill>
                <a:sym typeface="Wingdings"/>
              </a:rPr>
              <a:t></a:t>
            </a:r>
            <a:r>
              <a:rPr lang="fr-BE" sz="2400" b="1" dirty="0" smtClean="0">
                <a:solidFill>
                  <a:srgbClr val="000000"/>
                </a:solidFill>
              </a:rPr>
              <a:t> </a:t>
            </a:r>
            <a:r>
              <a:rPr lang="fr-BE" sz="2400" b="1" dirty="0" smtClean="0">
                <a:solidFill>
                  <a:srgbClr val="000000"/>
                </a:solidFill>
              </a:rPr>
              <a:t>Campagne d’essais CRR?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sz="2400" b="1" dirty="0" smtClean="0">
                <a:solidFill>
                  <a:srgbClr val="FF0000"/>
                </a:solidFill>
              </a:rPr>
              <a:t>            </a:t>
            </a:r>
            <a:r>
              <a:rPr lang="fr-BE" sz="2800" b="1" dirty="0" smtClean="0">
                <a:solidFill>
                  <a:srgbClr val="FF0000"/>
                </a:solidFill>
              </a:rPr>
              <a:t>Alexandra</a:t>
            </a:r>
          </a:p>
        </p:txBody>
      </p:sp>
      <p:pic>
        <p:nvPicPr>
          <p:cNvPr id="14" name="Picture 19" descr="\\FILESERVER01\bac_com-mat\Marquages routiers\Application marquage sur SMA_08-07-2015\photos sylvie-N240 Orp Jauche\20150708_12040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573016"/>
            <a:ext cx="3096344" cy="1872208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39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429000"/>
            <a:ext cx="3171120" cy="23833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9664267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39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Remerciements</a:t>
            </a:r>
            <a:endParaRPr lang="nl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6001643"/>
          </a:xfrm>
        </p:spPr>
        <p:txBody>
          <a:bodyPr/>
          <a:lstStyle/>
          <a:p>
            <a:r>
              <a:rPr lang="fr-BE" dirty="0" smtClean="0">
                <a:solidFill>
                  <a:srgbClr val="9D9D08"/>
                </a:solidFill>
              </a:rPr>
              <a:t>Support financier: </a:t>
            </a:r>
          </a:p>
          <a:p>
            <a:endParaRPr lang="fr-BE" sz="800" dirty="0" smtClean="0"/>
          </a:p>
          <a:p>
            <a:pPr lvl="1"/>
            <a:r>
              <a:rPr lang="fr-BE" sz="1800" dirty="0"/>
              <a:t>G</a:t>
            </a:r>
            <a:r>
              <a:rPr lang="fr-BE" sz="1800" dirty="0" smtClean="0"/>
              <a:t>uidance technologique </a:t>
            </a:r>
            <a:r>
              <a:rPr lang="fr-BE" sz="1800" b="1" dirty="0" smtClean="0"/>
              <a:t>COM MAT </a:t>
            </a:r>
            <a:r>
              <a:rPr lang="fr-BE" sz="1800" b="1" dirty="0" smtClean="0">
                <a:latin typeface="Arial"/>
                <a:cs typeface="Arial"/>
              </a:rPr>
              <a:t>̶  </a:t>
            </a:r>
            <a:r>
              <a:rPr lang="fr-FR" sz="1800" dirty="0" smtClean="0"/>
              <a:t>Matériaux </a:t>
            </a:r>
            <a:r>
              <a:rPr lang="fr-FR" sz="1800" dirty="0"/>
              <a:t>et techniques de construction </a:t>
            </a:r>
            <a:r>
              <a:rPr lang="fr-FR" sz="1800" dirty="0" smtClean="0"/>
              <a:t>durables,</a:t>
            </a:r>
            <a:r>
              <a:rPr lang="fr-BE" sz="1800" dirty="0" smtClean="0"/>
              <a:t> financée par la région wallonne (fin avril 2016)</a:t>
            </a:r>
          </a:p>
          <a:p>
            <a:endParaRPr lang="fr-BE" sz="1000" dirty="0" smtClean="0"/>
          </a:p>
          <a:p>
            <a:r>
              <a:rPr lang="fr-BE" dirty="0" smtClean="0">
                <a:solidFill>
                  <a:srgbClr val="9D9D08"/>
                </a:solidFill>
              </a:rPr>
              <a:t>Collaborateurs SPW:</a:t>
            </a:r>
          </a:p>
          <a:p>
            <a:endParaRPr lang="fr-BE" sz="800" dirty="0" smtClean="0"/>
          </a:p>
          <a:p>
            <a:pPr lvl="1"/>
            <a:r>
              <a:rPr lang="fr-BE" sz="1800" dirty="0" smtClean="0"/>
              <a:t>Vincent </a:t>
            </a:r>
            <a:r>
              <a:rPr lang="fr-BE" sz="1800" dirty="0" err="1" smtClean="0"/>
              <a:t>Helmus</a:t>
            </a:r>
            <a:r>
              <a:rPr lang="fr-BE" sz="1800" dirty="0" smtClean="0"/>
              <a:t>, Emilie Genin, Pierre </a:t>
            </a:r>
            <a:r>
              <a:rPr lang="fr-BE" sz="1800" dirty="0" err="1" smtClean="0"/>
              <a:t>Hontoy</a:t>
            </a:r>
            <a:endParaRPr lang="fr-BE" sz="1800" dirty="0"/>
          </a:p>
          <a:p>
            <a:pPr marL="0" indent="0">
              <a:buNone/>
            </a:pPr>
            <a:endParaRPr lang="fr-BE" sz="1000" dirty="0"/>
          </a:p>
          <a:p>
            <a:r>
              <a:rPr lang="fr-BE" dirty="0">
                <a:solidFill>
                  <a:srgbClr val="9D9D08"/>
                </a:solidFill>
              </a:rPr>
              <a:t>Support technique SPW</a:t>
            </a:r>
            <a:r>
              <a:rPr lang="fr-BE" dirty="0" smtClean="0">
                <a:solidFill>
                  <a:srgbClr val="9D9D08"/>
                </a:solidFill>
              </a:rPr>
              <a:t>:</a:t>
            </a:r>
          </a:p>
          <a:p>
            <a:endParaRPr lang="fr-BE" sz="800" dirty="0" smtClean="0"/>
          </a:p>
          <a:p>
            <a:pPr lvl="1"/>
            <a:r>
              <a:rPr lang="fr-BE" sz="1800" dirty="0"/>
              <a:t>Christophe </a:t>
            </a:r>
            <a:r>
              <a:rPr lang="fr-BE" sz="1800" dirty="0" err="1" smtClean="0"/>
              <a:t>Coenart</a:t>
            </a:r>
            <a:r>
              <a:rPr lang="fr-BE" sz="1800" dirty="0" smtClean="0"/>
              <a:t>, Alain </a:t>
            </a:r>
            <a:r>
              <a:rPr lang="fr-BE" sz="1800" dirty="0" err="1" smtClean="0"/>
              <a:t>Verralewyck</a:t>
            </a:r>
            <a:r>
              <a:rPr lang="fr-BE" sz="1800" dirty="0" smtClean="0"/>
              <a:t>, Olivier </a:t>
            </a:r>
            <a:r>
              <a:rPr lang="fr-BE" sz="1800" dirty="0" err="1" smtClean="0"/>
              <a:t>Minsart</a:t>
            </a:r>
            <a:r>
              <a:rPr lang="fr-BE" sz="1800" dirty="0" smtClean="0"/>
              <a:t>, </a:t>
            </a:r>
            <a:r>
              <a:rPr lang="fr-FR" sz="1800" dirty="0"/>
              <a:t>Charles </a:t>
            </a:r>
            <a:r>
              <a:rPr lang="fr-FR" sz="1800" dirty="0" err="1" smtClean="0"/>
              <a:t>Gabriels</a:t>
            </a:r>
            <a:r>
              <a:rPr lang="fr-FR" sz="1800" dirty="0" smtClean="0"/>
              <a:t>, Cédric </a:t>
            </a:r>
            <a:r>
              <a:rPr lang="fr-FR" sz="1800" dirty="0" err="1" smtClean="0"/>
              <a:t>Kelemen</a:t>
            </a:r>
            <a:r>
              <a:rPr lang="fr-FR" sz="1800" dirty="0" smtClean="0"/>
              <a:t>, Dominique </a:t>
            </a:r>
            <a:r>
              <a:rPr lang="fr-FR" sz="1800" dirty="0"/>
              <a:t>Vrancken</a:t>
            </a:r>
          </a:p>
          <a:p>
            <a:pPr lvl="1"/>
            <a:endParaRPr lang="fr-BE" sz="1000" dirty="0">
              <a:solidFill>
                <a:srgbClr val="9D9D08"/>
              </a:solidFill>
            </a:endParaRPr>
          </a:p>
          <a:p>
            <a:r>
              <a:rPr lang="fr-BE" dirty="0" smtClean="0">
                <a:solidFill>
                  <a:srgbClr val="9D9D08"/>
                </a:solidFill>
              </a:rPr>
              <a:t>Support technique CRR:</a:t>
            </a:r>
          </a:p>
          <a:p>
            <a:endParaRPr lang="fr-BE" sz="800" dirty="0" smtClean="0"/>
          </a:p>
          <a:p>
            <a:pPr lvl="1"/>
            <a:r>
              <a:rPr lang="fr-BE" sz="1800" dirty="0" smtClean="0"/>
              <a:t>Philippe Crabbé, Marijn Lybaert, Jochem </a:t>
            </a:r>
            <a:r>
              <a:rPr lang="fr-BE" sz="1800" dirty="0" err="1" smtClean="0"/>
              <a:t>Sneyers</a:t>
            </a:r>
            <a:r>
              <a:rPr lang="fr-BE" sz="1800" dirty="0" smtClean="0"/>
              <a:t>, Martial </a:t>
            </a:r>
            <a:r>
              <a:rPr lang="fr-BE" sz="1800" dirty="0" err="1" smtClean="0"/>
              <a:t>Priem</a:t>
            </a:r>
            <a:endParaRPr lang="fr-BE" sz="1800" dirty="0" smtClean="0"/>
          </a:p>
          <a:p>
            <a:endParaRPr lang="fr-BE" sz="1000" dirty="0"/>
          </a:p>
          <a:p>
            <a:r>
              <a:rPr lang="fr-BE" dirty="0" smtClean="0">
                <a:solidFill>
                  <a:srgbClr val="9D9D08"/>
                </a:solidFill>
              </a:rPr>
              <a:t>Ets Lambert Marquage:</a:t>
            </a:r>
          </a:p>
          <a:p>
            <a:pPr marL="0" indent="0">
              <a:buNone/>
            </a:pPr>
            <a:endParaRPr lang="fr-BE" sz="800" dirty="0" smtClean="0"/>
          </a:p>
          <a:p>
            <a:pPr lvl="1"/>
            <a:r>
              <a:rPr lang="fr-BE" sz="1800" dirty="0" smtClean="0"/>
              <a:t>Philippe Lambert</a:t>
            </a:r>
          </a:p>
          <a:p>
            <a:pPr marL="358775" lvl="1" indent="0">
              <a:buNone/>
            </a:pPr>
            <a:endParaRPr lang="fr-BE" sz="1000" dirty="0" smtClean="0"/>
          </a:p>
          <a:p>
            <a:r>
              <a:rPr lang="fr-BE" dirty="0" smtClean="0"/>
              <a:t> </a:t>
            </a:r>
            <a:r>
              <a:rPr lang="fr-BE" dirty="0" err="1" smtClean="0">
                <a:solidFill>
                  <a:srgbClr val="9D9D08"/>
                </a:solidFill>
              </a:rPr>
              <a:t>Gravaubel</a:t>
            </a:r>
            <a:endParaRPr lang="nl-BE" dirty="0" smtClean="0">
              <a:solidFill>
                <a:srgbClr val="9D9D08"/>
              </a:solidFill>
            </a:endParaRPr>
          </a:p>
          <a:p>
            <a:pPr marL="0" indent="0">
              <a:buNone/>
            </a:pPr>
            <a:endParaRPr lang="nl-B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4633" y="2348880"/>
            <a:ext cx="5705475" cy="314325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836712"/>
            <a:ext cx="2239591" cy="798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2247627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Campagne</a:t>
            </a:r>
            <a:r>
              <a:rPr lang="en-GB" dirty="0" smtClean="0"/>
              <a:t> </a:t>
            </a:r>
            <a:r>
              <a:rPr lang="fr-BE" dirty="0" smtClean="0"/>
              <a:t>d’essais</a:t>
            </a:r>
            <a:r>
              <a:rPr lang="en-GB" dirty="0" smtClean="0"/>
              <a:t> CRR</a:t>
            </a:r>
            <a:br>
              <a:rPr lang="en-GB" dirty="0" smtClean="0"/>
            </a:br>
            <a:r>
              <a:rPr lang="fr-BE" sz="2200" b="0" dirty="0">
                <a:solidFill>
                  <a:srgbClr val="00305E"/>
                </a:solidFill>
              </a:rPr>
              <a:t>Matériaux étudiés</a:t>
            </a:r>
            <a:endParaRPr lang="en-GB" sz="2200" b="0" dirty="0">
              <a:solidFill>
                <a:srgbClr val="0030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3108543"/>
          </a:xfrm>
        </p:spPr>
        <p:txBody>
          <a:bodyPr/>
          <a:lstStyle/>
          <a:p>
            <a:pPr algn="just"/>
            <a:r>
              <a:rPr lang="fr-FR" sz="2100" dirty="0" smtClean="0"/>
              <a:t>Revêtement bitumineux: </a:t>
            </a:r>
          </a:p>
          <a:p>
            <a:pPr algn="just"/>
            <a:endParaRPr lang="fr-FR" sz="800" dirty="0" smtClean="0"/>
          </a:p>
          <a:p>
            <a:pPr lvl="1" algn="just"/>
            <a:r>
              <a:rPr lang="fr-FR" dirty="0" smtClean="0"/>
              <a:t>SMA-10-2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Fabriqué en laboratoire </a:t>
            </a:r>
            <a:r>
              <a:rPr lang="fr-BE" dirty="0" smtClean="0"/>
              <a:t>par DG01-66 (Nivelles)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2 variantes :</a:t>
            </a:r>
          </a:p>
          <a:p>
            <a:pPr marL="358775" lvl="1" indent="0" algn="just">
              <a:buNone/>
            </a:pPr>
            <a:r>
              <a:rPr lang="fr-FR" sz="800" dirty="0" smtClean="0"/>
              <a:t> </a:t>
            </a:r>
          </a:p>
          <a:p>
            <a:pPr lvl="2" algn="just"/>
            <a:r>
              <a:rPr lang="fr-FR" dirty="0" smtClean="0"/>
              <a:t>support sec</a:t>
            </a:r>
          </a:p>
          <a:p>
            <a:pPr marL="719137" lvl="2" indent="0" algn="just">
              <a:buNone/>
            </a:pPr>
            <a:endParaRPr lang="fr-FR" sz="800" dirty="0" smtClean="0"/>
          </a:p>
          <a:p>
            <a:pPr lvl="2" algn="just"/>
            <a:r>
              <a:rPr lang="fr-FR" dirty="0" smtClean="0"/>
              <a:t>support humide</a:t>
            </a:r>
          </a:p>
          <a:p>
            <a:pPr lvl="1" algn="just"/>
            <a:endParaRPr lang="fr-FR" sz="1800" dirty="0"/>
          </a:p>
          <a:p>
            <a:pPr lvl="1"/>
            <a:endParaRPr lang="en-GB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2613" y="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BE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721212901"/>
              </p:ext>
            </p:extLst>
          </p:nvPr>
        </p:nvGraphicFramePr>
        <p:xfrm>
          <a:off x="5933974" y="777049"/>
          <a:ext cx="2880320" cy="2243328"/>
        </p:xfrm>
        <a:graphic>
          <a:graphicData uri="http://schemas.openxmlformats.org/drawingml/2006/table">
            <a:tbl>
              <a:tblPr firstRow="1" firstCol="1" bandRow="1">
                <a:tableStyleId>{93296810-A885-4BE3-A3E7-6D5BEEA58F35}</a:tableStyleId>
              </a:tblPr>
              <a:tblGrid>
                <a:gridCol w="1931133"/>
                <a:gridCol w="949187"/>
              </a:tblGrid>
              <a:tr h="4749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Matériaux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Masse 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(%)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9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Grès 6,3/10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50,70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9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Grès 4/6,3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23,00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9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>
                          <a:solidFill>
                            <a:srgbClr val="00305E"/>
                          </a:solidFill>
                          <a:effectLst/>
                        </a:rPr>
                        <a:t>Grès 0/2</a:t>
                      </a:r>
                      <a:endParaRPr lang="nl-BE" sz="160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17,50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9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>
                          <a:solidFill>
                            <a:srgbClr val="00305E"/>
                          </a:solidFill>
                          <a:effectLst/>
                        </a:rPr>
                        <a:t>Filler Duras 2W</a:t>
                      </a:r>
                      <a:endParaRPr lang="nl-BE" sz="160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8,50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9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>
                          <a:solidFill>
                            <a:srgbClr val="00305E"/>
                          </a:solidFill>
                          <a:effectLst/>
                        </a:rPr>
                        <a:t>Fibres de cellulose</a:t>
                      </a:r>
                      <a:endParaRPr lang="nl-BE" sz="160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0,30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  <a:tr h="129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>
                          <a:solidFill>
                            <a:srgbClr val="00305E"/>
                          </a:solidFill>
                          <a:effectLst/>
                        </a:rPr>
                        <a:t>Liant 45/80-50</a:t>
                      </a:r>
                      <a:endParaRPr lang="nl-BE" sz="160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fr-BE" sz="1600" dirty="0">
                          <a:solidFill>
                            <a:srgbClr val="00305E"/>
                          </a:solidFill>
                          <a:effectLst/>
                        </a:rPr>
                        <a:t>7,00</a:t>
                      </a:r>
                      <a:endParaRPr lang="nl-BE" sz="1600" dirty="0">
                        <a:solidFill>
                          <a:srgbClr val="00305E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6096" marR="46096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 flip="none" rotWithShape="1">
                      <a:gsLst>
                        <a:gs pos="0">
                          <a:srgbClr val="4C6E8E">
                            <a:tint val="66000"/>
                            <a:satMod val="160000"/>
                            <a:alpha val="8000"/>
                          </a:srgbClr>
                        </a:gs>
                        <a:gs pos="50000">
                          <a:srgbClr val="4C6E8E">
                            <a:tint val="44500"/>
                            <a:satMod val="160000"/>
                          </a:srgbClr>
                        </a:gs>
                        <a:gs pos="100000">
                          <a:srgbClr val="4C6E8E">
                            <a:tint val="23500"/>
                            <a:satMod val="160000"/>
                          </a:srgbClr>
                        </a:gs>
                      </a:gsLst>
                      <a:lin ang="54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5" name="Picture 14" descr="\\FILESERVER01\bac_com-mat\Marquages routiers\Fabrication plaques\18-06-15_ SPW\DSCN2324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4421806" y="3418732"/>
            <a:ext cx="2952328" cy="1152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\\FILESERVER01\bac_com-mat\Marquages routiers\Fabrication-caractérisation plaques\18-06-15_ SPW\DSCN230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21486" b="27870"/>
          <a:stretch/>
        </p:blipFill>
        <p:spPr bwMode="auto">
          <a:xfrm>
            <a:off x="1403648" y="2564904"/>
            <a:ext cx="2910966" cy="200595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4572000" y="2985786"/>
            <a:ext cx="3849192" cy="3454643"/>
            <a:chOff x="4467224" y="2924944"/>
            <a:chExt cx="3849192" cy="3454643"/>
          </a:xfrm>
        </p:grpSpPr>
        <p:pic>
          <p:nvPicPr>
            <p:cNvPr id="17" name="Picture 16" descr="\\FILESERVER01\bac_com-mat\Marquages routiers\Application marquage sur SMA_08-07-2015\photos sylvie-N240 Orp Jauche\20150708_120903.jpg"/>
            <p:cNvPicPr/>
            <p:nvPr/>
          </p:nvPicPr>
          <p:blipFill rotWithShape="1"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10069" r="12599"/>
            <a:stretch/>
          </p:blipFill>
          <p:spPr bwMode="auto">
            <a:xfrm>
              <a:off x="4467224" y="2924944"/>
              <a:ext cx="3619501" cy="280831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" name="Rectangle 17"/>
            <p:cNvSpPr/>
            <p:nvPr/>
          </p:nvSpPr>
          <p:spPr>
            <a:xfrm>
              <a:off x="4572000" y="5733256"/>
              <a:ext cx="352839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BE" dirty="0" smtClean="0"/>
                <a:t>durée d'aspersion = 2 minutes </a:t>
              </a:r>
            </a:p>
            <a:p>
              <a:r>
                <a:rPr lang="fr-BE" dirty="0" smtClean="0"/>
                <a:t>débit d’eau = 24,2 mm/heure</a:t>
              </a:r>
              <a:endParaRPr lang="fr-BE" dirty="0">
                <a:effectLst/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4499992" y="2931418"/>
              <a:ext cx="3816424" cy="6155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Cage VNTP</a:t>
              </a:r>
            </a:p>
            <a:p>
              <a:r>
                <a:rPr lang="fr-BE" sz="1600" dirty="0" smtClean="0">
                  <a:solidFill>
                    <a:schemeClr val="bg1"/>
                  </a:solidFill>
                </a:rPr>
                <a:t>(Visibilité de Nuit par Temps de Pluie)</a:t>
              </a:r>
              <a:endParaRPr lang="fr-BE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248222" y="2564904"/>
            <a:ext cx="4620858" cy="3465075"/>
            <a:chOff x="-6013176" y="4664412"/>
            <a:chExt cx="4620858" cy="3465075"/>
          </a:xfrm>
        </p:grpSpPr>
        <p:pic>
          <p:nvPicPr>
            <p:cNvPr id="21" name="Picture 20" descr="\\FILESERVER01\bac_com-mat\Marquages routiers\Application marquage sur SMA_08-07-2015\photos AD-N240 Orp Jauche\RIMG0115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013176" y="4664412"/>
              <a:ext cx="4620858" cy="3465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265462" y="4802570"/>
              <a:ext cx="1772776" cy="138867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28489095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Campagne</a:t>
            </a:r>
            <a:r>
              <a:rPr lang="en-GB" dirty="0" smtClean="0"/>
              <a:t> </a:t>
            </a:r>
            <a:r>
              <a:rPr lang="fr-BE" dirty="0" smtClean="0"/>
              <a:t>d’essais</a:t>
            </a:r>
            <a:r>
              <a:rPr lang="en-GB" dirty="0" smtClean="0"/>
              <a:t> CRR</a:t>
            </a:r>
            <a:br>
              <a:rPr lang="en-GB" dirty="0" smtClean="0"/>
            </a:br>
            <a:r>
              <a:rPr lang="fr-BE" sz="2200" b="0" dirty="0">
                <a:solidFill>
                  <a:srgbClr val="00305E"/>
                </a:solidFill>
              </a:rPr>
              <a:t>Matériaux étudiés</a:t>
            </a:r>
            <a:endParaRPr lang="en-GB" sz="2200" b="0" dirty="0">
              <a:solidFill>
                <a:srgbClr val="0030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2554545"/>
          </a:xfrm>
        </p:spPr>
        <p:txBody>
          <a:bodyPr/>
          <a:lstStyle/>
          <a:p>
            <a:pPr algn="just"/>
            <a:r>
              <a:rPr lang="fr-FR" sz="2100" dirty="0" smtClean="0"/>
              <a:t>Marquage routier: </a:t>
            </a:r>
          </a:p>
          <a:p>
            <a:pPr algn="just"/>
            <a:endParaRPr lang="fr-FR" sz="800" dirty="0" smtClean="0"/>
          </a:p>
          <a:p>
            <a:pPr lvl="1" algn="just"/>
            <a:r>
              <a:rPr lang="fr-FR" dirty="0" smtClean="0"/>
              <a:t>Thermoplastique, résine de type alkyde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/>
              <a:t>M</a:t>
            </a:r>
            <a:r>
              <a:rPr lang="fr-FR" dirty="0" smtClean="0"/>
              <a:t>is en œuvre par extrusion à l’aide d’un sabot (T°~190-200 °C)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2 variantes:</a:t>
            </a:r>
          </a:p>
          <a:p>
            <a:pPr marL="358775" lvl="1" indent="0" algn="just">
              <a:buNone/>
            </a:pPr>
            <a:r>
              <a:rPr lang="fr-FR" sz="800" dirty="0" smtClean="0"/>
              <a:t>  </a:t>
            </a:r>
          </a:p>
          <a:p>
            <a:pPr lvl="2" algn="just"/>
            <a:r>
              <a:rPr lang="fr-FR" dirty="0" smtClean="0"/>
              <a:t>recouvrement total </a:t>
            </a:r>
          </a:p>
          <a:p>
            <a:pPr marL="719137" lvl="2" indent="0" algn="just">
              <a:buNone/>
            </a:pPr>
            <a:endParaRPr lang="fr-FR" sz="800" dirty="0"/>
          </a:p>
          <a:p>
            <a:pPr lvl="1"/>
            <a:endParaRPr lang="en-GB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2613" y="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BE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0" name="Picture 19" descr="\\FILESERVER01\bac_com-mat\Marquages routiers\Application marquage sur SMA_08-07-2015\photos sylvie-N240 Orp Jauche\20150708_120402.jpg"/>
          <p:cNvPicPr/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6935" y="3045503"/>
            <a:ext cx="5617999" cy="30963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1086935" y="3501008"/>
            <a:ext cx="7614989" cy="2736304"/>
            <a:chOff x="1043608" y="2924944"/>
            <a:chExt cx="7614989" cy="2736304"/>
          </a:xfrm>
        </p:grpSpPr>
        <p:pic>
          <p:nvPicPr>
            <p:cNvPr id="22" name="Picture 21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3608" y="2924944"/>
              <a:ext cx="3888432" cy="2736304"/>
            </a:xfrm>
            <a:prstGeom prst="rect">
              <a:avLst/>
            </a:prstGeom>
          </p:spPr>
        </p:pic>
        <p:pic>
          <p:nvPicPr>
            <p:cNvPr id="23" name="Picture 3" descr="\\FILESERVER01\bac_com-mat\Marquages routiers\Photos carottes-T0\P3-C (1)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0597" y="2925248"/>
              <a:ext cx="3648000" cy="2736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24" name="Straight Arrow Connector 23"/>
            <p:cNvCxnSpPr/>
            <p:nvPr/>
          </p:nvCxnSpPr>
          <p:spPr>
            <a:xfrm>
              <a:off x="6068176" y="3635732"/>
              <a:ext cx="1628849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5111286" y="2959623"/>
              <a:ext cx="1029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accent1"/>
                  </a:solidFill>
                </a:rPr>
                <a:t>100 cm²</a:t>
              </a:r>
              <a:endParaRPr lang="fr-BE" dirty="0">
                <a:solidFill>
                  <a:schemeClr val="accent1"/>
                </a:solidFill>
              </a:endParaRPr>
            </a:p>
          </p:txBody>
        </p:sp>
        <p:sp>
          <p:nvSpPr>
            <p:cNvPr id="26" name="Rectangle 25"/>
            <p:cNvSpPr/>
            <p:nvPr/>
          </p:nvSpPr>
          <p:spPr>
            <a:xfrm>
              <a:off x="6112849" y="3707740"/>
              <a:ext cx="1438261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fr-BE" dirty="0" smtClean="0">
                  <a:solidFill>
                    <a:schemeClr val="accent1"/>
                  </a:solidFill>
                </a:rPr>
                <a:t>(Ø 113 mm)</a:t>
              </a:r>
              <a:endParaRPr lang="fr-BE" dirty="0">
                <a:solidFill>
                  <a:schemeClr val="accent1"/>
                </a:solidFill>
              </a:endParaRPr>
            </a:p>
          </p:txBody>
        </p:sp>
      </p:grpSp>
      <p:pic>
        <p:nvPicPr>
          <p:cNvPr id="10" name="Picture 9" descr="\\FILESERVER01\bac_com-mat\Marquages routiers\Application marquage sur SMA_08-07-2015\photos AD-N240 Orp Jauche\RIMG0121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8548" b="11443"/>
          <a:stretch/>
        </p:blipFill>
        <p:spPr bwMode="auto">
          <a:xfrm>
            <a:off x="4399303" y="2610414"/>
            <a:ext cx="3096344" cy="2114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grpSp>
        <p:nvGrpSpPr>
          <p:cNvPr id="14" name="Group 13"/>
          <p:cNvGrpSpPr/>
          <p:nvPr/>
        </p:nvGrpSpPr>
        <p:grpSpPr>
          <a:xfrm>
            <a:off x="1253580" y="2610414"/>
            <a:ext cx="3024336" cy="2114730"/>
            <a:chOff x="3401234" y="3329929"/>
            <a:chExt cx="2400291" cy="1800000"/>
          </a:xfrm>
        </p:grpSpPr>
        <p:pic>
          <p:nvPicPr>
            <p:cNvPr id="8" name="Picture 7" descr="\\FILESERVER01\bac_com-mat\Marquages routiers\Application marquage sur SMA_08-07-2015\photos AD-N240 Orp Jauche\RIMG0119.JPG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01234" y="3329929"/>
              <a:ext cx="2400291" cy="180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cxnSp>
          <p:nvCxnSpPr>
            <p:cNvPr id="12" name="Straight Arrow Connector 11"/>
            <p:cNvCxnSpPr/>
            <p:nvPr/>
          </p:nvCxnSpPr>
          <p:spPr>
            <a:xfrm>
              <a:off x="4211960" y="4005064"/>
              <a:ext cx="0" cy="224865"/>
            </a:xfrm>
            <a:prstGeom prst="straightConnector1">
              <a:avLst/>
            </a:prstGeom>
            <a:ln w="19050">
              <a:solidFill>
                <a:schemeClr val="bg1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12"/>
            <p:cNvSpPr txBox="1"/>
            <p:nvPr/>
          </p:nvSpPr>
          <p:spPr>
            <a:xfrm>
              <a:off x="3463187" y="3965396"/>
              <a:ext cx="96693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BE" dirty="0" smtClean="0">
                  <a:solidFill>
                    <a:schemeClr val="bg1"/>
                  </a:solidFill>
                </a:rPr>
                <a:t>3-4 mm</a:t>
              </a:r>
              <a:endParaRPr lang="nl-BE" dirty="0">
                <a:solidFill>
                  <a:schemeClr val="bg1"/>
                </a:solidFill>
              </a:endParaRPr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187624" y="4283804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BE" dirty="0" smtClean="0">
                <a:solidFill>
                  <a:schemeClr val="bg1"/>
                </a:solidFill>
              </a:rPr>
              <a:t>RN240 - </a:t>
            </a:r>
            <a:r>
              <a:rPr lang="fr-BE" dirty="0" err="1" smtClean="0">
                <a:solidFill>
                  <a:schemeClr val="bg1"/>
                </a:solidFill>
              </a:rPr>
              <a:t>Orp</a:t>
            </a:r>
            <a:r>
              <a:rPr lang="fr-BE" dirty="0" smtClean="0">
                <a:solidFill>
                  <a:schemeClr val="bg1"/>
                </a:solidFill>
              </a:rPr>
              <a:t>-Jauche</a:t>
            </a:r>
            <a:endParaRPr lang="nl-B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10351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Campagne</a:t>
            </a:r>
            <a:r>
              <a:rPr lang="en-GB" dirty="0" smtClean="0"/>
              <a:t> </a:t>
            </a:r>
            <a:r>
              <a:rPr lang="fr-BE" dirty="0" smtClean="0"/>
              <a:t>d’essais</a:t>
            </a:r>
            <a:r>
              <a:rPr lang="en-GB" dirty="0" smtClean="0"/>
              <a:t> CRR</a:t>
            </a:r>
            <a:br>
              <a:rPr lang="en-GB" dirty="0" smtClean="0"/>
            </a:br>
            <a:r>
              <a:rPr lang="fr-BE" sz="2200" b="0" dirty="0">
                <a:solidFill>
                  <a:srgbClr val="00305E"/>
                </a:solidFill>
              </a:rPr>
              <a:t>Matériaux étudiés</a:t>
            </a:r>
            <a:endParaRPr lang="en-GB" sz="2200" b="0" dirty="0">
              <a:solidFill>
                <a:srgbClr val="0030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2554545"/>
          </a:xfrm>
        </p:spPr>
        <p:txBody>
          <a:bodyPr/>
          <a:lstStyle/>
          <a:p>
            <a:pPr algn="just"/>
            <a:r>
              <a:rPr lang="fr-FR" sz="2100" dirty="0" smtClean="0"/>
              <a:t>Marquage routier: </a:t>
            </a:r>
          </a:p>
          <a:p>
            <a:pPr algn="just"/>
            <a:endParaRPr lang="fr-FR" sz="800" dirty="0" smtClean="0"/>
          </a:p>
          <a:p>
            <a:pPr lvl="1" algn="just"/>
            <a:r>
              <a:rPr lang="fr-FR" dirty="0" smtClean="0"/>
              <a:t>Thermoplastique, résine de type alkyde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/>
              <a:t>M</a:t>
            </a:r>
            <a:r>
              <a:rPr lang="fr-FR" dirty="0" smtClean="0"/>
              <a:t>is en œuvre par extrusion à l’aide d’un sabot (T°~190-200 °C)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2 variantes:</a:t>
            </a:r>
          </a:p>
          <a:p>
            <a:pPr marL="358775" lvl="1" indent="0" algn="just">
              <a:buNone/>
            </a:pPr>
            <a:r>
              <a:rPr lang="fr-FR" sz="800" dirty="0" smtClean="0"/>
              <a:t>  </a:t>
            </a:r>
          </a:p>
          <a:p>
            <a:pPr lvl="2" algn="just"/>
            <a:r>
              <a:rPr lang="fr-FR" dirty="0" smtClean="0"/>
              <a:t>recouvrement partiel</a:t>
            </a:r>
          </a:p>
          <a:p>
            <a:pPr marL="719137" lvl="2" indent="0" algn="just">
              <a:buNone/>
            </a:pPr>
            <a:endParaRPr lang="fr-FR" sz="800" dirty="0"/>
          </a:p>
          <a:p>
            <a:pPr lvl="1"/>
            <a:endParaRPr lang="en-GB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2613" y="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BE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827584" y="3470400"/>
            <a:ext cx="7848977" cy="2736000"/>
            <a:chOff x="731063" y="2852936"/>
            <a:chExt cx="7848977" cy="2736000"/>
          </a:xfrm>
        </p:grpSpPr>
        <p:pic>
          <p:nvPicPr>
            <p:cNvPr id="34" name="Picture 33"/>
            <p:cNvPicPr/>
            <p:nvPr/>
          </p:nvPicPr>
          <p:blipFill>
            <a:blip r:embed="rId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1063" y="2852936"/>
              <a:ext cx="4128969" cy="2736000"/>
            </a:xfrm>
            <a:prstGeom prst="rect">
              <a:avLst/>
            </a:prstGeom>
          </p:spPr>
        </p:pic>
        <p:pic>
          <p:nvPicPr>
            <p:cNvPr id="35" name="Picture 2" descr="\\FILESERVER01\bac_com-mat\Marquages routiers\Photos carottes-T0\P4-C (3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852936"/>
              <a:ext cx="3648000" cy="27360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36" name="Straight Arrow Connector 35"/>
            <p:cNvCxnSpPr/>
            <p:nvPr/>
          </p:nvCxnSpPr>
          <p:spPr>
            <a:xfrm>
              <a:off x="5868144" y="3603624"/>
              <a:ext cx="1682966" cy="0"/>
            </a:xfrm>
            <a:prstGeom prst="straightConnector1">
              <a:avLst/>
            </a:prstGeom>
            <a:ln w="28575"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Rectangle 37"/>
            <p:cNvSpPr/>
            <p:nvPr/>
          </p:nvSpPr>
          <p:spPr>
            <a:xfrm>
              <a:off x="6156176" y="3666340"/>
              <a:ext cx="1394934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BE" dirty="0">
                  <a:solidFill>
                    <a:schemeClr val="accent1"/>
                  </a:solidFill>
                </a:rPr>
                <a:t>(Ø 113 mm</a:t>
              </a:r>
              <a:r>
                <a:rPr lang="fr-BE" dirty="0" smtClean="0">
                  <a:solidFill>
                    <a:schemeClr val="accent1"/>
                  </a:solidFill>
                </a:rPr>
                <a:t>)</a:t>
              </a:r>
              <a:endParaRPr lang="en-GB" dirty="0">
                <a:solidFill>
                  <a:schemeClr val="accent1"/>
                </a:solidFill>
              </a:endParaRPr>
            </a:p>
          </p:txBody>
        </p:sp>
      </p:grpSp>
      <p:sp>
        <p:nvSpPr>
          <p:cNvPr id="39" name="TextBox 38"/>
          <p:cNvSpPr txBox="1"/>
          <p:nvPr/>
        </p:nvSpPr>
        <p:spPr>
          <a:xfrm>
            <a:off x="5083135" y="3535687"/>
            <a:ext cx="10294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solidFill>
                  <a:schemeClr val="accent1"/>
                </a:solidFill>
              </a:rPr>
              <a:t>100 cm²</a:t>
            </a:r>
            <a:endParaRPr lang="fr-B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09065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Campagne</a:t>
            </a:r>
            <a:r>
              <a:rPr lang="en-GB" dirty="0" smtClean="0"/>
              <a:t> </a:t>
            </a:r>
            <a:r>
              <a:rPr lang="fr-BE" dirty="0" smtClean="0"/>
              <a:t>d’essais</a:t>
            </a:r>
            <a:r>
              <a:rPr lang="en-GB" dirty="0" smtClean="0"/>
              <a:t> CRR</a:t>
            </a:r>
            <a:br>
              <a:rPr lang="en-GB" dirty="0" smtClean="0"/>
            </a:br>
            <a:r>
              <a:rPr lang="fr-BE" sz="2200" b="0" dirty="0" smtClean="0">
                <a:solidFill>
                  <a:srgbClr val="00305E"/>
                </a:solidFill>
              </a:rPr>
              <a:t>Variantes testées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2262158"/>
          </a:xfrm>
        </p:spPr>
        <p:txBody>
          <a:bodyPr/>
          <a:lstStyle/>
          <a:p>
            <a:pPr algn="just"/>
            <a:r>
              <a:rPr lang="fr-FR" sz="2100" dirty="0" smtClean="0"/>
              <a:t>Variantes testées en accord avec SPW:</a:t>
            </a:r>
          </a:p>
          <a:p>
            <a:pPr algn="just"/>
            <a:endParaRPr lang="fr-FR" sz="800" dirty="0"/>
          </a:p>
          <a:p>
            <a:pPr lvl="1" algn="just"/>
            <a:r>
              <a:rPr lang="fr-FR" dirty="0" smtClean="0"/>
              <a:t>Gel-dégel, avec et sans sel de déverglaçage </a:t>
            </a:r>
            <a:r>
              <a:rPr lang="fr-FR" dirty="0" smtClean="0">
                <a:solidFill>
                  <a:srgbClr val="9D9D08"/>
                </a:solidFill>
              </a:rPr>
              <a:t>(I)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Vieillissement solaire</a:t>
            </a:r>
            <a:r>
              <a:rPr lang="fr-FR" sz="1800" dirty="0" smtClean="0"/>
              <a:t>/</a:t>
            </a:r>
            <a:r>
              <a:rPr lang="fr-FR" dirty="0" smtClean="0"/>
              <a:t>pluie </a:t>
            </a:r>
            <a:r>
              <a:rPr lang="fr-FR" dirty="0" smtClean="0">
                <a:solidFill>
                  <a:srgbClr val="9D9D08"/>
                </a:solidFill>
              </a:rPr>
              <a:t>(II)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Combinaisons </a:t>
            </a:r>
            <a:r>
              <a:rPr lang="fr-FR" dirty="0" smtClean="0">
                <a:solidFill>
                  <a:srgbClr val="9D9D08"/>
                </a:solidFill>
              </a:rPr>
              <a:t>I</a:t>
            </a:r>
            <a:r>
              <a:rPr lang="fr-FR" dirty="0" smtClean="0"/>
              <a:t> et </a:t>
            </a:r>
            <a:r>
              <a:rPr lang="fr-FR" dirty="0" smtClean="0">
                <a:solidFill>
                  <a:srgbClr val="9D9D08"/>
                </a:solidFill>
              </a:rPr>
              <a:t>II</a:t>
            </a:r>
          </a:p>
          <a:p>
            <a:pPr lvl="1" algn="just"/>
            <a:endParaRPr lang="fr-FR" sz="800" dirty="0" smtClean="0"/>
          </a:p>
          <a:p>
            <a:pPr lvl="1" algn="just"/>
            <a:r>
              <a:rPr lang="fr-FR" dirty="0" smtClean="0"/>
              <a:t>Combinaisons </a:t>
            </a:r>
            <a:r>
              <a:rPr lang="fr-FR" dirty="0" smtClean="0">
                <a:solidFill>
                  <a:srgbClr val="9D9D08"/>
                </a:solidFill>
              </a:rPr>
              <a:t>I</a:t>
            </a:r>
            <a:r>
              <a:rPr lang="fr-FR" dirty="0" smtClean="0"/>
              <a:t> et </a:t>
            </a:r>
            <a:r>
              <a:rPr lang="fr-FR" dirty="0" smtClean="0">
                <a:solidFill>
                  <a:srgbClr val="9D9D08"/>
                </a:solidFill>
              </a:rPr>
              <a:t>II </a:t>
            </a:r>
            <a:r>
              <a:rPr lang="fr-FR" dirty="0" smtClean="0"/>
              <a:t>+ Simulateur de trafic</a:t>
            </a:r>
          </a:p>
          <a:p>
            <a:pPr lvl="1" algn="just"/>
            <a:endParaRPr lang="fr-FR" sz="800" dirty="0">
              <a:solidFill>
                <a:srgbClr val="9D9D08"/>
              </a:solidFill>
            </a:endParaRPr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2613" y="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BE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3" descr="\\FILESERVER01\bac_com-mat\Marquages routiers\Photos carottes-T0\P3-C (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221" t="7822" r="25941" b="31153"/>
          <a:stretch/>
        </p:blipFill>
        <p:spPr bwMode="auto">
          <a:xfrm>
            <a:off x="3884639" y="3861049"/>
            <a:ext cx="2333141" cy="22322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\\FILESERVER01\bac_com-mat\Marquages routiers\Photos carottes-T0\P4-C (3).JPG"/>
          <p:cNvPicPr>
            <a:picLocks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6061" t="6841" r="27463" b="30842"/>
          <a:stretch/>
        </p:blipFill>
        <p:spPr bwMode="auto">
          <a:xfrm>
            <a:off x="6300192" y="3861048"/>
            <a:ext cx="2332800" cy="2232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27554" y="5445224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600" dirty="0" smtClean="0">
                <a:solidFill>
                  <a:schemeClr val="bg1"/>
                </a:solidFill>
              </a:rPr>
              <a:t>Recouvrement total</a:t>
            </a:r>
          </a:p>
          <a:p>
            <a:pPr algn="ctr"/>
            <a:r>
              <a:rPr lang="fr-BE" sz="1600" dirty="0" smtClean="0">
                <a:solidFill>
                  <a:schemeClr val="bg1"/>
                </a:solidFill>
              </a:rPr>
              <a:t> support sec et humide</a:t>
            </a:r>
            <a:endParaRPr lang="nl-BE" sz="16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16277" y="5445224"/>
            <a:ext cx="230063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sz="1600" dirty="0" smtClean="0">
                <a:solidFill>
                  <a:schemeClr val="bg1"/>
                </a:solidFill>
              </a:rPr>
              <a:t>Recouvrement partiel</a:t>
            </a:r>
          </a:p>
          <a:p>
            <a:pPr algn="ctr"/>
            <a:r>
              <a:rPr lang="fr-BE" sz="1600" dirty="0" smtClean="0">
                <a:solidFill>
                  <a:schemeClr val="bg1"/>
                </a:solidFill>
              </a:rPr>
              <a:t> support sec et humide</a:t>
            </a:r>
            <a:endParaRPr lang="nl-BE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219963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" y="3140968"/>
            <a:ext cx="5400599" cy="349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Gel-dégel</a:t>
            </a:r>
            <a:br>
              <a:rPr lang="fr-BE" dirty="0" smtClean="0"/>
            </a:br>
            <a:r>
              <a:rPr lang="fr-BE" sz="2200" b="0" dirty="0" smtClean="0">
                <a:solidFill>
                  <a:srgbClr val="00305E"/>
                </a:solidFill>
              </a:rPr>
              <a:t>Méthode ISO-DIS 4846-2</a:t>
            </a:r>
            <a:endParaRPr lang="fr-BE" sz="2200" b="0" dirty="0">
              <a:solidFill>
                <a:srgbClr val="00305E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3200" y="1166400"/>
            <a:ext cx="6264696" cy="1692771"/>
          </a:xfrm>
        </p:spPr>
        <p:txBody>
          <a:bodyPr/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100" dirty="0" smtClean="0"/>
              <a:t>Eprouvettes cylindriques: 5 cm haut, ø 113 mm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100" dirty="0" smtClean="0"/>
              <a:t>Sel: solution saturée d’un sel de déneigement (NaCl)– couche de 5 mm de </a:t>
            </a:r>
            <a:r>
              <a:rPr lang="fr-BE" sz="2100" dirty="0"/>
              <a:t>hauteur sur surface</a:t>
            </a:r>
            <a:endParaRPr lang="fr-BE" sz="2100" dirty="0" smtClean="0"/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100" smtClean="0"/>
              <a:t>Eprouvettes </a:t>
            </a:r>
            <a:r>
              <a:rPr lang="fr-BE" sz="2100" dirty="0" smtClean="0"/>
              <a:t>placées 16h à 18h </a:t>
            </a:r>
            <a:r>
              <a:rPr lang="fr-BE" sz="2100" smtClean="0"/>
              <a:t>à (-</a:t>
            </a:r>
            <a:r>
              <a:rPr lang="fr-BE" sz="2100" dirty="0" smtClean="0"/>
              <a:t>18 </a:t>
            </a:r>
            <a:r>
              <a:rPr lang="fr-BE" sz="2100" dirty="0" smtClean="0">
                <a:sym typeface="Symbol"/>
              </a:rPr>
              <a:t></a:t>
            </a:r>
            <a:r>
              <a:rPr lang="fr-BE" sz="2100" dirty="0" smtClean="0"/>
              <a:t> 2)°C</a:t>
            </a: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5652120" y="3472259"/>
            <a:ext cx="3635896" cy="2508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381000" algn="ctr">
                <a:solidFill>
                  <a:schemeClr val="folHlink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>
            <a:lvl1pPr marL="179388" indent="-1793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9D9D08"/>
              </a:buClr>
              <a:buSzPct val="80000"/>
              <a:buFont typeface="Wingdings" pitchFamily="2" charset="2"/>
              <a:buChar char="§"/>
              <a:defRPr sz="2200">
                <a:solidFill>
                  <a:srgbClr val="00305E"/>
                </a:solidFill>
                <a:latin typeface="+mn-lt"/>
                <a:ea typeface="+mn-ea"/>
                <a:cs typeface="+mn-cs"/>
              </a:defRPr>
            </a:lvl1pPr>
            <a:lvl2pPr marL="539750" indent="-180975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9D9D08"/>
              </a:buClr>
              <a:buSzPct val="80000"/>
              <a:buFont typeface="Wingdings" pitchFamily="2" charset="2"/>
              <a:buChar char="§"/>
              <a:defRPr sz="2000">
                <a:solidFill>
                  <a:srgbClr val="00305E"/>
                </a:solidFill>
                <a:latin typeface="+mn-lt"/>
                <a:cs typeface="+mn-cs"/>
              </a:defRPr>
            </a:lvl2pPr>
            <a:lvl3pPr marL="898525" indent="-179388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9D9D08"/>
              </a:buClr>
              <a:buSzPct val="80000"/>
              <a:buFont typeface="Wingdings" pitchFamily="2" charset="2"/>
              <a:buChar char="§"/>
              <a:defRPr sz="1800">
                <a:solidFill>
                  <a:srgbClr val="00305E"/>
                </a:solidFill>
                <a:latin typeface="+mn-lt"/>
                <a:cs typeface="+mn-cs"/>
              </a:defRPr>
            </a:lvl3pPr>
            <a:lvl4pPr marL="1957388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pitchFamily="2" charset="2"/>
              <a:buChar char="§"/>
              <a:defRPr sz="1700" b="1">
                <a:solidFill>
                  <a:srgbClr val="000000"/>
                </a:solidFill>
                <a:latin typeface="+mn-lt"/>
                <a:cs typeface="+mn-cs"/>
              </a:defRPr>
            </a:lvl4pPr>
            <a:lvl5pPr marL="2479675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pitchFamily="2" charset="2"/>
              <a:buChar char="§"/>
              <a:defRPr sz="1700" b="1">
                <a:solidFill>
                  <a:srgbClr val="000000"/>
                </a:solidFill>
                <a:latin typeface="+mn-lt"/>
                <a:cs typeface="+mn-cs"/>
              </a:defRPr>
            </a:lvl5pPr>
            <a:lvl6pPr marL="2936875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pitchFamily="2" charset="2"/>
              <a:buChar char="§"/>
              <a:defRPr sz="1700" b="1">
                <a:solidFill>
                  <a:srgbClr val="000000"/>
                </a:solidFill>
                <a:latin typeface="+mn-lt"/>
                <a:cs typeface="+mn-cs"/>
              </a:defRPr>
            </a:lvl6pPr>
            <a:lvl7pPr marL="3394075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pitchFamily="2" charset="2"/>
              <a:buChar char="§"/>
              <a:defRPr sz="1700" b="1">
                <a:solidFill>
                  <a:srgbClr val="000000"/>
                </a:solidFill>
                <a:latin typeface="+mn-lt"/>
                <a:cs typeface="+mn-cs"/>
              </a:defRPr>
            </a:lvl7pPr>
            <a:lvl8pPr marL="3851275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pitchFamily="2" charset="2"/>
              <a:buChar char="§"/>
              <a:defRPr sz="1700" b="1">
                <a:solidFill>
                  <a:srgbClr val="000000"/>
                </a:solidFill>
                <a:latin typeface="+mn-lt"/>
                <a:cs typeface="+mn-cs"/>
              </a:defRPr>
            </a:lvl8pPr>
            <a:lvl9pPr marL="4308475" indent="-342900" algn="l" rtl="0" eaLnBrk="1" fontAlgn="base" hangingPunct="1">
              <a:spcBef>
                <a:spcPct val="0"/>
              </a:spcBef>
              <a:spcAft>
                <a:spcPct val="0"/>
              </a:spcAft>
              <a:buClr>
                <a:srgbClr val="008000"/>
              </a:buClr>
              <a:buSzPct val="80000"/>
              <a:buFont typeface="Wingdings" pitchFamily="2" charset="2"/>
              <a:buChar char="§"/>
              <a:defRPr sz="1700" b="1">
                <a:solidFill>
                  <a:srgbClr val="000000"/>
                </a:solidFill>
                <a:latin typeface="+mn-lt"/>
                <a:cs typeface="+mn-cs"/>
              </a:defRPr>
            </a:lvl9pPr>
          </a:lstStyle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000" kern="0" dirty="0" smtClean="0"/>
              <a:t>Après période de gel, conservation à (20 </a:t>
            </a:r>
            <a:r>
              <a:rPr lang="fr-BE" sz="2000" kern="0" dirty="0" smtClean="0">
                <a:sym typeface="Symbol"/>
              </a:rPr>
              <a:t> </a:t>
            </a:r>
            <a:r>
              <a:rPr lang="fr-BE" sz="2000" kern="0" dirty="0" smtClean="0"/>
              <a:t>2)°C </a:t>
            </a:r>
            <a:br>
              <a:rPr lang="fr-BE" sz="2000" kern="0" dirty="0" smtClean="0"/>
            </a:br>
            <a:r>
              <a:rPr lang="fr-BE" sz="2000" kern="0" dirty="0" smtClean="0"/>
              <a:t>et (60 </a:t>
            </a:r>
            <a:r>
              <a:rPr lang="fr-BE" sz="2000" kern="0" dirty="0" smtClean="0">
                <a:sym typeface="Symbol"/>
              </a:rPr>
              <a:t> </a:t>
            </a:r>
            <a:r>
              <a:rPr lang="fr-BE" sz="2000" kern="0" dirty="0" smtClean="0"/>
              <a:t>5)% HR pdt 6h à 8h.</a:t>
            </a:r>
          </a:p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fr-BE" sz="2000" kern="0" dirty="0" smtClean="0"/>
              <a:t>Récupération en pesée du matériau écaillé après </a:t>
            </a:r>
            <a:br>
              <a:rPr lang="fr-BE" sz="2000" kern="0" dirty="0" smtClean="0"/>
            </a:br>
            <a:r>
              <a:rPr lang="fr-BE" sz="2000" kern="0" dirty="0" smtClean="0"/>
              <a:t>5, 10, 15, 20, 25, </a:t>
            </a:r>
            <a:r>
              <a:rPr lang="fr-BE" sz="2000" kern="0" dirty="0" smtClean="0">
                <a:solidFill>
                  <a:srgbClr val="C00000"/>
                </a:solidFill>
              </a:rPr>
              <a:t>30 cycles</a:t>
            </a:r>
            <a:r>
              <a:rPr lang="fr-BE" sz="2000" kern="0" dirty="0" smtClean="0"/>
              <a:t>.</a:t>
            </a:r>
          </a:p>
          <a:p>
            <a:endParaRPr lang="fr-BE" sz="2000" kern="0" dirty="0"/>
          </a:p>
        </p:txBody>
      </p:sp>
      <p:pic>
        <p:nvPicPr>
          <p:cNvPr id="8" name="Picture 2" descr="\\Fileserver01\ceg_ute_cem\LEAFTLET LABO\LEAFLET BETONLABO\Foto vorst-dooi 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9218" y="1289373"/>
            <a:ext cx="2337278" cy="175295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0280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1"/>
            <a:r>
              <a:rPr lang="fr-FR" dirty="0">
                <a:solidFill>
                  <a:srgbClr val="9D9D08"/>
                </a:solidFill>
              </a:rPr>
              <a:t>Vieillissement </a:t>
            </a:r>
            <a:r>
              <a:rPr lang="fr-FR" dirty="0" smtClean="0">
                <a:solidFill>
                  <a:srgbClr val="9D9D08"/>
                </a:solidFill>
              </a:rPr>
              <a:t>solaire/pluie</a:t>
            </a:r>
            <a:r>
              <a:rPr lang="fr-FR" dirty="0">
                <a:solidFill>
                  <a:srgbClr val="9D9D08"/>
                </a:solidFill>
              </a:rPr>
              <a:t/>
            </a:r>
            <a:br>
              <a:rPr lang="fr-FR" dirty="0">
                <a:solidFill>
                  <a:srgbClr val="9D9D08"/>
                </a:solidFill>
              </a:rPr>
            </a:br>
            <a:r>
              <a:rPr lang="fr-BE" sz="2200" b="0" dirty="0">
                <a:solidFill>
                  <a:srgbClr val="00305E"/>
                </a:solidFill>
                <a:latin typeface="+mj-lt"/>
                <a:ea typeface="+mj-ea"/>
                <a:cs typeface="+mj-cs"/>
              </a:rPr>
              <a:t>Méthode CRR</a:t>
            </a:r>
            <a:endParaRPr lang="en-GB" sz="2200" b="0" dirty="0">
              <a:solidFill>
                <a:srgbClr val="00305E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1061829"/>
          </a:xfrm>
        </p:spPr>
        <p:txBody>
          <a:bodyPr/>
          <a:lstStyle/>
          <a:p>
            <a:pPr algn="just"/>
            <a:r>
              <a:rPr lang="fr-BE" sz="2100" dirty="0" smtClean="0"/>
              <a:t>Utilisation d’un protocole développé au CRR pour évaluer la durabilité de la couleur des enrobés colorés face aux conditions climatiques (</a:t>
            </a:r>
            <a:r>
              <a:rPr lang="fr-BE" sz="2100" b="1" dirty="0"/>
              <a:t>r</a:t>
            </a:r>
            <a:r>
              <a:rPr lang="fr-BE" sz="2100" b="1" dirty="0" smtClean="0"/>
              <a:t>ayonnement solaire </a:t>
            </a:r>
            <a:r>
              <a:rPr lang="fr-BE" sz="2100" dirty="0" smtClean="0"/>
              <a:t>+ </a:t>
            </a:r>
            <a:r>
              <a:rPr lang="fr-BE" sz="2100" b="1" dirty="0"/>
              <a:t>p</a:t>
            </a:r>
            <a:r>
              <a:rPr lang="fr-BE" sz="2100" b="1" dirty="0" smtClean="0"/>
              <a:t>luie</a:t>
            </a:r>
            <a:r>
              <a:rPr lang="fr-BE" sz="2100" dirty="0" smtClean="0"/>
              <a:t>)</a:t>
            </a:r>
            <a:endParaRPr lang="fr-BE" sz="2100" dirty="0"/>
          </a:p>
        </p:txBody>
      </p:sp>
      <p:pic>
        <p:nvPicPr>
          <p:cNvPr id="1026" name="Picture 1" descr="image00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72535"/>
          <a:stretch/>
        </p:blipFill>
        <p:spPr bwMode="auto">
          <a:xfrm>
            <a:off x="1132394" y="2276872"/>
            <a:ext cx="1783422" cy="2520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9418" y="4893260"/>
            <a:ext cx="5389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BE" dirty="0" smtClean="0">
                <a:solidFill>
                  <a:srgbClr val="9D9D08"/>
                </a:solidFill>
              </a:rPr>
              <a:t>Q-Sun, radiation actinique = </a:t>
            </a:r>
            <a:r>
              <a:rPr lang="en-GB" dirty="0" smtClean="0">
                <a:solidFill>
                  <a:srgbClr val="9D9D08"/>
                </a:solidFill>
              </a:rPr>
              <a:t>0,63 W/m² </a:t>
            </a:r>
            <a:r>
              <a:rPr lang="en-GB" dirty="0">
                <a:solidFill>
                  <a:srgbClr val="9D9D08"/>
                </a:solidFill>
              </a:rPr>
              <a:t>à 340 </a:t>
            </a:r>
            <a:r>
              <a:rPr lang="en-GB" dirty="0" smtClean="0">
                <a:solidFill>
                  <a:srgbClr val="9D9D08"/>
                </a:solidFill>
              </a:rPr>
              <a:t>nm</a:t>
            </a:r>
            <a:r>
              <a:rPr lang="fr-BE" dirty="0" smtClean="0">
                <a:solidFill>
                  <a:srgbClr val="9D9D08"/>
                </a:solidFill>
              </a:rPr>
              <a:t> </a:t>
            </a:r>
            <a:endParaRPr lang="fr-BE" dirty="0">
              <a:solidFill>
                <a:srgbClr val="9D9D08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804248" y="4797152"/>
            <a:ext cx="174759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>
                <a:solidFill>
                  <a:srgbClr val="4C6E8E"/>
                </a:solidFill>
              </a:rPr>
              <a:t>Débit = 600 l/h</a:t>
            </a:r>
          </a:p>
          <a:p>
            <a:pPr algn="ctr"/>
            <a:r>
              <a:rPr lang="fr-BE" dirty="0" smtClean="0">
                <a:solidFill>
                  <a:srgbClr val="4C6E8E"/>
                </a:solidFill>
              </a:rPr>
              <a:t>T° = 20 °C</a:t>
            </a:r>
            <a:endParaRPr lang="fr-BE" dirty="0">
              <a:solidFill>
                <a:srgbClr val="4C6E8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681980" y="5445224"/>
            <a:ext cx="6130380" cy="1015663"/>
          </a:xfrm>
          <a:prstGeom prst="rect">
            <a:avLst/>
          </a:prstGeom>
          <a:gradFill flip="none" rotWithShape="1">
            <a:gsLst>
              <a:gs pos="0">
                <a:srgbClr val="4C6E8E">
                  <a:tint val="66000"/>
                  <a:satMod val="160000"/>
                </a:srgbClr>
              </a:gs>
              <a:gs pos="50000">
                <a:srgbClr val="4C6E8E">
                  <a:tint val="44500"/>
                  <a:satMod val="160000"/>
                </a:srgbClr>
              </a:gs>
              <a:gs pos="100000">
                <a:srgbClr val="4C6E8E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txBody>
          <a:bodyPr wrap="square" rtlCol="0">
            <a:spAutoFit/>
          </a:bodyPr>
          <a:lstStyle/>
          <a:p>
            <a:pPr algn="ctr"/>
            <a:r>
              <a:rPr lang="fr-BE" sz="2000" dirty="0" smtClean="0"/>
              <a:t>Deux étapes consécutives d’exposition (1 cycle) </a:t>
            </a:r>
          </a:p>
          <a:p>
            <a:pPr algn="ctr"/>
            <a:r>
              <a:rPr lang="fr-BE" sz="2000" dirty="0" smtClean="0">
                <a:solidFill>
                  <a:srgbClr val="9D9D08"/>
                </a:solidFill>
              </a:rPr>
              <a:t>12h Q-Sun</a:t>
            </a:r>
            <a:r>
              <a:rPr lang="fr-BE" sz="2000" dirty="0" smtClean="0"/>
              <a:t>/ </a:t>
            </a:r>
            <a:r>
              <a:rPr lang="fr-BE" sz="2000" dirty="0" smtClean="0">
                <a:solidFill>
                  <a:srgbClr val="4C6E8E"/>
                </a:solidFill>
              </a:rPr>
              <a:t>1h H</a:t>
            </a:r>
            <a:r>
              <a:rPr lang="fr-BE" sz="2000" baseline="-25000" dirty="0" smtClean="0">
                <a:solidFill>
                  <a:srgbClr val="4C6E8E"/>
                </a:solidFill>
              </a:rPr>
              <a:t>2</a:t>
            </a:r>
            <a:r>
              <a:rPr lang="fr-BE" sz="2000" dirty="0" smtClean="0">
                <a:solidFill>
                  <a:srgbClr val="4C6E8E"/>
                </a:solidFill>
              </a:rPr>
              <a:t>O 20°C</a:t>
            </a:r>
          </a:p>
          <a:p>
            <a:pPr algn="ctr"/>
            <a:r>
              <a:rPr lang="fr-BE" sz="2000" dirty="0" smtClean="0">
                <a:solidFill>
                  <a:srgbClr val="C00000"/>
                </a:solidFill>
              </a:rPr>
              <a:t>18 cycles au total</a:t>
            </a:r>
            <a:endParaRPr lang="fr-BE" sz="2000" dirty="0">
              <a:solidFill>
                <a:srgbClr val="C00000"/>
              </a:solidFill>
            </a:endParaRPr>
          </a:p>
        </p:txBody>
      </p:sp>
      <p:pic>
        <p:nvPicPr>
          <p:cNvPr id="12" name="Picture 11" descr="\\Fileserver01\bac\Transfert\AD\160511_photos\RIMG145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709152"/>
            <a:ext cx="2782394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\\Fileserver01\bac\Transfert\AD\160511_photos\RIMG1450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709152"/>
            <a:ext cx="2784000" cy="20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1387930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1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Simulateur</a:t>
            </a:r>
            <a:r>
              <a:rPr lang="en-GB" dirty="0"/>
              <a:t> de </a:t>
            </a:r>
            <a:r>
              <a:rPr lang="fr-BE" dirty="0"/>
              <a:t>trafic</a:t>
            </a:r>
            <a:br>
              <a:rPr lang="fr-BE" dirty="0"/>
            </a:br>
            <a:r>
              <a:rPr lang="fr-BE" sz="2200" b="0" dirty="0">
                <a:solidFill>
                  <a:srgbClr val="00305E"/>
                </a:solidFill>
              </a:rPr>
              <a:t>EN 12697-22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741915" cy="2616101"/>
          </a:xfrm>
        </p:spPr>
        <p:txBody>
          <a:bodyPr/>
          <a:lstStyle/>
          <a:p>
            <a:r>
              <a:rPr lang="fr-FR" sz="2100" dirty="0" smtClean="0"/>
              <a:t>Echantillons conditionnés 24h </a:t>
            </a:r>
            <a:r>
              <a:rPr lang="fr-FR" sz="2100" dirty="0"/>
              <a:t>à -20 °C</a:t>
            </a:r>
          </a:p>
          <a:p>
            <a:pPr marL="358775" lvl="1" indent="0">
              <a:buNone/>
            </a:pPr>
            <a:endParaRPr lang="fr-FR" sz="800" dirty="0" smtClean="0"/>
          </a:p>
          <a:p>
            <a:r>
              <a:rPr lang="fr-FR" sz="2100" dirty="0" smtClean="0"/>
              <a:t>Essai </a:t>
            </a:r>
            <a:r>
              <a:rPr lang="fr-FR" sz="2100" dirty="0"/>
              <a:t>à température </a:t>
            </a:r>
            <a:r>
              <a:rPr lang="fr-FR" sz="2100" dirty="0" smtClean="0"/>
              <a:t>ambiante</a:t>
            </a:r>
          </a:p>
          <a:p>
            <a:endParaRPr lang="fr-FR" sz="800" dirty="0"/>
          </a:p>
          <a:p>
            <a:r>
              <a:rPr lang="fr-FR" sz="2100" dirty="0" smtClean="0"/>
              <a:t>Fréquence : 1 Hz</a:t>
            </a:r>
          </a:p>
          <a:p>
            <a:endParaRPr lang="fr-FR" sz="800" dirty="0"/>
          </a:p>
          <a:p>
            <a:r>
              <a:rPr lang="fr-FR" sz="2100" dirty="0" smtClean="0"/>
              <a:t>Pression </a:t>
            </a:r>
            <a:r>
              <a:rPr lang="fr-FR" sz="2100" dirty="0"/>
              <a:t>du pneu lisse : 6 </a:t>
            </a:r>
            <a:r>
              <a:rPr lang="fr-FR" sz="2100" dirty="0" smtClean="0"/>
              <a:t>bars</a:t>
            </a:r>
          </a:p>
          <a:p>
            <a:endParaRPr lang="fr-FR" sz="800" dirty="0"/>
          </a:p>
          <a:p>
            <a:r>
              <a:rPr lang="fr-FR" sz="2100" dirty="0" smtClean="0"/>
              <a:t>Nombre total de </a:t>
            </a:r>
            <a:r>
              <a:rPr lang="fr-FR" sz="2100" dirty="0"/>
              <a:t>cycles : </a:t>
            </a:r>
            <a:r>
              <a:rPr lang="fr-FR" sz="2100" dirty="0">
                <a:solidFill>
                  <a:srgbClr val="C00000"/>
                </a:solidFill>
              </a:rPr>
              <a:t>30 </a:t>
            </a:r>
            <a:r>
              <a:rPr lang="fr-FR" sz="2100" dirty="0" smtClean="0">
                <a:solidFill>
                  <a:srgbClr val="C00000"/>
                </a:solidFill>
              </a:rPr>
              <a:t>000</a:t>
            </a:r>
            <a:endParaRPr lang="fr-FR" sz="2100" dirty="0">
              <a:solidFill>
                <a:srgbClr val="C00000"/>
              </a:solidFill>
            </a:endParaRPr>
          </a:p>
          <a:p>
            <a:endParaRPr lang="en-GB" dirty="0"/>
          </a:p>
        </p:txBody>
      </p:sp>
      <p:pic>
        <p:nvPicPr>
          <p:cNvPr id="10242" name="Picture 2" descr="\\FILESERVER01\bac_com-mat\Marquages routiers\Essais\Simulateur de trafic\03-11-15\T0 (14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492896"/>
            <a:ext cx="3384000" cy="25379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\\FILESERVER01\bac_com-mat\Marquages routiers\Essais\Simulateur de trafic\28-10-15\RIMG059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5717"/>
          <a:stretch/>
        </p:blipFill>
        <p:spPr bwMode="auto">
          <a:xfrm>
            <a:off x="5580112" y="980728"/>
            <a:ext cx="3384376" cy="13778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39063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 smtClean="0"/>
              <a:t>Campagne</a:t>
            </a:r>
            <a:r>
              <a:rPr lang="en-GB" dirty="0" smtClean="0"/>
              <a:t> </a:t>
            </a:r>
            <a:r>
              <a:rPr lang="fr-BE" dirty="0" smtClean="0"/>
              <a:t>d’essais</a:t>
            </a:r>
            <a:r>
              <a:rPr lang="en-GB" dirty="0" smtClean="0"/>
              <a:t> CRR</a:t>
            </a:r>
            <a:br>
              <a:rPr lang="en-GB" dirty="0" smtClean="0"/>
            </a:br>
            <a:r>
              <a:rPr lang="fr-BE" sz="2200" b="0" dirty="0" smtClean="0">
                <a:solidFill>
                  <a:srgbClr val="00305E"/>
                </a:solidFill>
              </a:rPr>
              <a:t>Analyse des éprouvettes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5"/>
            <a:ext cx="8402637" cy="2015936"/>
          </a:xfrm>
        </p:spPr>
        <p:txBody>
          <a:bodyPr/>
          <a:lstStyle/>
          <a:p>
            <a:pPr lvl="0" algn="just"/>
            <a:r>
              <a:rPr lang="fr-FR" sz="2100" dirty="0" smtClean="0"/>
              <a:t>Après </a:t>
            </a:r>
            <a:r>
              <a:rPr lang="fr-FR" sz="2100" dirty="0"/>
              <a:t>les ≠ conditionnements, analyse des éprouvettes:</a:t>
            </a:r>
          </a:p>
          <a:p>
            <a:pPr marL="0" lvl="0" indent="0" algn="just">
              <a:buNone/>
            </a:pPr>
            <a:endParaRPr lang="fr-FR" sz="800" dirty="0"/>
          </a:p>
          <a:p>
            <a:pPr lvl="1" algn="just"/>
            <a:r>
              <a:rPr lang="fr-FR" dirty="0" smtClean="0"/>
              <a:t>Inspection visuelle </a:t>
            </a:r>
            <a:r>
              <a:rPr lang="fr-FR" dirty="0"/>
              <a:t>+ </a:t>
            </a:r>
            <a:r>
              <a:rPr lang="fr-FR" dirty="0" smtClean="0"/>
              <a:t>stéréomicroscope</a:t>
            </a:r>
            <a:endParaRPr lang="fr-FR" dirty="0"/>
          </a:p>
          <a:p>
            <a:pPr marL="358775" lvl="1" indent="0" algn="just">
              <a:buNone/>
            </a:pPr>
            <a:endParaRPr lang="fr-FR" sz="800" dirty="0"/>
          </a:p>
          <a:p>
            <a:pPr lvl="1" algn="just"/>
            <a:r>
              <a:rPr lang="fr-FR" dirty="0"/>
              <a:t>Spectrophotomètre</a:t>
            </a:r>
          </a:p>
          <a:p>
            <a:pPr lvl="1" algn="just"/>
            <a:endParaRPr lang="fr-FR" sz="800" dirty="0"/>
          </a:p>
          <a:p>
            <a:pPr lvl="1" algn="just"/>
            <a:r>
              <a:rPr lang="fr-FR" dirty="0" smtClean="0"/>
              <a:t>Essai pull-off</a:t>
            </a:r>
            <a:endParaRPr lang="en-GB" dirty="0" smtClean="0"/>
          </a:p>
          <a:p>
            <a:pPr marL="358775" lvl="1" indent="0">
              <a:buNone/>
            </a:pPr>
            <a:endParaRPr lang="en-GB" dirty="0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582613" y="1201738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/>
            </a:r>
            <a:br>
              <a:rPr kumimoji="0" lang="nl-BE" altLang="nl-BE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</a:br>
            <a:endParaRPr kumimoji="0" lang="nl-BE" altLang="nl-B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139952" y="2032669"/>
            <a:ext cx="4438270" cy="2632663"/>
            <a:chOff x="5018492" y="4300987"/>
            <a:chExt cx="3632426" cy="2160000"/>
          </a:xfrm>
        </p:grpSpPr>
        <p:pic>
          <p:nvPicPr>
            <p:cNvPr id="3074" name="Picture 2" descr="\\FILESERVER01\bac_com-mat\Marquages routiers\Essais\Stéréomicroscope\JWR2016 (3)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8492" y="4300987"/>
              <a:ext cx="1620000" cy="21600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9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0800000">
              <a:off x="6638492" y="4948335"/>
              <a:ext cx="2012426" cy="1512652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4" name="Right Arrow 13"/>
          <p:cNvSpPr/>
          <p:nvPr/>
        </p:nvSpPr>
        <p:spPr>
          <a:xfrm>
            <a:off x="5353276" y="4149080"/>
            <a:ext cx="960707" cy="216024"/>
          </a:xfrm>
          <a:prstGeom prst="rightArrow">
            <a:avLst/>
          </a:prstGeom>
          <a:solidFill>
            <a:srgbClr val="4C6E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grpSp>
        <p:nvGrpSpPr>
          <p:cNvPr id="6" name="Group 5"/>
          <p:cNvGrpSpPr/>
          <p:nvPr/>
        </p:nvGrpSpPr>
        <p:grpSpPr>
          <a:xfrm>
            <a:off x="827585" y="2915194"/>
            <a:ext cx="7712034" cy="3294708"/>
            <a:chOff x="971600" y="3874626"/>
            <a:chExt cx="6578135" cy="2455923"/>
          </a:xfrm>
        </p:grpSpPr>
        <p:grpSp>
          <p:nvGrpSpPr>
            <p:cNvPr id="9" name="Group 8"/>
            <p:cNvGrpSpPr/>
            <p:nvPr/>
          </p:nvGrpSpPr>
          <p:grpSpPr>
            <a:xfrm>
              <a:off x="971600" y="3874626"/>
              <a:ext cx="3896097" cy="2455923"/>
              <a:chOff x="2339752" y="2204864"/>
              <a:chExt cx="6560393" cy="4256123"/>
            </a:xfrm>
          </p:grpSpPr>
          <p:pic>
            <p:nvPicPr>
              <p:cNvPr id="10" name="Picture 2" descr="\\FILESERVER01\bac_com-mat\Marquages routiers\Essais\Pull-off\Essais pull-off\Pull-off test (5).JPG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18523" t="-1933" r="30875" b="15441"/>
              <a:stretch/>
            </p:blipFill>
            <p:spPr bwMode="auto">
              <a:xfrm>
                <a:off x="5580112" y="2204864"/>
                <a:ext cx="3320033" cy="425612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1" name="Picture 3" descr="\\FILESERVER01\bac_com-mat\Marquages routiers\Essais\Pull-off\Préparation échantillons\Collage stempel (7).JPG"/>
              <p:cNvPicPr>
                <a:picLocks noChangeAspect="1" noChangeArrowheads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t="18920" r="28101"/>
              <a:stretch/>
            </p:blipFill>
            <p:spPr bwMode="auto">
              <a:xfrm>
                <a:off x="2339752" y="3720397"/>
                <a:ext cx="3240360" cy="274059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5" name="Picture 1" descr="P13-C3 (2)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t="23957" b="15191"/>
            <a:stretch/>
          </p:blipFill>
          <p:spPr bwMode="auto">
            <a:xfrm>
              <a:off x="4882278" y="5165703"/>
              <a:ext cx="2667457" cy="1164846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9" name="Right Arrow 18"/>
          <p:cNvSpPr/>
          <p:nvPr/>
        </p:nvSpPr>
        <p:spPr>
          <a:xfrm rot="16200000">
            <a:off x="3753098" y="3810530"/>
            <a:ext cx="960707" cy="677097"/>
          </a:xfrm>
          <a:prstGeom prst="rightArrow">
            <a:avLst/>
          </a:prstGeom>
          <a:solidFill>
            <a:srgbClr val="4C6E8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20" name="Picture 19" descr="\\Fileserver01\bac\Transfert\AD\160511_photos\RIMG1457.JPG"/>
          <p:cNvPicPr/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355" y="2440909"/>
            <a:ext cx="2868540" cy="222442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" name="Group 20"/>
          <p:cNvGrpSpPr/>
          <p:nvPr/>
        </p:nvGrpSpPr>
        <p:grpSpPr>
          <a:xfrm>
            <a:off x="3635896" y="2032669"/>
            <a:ext cx="4799743" cy="1972800"/>
            <a:chOff x="3635896" y="2032669"/>
            <a:chExt cx="4799743" cy="1972800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61033" y="2032669"/>
              <a:ext cx="1974606" cy="19723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=""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 descr="\\Fileserver01\bac\Transfert\AD\160511_photos\RIMG1466_phc.jpg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5896" y="2032669"/>
              <a:ext cx="2690841" cy="19728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301120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F553-A650-4ACD-A26B-91EEF72ACA62}" type="slidenum">
              <a:rPr lang="fr-FR"/>
              <a:pPr/>
              <a:t>2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Plan de la présentation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4" name="Content Placeholder 2"/>
          <p:cNvSpPr>
            <a:spLocks noGrp="1"/>
          </p:cNvSpPr>
          <p:nvPr>
            <p:ph idx="1"/>
          </p:nvPr>
        </p:nvSpPr>
        <p:spPr>
          <a:xfrm>
            <a:off x="395536" y="548680"/>
            <a:ext cx="8093843" cy="5001369"/>
          </a:xfrm>
        </p:spPr>
        <p:txBody>
          <a:bodyPr/>
          <a:lstStyle/>
          <a:p>
            <a:r>
              <a:rPr lang="fr-BE" sz="2100" dirty="0" smtClean="0"/>
              <a:t>Contexte (</a:t>
            </a:r>
            <a:r>
              <a:rPr lang="fr-BE" sz="2100" dirty="0" smtClean="0">
                <a:solidFill>
                  <a:schemeClr val="accent3">
                    <a:lumMod val="65000"/>
                  </a:schemeClr>
                </a:solidFill>
              </a:rPr>
              <a:t>GM</a:t>
            </a:r>
            <a:r>
              <a:rPr lang="fr-BE" sz="2100" dirty="0" smtClean="0"/>
              <a:t>)</a:t>
            </a:r>
          </a:p>
          <a:p>
            <a:pPr marL="0" indent="0">
              <a:buNone/>
            </a:pPr>
            <a:endParaRPr lang="fr-BE" sz="800" dirty="0" smtClean="0"/>
          </a:p>
          <a:p>
            <a:pPr lvl="1"/>
            <a:r>
              <a:rPr lang="fr-FR" dirty="0"/>
              <a:t>Explications probables du phénomène</a:t>
            </a:r>
          </a:p>
          <a:p>
            <a:pPr lvl="1"/>
            <a:endParaRPr lang="fr-FR" sz="1200" dirty="0"/>
          </a:p>
          <a:p>
            <a:pPr lvl="1"/>
            <a:r>
              <a:rPr lang="fr-FR" dirty="0" smtClean="0"/>
              <a:t>Recommandations </a:t>
            </a:r>
            <a:r>
              <a:rPr lang="fr-FR" dirty="0"/>
              <a:t>en 2013</a:t>
            </a:r>
          </a:p>
          <a:p>
            <a:pPr lvl="1"/>
            <a:endParaRPr lang="fr-FR" sz="1200" dirty="0"/>
          </a:p>
          <a:p>
            <a:pPr lvl="1"/>
            <a:r>
              <a:rPr lang="fr-FR" dirty="0" smtClean="0"/>
              <a:t>Besoins de recherches exprimés à </a:t>
            </a:r>
            <a:r>
              <a:rPr lang="fr-FR" dirty="0"/>
              <a:t>la </a:t>
            </a:r>
            <a:r>
              <a:rPr lang="fr-FR" dirty="0" smtClean="0"/>
              <a:t>JWR 2015</a:t>
            </a:r>
          </a:p>
          <a:p>
            <a:pPr lvl="1"/>
            <a:endParaRPr lang="fr-FR" sz="1200" dirty="0" smtClean="0"/>
          </a:p>
          <a:p>
            <a:pPr lvl="1"/>
            <a:r>
              <a:rPr lang="fr-FR" dirty="0" smtClean="0"/>
              <a:t>Programme proposé par </a:t>
            </a:r>
            <a:r>
              <a:rPr lang="fr-FR" dirty="0"/>
              <a:t>le </a:t>
            </a:r>
            <a:r>
              <a:rPr lang="fr-FR" dirty="0" smtClean="0"/>
              <a:t>SPW-DGO1- DET</a:t>
            </a:r>
          </a:p>
          <a:p>
            <a:pPr lvl="1"/>
            <a:endParaRPr lang="fr-BE" sz="1100" dirty="0"/>
          </a:p>
          <a:p>
            <a:r>
              <a:rPr lang="fr-BE" sz="2100" dirty="0" smtClean="0"/>
              <a:t>Campagne d’essais CRR (</a:t>
            </a:r>
            <a:r>
              <a:rPr lang="fr-BE" sz="2100" dirty="0" smtClean="0">
                <a:solidFill>
                  <a:schemeClr val="accent3">
                    <a:lumMod val="65000"/>
                  </a:schemeClr>
                </a:solidFill>
              </a:rPr>
              <a:t>AD</a:t>
            </a:r>
            <a:r>
              <a:rPr lang="fr-BE" sz="2100" dirty="0" smtClean="0"/>
              <a:t>)</a:t>
            </a:r>
          </a:p>
          <a:p>
            <a:pPr marL="0" indent="0">
              <a:buNone/>
            </a:pPr>
            <a:endParaRPr lang="fr-BE" sz="800" dirty="0" smtClean="0"/>
          </a:p>
          <a:p>
            <a:pPr lvl="1"/>
            <a:r>
              <a:rPr lang="fr-BE" dirty="0"/>
              <a:t>Matériaux </a:t>
            </a:r>
            <a:r>
              <a:rPr lang="fr-BE" dirty="0" smtClean="0"/>
              <a:t>étudiés</a:t>
            </a:r>
          </a:p>
          <a:p>
            <a:pPr lvl="1"/>
            <a:endParaRPr lang="fr-BE" sz="1200" dirty="0"/>
          </a:p>
          <a:p>
            <a:pPr lvl="1"/>
            <a:r>
              <a:rPr lang="fr-BE" dirty="0" smtClean="0"/>
              <a:t>Variantes testées</a:t>
            </a:r>
          </a:p>
          <a:p>
            <a:pPr lvl="1"/>
            <a:endParaRPr lang="fr-BE" sz="1200" dirty="0"/>
          </a:p>
          <a:p>
            <a:pPr lvl="1"/>
            <a:r>
              <a:rPr lang="fr-BE" dirty="0" smtClean="0"/>
              <a:t>Résultats</a:t>
            </a:r>
          </a:p>
          <a:p>
            <a:endParaRPr lang="fr-BE" sz="1050" dirty="0"/>
          </a:p>
          <a:p>
            <a:r>
              <a:rPr lang="fr-BE" sz="2100" dirty="0" smtClean="0"/>
              <a:t>Conclusions et perspectives (</a:t>
            </a:r>
            <a:r>
              <a:rPr lang="fr-BE" sz="2100" dirty="0" smtClean="0">
                <a:solidFill>
                  <a:schemeClr val="accent3">
                    <a:lumMod val="65000"/>
                  </a:schemeClr>
                </a:solidFill>
              </a:rPr>
              <a:t>GM</a:t>
            </a:r>
            <a:r>
              <a:rPr lang="fr-BE" sz="2100" dirty="0" smtClean="0"/>
              <a:t>)</a:t>
            </a:r>
            <a:endParaRPr lang="nl-BE" sz="2100" dirty="0"/>
          </a:p>
        </p:txBody>
      </p:sp>
    </p:spTree>
    <p:extLst>
      <p:ext uri="{BB962C8B-B14F-4D97-AF65-F5344CB8AC3E}">
        <p14:creationId xmlns="" xmlns:p14="http://schemas.microsoft.com/office/powerpoint/2010/main" val="210479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Campagne</a:t>
            </a:r>
            <a:r>
              <a:rPr lang="en-GB" dirty="0"/>
              <a:t> </a:t>
            </a:r>
            <a:r>
              <a:rPr lang="fr-BE" dirty="0"/>
              <a:t>d’essais</a:t>
            </a:r>
            <a:r>
              <a:rPr lang="en-GB" dirty="0"/>
              <a:t> CRR</a:t>
            </a:r>
            <a:br>
              <a:rPr lang="en-GB" dirty="0"/>
            </a:br>
            <a:r>
              <a:rPr lang="fr-BE" sz="2200" b="0" dirty="0" smtClean="0">
                <a:solidFill>
                  <a:srgbClr val="00305E"/>
                </a:solidFill>
              </a:rPr>
              <a:t>Résultats</a:t>
            </a:r>
            <a:endParaRPr lang="fr-B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2613" y="1165224"/>
            <a:ext cx="8381875" cy="1369606"/>
          </a:xfrm>
        </p:spPr>
        <p:txBody>
          <a:bodyPr/>
          <a:lstStyle/>
          <a:p>
            <a:pPr algn="just"/>
            <a:r>
              <a:rPr lang="fr-FR" sz="2100" dirty="0" smtClean="0"/>
              <a:t>Il n’a pas été possible de reproduire en laboratoire le phénomène in situ de dégradation des marquages routiers !!</a:t>
            </a:r>
          </a:p>
          <a:p>
            <a:pPr algn="just"/>
            <a:endParaRPr lang="fr-FR" sz="2100" dirty="0" smtClean="0"/>
          </a:p>
          <a:p>
            <a:pPr lvl="1" algn="just"/>
            <a:r>
              <a:rPr lang="fr-FR" dirty="0" smtClean="0"/>
              <a:t>Phénomène complexe </a:t>
            </a:r>
            <a:r>
              <a:rPr lang="fr-FR" dirty="0" smtClean="0">
                <a:latin typeface="Arial"/>
                <a:cs typeface="Arial"/>
              </a:rPr>
              <a:t>→</a:t>
            </a:r>
            <a:r>
              <a:rPr lang="fr-FR" dirty="0" smtClean="0"/>
              <a:t> plusieurs facteurs entrent en jeu !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0350" y="2060848"/>
            <a:ext cx="8221462" cy="3423495"/>
            <a:chOff x="590350" y="2276872"/>
            <a:chExt cx="8221462" cy="3423495"/>
          </a:xfrm>
        </p:grpSpPr>
        <p:grpSp>
          <p:nvGrpSpPr>
            <p:cNvPr id="12" name="Group 11"/>
            <p:cNvGrpSpPr/>
            <p:nvPr/>
          </p:nvGrpSpPr>
          <p:grpSpPr>
            <a:xfrm>
              <a:off x="590350" y="2276872"/>
              <a:ext cx="8221462" cy="3423495"/>
              <a:chOff x="-216071" y="869601"/>
              <a:chExt cx="8221462" cy="3423495"/>
            </a:xfrm>
          </p:grpSpPr>
          <p:pic>
            <p:nvPicPr>
              <p:cNvPr id="11" name="Picture 10" descr="Nam_13a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5436096" y="869601"/>
                <a:ext cx="2569295" cy="34234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8" name="Group 7"/>
              <p:cNvGrpSpPr/>
              <p:nvPr/>
            </p:nvGrpSpPr>
            <p:grpSpPr>
              <a:xfrm>
                <a:off x="-216071" y="1925901"/>
                <a:ext cx="5397066" cy="2355231"/>
                <a:chOff x="-216070" y="1602865"/>
                <a:chExt cx="5397066" cy="2355231"/>
              </a:xfrm>
            </p:grpSpPr>
            <p:pic>
              <p:nvPicPr>
                <p:cNvPr id="10" name="Picture 2" descr="\\FILESERVER01\bac_com-mat\Marquages routiers\Essais\Vieillissement solaire\Photos après 18 cycles\P9-C1 à C4.JPG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t="50000" b="17224"/>
                <a:stretch/>
              </p:blipFill>
              <p:spPr bwMode="auto">
                <a:xfrm>
                  <a:off x="-216069" y="2778814"/>
                  <a:ext cx="5397065" cy="117928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4099" name="Picture 3" descr="\\FILESERVER01\bac_com-mat\Marquages routiers\Essais\Vieillissement solaire\Photos après 18 cycles\P10-C1 à C4.JPG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rcRect t="50000" b="16920"/>
                <a:stretch/>
              </p:blipFill>
              <p:spPr bwMode="auto">
                <a:xfrm>
                  <a:off x="-216070" y="1602865"/>
                  <a:ext cx="5397065" cy="1190219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=""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9" name="Left-Right Arrow 8"/>
              <p:cNvSpPr/>
              <p:nvPr/>
            </p:nvSpPr>
            <p:spPr>
              <a:xfrm>
                <a:off x="4987651" y="2917662"/>
                <a:ext cx="1154191" cy="432048"/>
              </a:xfrm>
              <a:prstGeom prst="leftRightArrow">
                <a:avLst/>
              </a:prstGeom>
              <a:solidFill>
                <a:srgbClr val="4C6E8E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/>
              </a:p>
            </p:txBody>
          </p:sp>
        </p:grpSp>
        <p:grpSp>
          <p:nvGrpSpPr>
            <p:cNvPr id="15" name="Group 14"/>
            <p:cNvGrpSpPr/>
            <p:nvPr/>
          </p:nvGrpSpPr>
          <p:grpSpPr>
            <a:xfrm>
              <a:off x="5995603" y="4149080"/>
              <a:ext cx="792088" cy="648072"/>
              <a:chOff x="5436096" y="3695770"/>
              <a:chExt cx="1728192" cy="1872208"/>
            </a:xfrm>
          </p:grpSpPr>
          <p:cxnSp>
            <p:nvCxnSpPr>
              <p:cNvPr id="5" name="Straight Connector 4"/>
              <p:cNvCxnSpPr/>
              <p:nvPr/>
            </p:nvCxnSpPr>
            <p:spPr>
              <a:xfrm>
                <a:off x="5580111" y="3695770"/>
                <a:ext cx="1584177" cy="1872208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Connector 12"/>
              <p:cNvCxnSpPr/>
              <p:nvPr/>
            </p:nvCxnSpPr>
            <p:spPr>
              <a:xfrm flipH="1">
                <a:off x="5436096" y="3695770"/>
                <a:ext cx="1728192" cy="1872208"/>
              </a:xfrm>
              <a:prstGeom prst="line">
                <a:avLst/>
              </a:prstGeom>
              <a:ln w="57150">
                <a:solidFill>
                  <a:srgbClr val="C0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pic>
        <p:nvPicPr>
          <p:cNvPr id="2050" name="Picture 2" descr="C:\Users\ad\AppData\Local\Microsoft\Windows\Temporary Internet Files\Content.IE5\J5S5M7DY\decisions[1]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901" y="2553354"/>
            <a:ext cx="3758749" cy="299343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17871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21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611188" y="148431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Conclusions 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Essais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2015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4908" name="Text Box 12"/>
          <p:cNvSpPr txBox="1">
            <a:spLocks noChangeArrowheads="1"/>
          </p:cNvSpPr>
          <p:nvPr/>
        </p:nvSpPr>
        <p:spPr bwMode="auto">
          <a:xfrm>
            <a:off x="323528" y="764704"/>
            <a:ext cx="8281987" cy="4905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b="1" dirty="0" smtClean="0">
                <a:solidFill>
                  <a:srgbClr val="000000"/>
                </a:solidFill>
              </a:rPr>
              <a:t>Pas d’apparition en labo…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000" b="1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b="1" dirty="0" smtClean="0">
                <a:solidFill>
                  <a:srgbClr val="000000"/>
                </a:solidFill>
              </a:rPr>
              <a:t>Pistes </a:t>
            </a:r>
            <a:r>
              <a:rPr lang="fr-BE" b="1" dirty="0" smtClean="0">
                <a:solidFill>
                  <a:srgbClr val="000000"/>
                </a:solidFill>
              </a:rPr>
              <a:t>?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BE" dirty="0" smtClean="0">
                <a:solidFill>
                  <a:srgbClr val="000000"/>
                </a:solidFill>
              </a:rPr>
              <a:t> Les essais ne sont pas assez sévères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BE" dirty="0" smtClean="0">
                <a:solidFill>
                  <a:srgbClr val="000000"/>
                </a:solidFill>
              </a:rPr>
              <a:t> La taille des échantillons n’est pas représentative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BE" dirty="0" smtClean="0">
                <a:solidFill>
                  <a:srgbClr val="000000"/>
                </a:solidFill>
              </a:rPr>
              <a:t> Le phénomène n’est pas bien simulé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fr-BE" dirty="0" smtClean="0">
                <a:solidFill>
                  <a:srgbClr val="000000"/>
                </a:solidFill>
              </a:rPr>
              <a:t> Le phénomène est plus complexe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050" dirty="0" smtClean="0">
              <a:solidFill>
                <a:srgbClr val="000000"/>
              </a:solidFill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fr-BE" sz="2400" b="1" dirty="0" smtClean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347841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22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Perspectives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50454" y="1029137"/>
            <a:ext cx="8352159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/>
              <a:t>Projet en </a:t>
            </a:r>
            <a:r>
              <a:rPr lang="fr-BE" dirty="0" smtClean="0"/>
              <a:t>2017?</a:t>
            </a:r>
            <a:endParaRPr lang="fr-BE" dirty="0"/>
          </a:p>
          <a:p>
            <a:endParaRPr lang="fr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Collaboration DGO1, </a:t>
            </a:r>
            <a:r>
              <a:rPr lang="fr-BE" dirty="0" smtClean="0"/>
              <a:t>CoRI </a:t>
            </a:r>
            <a:r>
              <a:rPr lang="fr-BE" dirty="0"/>
              <a:t>et </a:t>
            </a:r>
            <a:r>
              <a:rPr lang="fr-BE" dirty="0" smtClean="0"/>
              <a:t>CRR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 smtClean="0">
                <a:solidFill>
                  <a:srgbClr val="000000"/>
                </a:solidFill>
              </a:rPr>
              <a:t>Financement</a:t>
            </a:r>
            <a:r>
              <a:rPr lang="fr-BE" dirty="0">
                <a:solidFill>
                  <a:srgbClr val="000000"/>
                </a:solidFill>
              </a:rPr>
              <a:t>: DGO6 (aide technologique</a:t>
            </a:r>
            <a:r>
              <a:rPr lang="fr-BE" dirty="0" smtClean="0">
                <a:solidFill>
                  <a:srgbClr val="000000"/>
                </a:solidFill>
              </a:rPr>
              <a:t>)? </a:t>
            </a:r>
            <a:endParaRPr lang="fr-BE" dirty="0"/>
          </a:p>
          <a:p>
            <a:pPr lvl="1"/>
            <a:endParaRPr lang="fr-BE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BE" dirty="0"/>
              <a:t>Plusieurs </a:t>
            </a:r>
            <a:r>
              <a:rPr lang="fr-BE" dirty="0" smtClean="0"/>
              <a:t>pistes:</a:t>
            </a:r>
            <a:endParaRPr lang="fr-BE" dirty="0"/>
          </a:p>
          <a:p>
            <a:pPr lvl="1"/>
            <a:endParaRPr lang="fr-BE" sz="1200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BE" dirty="0"/>
              <a:t>Constitution base de </a:t>
            </a:r>
            <a:r>
              <a:rPr lang="fr-BE" dirty="0" smtClean="0"/>
              <a:t>données de zones concernées</a:t>
            </a:r>
            <a:endParaRPr lang="fr-BE" dirty="0"/>
          </a:p>
          <a:p>
            <a:pPr lvl="2"/>
            <a:endParaRPr lang="fr-BE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Essais sur échantillons prélevés in </a:t>
            </a:r>
            <a:r>
              <a:rPr lang="fr-FR" dirty="0" smtClean="0"/>
              <a:t>situ </a:t>
            </a:r>
            <a:r>
              <a:rPr lang="fr-BE" dirty="0" smtClean="0"/>
              <a:t>pour </a:t>
            </a:r>
            <a:r>
              <a:rPr lang="fr-BE" dirty="0"/>
              <a:t>étude </a:t>
            </a:r>
            <a:r>
              <a:rPr lang="fr-BE" dirty="0" smtClean="0"/>
              <a:t>approfondie:</a:t>
            </a:r>
            <a:endParaRPr lang="fr-BE" dirty="0"/>
          </a:p>
          <a:p>
            <a:pPr lvl="2"/>
            <a:endParaRPr lang="fr-BE" sz="8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BE" dirty="0"/>
              <a:t>Composition et caractéristiques revêtement bitumineux:</a:t>
            </a:r>
          </a:p>
          <a:p>
            <a:pPr marL="2003425" lvl="3" indent="-285750">
              <a:buFont typeface="Arial" panose="020B0604020202020204" pitchFamily="34" charset="0"/>
              <a:buChar char="•"/>
            </a:pPr>
            <a:r>
              <a:rPr lang="fr-BE" dirty="0"/>
              <a:t>Degré vieillissement </a:t>
            </a:r>
            <a:r>
              <a:rPr lang="fr-BE" dirty="0" smtClean="0"/>
              <a:t>bitume (via </a:t>
            </a:r>
            <a:r>
              <a:rPr lang="fr-BE" dirty="0"/>
              <a:t>IR)</a:t>
            </a:r>
          </a:p>
          <a:p>
            <a:pPr marL="2003425" lvl="3" indent="-285750">
              <a:buFont typeface="Arial" panose="020B0604020202020204" pitchFamily="34" charset="0"/>
              <a:buChar char="•"/>
            </a:pPr>
            <a:r>
              <a:rPr lang="fr-BE" dirty="0"/>
              <a:t>Pourcentage de </a:t>
            </a:r>
            <a:r>
              <a:rPr lang="fr-BE" dirty="0" smtClean="0"/>
              <a:t>vides</a:t>
            </a:r>
            <a:endParaRPr lang="fr-BE" dirty="0"/>
          </a:p>
          <a:p>
            <a:pPr marL="1260475" lvl="2" indent="0">
              <a:buNone/>
            </a:pPr>
            <a:endParaRPr lang="fr-BE" sz="8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BE" dirty="0"/>
              <a:t>Essai pull-off</a:t>
            </a:r>
          </a:p>
          <a:p>
            <a:pPr lvl="2" indent="263525"/>
            <a:endParaRPr lang="fr-BE" sz="800" dirty="0"/>
          </a:p>
          <a:p>
            <a:pPr marL="1657350" lvl="3" indent="-285750">
              <a:buFont typeface="Arial" panose="020B0604020202020204" pitchFamily="34" charset="0"/>
              <a:buChar char="•"/>
            </a:pPr>
            <a:r>
              <a:rPr lang="fr-BE" dirty="0"/>
              <a:t>Etude microscopique des </a:t>
            </a:r>
            <a:r>
              <a:rPr lang="fr-BE" dirty="0" smtClean="0"/>
              <a:t>fissures</a:t>
            </a:r>
            <a:endParaRPr lang="fr-BE" dirty="0"/>
          </a:p>
        </p:txBody>
      </p:sp>
    </p:spTree>
    <p:extLst>
      <p:ext uri="{BB962C8B-B14F-4D97-AF65-F5344CB8AC3E}">
        <p14:creationId xmlns="" xmlns:p14="http://schemas.microsoft.com/office/powerpoint/2010/main" val="12570609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23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0" y="1772816"/>
            <a:ext cx="9144000" cy="216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5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Merci</a:t>
            </a:r>
            <a:r>
              <a:rPr lang="en-GB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pour </a:t>
            </a: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5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votre</a:t>
            </a:r>
            <a:r>
              <a:rPr lang="en-GB" sz="5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attention!</a:t>
            </a:r>
            <a:endParaRPr lang="en-GB" sz="5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2" name="Picture 2" descr="C:\UserData\ad\Documents\My Pictures\logo_OCW-CRR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6021288"/>
            <a:ext cx="962936" cy="75975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257060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973" name="Picture 5" descr="Nam_3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1772816"/>
            <a:ext cx="2592388" cy="1943100"/>
          </a:xfrm>
          <a:prstGeom prst="rect">
            <a:avLst/>
          </a:prstGeom>
          <a:noFill/>
        </p:spPr>
      </p:pic>
      <p:pic>
        <p:nvPicPr>
          <p:cNvPr id="16455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6176" y="2348880"/>
            <a:ext cx="1691680" cy="225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10F553-A650-4ACD-A26B-91EEF72ACA62}" type="slidenum">
              <a:rPr lang="fr-FR"/>
              <a:pPr/>
              <a:t>3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211970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1988840"/>
            <a:ext cx="7920038" cy="900113"/>
          </a:xfrm>
          <a:noFill/>
          <a:ln/>
        </p:spPr>
        <p:txBody>
          <a:bodyPr/>
          <a:lstStyle/>
          <a:p>
            <a:r>
              <a:rPr lang="fr-BE" sz="200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itchFamily="34" charset="0"/>
                <a:ea typeface="Geneva" pitchFamily="64" charset="-128"/>
                <a:cs typeface="+mn-cs"/>
              </a:rPr>
              <a:t>Dégradations constatées</a:t>
            </a:r>
          </a:p>
        </p:txBody>
      </p:sp>
      <p:sp>
        <p:nvSpPr>
          <p:cNvPr id="2119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3568" y="2492897"/>
            <a:ext cx="3635375" cy="3456384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fr-BE" sz="1600" b="0" dirty="0"/>
              <a:t>Sur les marquages thermoplastiques </a:t>
            </a:r>
            <a:endParaRPr lang="fr-BE" sz="1600" b="0" dirty="0" smtClean="0"/>
          </a:p>
          <a:p>
            <a:pPr>
              <a:lnSpc>
                <a:spcPct val="90000"/>
              </a:lnSpc>
              <a:buNone/>
            </a:pPr>
            <a:r>
              <a:rPr lang="fr-BE" sz="1600" b="0" dirty="0" smtClean="0"/>
              <a:t>	en </a:t>
            </a:r>
            <a:r>
              <a:rPr lang="fr-BE" sz="1600" b="0" dirty="0"/>
              <a:t>plusieurs couches</a:t>
            </a:r>
          </a:p>
          <a:p>
            <a:pPr>
              <a:lnSpc>
                <a:spcPct val="90000"/>
              </a:lnSpc>
            </a:pPr>
            <a:r>
              <a:rPr lang="fr-BE" sz="1600" b="0" dirty="0" smtClean="0"/>
              <a:t>Sur </a:t>
            </a:r>
            <a:r>
              <a:rPr lang="fr-BE" sz="1600" b="0" dirty="0"/>
              <a:t>des marquages de grandes dimensions (passages piétons, flèches…)</a:t>
            </a:r>
          </a:p>
          <a:p>
            <a:pPr>
              <a:lnSpc>
                <a:spcPct val="90000"/>
              </a:lnSpc>
            </a:pPr>
            <a:r>
              <a:rPr lang="fr-BE" sz="1600" b="0" dirty="0" smtClean="0"/>
              <a:t>Sur </a:t>
            </a:r>
            <a:r>
              <a:rPr lang="fr-BE" sz="1600" b="0" dirty="0"/>
              <a:t>des enrobés </a:t>
            </a:r>
            <a:r>
              <a:rPr lang="fr-BE" sz="1600" b="0" dirty="0" smtClean="0"/>
              <a:t>ouverts - </a:t>
            </a:r>
            <a:r>
              <a:rPr lang="fr-BE" sz="1600" b="0" dirty="0"/>
              <a:t>type SMA (granulats </a:t>
            </a:r>
            <a:r>
              <a:rPr lang="fr-BE" sz="1600" b="0" dirty="0" smtClean="0"/>
              <a:t>apparents</a:t>
            </a:r>
            <a:r>
              <a:rPr lang="fr-BE" sz="1600" b="0" dirty="0"/>
              <a:t>)</a:t>
            </a:r>
          </a:p>
          <a:p>
            <a:pPr>
              <a:lnSpc>
                <a:spcPct val="90000"/>
              </a:lnSpc>
            </a:pPr>
            <a:r>
              <a:rPr lang="fr-BE" sz="1600" b="0" dirty="0" smtClean="0"/>
              <a:t>Lorsqu’une </a:t>
            </a:r>
            <a:r>
              <a:rPr lang="fr-BE" sz="1600" b="0" dirty="0"/>
              <a:t>couche mince </a:t>
            </a:r>
            <a:r>
              <a:rPr lang="fr-BE" sz="1600" b="0" dirty="0" smtClean="0"/>
              <a:t>                       (</a:t>
            </a:r>
            <a:r>
              <a:rPr lang="fr-BE" sz="1600" b="0" dirty="0"/>
              <a:t>3-4 cm) d’enrobé bitumineux recouvre un béton sur lequel le marquage antérieur n’a pas été (suffisamment) effacé</a:t>
            </a: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683568" y="188640"/>
            <a:ext cx="7920038" cy="90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fr-FR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Contexte (rappel)</a:t>
            </a:r>
            <a:endParaRPr lang="fr-FR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211975" name="Picture 7" descr="Nam_4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80063" y="3213100"/>
            <a:ext cx="2590800" cy="1941513"/>
          </a:xfrm>
          <a:prstGeom prst="rect">
            <a:avLst/>
          </a:prstGeom>
          <a:noFill/>
        </p:spPr>
      </p:pic>
      <p:sp>
        <p:nvSpPr>
          <p:cNvPr id="11" name="Rectangle 3"/>
          <p:cNvSpPr txBox="1">
            <a:spLocks noChangeArrowheads="1"/>
          </p:cNvSpPr>
          <p:nvPr/>
        </p:nvSpPr>
        <p:spPr bwMode="auto">
          <a:xfrm>
            <a:off x="718419" y="701626"/>
            <a:ext cx="7920038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20000"/>
              </a:spcBef>
              <a:spcAft>
                <a:spcPct val="0"/>
              </a:spcAft>
              <a:defRPr/>
            </a:pPr>
            <a:r>
              <a:rPr lang="fr-BE" kern="0" dirty="0" smtClean="0">
                <a:solidFill>
                  <a:srgbClr val="000000"/>
                </a:solidFill>
              </a:rPr>
              <a:t>Dégradations relativement importantes du revêtement (sur 2-3 cm de profondeur) au droit des marquages routiers (continus ou discontinus) après l'hiver.</a:t>
            </a:r>
            <a:endParaRPr lang="fr-FR" kern="0" dirty="0">
              <a:solidFill>
                <a:srgbClr val="000000"/>
              </a:solidFill>
            </a:endParaRPr>
          </a:p>
        </p:txBody>
      </p:sp>
      <p:pic>
        <p:nvPicPr>
          <p:cNvPr id="211976" name="Picture 8" descr="Nam_2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87900" y="4437063"/>
            <a:ext cx="2590800" cy="19431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123676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2119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2119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119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21197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5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21197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2119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21197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9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4" dur="500"/>
                                        <p:tgtEl>
                                          <p:spTgt spid="2119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1970" grpId="0"/>
      <p:bldP spid="10" grpId="0"/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0FA93B-B266-42E6-8C74-D565D61D33C9}" type="slidenum">
              <a:rPr lang="fr-FR"/>
              <a:pPr/>
              <a:t>4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5922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5923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24" name="Rectangle 4"/>
          <p:cNvSpPr>
            <a:spLocks noChangeArrowheads="1"/>
          </p:cNvSpPr>
          <p:nvPr/>
        </p:nvSpPr>
        <p:spPr bwMode="auto">
          <a:xfrm>
            <a:off x="611188" y="148431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25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26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27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28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29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5930" name="Text Box 10"/>
          <p:cNvSpPr txBox="1">
            <a:spLocks noChangeArrowheads="1"/>
          </p:cNvSpPr>
          <p:nvPr/>
        </p:nvSpPr>
        <p:spPr bwMode="auto">
          <a:xfrm>
            <a:off x="1042988" y="333375"/>
            <a:ext cx="7416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BE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phénomène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n'est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pas </a:t>
            </a:r>
            <a:r>
              <a:rPr lang="en-GB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constaté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err="1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sur</a:t>
            </a:r>
            <a:r>
              <a:rPr lang="en-GB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</p:txBody>
      </p:sp>
      <p:sp>
        <p:nvSpPr>
          <p:cNvPr id="465931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5932" name="Text Box 12"/>
          <p:cNvSpPr txBox="1">
            <a:spLocks noChangeArrowheads="1"/>
          </p:cNvSpPr>
          <p:nvPr/>
        </p:nvSpPr>
        <p:spPr bwMode="auto">
          <a:xfrm>
            <a:off x="611188" y="1196975"/>
            <a:ext cx="4608512" cy="4662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Les routes en </a:t>
            </a: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béton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i="1" dirty="0" smtClean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Les </a:t>
            </a: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routes récentes (&lt; 5 ans)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fr-BE" i="1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 Avec des </a:t>
            </a:r>
            <a:r>
              <a:rPr lang="fr-BE" b="1" i="1" dirty="0">
                <a:solidFill>
                  <a:srgbClr val="000000"/>
                </a:solidFill>
                <a:latin typeface="Arial" pitchFamily="34" charset="0"/>
              </a:rPr>
              <a:t>peintures</a:t>
            </a: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 routières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fr-BE" i="1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 </a:t>
            </a: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Sur </a:t>
            </a: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le site d'homologation </a:t>
            </a: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des systèmes de marquages routiers à Baillonville (N63)</a:t>
            </a:r>
            <a:endParaRPr lang="fr-BE" i="1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fr-BE" i="1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 Avec des </a:t>
            </a:r>
            <a:r>
              <a:rPr lang="fr-BE" i="1" dirty="0" smtClean="0">
                <a:solidFill>
                  <a:srgbClr val="000000"/>
                </a:solidFill>
                <a:latin typeface="Arial" pitchFamily="34" charset="0"/>
              </a:rPr>
              <a:t>marquages </a:t>
            </a: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structurés                                               (type II - </a:t>
            </a:r>
            <a:r>
              <a:rPr lang="fr-BE" i="1" dirty="0" err="1">
                <a:solidFill>
                  <a:srgbClr val="000000"/>
                </a:solidFill>
                <a:latin typeface="Arial" pitchFamily="34" charset="0"/>
              </a:rPr>
              <a:t>multidots</a:t>
            </a:r>
            <a:r>
              <a:rPr lang="fr-BE" i="1" dirty="0">
                <a:solidFill>
                  <a:srgbClr val="000000"/>
                </a:solidFill>
                <a:latin typeface="Arial" pitchFamily="34" charset="0"/>
              </a:rPr>
              <a:t>)</a:t>
            </a:r>
            <a:endParaRPr lang="fr-BE" dirty="0">
              <a:solidFill>
                <a:srgbClr val="000000"/>
              </a:solidFill>
              <a:latin typeface="Arial" pitchFamily="34" charset="0"/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endParaRPr lang="fr-BE" dirty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465934" name="Picture 1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3800" y="1125538"/>
            <a:ext cx="3525838" cy="2147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44551" name="Picture 7" descr="http://img.pagesdor.be/mysite/media/45/03/4/832ef71e-6df5-46dd-a225-b4a989a2dbd3_PICTURESMALL_E2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88840"/>
            <a:ext cx="2857500" cy="2809876"/>
          </a:xfrm>
          <a:prstGeom prst="rect">
            <a:avLst/>
          </a:prstGeom>
          <a:noFill/>
        </p:spPr>
      </p:pic>
      <p:pic>
        <p:nvPicPr>
          <p:cNvPr id="23" name="Picture 6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780928"/>
            <a:ext cx="3741917" cy="25414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465937" name="Object 17"/>
          <p:cNvGraphicFramePr>
            <a:graphicFrameLocks noGrp="1" noChangeAspect="1"/>
          </p:cNvGraphicFramePr>
          <p:nvPr>
            <p:ph sz="quarter" idx="4"/>
          </p:nvPr>
        </p:nvGraphicFramePr>
        <p:xfrm>
          <a:off x="5796136" y="4149080"/>
          <a:ext cx="3001963" cy="1993900"/>
        </p:xfrm>
        <a:graphic>
          <a:graphicData uri="http://schemas.openxmlformats.org/presentationml/2006/ole">
            <p:oleObj spid="_x0000_s1047" name="Photo Editor Photo" r:id="rId6" imgW="10209524" imgH="6780952" progId="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90520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4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5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26" name="Image 25" descr="Fig-1_decollement_marquage_gel-dégel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9144000" cy="5130412"/>
          </a:xfrm>
          <a:prstGeom prst="rect">
            <a:avLst/>
          </a:prstGeom>
        </p:spPr>
      </p:pic>
      <p:pic>
        <p:nvPicPr>
          <p:cNvPr id="27" name="Image 26" descr="Fig-2_decollement_marquage_gel-dége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" y="259200"/>
            <a:ext cx="9143265" cy="5130000"/>
          </a:xfrm>
          <a:prstGeom prst="rect">
            <a:avLst/>
          </a:prstGeom>
        </p:spPr>
      </p:pic>
      <p:pic>
        <p:nvPicPr>
          <p:cNvPr id="28" name="Image 27" descr="Fig-3_decollement_marquage_gel-dégel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29" name="Image 28" descr="Fig-4_decollement_marquage_gel-dég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0" name="Image 29" descr="Fig-5_decollement_marquage_gel-dégel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1" name="Image 30" descr="Fig-6_decollement_marquage_gel-dége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2" name="Image 31" descr="Fig-7_decollement_marquage_gel-dégel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3" name="Image 32" descr="Fig-8_decollement_marquage_gel-dégel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4" name="Image 33" descr="Fig-9_decollement_marquage_gel-dégel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5" name="Image 34" descr="Fig-10_decollement_marquage_gel-dégel.jp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042988" y="333375"/>
            <a:ext cx="7416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BE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Explications </a:t>
            </a: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probables</a:t>
            </a:r>
            <a:endParaRPr lang="en-GB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1. Gel – dégel 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78140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6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18" name="Image 17" descr="Fig-1_decollement_marquage_dilatatio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720000"/>
            <a:ext cx="9143265" cy="5130000"/>
          </a:xfrm>
          <a:prstGeom prst="rect">
            <a:avLst/>
          </a:prstGeom>
        </p:spPr>
      </p:pic>
      <p:pic>
        <p:nvPicPr>
          <p:cNvPr id="20" name="Image 19" descr="Fig-2_decollement_marquage_dilatation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35" y="900000"/>
            <a:ext cx="9143265" cy="5130000"/>
          </a:xfrm>
          <a:prstGeom prst="rect">
            <a:avLst/>
          </a:prstGeom>
        </p:spPr>
      </p:pic>
      <p:pic>
        <p:nvPicPr>
          <p:cNvPr id="21" name="Image 20" descr="Fig-3_decollement_marquage_dilatation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35" y="900000"/>
            <a:ext cx="9143265" cy="5130000"/>
          </a:xfrm>
          <a:prstGeom prst="rect">
            <a:avLst/>
          </a:prstGeom>
        </p:spPr>
      </p:pic>
      <p:pic>
        <p:nvPicPr>
          <p:cNvPr id="22" name="Image 21" descr="Fig-4_decollement_marquage_dilatatio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900000"/>
            <a:ext cx="9143265" cy="5130000"/>
          </a:xfrm>
          <a:prstGeom prst="rect">
            <a:avLst/>
          </a:prstGeom>
        </p:spPr>
      </p:pic>
      <p:pic>
        <p:nvPicPr>
          <p:cNvPr id="23" name="Image 22" descr="Fig-5_decollement_marquage_dilatation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" y="260648"/>
            <a:ext cx="9143265" cy="5130000"/>
          </a:xfrm>
          <a:prstGeom prst="rect">
            <a:avLst/>
          </a:prstGeom>
        </p:spPr>
      </p:pic>
      <p:sp>
        <p:nvSpPr>
          <p:cNvPr id="19" name="Text Box 10"/>
          <p:cNvSpPr txBox="1">
            <a:spLocks noChangeArrowheads="1"/>
          </p:cNvSpPr>
          <p:nvPr/>
        </p:nvSpPr>
        <p:spPr bwMode="auto">
          <a:xfrm>
            <a:off x="1042988" y="333375"/>
            <a:ext cx="7416800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BE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Explications </a:t>
            </a: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probables</a:t>
            </a:r>
            <a:endParaRPr lang="en-GB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2. Dilation </a:t>
            </a: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thermique</a:t>
            </a: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différenciée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1674012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Image 42" descr="Fig-6_decollement_marquage_pose_hydrocarboné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7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8" name="Image 37" descr="Fig-1_decollement_marquage_pose_hydrocarboné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39" name="Image 38" descr="Fig-2_decollement_marquage_pose_hydrocarboné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40" name="Image 39" descr="Fig-3_decollement_marquage_pose_hydrocarboné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59200"/>
            <a:ext cx="9143265" cy="5130000"/>
          </a:xfrm>
          <a:prstGeom prst="rect">
            <a:avLst/>
          </a:prstGeom>
        </p:spPr>
      </p:pic>
      <p:pic>
        <p:nvPicPr>
          <p:cNvPr id="41" name="Image 40" descr="Fig-4_decollement_marquage_pose_hydrocarboné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35" y="259200"/>
            <a:ext cx="9143265" cy="5130000"/>
          </a:xfrm>
          <a:prstGeom prst="rect">
            <a:avLst/>
          </a:prstGeom>
        </p:spPr>
      </p:pic>
      <p:pic>
        <p:nvPicPr>
          <p:cNvPr id="42" name="Image 41" descr="Fig-5_decollement_marquage_pose_hydrocarboné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735" y="259200"/>
            <a:ext cx="9143265" cy="5130000"/>
          </a:xfrm>
          <a:prstGeom prst="rect">
            <a:avLst/>
          </a:prstGeom>
        </p:spPr>
      </p:pic>
      <p:sp>
        <p:nvSpPr>
          <p:cNvPr id="37" name="Text Box 10"/>
          <p:cNvSpPr txBox="1">
            <a:spLocks noChangeArrowheads="1"/>
          </p:cNvSpPr>
          <p:nvPr/>
        </p:nvSpPr>
        <p:spPr bwMode="auto">
          <a:xfrm>
            <a:off x="1042988" y="333375"/>
            <a:ext cx="7416800" cy="1292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BE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Explications </a:t>
            </a:r>
            <a:r>
              <a:rPr lang="en-GB" sz="20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probables</a:t>
            </a:r>
            <a:endParaRPr lang="en-GB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3. </a:t>
            </a:r>
            <a:r>
              <a:rPr lang="fr-BE" sz="2000" b="1" dirty="0" smtClean="0">
                <a:solidFill>
                  <a:srgbClr val="000000"/>
                </a:solidFill>
                <a:ea typeface="Times New Roman" pitchFamily="18" charset="0"/>
              </a:rPr>
              <a:t>Manque d'adhérence du revêtement appliqué sur un ancien marquage non effacé</a:t>
            </a:r>
            <a:endParaRPr lang="en-GB" sz="20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="" xmlns:p14="http://schemas.microsoft.com/office/powerpoint/2010/main" val="36872639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8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611188" y="148431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0" y="332656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fr-BE" sz="2800" b="1" dirty="0">
                <a:solidFill>
                  <a:srgbClr val="3366CC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Recommandations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2013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4908" name="Text Box 12"/>
          <p:cNvSpPr txBox="1">
            <a:spLocks noChangeArrowheads="1"/>
          </p:cNvSpPr>
          <p:nvPr/>
        </p:nvSpPr>
        <p:spPr bwMode="auto">
          <a:xfrm>
            <a:off x="251520" y="1484784"/>
            <a:ext cx="8712968" cy="2923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dirty="0" smtClean="0">
                <a:solidFill>
                  <a:srgbClr val="000000"/>
                </a:solidFill>
              </a:rPr>
              <a:t>Début 2013, diffusion d'un rapport au sein des DT / Districts DGO1,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dirty="0" smtClean="0">
                <a:solidFill>
                  <a:srgbClr val="000000"/>
                </a:solidFill>
              </a:rPr>
              <a:t>avec recommandations relatives à la mise en œuvre de la voirie: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fr-BE" sz="1600" dirty="0" smtClean="0">
                <a:solidFill>
                  <a:srgbClr val="000000"/>
                </a:solidFill>
              </a:rPr>
              <a:t> éviter de placer le joint longitudinal au niveau des marquages                                            	mais plutôt au milieu de la bande de roulement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fr-BE" sz="1600" dirty="0" smtClean="0">
                <a:solidFill>
                  <a:srgbClr val="000000"/>
                </a:solidFill>
              </a:rPr>
              <a:t> éviter les marquages – trop – épais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fr-BE" sz="1600" dirty="0" smtClean="0">
                <a:solidFill>
                  <a:srgbClr val="000000"/>
                </a:solidFill>
              </a:rPr>
              <a:t> prévoir une évacuation de l'eau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fr-BE" sz="1600" dirty="0" smtClean="0">
                <a:solidFill>
                  <a:srgbClr val="000000"/>
                </a:solidFill>
              </a:rPr>
              <a:t> lors d’un "rechargement" du revêtement, effacer les anciens marquages</a:t>
            </a:r>
          </a:p>
        </p:txBody>
      </p:sp>
    </p:spTree>
    <p:extLst>
      <p:ext uri="{BB962C8B-B14F-4D97-AF65-F5344CB8AC3E}">
        <p14:creationId xmlns="" xmlns:p14="http://schemas.microsoft.com/office/powerpoint/2010/main" val="239034763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2558-952D-445D-B019-BD57126CC9DA}" type="slidenum">
              <a:rPr lang="fr-FR"/>
              <a:pPr/>
              <a:t>9</a:t>
            </a:fld>
            <a:r>
              <a:rPr lang="fr-FR">
                <a:solidFill>
                  <a:srgbClr val="FFFFFF"/>
                </a:solidFill>
              </a:rPr>
              <a:t> </a:t>
            </a:r>
          </a:p>
        </p:txBody>
      </p:sp>
      <p:sp>
        <p:nvSpPr>
          <p:cNvPr id="464898" name="Text Box 2"/>
          <p:cNvSpPr txBox="1">
            <a:spLocks noChangeArrowheads="1"/>
          </p:cNvSpPr>
          <p:nvPr/>
        </p:nvSpPr>
        <p:spPr bwMode="auto">
          <a:xfrm>
            <a:off x="6732588" y="2133600"/>
            <a:ext cx="2195512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>
              <a:solidFill>
                <a:srgbClr val="000000"/>
              </a:solidFill>
              <a:latin typeface="Arial" pitchFamily="34" charset="0"/>
            </a:endParaRPr>
          </a:p>
        </p:txBody>
      </p:sp>
      <p:sp>
        <p:nvSpPr>
          <p:cNvPr id="464899" name="Rectangle 3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0" name="Rectangle 4"/>
          <p:cNvSpPr>
            <a:spLocks noChangeArrowheads="1"/>
          </p:cNvSpPr>
          <p:nvPr/>
        </p:nvSpPr>
        <p:spPr bwMode="auto">
          <a:xfrm>
            <a:off x="611188" y="1484313"/>
            <a:ext cx="7416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1" name="Rectangle 5"/>
          <p:cNvSpPr>
            <a:spLocks noChangeArrowheads="1"/>
          </p:cNvSpPr>
          <p:nvPr/>
        </p:nvSpPr>
        <p:spPr bwMode="auto">
          <a:xfrm>
            <a:off x="4448175" y="3246438"/>
            <a:ext cx="1852613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2" name="Rectangle 6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3" name="Rectangle 7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4" name="Rectangle 8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5" name="Rectangle 9"/>
          <p:cNvSpPr>
            <a:spLocks noChangeArrowheads="1"/>
          </p:cNvSpPr>
          <p:nvPr/>
        </p:nvSpPr>
        <p:spPr bwMode="auto">
          <a:xfrm>
            <a:off x="4448175" y="3246438"/>
            <a:ext cx="2476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fr-BE">
                <a:solidFill>
                  <a:srgbClr val="000000"/>
                </a:solidFill>
                <a:latin typeface="Arial" pitchFamily="34" charset="0"/>
              </a:rPr>
              <a:t> </a:t>
            </a:r>
          </a:p>
        </p:txBody>
      </p:sp>
      <p:sp>
        <p:nvSpPr>
          <p:cNvPr id="464906" name="Text Box 10"/>
          <p:cNvSpPr txBox="1">
            <a:spLocks noChangeArrowheads="1"/>
          </p:cNvSpPr>
          <p:nvPr/>
        </p:nvSpPr>
        <p:spPr bwMode="auto">
          <a:xfrm>
            <a:off x="0" y="332656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Besoins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recherches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GB" sz="2400" b="1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exprimés</a:t>
            </a:r>
            <a:r>
              <a:rPr lang="en-GB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à la JWR 2015</a:t>
            </a:r>
            <a:endParaRPr lang="en-GB" sz="2400" b="1" dirty="0">
              <a:solidFill>
                <a:srgbClr val="0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464907" name="Rectangle 11"/>
          <p:cNvSpPr>
            <a:spLocks noChangeArrowheads="1"/>
          </p:cNvSpPr>
          <p:nvPr/>
        </p:nvSpPr>
        <p:spPr bwMode="auto">
          <a:xfrm>
            <a:off x="468313" y="981075"/>
            <a:ext cx="8207375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fr-BE" sz="240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64908" name="Text Box 12"/>
          <p:cNvSpPr txBox="1">
            <a:spLocks noChangeArrowheads="1"/>
          </p:cNvSpPr>
          <p:nvPr/>
        </p:nvSpPr>
        <p:spPr bwMode="auto">
          <a:xfrm>
            <a:off x="395536" y="980728"/>
            <a:ext cx="8281987" cy="46743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smtClean="0">
                <a:solidFill>
                  <a:srgbClr val="000000"/>
                </a:solidFill>
              </a:rPr>
              <a:t>Nécessité </a:t>
            </a:r>
            <a:r>
              <a:rPr lang="fr-BE" dirty="0" smtClean="0">
                <a:solidFill>
                  <a:srgbClr val="000000"/>
                </a:solidFill>
              </a:rPr>
              <a:t>SPW-MOW </a:t>
            </a:r>
            <a:r>
              <a:rPr lang="fr-BE" dirty="0" smtClean="0">
                <a:solidFill>
                  <a:srgbClr val="000000"/>
                </a:solidFill>
              </a:rPr>
              <a:t>de disposer d'une explication démontrée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050" dirty="0" smtClean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b="1" dirty="0" smtClean="0">
                <a:solidFill>
                  <a:srgbClr val="000000"/>
                </a:solidFill>
              </a:rPr>
              <a:t> En labo</a:t>
            </a:r>
            <a:r>
              <a:rPr lang="fr-BE" dirty="0" smtClean="0">
                <a:solidFill>
                  <a:srgbClr val="000000"/>
                </a:solidFill>
              </a:rPr>
              <a:t>, simuler le phénomène sur des plaques                            	enrobés bitumineux – marquages routiers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fr-BE" dirty="0" smtClean="0">
                <a:solidFill>
                  <a:srgbClr val="000000"/>
                </a:solidFill>
                <a:sym typeface="Symbol"/>
              </a:rPr>
              <a:t>	</a:t>
            </a:r>
            <a:r>
              <a:rPr lang="fr-BE" dirty="0" smtClean="0">
                <a:solidFill>
                  <a:srgbClr val="000000"/>
                </a:solidFill>
              </a:rPr>
              <a:t> cycles de gel-dégel + cycles UV + eau</a:t>
            </a:r>
          </a:p>
          <a:p>
            <a:pPr fontAlgn="base">
              <a:spcBef>
                <a:spcPct val="50000"/>
              </a:spcBef>
              <a:spcAft>
                <a:spcPct val="0"/>
              </a:spcAft>
            </a:pPr>
            <a:endParaRPr lang="fr-BE" sz="1200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dirty="0">
                <a:solidFill>
                  <a:srgbClr val="000000"/>
                </a:solidFill>
              </a:rPr>
              <a:t> </a:t>
            </a:r>
            <a:r>
              <a:rPr lang="fr-BE" dirty="0" smtClean="0">
                <a:solidFill>
                  <a:srgbClr val="000000"/>
                </a:solidFill>
              </a:rPr>
              <a:t>Proposition de réalisation d’essais par le DET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r-BE" dirty="0" smtClean="0">
                <a:solidFill>
                  <a:srgbClr val="000000"/>
                </a:solidFill>
              </a:rPr>
              <a:t> avec différents types d'enrobés (ouverts – fermés)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r-BE" dirty="0" smtClean="0">
                <a:solidFill>
                  <a:srgbClr val="000000"/>
                </a:solidFill>
              </a:rPr>
              <a:t> avec différents produits de marquages (peinture – thermos)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  <a:buFont typeface="Courier New" pitchFamily="49" charset="0"/>
              <a:buChar char="o"/>
            </a:pPr>
            <a:r>
              <a:rPr lang="fr-BE" dirty="0" smtClean="0">
                <a:solidFill>
                  <a:srgbClr val="000000"/>
                </a:solidFill>
              </a:rPr>
              <a:t> avec différentes tailles de marquages (largeur, épaisseur)</a:t>
            </a:r>
          </a:p>
          <a:p>
            <a:pPr lvl="1" fontAlgn="base">
              <a:spcBef>
                <a:spcPct val="50000"/>
              </a:spcBef>
              <a:spcAft>
                <a:spcPct val="0"/>
              </a:spcAft>
            </a:pPr>
            <a:endParaRPr lang="fr-BE" sz="1200" dirty="0">
              <a:solidFill>
                <a:srgbClr val="000000"/>
              </a:solidFill>
            </a:endParaRPr>
          </a:p>
          <a:p>
            <a:pPr fontAlgn="base">
              <a:spcBef>
                <a:spcPct val="50000"/>
              </a:spcBef>
              <a:spcAft>
                <a:spcPct val="0"/>
              </a:spcAft>
              <a:buFontTx/>
              <a:buChar char="•"/>
            </a:pPr>
            <a:r>
              <a:rPr lang="fr-BE" dirty="0" smtClean="0">
                <a:solidFill>
                  <a:srgbClr val="000000"/>
                </a:solidFill>
              </a:rPr>
              <a:t> Détecter l'apparition du phénomène, son extension                          	et en comprendre les raisons</a:t>
            </a:r>
          </a:p>
        </p:txBody>
      </p:sp>
    </p:spTree>
    <p:extLst>
      <p:ext uri="{BB962C8B-B14F-4D97-AF65-F5344CB8AC3E}">
        <p14:creationId xmlns="" xmlns:p14="http://schemas.microsoft.com/office/powerpoint/2010/main" val="978070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Trebuchet MS"/>
        <a:ea typeface=""/>
        <a:cs typeface="Arial"/>
      </a:majorFont>
      <a:minorFont>
        <a:latin typeface="Trebuchet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eneva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eneva" pitchFamily="64" charset="-128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Nouvelle présentation">
  <a:themeElements>
    <a:clrScheme name="Nouvelle présentation 2">
      <a:dk1>
        <a:srgbClr val="000000"/>
      </a:dk1>
      <a:lt1>
        <a:srgbClr val="FFFFFF"/>
      </a:lt1>
      <a:dk2>
        <a:srgbClr val="003366"/>
      </a:dk2>
      <a:lt2>
        <a:srgbClr val="5490A8"/>
      </a:lt2>
      <a:accent1>
        <a:srgbClr val="0099CC"/>
      </a:accent1>
      <a:accent2>
        <a:srgbClr val="3366CC"/>
      </a:accent2>
      <a:accent3>
        <a:srgbClr val="FFFFFF"/>
      </a:accent3>
      <a:accent4>
        <a:srgbClr val="000000"/>
      </a:accent4>
      <a:accent5>
        <a:srgbClr val="AACAE2"/>
      </a:accent5>
      <a:accent6>
        <a:srgbClr val="2D5CB9"/>
      </a:accent6>
      <a:hlink>
        <a:srgbClr val="99CCFF"/>
      </a:hlink>
      <a:folHlink>
        <a:srgbClr val="E1E1B7"/>
      </a:folHlink>
    </a:clrScheme>
    <a:fontScheme name="Nouvelle présentation">
      <a:majorFont>
        <a:latin typeface="Verdana"/>
        <a:ea typeface="Geneva"/>
        <a:cs typeface=""/>
      </a:majorFont>
      <a:minorFont>
        <a:latin typeface="Verdana"/>
        <a:ea typeface="Genev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eneva" pitchFamily="64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DE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  <a:ea typeface="Geneva" pitchFamily="64" charset="-128"/>
          </a:defRPr>
        </a:defPPr>
      </a:lstStyle>
    </a:lnDef>
  </a:objectDefaults>
  <a:extraClrSchemeLst>
    <a:extraClrScheme>
      <a:clrScheme name="Nouvelle présentation 1">
        <a:dk1>
          <a:srgbClr val="5490A8"/>
        </a:dk1>
        <a:lt1>
          <a:srgbClr val="DDDDDD"/>
        </a:lt1>
        <a:dk2>
          <a:srgbClr val="00172E"/>
        </a:dk2>
        <a:lt2>
          <a:srgbClr val="CCECFF"/>
        </a:lt2>
        <a:accent1>
          <a:srgbClr val="0099CC"/>
        </a:accent1>
        <a:accent2>
          <a:srgbClr val="3366CC"/>
        </a:accent2>
        <a:accent3>
          <a:srgbClr val="AAABAD"/>
        </a:accent3>
        <a:accent4>
          <a:srgbClr val="BDBDBD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ouvelle présentation 2">
        <a:dk1>
          <a:srgbClr val="000000"/>
        </a:dk1>
        <a:lt1>
          <a:srgbClr val="FFFFFF"/>
        </a:lt1>
        <a:dk2>
          <a:srgbClr val="003366"/>
        </a:dk2>
        <a:lt2>
          <a:srgbClr val="5490A8"/>
        </a:lt2>
        <a:accent1>
          <a:srgbClr val="0099CC"/>
        </a:accent1>
        <a:accent2>
          <a:srgbClr val="3366CC"/>
        </a:accent2>
        <a:accent3>
          <a:srgbClr val="FFFFFF"/>
        </a:accent3>
        <a:accent4>
          <a:srgbClr val="000000"/>
        </a:accent4>
        <a:accent5>
          <a:srgbClr val="AACAE2"/>
        </a:accent5>
        <a:accent6>
          <a:srgbClr val="2D5CB9"/>
        </a:accent6>
        <a:hlink>
          <a:srgbClr val="99CCFF"/>
        </a:hlink>
        <a:folHlink>
          <a:srgbClr val="E1E1B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3">
        <a:dk1>
          <a:srgbClr val="000000"/>
        </a:dk1>
        <a:lt1>
          <a:srgbClr val="FFFFFF"/>
        </a:lt1>
        <a:dk2>
          <a:srgbClr val="000000"/>
        </a:dk2>
        <a:lt2>
          <a:srgbClr val="393939"/>
        </a:lt2>
        <a:accent1>
          <a:srgbClr val="CBCBCB"/>
        </a:accent1>
        <a:accent2>
          <a:srgbClr val="86868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797979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4">
        <a:dk1>
          <a:srgbClr val="000000"/>
        </a:dk1>
        <a:lt1>
          <a:srgbClr val="FFFFFF"/>
        </a:lt1>
        <a:dk2>
          <a:srgbClr val="666633"/>
        </a:dk2>
        <a:lt2>
          <a:srgbClr val="908A6C"/>
        </a:lt2>
        <a:accent1>
          <a:srgbClr val="808000"/>
        </a:accent1>
        <a:accent2>
          <a:srgbClr val="996633"/>
        </a:accent2>
        <a:accent3>
          <a:srgbClr val="FFFFFF"/>
        </a:accent3>
        <a:accent4>
          <a:srgbClr val="000000"/>
        </a:accent4>
        <a:accent5>
          <a:srgbClr val="C0C0AA"/>
        </a:accent5>
        <a:accent6>
          <a:srgbClr val="8A5C2D"/>
        </a:accent6>
        <a:hlink>
          <a:srgbClr val="CCCC00"/>
        </a:hlink>
        <a:folHlink>
          <a:srgbClr val="D6DE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5">
        <a:dk1>
          <a:srgbClr val="000000"/>
        </a:dk1>
        <a:lt1>
          <a:srgbClr val="FFFFFF"/>
        </a:lt1>
        <a:dk2>
          <a:srgbClr val="181848"/>
        </a:dk2>
        <a:lt2>
          <a:srgbClr val="656F97"/>
        </a:lt2>
        <a:accent1>
          <a:srgbClr val="6666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B8B8FF"/>
        </a:accent5>
        <a:accent6>
          <a:srgbClr val="2D2D8A"/>
        </a:accent6>
        <a:hlink>
          <a:srgbClr val="9A9ABC"/>
        </a:hlink>
        <a:folHlink>
          <a:srgbClr val="D2B6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ouvelle présentation 6">
        <a:dk1>
          <a:srgbClr val="CC0066"/>
        </a:dk1>
        <a:lt1>
          <a:srgbClr val="FFFFFF"/>
        </a:lt1>
        <a:dk2>
          <a:srgbClr val="000000"/>
        </a:dk2>
        <a:lt2>
          <a:srgbClr val="CC0099"/>
        </a:lt2>
        <a:accent1>
          <a:srgbClr val="FF9900"/>
        </a:accent1>
        <a:accent2>
          <a:srgbClr val="CC6600"/>
        </a:accent2>
        <a:accent3>
          <a:srgbClr val="AAAAAA"/>
        </a:accent3>
        <a:accent4>
          <a:srgbClr val="DADADA"/>
        </a:accent4>
        <a:accent5>
          <a:srgbClr val="FFCAAA"/>
        </a:accent5>
        <a:accent6>
          <a:srgbClr val="B95C00"/>
        </a:accent6>
        <a:hlink>
          <a:srgbClr val="0099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1477</TotalTime>
  <Words>1029</Words>
  <Application>Microsoft Office PowerPoint</Application>
  <PresentationFormat>Affichage à l'écran (4:3)</PresentationFormat>
  <Paragraphs>342</Paragraphs>
  <Slides>23</Slides>
  <Notes>4</Notes>
  <HiddenSlides>0</HiddenSlides>
  <MMClips>0</MMClips>
  <ScaleCrop>false</ScaleCrop>
  <HeadingPairs>
    <vt:vector size="6" baseType="variant">
      <vt:variant>
        <vt:lpstr>Thème</vt:lpstr>
      </vt:variant>
      <vt:variant>
        <vt:i4>3</vt:i4>
      </vt:variant>
      <vt:variant>
        <vt:lpstr>Serveurs OLE incorporés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7" baseType="lpstr">
      <vt:lpstr>1_Default Design</vt:lpstr>
      <vt:lpstr>Nouvelle présentation</vt:lpstr>
      <vt:lpstr>1_Nouvelle présentation</vt:lpstr>
      <vt:lpstr>Photo Editor Photo</vt:lpstr>
      <vt:lpstr>JWR 2016  Recherche routière en cours  La recherche sur l’interaction revêtements - marquage</vt:lpstr>
      <vt:lpstr>Diapositive 2</vt:lpstr>
      <vt:lpstr>Dégradations constatées</vt:lpstr>
      <vt:lpstr>Diapositive 4</vt:lpstr>
      <vt:lpstr>Diapositive 5</vt:lpstr>
      <vt:lpstr>Diapositive 6</vt:lpstr>
      <vt:lpstr>Diapositive 7</vt:lpstr>
      <vt:lpstr>Diapositive 8</vt:lpstr>
      <vt:lpstr>Diapositive 9</vt:lpstr>
      <vt:lpstr>Diapositive 10</vt:lpstr>
      <vt:lpstr>Remerciements</vt:lpstr>
      <vt:lpstr>Campagne d’essais CRR Matériaux étudiés</vt:lpstr>
      <vt:lpstr>Campagne d’essais CRR Matériaux étudiés</vt:lpstr>
      <vt:lpstr>Campagne d’essais CRR Matériaux étudiés</vt:lpstr>
      <vt:lpstr>Campagne d’essais CRR Variantes testées</vt:lpstr>
      <vt:lpstr>Gel-dégel Méthode ISO-DIS 4846-2</vt:lpstr>
      <vt:lpstr>Vieillissement solaire/pluie Méthode CRR</vt:lpstr>
      <vt:lpstr>Simulateur de trafic EN 12697-22</vt:lpstr>
      <vt:lpstr>Campagne d’essais CRR Analyse des éprouvettes</vt:lpstr>
      <vt:lpstr>Campagne d’essais CRR Résultats</vt:lpstr>
      <vt:lpstr>Diapositive 21</vt:lpstr>
      <vt:lpstr>Diapositive 22</vt:lpstr>
      <vt:lpstr>Diapositive 23</vt:lpstr>
    </vt:vector>
  </TitlesOfParts>
  <Company>Belgian Road Research Centre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Verhoeven François</dc:creator>
  <cp:lastModifiedBy>Gauthier MICHAUX</cp:lastModifiedBy>
  <cp:revision>163</cp:revision>
  <cp:lastPrinted>2016-05-11T04:47:04Z</cp:lastPrinted>
  <dcterms:created xsi:type="dcterms:W3CDTF">2014-03-05T09:34:38Z</dcterms:created>
  <dcterms:modified xsi:type="dcterms:W3CDTF">2016-05-18T09:46:56Z</dcterms:modified>
</cp:coreProperties>
</file>