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93"/>
  </p:notesMasterIdLst>
  <p:sldIdLst>
    <p:sldId id="256" r:id="rId2"/>
    <p:sldId id="257" r:id="rId3"/>
    <p:sldId id="758" r:id="rId4"/>
    <p:sldId id="261" r:id="rId5"/>
    <p:sldId id="746" r:id="rId6"/>
    <p:sldId id="768" r:id="rId7"/>
    <p:sldId id="754" r:id="rId8"/>
    <p:sldId id="744" r:id="rId9"/>
    <p:sldId id="767" r:id="rId10"/>
    <p:sldId id="742" r:id="rId11"/>
    <p:sldId id="270" r:id="rId12"/>
    <p:sldId id="743" r:id="rId13"/>
    <p:sldId id="769" r:id="rId14"/>
    <p:sldId id="771" r:id="rId15"/>
    <p:sldId id="772" r:id="rId16"/>
    <p:sldId id="774" r:id="rId17"/>
    <p:sldId id="708" r:id="rId18"/>
    <p:sldId id="773" r:id="rId19"/>
    <p:sldId id="726" r:id="rId20"/>
    <p:sldId id="727" r:id="rId21"/>
    <p:sldId id="748" r:id="rId22"/>
    <p:sldId id="728" r:id="rId23"/>
    <p:sldId id="745" r:id="rId24"/>
    <p:sldId id="775" r:id="rId25"/>
    <p:sldId id="714" r:id="rId26"/>
    <p:sldId id="715" r:id="rId27"/>
    <p:sldId id="761" r:id="rId28"/>
    <p:sldId id="717" r:id="rId29"/>
    <p:sldId id="718" r:id="rId30"/>
    <p:sldId id="778" r:id="rId31"/>
    <p:sldId id="719" r:id="rId32"/>
    <p:sldId id="720" r:id="rId33"/>
    <p:sldId id="721" r:id="rId34"/>
    <p:sldId id="759" r:id="rId35"/>
    <p:sldId id="760" r:id="rId36"/>
    <p:sldId id="722" r:id="rId37"/>
    <p:sldId id="793" r:id="rId38"/>
    <p:sldId id="739" r:id="rId39"/>
    <p:sldId id="792" r:id="rId40"/>
    <p:sldId id="776" r:id="rId41"/>
    <p:sldId id="777" r:id="rId42"/>
    <p:sldId id="753" r:id="rId43"/>
    <p:sldId id="729" r:id="rId44"/>
    <p:sldId id="731" r:id="rId45"/>
    <p:sldId id="732" r:id="rId46"/>
    <p:sldId id="733" r:id="rId47"/>
    <p:sldId id="734" r:id="rId48"/>
    <p:sldId id="755" r:id="rId49"/>
    <p:sldId id="747" r:id="rId50"/>
    <p:sldId id="762" r:id="rId51"/>
    <p:sldId id="763" r:id="rId52"/>
    <p:sldId id="263" r:id="rId53"/>
    <p:sldId id="764" r:id="rId54"/>
    <p:sldId id="765" r:id="rId55"/>
    <p:sldId id="766" r:id="rId56"/>
    <p:sldId id="267" r:id="rId57"/>
    <p:sldId id="268" r:id="rId58"/>
    <p:sldId id="269" r:id="rId59"/>
    <p:sldId id="262" r:id="rId60"/>
    <p:sldId id="799" r:id="rId61"/>
    <p:sldId id="795" r:id="rId62"/>
    <p:sldId id="278" r:id="rId63"/>
    <p:sldId id="788" r:id="rId64"/>
    <p:sldId id="787" r:id="rId65"/>
    <p:sldId id="736" r:id="rId66"/>
    <p:sldId id="283" r:id="rId67"/>
    <p:sldId id="279" r:id="rId68"/>
    <p:sldId id="789" r:id="rId69"/>
    <p:sldId id="790" r:id="rId70"/>
    <p:sldId id="791" r:id="rId71"/>
    <p:sldId id="796" r:id="rId72"/>
    <p:sldId id="797" r:id="rId73"/>
    <p:sldId id="273" r:id="rId74"/>
    <p:sldId id="779" r:id="rId75"/>
    <p:sldId id="259" r:id="rId76"/>
    <p:sldId id="780" r:id="rId77"/>
    <p:sldId id="781" r:id="rId78"/>
    <p:sldId id="276" r:id="rId79"/>
    <p:sldId id="277" r:id="rId80"/>
    <p:sldId id="264" r:id="rId81"/>
    <p:sldId id="782" r:id="rId82"/>
    <p:sldId id="266" r:id="rId83"/>
    <p:sldId id="783" r:id="rId84"/>
    <p:sldId id="784" r:id="rId85"/>
    <p:sldId id="271" r:id="rId86"/>
    <p:sldId id="785" r:id="rId87"/>
    <p:sldId id="786" r:id="rId88"/>
    <p:sldId id="275" r:id="rId89"/>
    <p:sldId id="274" r:id="rId90"/>
    <p:sldId id="794" r:id="rId91"/>
    <p:sldId id="798"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14" autoAdjust="0"/>
    <p:restoredTop sz="89554" autoAdjust="0"/>
  </p:normalViewPr>
  <p:slideViewPr>
    <p:cSldViewPr snapToGrid="0">
      <p:cViewPr varScale="1">
        <p:scale>
          <a:sx n="87" d="100"/>
          <a:sy n="87" d="100"/>
        </p:scale>
        <p:origin x="1656" y="39"/>
      </p:cViewPr>
      <p:guideLst/>
    </p:cSldViewPr>
  </p:slideViewPr>
  <p:outlineViewPr>
    <p:cViewPr>
      <p:scale>
        <a:sx n="33" d="100"/>
        <a:sy n="33" d="100"/>
      </p:scale>
      <p:origin x="0" y="-16653"/>
    </p:cViewPr>
  </p:outlineViewPr>
  <p:notesTextViewPr>
    <p:cViewPr>
      <p:scale>
        <a:sx n="1" d="1"/>
        <a:sy n="1" d="1"/>
      </p:scale>
      <p:origin x="0" y="0"/>
    </p:cViewPr>
  </p:notesTextViewPr>
  <p:notesViewPr>
    <p:cSldViewPr snapToGrid="0">
      <p:cViewPr varScale="1">
        <p:scale>
          <a:sx n="74" d="100"/>
          <a:sy n="74" d="100"/>
        </p:scale>
        <p:origin x="3153" y="3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287143-0B64-4F46-9DA0-0539F8E75BAB}" type="datetimeFigureOut">
              <a:rPr lang="fr-BE" smtClean="0"/>
              <a:t>12-10-19</a:t>
            </a:fld>
            <a:endParaRPr lang="fr-BE"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03B1BE-5286-403D-94FB-2AA700321DC2}" type="slidenum">
              <a:rPr lang="fr-BE" smtClean="0"/>
              <a:t>‹N°›</a:t>
            </a:fld>
            <a:endParaRPr lang="fr-BE" dirty="0"/>
          </a:p>
        </p:txBody>
      </p:sp>
    </p:spTree>
    <p:extLst>
      <p:ext uri="{BB962C8B-B14F-4D97-AF65-F5344CB8AC3E}">
        <p14:creationId xmlns:p14="http://schemas.microsoft.com/office/powerpoint/2010/main" val="289240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qc.spw.wallonie.be/fr/qualiroutes/doc/Prod-CE-Benor.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a:t>
            </a:fld>
            <a:endParaRPr lang="fr-FR" dirty="0"/>
          </a:p>
        </p:txBody>
      </p:sp>
    </p:spTree>
    <p:extLst>
      <p:ext uri="{BB962C8B-B14F-4D97-AF65-F5344CB8AC3E}">
        <p14:creationId xmlns:p14="http://schemas.microsoft.com/office/powerpoint/2010/main" val="173260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10</a:t>
            </a:fld>
            <a:endParaRPr lang="fr-FR" dirty="0"/>
          </a:p>
        </p:txBody>
      </p:sp>
    </p:spTree>
    <p:extLst>
      <p:ext uri="{BB962C8B-B14F-4D97-AF65-F5344CB8AC3E}">
        <p14:creationId xmlns:p14="http://schemas.microsoft.com/office/powerpoint/2010/main" val="24607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11</a:t>
            </a:fld>
            <a:endParaRPr lang="fr-FR" dirty="0"/>
          </a:p>
        </p:txBody>
      </p:sp>
    </p:spTree>
    <p:extLst>
      <p:ext uri="{BB962C8B-B14F-4D97-AF65-F5344CB8AC3E}">
        <p14:creationId xmlns:p14="http://schemas.microsoft.com/office/powerpoint/2010/main" val="3975376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12</a:t>
            </a:fld>
            <a:endParaRPr lang="fr-FR" dirty="0"/>
          </a:p>
        </p:txBody>
      </p:sp>
    </p:spTree>
    <p:extLst>
      <p:ext uri="{BB962C8B-B14F-4D97-AF65-F5344CB8AC3E}">
        <p14:creationId xmlns:p14="http://schemas.microsoft.com/office/powerpoint/2010/main" val="395298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13</a:t>
            </a:fld>
            <a:endParaRPr lang="fr-FR" dirty="0"/>
          </a:p>
        </p:txBody>
      </p:sp>
    </p:spTree>
    <p:extLst>
      <p:ext uri="{BB962C8B-B14F-4D97-AF65-F5344CB8AC3E}">
        <p14:creationId xmlns:p14="http://schemas.microsoft.com/office/powerpoint/2010/main" val="3385236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14</a:t>
            </a:fld>
            <a:endParaRPr lang="fr-FR" dirty="0"/>
          </a:p>
        </p:txBody>
      </p:sp>
    </p:spTree>
    <p:extLst>
      <p:ext uri="{BB962C8B-B14F-4D97-AF65-F5344CB8AC3E}">
        <p14:creationId xmlns:p14="http://schemas.microsoft.com/office/powerpoint/2010/main" val="3749622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15</a:t>
            </a:fld>
            <a:endParaRPr lang="fr-FR" dirty="0"/>
          </a:p>
        </p:txBody>
      </p:sp>
    </p:spTree>
    <p:extLst>
      <p:ext uri="{BB962C8B-B14F-4D97-AF65-F5344CB8AC3E}">
        <p14:creationId xmlns:p14="http://schemas.microsoft.com/office/powerpoint/2010/main" val="2040195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16</a:t>
            </a:fld>
            <a:endParaRPr lang="fr-FR" dirty="0"/>
          </a:p>
        </p:txBody>
      </p:sp>
    </p:spTree>
    <p:extLst>
      <p:ext uri="{BB962C8B-B14F-4D97-AF65-F5344CB8AC3E}">
        <p14:creationId xmlns:p14="http://schemas.microsoft.com/office/powerpoint/2010/main" val="705689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 le tiers supérieur n’a pas d’intérêt structural mais bien pour le retrait.</a:t>
            </a:r>
          </a:p>
          <a:p>
            <a:r>
              <a:rPr lang="fr-FR" dirty="0"/>
              <a:t>Si intérêt structural, il faut également en placer en partie inférieure.</a:t>
            </a:r>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17</a:t>
            </a:fld>
            <a:endParaRPr lang="fr-FR" dirty="0"/>
          </a:p>
        </p:txBody>
      </p:sp>
    </p:spTree>
    <p:extLst>
      <p:ext uri="{BB962C8B-B14F-4D97-AF65-F5344CB8AC3E}">
        <p14:creationId xmlns:p14="http://schemas.microsoft.com/office/powerpoint/2010/main" val="4079788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18</a:t>
            </a:fld>
            <a:endParaRPr lang="fr-FR" dirty="0"/>
          </a:p>
        </p:txBody>
      </p:sp>
    </p:spTree>
    <p:extLst>
      <p:ext uri="{BB962C8B-B14F-4D97-AF65-F5344CB8AC3E}">
        <p14:creationId xmlns:p14="http://schemas.microsoft.com/office/powerpoint/2010/main" val="1129383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19</a:t>
            </a:fld>
            <a:endParaRPr lang="fr-FR" dirty="0"/>
          </a:p>
        </p:txBody>
      </p:sp>
    </p:spTree>
    <p:extLst>
      <p:ext uri="{BB962C8B-B14F-4D97-AF65-F5344CB8AC3E}">
        <p14:creationId xmlns:p14="http://schemas.microsoft.com/office/powerpoint/2010/main" val="139469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Tout est faux donc aucune de ces réponses n’est correcte. Il existe des revêtements en béton armé et des revêtements en béton non armé.</a:t>
            </a:r>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2</a:t>
            </a:fld>
            <a:endParaRPr lang="fr-FR" dirty="0"/>
          </a:p>
        </p:txBody>
      </p:sp>
    </p:spTree>
    <p:extLst>
      <p:ext uri="{BB962C8B-B14F-4D97-AF65-F5344CB8AC3E}">
        <p14:creationId xmlns:p14="http://schemas.microsoft.com/office/powerpoint/2010/main" val="122594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20</a:t>
            </a:fld>
            <a:endParaRPr lang="fr-FR" dirty="0"/>
          </a:p>
        </p:txBody>
      </p:sp>
    </p:spTree>
    <p:extLst>
      <p:ext uri="{BB962C8B-B14F-4D97-AF65-F5344CB8AC3E}">
        <p14:creationId xmlns:p14="http://schemas.microsoft.com/office/powerpoint/2010/main" val="1820493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21</a:t>
            </a:fld>
            <a:endParaRPr lang="fr-FR" dirty="0"/>
          </a:p>
        </p:txBody>
      </p:sp>
    </p:spTree>
    <p:extLst>
      <p:ext uri="{BB962C8B-B14F-4D97-AF65-F5344CB8AC3E}">
        <p14:creationId xmlns:p14="http://schemas.microsoft.com/office/powerpoint/2010/main" val="3695417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ltLang="de-DE" sz="1200" dirty="0"/>
              <a:t>Le mouvement </a:t>
            </a:r>
            <a:r>
              <a:rPr lang="nl-BE" altLang="de-DE" sz="1200" dirty="0" err="1"/>
              <a:t>aux</a:t>
            </a:r>
            <a:r>
              <a:rPr lang="nl-BE" altLang="de-DE" sz="1200" dirty="0"/>
              <a:t> </a:t>
            </a:r>
            <a:r>
              <a:rPr lang="nl-BE" altLang="de-DE" sz="1200" dirty="0" err="1"/>
              <a:t>extrémités</a:t>
            </a:r>
            <a:r>
              <a:rPr lang="nl-BE" altLang="de-DE" sz="1200" dirty="0"/>
              <a:t> du BAC </a:t>
            </a:r>
            <a:r>
              <a:rPr lang="nl-BE" altLang="de-DE" sz="1200" dirty="0" err="1"/>
              <a:t>est</a:t>
            </a:r>
            <a:r>
              <a:rPr lang="nl-BE" altLang="de-DE" sz="1200" dirty="0"/>
              <a:t> </a:t>
            </a:r>
            <a:r>
              <a:rPr lang="nl-BE" altLang="de-DE" sz="1200" dirty="0" err="1"/>
              <a:t>empêché</a:t>
            </a:r>
            <a:r>
              <a:rPr lang="nl-BE" altLang="de-DE" sz="1200" dirty="0"/>
              <a:t> par </a:t>
            </a:r>
            <a:r>
              <a:rPr lang="nl-BE" altLang="de-DE" sz="1200" dirty="0" err="1"/>
              <a:t>une</a:t>
            </a:r>
            <a:r>
              <a:rPr lang="nl-BE" altLang="de-DE" sz="1200" dirty="0"/>
              <a:t> </a:t>
            </a:r>
            <a:r>
              <a:rPr lang="nl-BE" altLang="de-DE" sz="1200" dirty="0" err="1"/>
              <a:t>culée</a:t>
            </a:r>
            <a:r>
              <a:rPr lang="nl-BE" altLang="de-DE" sz="1200" dirty="0"/>
              <a:t> </a:t>
            </a:r>
            <a:r>
              <a:rPr lang="nl-BE" altLang="de-DE" sz="1200" dirty="0" err="1"/>
              <a:t>d’ancrage</a:t>
            </a:r>
            <a:r>
              <a:rPr lang="nl-BE" altLang="de-DE" sz="1200" dirty="0"/>
              <a:t>, </a:t>
            </a:r>
            <a:r>
              <a:rPr lang="nl-BE" altLang="de-DE" sz="1200" dirty="0" err="1"/>
              <a:t>constituée</a:t>
            </a:r>
            <a:r>
              <a:rPr lang="nl-BE" altLang="de-DE" sz="1200" dirty="0"/>
              <a:t> de </a:t>
            </a:r>
            <a:r>
              <a:rPr lang="nl-BE" altLang="de-DE" sz="1200" dirty="0" err="1"/>
              <a:t>plusieurs</a:t>
            </a:r>
            <a:r>
              <a:rPr lang="nl-BE" altLang="de-DE" sz="1200" dirty="0"/>
              <a:t> voiles en béton </a:t>
            </a:r>
            <a:r>
              <a:rPr lang="nl-BE" altLang="de-DE" sz="1200" dirty="0">
                <a:latin typeface="Times New Roman" pitchFamily="18" charset="0"/>
              </a:rPr>
              <a:t>(par </a:t>
            </a:r>
            <a:r>
              <a:rPr lang="nl-BE" altLang="de-DE" sz="1200" dirty="0" err="1">
                <a:latin typeface="Times New Roman" pitchFamily="18" charset="0"/>
              </a:rPr>
              <a:t>l’effet</a:t>
            </a:r>
            <a:r>
              <a:rPr lang="nl-BE" altLang="de-DE" sz="1200" dirty="0">
                <a:latin typeface="Times New Roman" pitchFamily="18" charset="0"/>
              </a:rPr>
              <a:t> de la friction et de la </a:t>
            </a:r>
            <a:r>
              <a:rPr lang="nl-BE" altLang="de-DE" sz="1200" dirty="0" err="1">
                <a:latin typeface="Times New Roman" pitchFamily="18" charset="0"/>
              </a:rPr>
              <a:t>cohésion</a:t>
            </a:r>
            <a:r>
              <a:rPr lang="nl-BE" altLang="de-DE" sz="1200" dirty="0">
                <a:latin typeface="Times New Roman" pitchFamily="18" charset="0"/>
              </a:rPr>
              <a:t> du sol </a:t>
            </a:r>
            <a:r>
              <a:rPr lang="nl-BE" altLang="de-DE" sz="1200" dirty="0" err="1">
                <a:latin typeface="Times New Roman" pitchFamily="18" charset="0"/>
              </a:rPr>
              <a:t>sur</a:t>
            </a:r>
            <a:r>
              <a:rPr lang="nl-BE" altLang="de-DE" sz="1200" dirty="0">
                <a:latin typeface="Times New Roman" pitchFamily="18" charset="0"/>
              </a:rPr>
              <a:t> les voiles)</a:t>
            </a:r>
            <a:endParaRPr lang="nl-NL" altLang="de-DE" sz="1400" dirty="0">
              <a:latin typeface="Times New Roman"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22</a:t>
            </a:fld>
            <a:endParaRPr lang="fr-FR" dirty="0"/>
          </a:p>
        </p:txBody>
      </p:sp>
    </p:spTree>
    <p:extLst>
      <p:ext uri="{BB962C8B-B14F-4D97-AF65-F5344CB8AC3E}">
        <p14:creationId xmlns:p14="http://schemas.microsoft.com/office/powerpoint/2010/main" val="216908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23</a:t>
            </a:fld>
            <a:endParaRPr lang="fr-FR" dirty="0"/>
          </a:p>
        </p:txBody>
      </p:sp>
    </p:spTree>
    <p:extLst>
      <p:ext uri="{BB962C8B-B14F-4D97-AF65-F5344CB8AC3E}">
        <p14:creationId xmlns:p14="http://schemas.microsoft.com/office/powerpoint/2010/main" val="1040564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24</a:t>
            </a:fld>
            <a:endParaRPr lang="fr-FR" dirty="0"/>
          </a:p>
        </p:txBody>
      </p:sp>
    </p:spTree>
    <p:extLst>
      <p:ext uri="{BB962C8B-B14F-4D97-AF65-F5344CB8AC3E}">
        <p14:creationId xmlns:p14="http://schemas.microsoft.com/office/powerpoint/2010/main" val="1160730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Photos pour un réseau III vu qu’il n’y a pas de goujons (exemple Ravel)</a:t>
            </a:r>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25</a:t>
            </a:fld>
            <a:endParaRPr lang="fr-FR" dirty="0"/>
          </a:p>
        </p:txBody>
      </p:sp>
    </p:spTree>
    <p:extLst>
      <p:ext uri="{BB962C8B-B14F-4D97-AF65-F5344CB8AC3E}">
        <p14:creationId xmlns:p14="http://schemas.microsoft.com/office/powerpoint/2010/main" val="1295605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26</a:t>
            </a:fld>
            <a:endParaRPr lang="fr-FR" dirty="0"/>
          </a:p>
        </p:txBody>
      </p:sp>
    </p:spTree>
    <p:extLst>
      <p:ext uri="{BB962C8B-B14F-4D97-AF65-F5344CB8AC3E}">
        <p14:creationId xmlns:p14="http://schemas.microsoft.com/office/powerpoint/2010/main" val="3615465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hlinkClick r:id="rId3"/>
              </a:rPr>
              <a:t>Produits CCT </a:t>
            </a:r>
            <a:r>
              <a:rPr lang="fr-BE" dirty="0" err="1">
                <a:hlinkClick r:id="rId3"/>
              </a:rPr>
              <a:t>Qualiroutes</a:t>
            </a:r>
            <a:r>
              <a:rPr lang="fr-BE" dirty="0">
                <a:hlinkClick r:id="rId3"/>
              </a:rPr>
              <a:t>: Spécifications et certifications (Fichier PDF)</a:t>
            </a:r>
            <a:r>
              <a:rPr lang="fr-BE" dirty="0"/>
              <a:t> à voir sur le site </a:t>
            </a:r>
            <a:r>
              <a:rPr lang="fr-BE" dirty="0" err="1"/>
              <a:t>Qualiroutes</a:t>
            </a:r>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27</a:t>
            </a:fld>
            <a:endParaRPr lang="fr-FR" dirty="0"/>
          </a:p>
        </p:txBody>
      </p:sp>
    </p:spTree>
    <p:extLst>
      <p:ext uri="{BB962C8B-B14F-4D97-AF65-F5344CB8AC3E}">
        <p14:creationId xmlns:p14="http://schemas.microsoft.com/office/powerpoint/2010/main" val="1460586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28</a:t>
            </a:fld>
            <a:endParaRPr lang="fr-FR" dirty="0"/>
          </a:p>
        </p:txBody>
      </p:sp>
    </p:spTree>
    <p:extLst>
      <p:ext uri="{BB962C8B-B14F-4D97-AF65-F5344CB8AC3E}">
        <p14:creationId xmlns:p14="http://schemas.microsoft.com/office/powerpoint/2010/main" val="1575382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29</a:t>
            </a:fld>
            <a:endParaRPr lang="fr-FR" dirty="0"/>
          </a:p>
        </p:txBody>
      </p:sp>
    </p:spTree>
    <p:extLst>
      <p:ext uri="{BB962C8B-B14F-4D97-AF65-F5344CB8AC3E}">
        <p14:creationId xmlns:p14="http://schemas.microsoft.com/office/powerpoint/2010/main" val="339883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Faux.</a:t>
            </a:r>
          </a:p>
          <a:p>
            <a:r>
              <a:rPr lang="fr-FR" dirty="0"/>
              <a:t>Faux</a:t>
            </a:r>
          </a:p>
          <a:p>
            <a:r>
              <a:rPr lang="fr-FR" dirty="0"/>
              <a:t>Vrai</a:t>
            </a:r>
          </a:p>
          <a:p>
            <a:r>
              <a:rPr lang="fr-FR" dirty="0"/>
              <a:t>Faux. Seuls les réseaux I e II doivent être scellés</a:t>
            </a:r>
          </a:p>
          <a:p>
            <a:r>
              <a:rPr lang="fr-FR" dirty="0"/>
              <a:t>Faux. Pas tous les joints</a:t>
            </a:r>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3</a:t>
            </a:fld>
            <a:endParaRPr lang="fr-FR" dirty="0"/>
          </a:p>
        </p:txBody>
      </p:sp>
    </p:spTree>
    <p:extLst>
      <p:ext uri="{BB962C8B-B14F-4D97-AF65-F5344CB8AC3E}">
        <p14:creationId xmlns:p14="http://schemas.microsoft.com/office/powerpoint/2010/main" val="4026210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30</a:t>
            </a:fld>
            <a:endParaRPr lang="fr-FR" dirty="0"/>
          </a:p>
        </p:txBody>
      </p:sp>
    </p:spTree>
    <p:extLst>
      <p:ext uri="{BB962C8B-B14F-4D97-AF65-F5344CB8AC3E}">
        <p14:creationId xmlns:p14="http://schemas.microsoft.com/office/powerpoint/2010/main" val="1379135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Jusqu’en 1970 approximativement, des joints de dilatation étaient réalisés entre chaque dalle de béton; la longueur des dalles était alors généralement comprise entre 8 et 15 m. Ils servaient en même temps de joints de retrait et de joints de flexion (Febelcem I 9)</a:t>
            </a:r>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31</a:t>
            </a:fld>
            <a:endParaRPr lang="fr-FR" dirty="0"/>
          </a:p>
        </p:txBody>
      </p:sp>
    </p:spTree>
    <p:extLst>
      <p:ext uri="{BB962C8B-B14F-4D97-AF65-F5344CB8AC3E}">
        <p14:creationId xmlns:p14="http://schemas.microsoft.com/office/powerpoint/2010/main" val="25792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32</a:t>
            </a:fld>
            <a:endParaRPr lang="fr-FR" dirty="0"/>
          </a:p>
        </p:txBody>
      </p:sp>
    </p:spTree>
    <p:extLst>
      <p:ext uri="{BB962C8B-B14F-4D97-AF65-F5344CB8AC3E}">
        <p14:creationId xmlns:p14="http://schemas.microsoft.com/office/powerpoint/2010/main" val="2696330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33</a:t>
            </a:fld>
            <a:endParaRPr lang="fr-FR" dirty="0"/>
          </a:p>
        </p:txBody>
      </p:sp>
    </p:spTree>
    <p:extLst>
      <p:ext uri="{BB962C8B-B14F-4D97-AF65-F5344CB8AC3E}">
        <p14:creationId xmlns:p14="http://schemas.microsoft.com/office/powerpoint/2010/main" val="2898375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34</a:t>
            </a:fld>
            <a:endParaRPr lang="fr-FR" dirty="0"/>
          </a:p>
        </p:txBody>
      </p:sp>
    </p:spTree>
    <p:extLst>
      <p:ext uri="{BB962C8B-B14F-4D97-AF65-F5344CB8AC3E}">
        <p14:creationId xmlns:p14="http://schemas.microsoft.com/office/powerpoint/2010/main" val="3027753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35</a:t>
            </a:fld>
            <a:endParaRPr lang="fr-FR" dirty="0"/>
          </a:p>
        </p:txBody>
      </p:sp>
    </p:spTree>
    <p:extLst>
      <p:ext uri="{BB962C8B-B14F-4D97-AF65-F5344CB8AC3E}">
        <p14:creationId xmlns:p14="http://schemas.microsoft.com/office/powerpoint/2010/main" val="99882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36</a:t>
            </a:fld>
            <a:endParaRPr lang="fr-FR" dirty="0"/>
          </a:p>
        </p:txBody>
      </p:sp>
    </p:spTree>
    <p:extLst>
      <p:ext uri="{BB962C8B-B14F-4D97-AF65-F5344CB8AC3E}">
        <p14:creationId xmlns:p14="http://schemas.microsoft.com/office/powerpoint/2010/main" val="2635027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37</a:t>
            </a:fld>
            <a:endParaRPr lang="fr-FR" dirty="0"/>
          </a:p>
        </p:txBody>
      </p:sp>
    </p:spTree>
    <p:extLst>
      <p:ext uri="{BB962C8B-B14F-4D97-AF65-F5344CB8AC3E}">
        <p14:creationId xmlns:p14="http://schemas.microsoft.com/office/powerpoint/2010/main" val="2362771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38</a:t>
            </a:fld>
            <a:endParaRPr lang="fr-FR" dirty="0"/>
          </a:p>
        </p:txBody>
      </p:sp>
    </p:spTree>
    <p:extLst>
      <p:ext uri="{BB962C8B-B14F-4D97-AF65-F5344CB8AC3E}">
        <p14:creationId xmlns:p14="http://schemas.microsoft.com/office/powerpoint/2010/main" val="1357466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39</a:t>
            </a:fld>
            <a:endParaRPr lang="fr-FR" dirty="0"/>
          </a:p>
        </p:txBody>
      </p:sp>
    </p:spTree>
    <p:extLst>
      <p:ext uri="{BB962C8B-B14F-4D97-AF65-F5344CB8AC3E}">
        <p14:creationId xmlns:p14="http://schemas.microsoft.com/office/powerpoint/2010/main" val="109946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4</a:t>
            </a:fld>
            <a:endParaRPr lang="fr-FR" dirty="0"/>
          </a:p>
        </p:txBody>
      </p:sp>
    </p:spTree>
    <p:extLst>
      <p:ext uri="{BB962C8B-B14F-4D97-AF65-F5344CB8AC3E}">
        <p14:creationId xmlns:p14="http://schemas.microsoft.com/office/powerpoint/2010/main" val="2749745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40</a:t>
            </a:fld>
            <a:endParaRPr lang="fr-FR" dirty="0"/>
          </a:p>
        </p:txBody>
      </p:sp>
    </p:spTree>
    <p:extLst>
      <p:ext uri="{BB962C8B-B14F-4D97-AF65-F5344CB8AC3E}">
        <p14:creationId xmlns:p14="http://schemas.microsoft.com/office/powerpoint/2010/main" val="3100568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41</a:t>
            </a:fld>
            <a:endParaRPr lang="fr-FR" dirty="0"/>
          </a:p>
        </p:txBody>
      </p:sp>
    </p:spTree>
    <p:extLst>
      <p:ext uri="{BB962C8B-B14F-4D97-AF65-F5344CB8AC3E}">
        <p14:creationId xmlns:p14="http://schemas.microsoft.com/office/powerpoint/2010/main" val="2645964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décalage est sans doute dû au fait de la combinaison de contraintes thermiques (dilatation) et de contraintes liées au trafic (force tangentielle). </a:t>
            </a:r>
            <a:endParaRPr lang="fr-FR" b="1" u="sng" dirty="0"/>
          </a:p>
          <a:p>
            <a:r>
              <a:rPr lang="fr-FR" b="1" u="sng" dirty="0"/>
              <a:t>Joint de construction transversal </a:t>
            </a:r>
          </a:p>
          <a:p>
            <a:r>
              <a:rPr lang="fr-FR" dirty="0"/>
              <a:t>mal positionné : au droit d’une courbe!</a:t>
            </a:r>
          </a:p>
          <a:p>
            <a:r>
              <a:rPr lang="fr-FR" dirty="0"/>
              <a:t>+ Glissement car absence de barre d’ancrage dans le joint de construction. Or, dans un joint de construction en BAC, le goujon est remplacé par l’armature longitudinale et le joint n’est ni scié, ni scellé.</a:t>
            </a:r>
          </a:p>
          <a:p>
            <a:r>
              <a:rPr lang="fr-FR" b="1" u="sng" dirty="0"/>
              <a:t>Joint longitudinal</a:t>
            </a:r>
          </a:p>
          <a:p>
            <a:r>
              <a:rPr lang="fr-FR" dirty="0"/>
              <a:t>Ouverture du joint longitudinal car absence de barre d’ancrage dans le joint de 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0" kern="0" dirty="0">
                <a:ea typeface="Geneva" pitchFamily="64" charset="-128"/>
              </a:rPr>
              <a:t>Sans doute pas obligatoire car pour le réseau III, les joints longitudinaux ne sont pas ancrés, peuvent être scellés</a:t>
            </a:r>
            <a:endParaRPr lang="fr-FR" altLang="fr-FR" b="0" u="sng" kern="0" dirty="0">
              <a:solidFill>
                <a:srgbClr val="004E9C"/>
              </a:solidFill>
              <a:ea typeface="Geneva" pitchFamily="64" charset="-128"/>
            </a:endParaRPr>
          </a:p>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42</a:t>
            </a:fld>
            <a:endParaRPr lang="fr-FR" dirty="0"/>
          </a:p>
        </p:txBody>
      </p:sp>
    </p:spTree>
    <p:extLst>
      <p:ext uri="{BB962C8B-B14F-4D97-AF65-F5344CB8AC3E}">
        <p14:creationId xmlns:p14="http://schemas.microsoft.com/office/powerpoint/2010/main" val="687687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Il fut un moment où le traitement de surface à l’hélicoptère était autorisé (même recommandé) sur les tabliers de pont. La recommandation était de ne passer qu’une fois pour avoir une surface bien plane sans trop polir. Le problème est que les lisseurs de dalle ont l’habitude de réaliser des dalles poli-miroir, ce qui n’est pas recommandé pour un tablier de pont! De ce fait, c’est interdit.</a:t>
            </a:r>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43</a:t>
            </a:fld>
            <a:endParaRPr lang="fr-FR" dirty="0"/>
          </a:p>
        </p:txBody>
      </p:sp>
    </p:spTree>
    <p:extLst>
      <p:ext uri="{BB962C8B-B14F-4D97-AF65-F5344CB8AC3E}">
        <p14:creationId xmlns:p14="http://schemas.microsoft.com/office/powerpoint/2010/main" val="760875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44</a:t>
            </a:fld>
            <a:endParaRPr lang="fr-FR" dirty="0"/>
          </a:p>
        </p:txBody>
      </p:sp>
    </p:spTree>
    <p:extLst>
      <p:ext uri="{BB962C8B-B14F-4D97-AF65-F5344CB8AC3E}">
        <p14:creationId xmlns:p14="http://schemas.microsoft.com/office/powerpoint/2010/main" val="955084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45</a:t>
            </a:fld>
            <a:endParaRPr lang="fr-FR" dirty="0"/>
          </a:p>
        </p:txBody>
      </p:sp>
    </p:spTree>
    <p:extLst>
      <p:ext uri="{BB962C8B-B14F-4D97-AF65-F5344CB8AC3E}">
        <p14:creationId xmlns:p14="http://schemas.microsoft.com/office/powerpoint/2010/main" val="548443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46</a:t>
            </a:fld>
            <a:endParaRPr lang="fr-FR" dirty="0"/>
          </a:p>
        </p:txBody>
      </p:sp>
    </p:spTree>
    <p:extLst>
      <p:ext uri="{BB962C8B-B14F-4D97-AF65-F5344CB8AC3E}">
        <p14:creationId xmlns:p14="http://schemas.microsoft.com/office/powerpoint/2010/main" val="1582554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47</a:t>
            </a:fld>
            <a:endParaRPr lang="fr-FR" dirty="0"/>
          </a:p>
        </p:txBody>
      </p:sp>
    </p:spTree>
    <p:extLst>
      <p:ext uri="{BB962C8B-B14F-4D97-AF65-F5344CB8AC3E}">
        <p14:creationId xmlns:p14="http://schemas.microsoft.com/office/powerpoint/2010/main" val="2919280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48</a:t>
            </a:fld>
            <a:endParaRPr lang="fr-FR" dirty="0"/>
          </a:p>
        </p:txBody>
      </p:sp>
    </p:spTree>
    <p:extLst>
      <p:ext uri="{BB962C8B-B14F-4D97-AF65-F5344CB8AC3E}">
        <p14:creationId xmlns:p14="http://schemas.microsoft.com/office/powerpoint/2010/main" val="2730180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49</a:t>
            </a:fld>
            <a:endParaRPr lang="fr-FR" dirty="0"/>
          </a:p>
        </p:txBody>
      </p:sp>
    </p:spTree>
    <p:extLst>
      <p:ext uri="{BB962C8B-B14F-4D97-AF65-F5344CB8AC3E}">
        <p14:creationId xmlns:p14="http://schemas.microsoft.com/office/powerpoint/2010/main" val="295441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a:t>
            </a:fld>
            <a:endParaRPr lang="fr-FR" dirty="0"/>
          </a:p>
        </p:txBody>
      </p:sp>
    </p:spTree>
    <p:extLst>
      <p:ext uri="{BB962C8B-B14F-4D97-AF65-F5344CB8AC3E}">
        <p14:creationId xmlns:p14="http://schemas.microsoft.com/office/powerpoint/2010/main" val="263518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Discontinu</a:t>
            </a:r>
          </a:p>
          <a:p>
            <a:r>
              <a:rPr lang="fr-FR" dirty="0"/>
              <a:t>G1223 m² : monocouche couche de roulement (car trop petit pour 2 machines en bicouche) ép 20cm (car réseau II)</a:t>
            </a:r>
          </a:p>
          <a:p>
            <a:r>
              <a:rPr lang="fr-FR" dirty="0"/>
              <a:t>G1284 p : ancrage dans joint longitudinal</a:t>
            </a:r>
          </a:p>
          <a:p>
            <a:r>
              <a:rPr lang="fr-FR" dirty="0"/>
              <a:t>(G1291 m³ : éventuellement supplément pour béton coloré dans la masse)</a:t>
            </a:r>
          </a:p>
          <a:p>
            <a:r>
              <a:rPr lang="fr-FR" dirty="0"/>
              <a:t>G1292 kg : supplément pour armatures (dalle armée)</a:t>
            </a:r>
          </a:p>
          <a:p>
            <a:r>
              <a:rPr lang="fr-FR" dirty="0"/>
              <a:t>G1310 m² : Traitement de surface – brossage</a:t>
            </a:r>
          </a:p>
          <a:p>
            <a:r>
              <a:rPr lang="fr-FR" dirty="0"/>
              <a:t>G1510 m : Joint longitudinal de construction</a:t>
            </a:r>
          </a:p>
          <a:p>
            <a:r>
              <a:rPr lang="fr-FR" dirty="0"/>
              <a:t>G1520 m : Joint longitudinal de flexion</a:t>
            </a:r>
          </a:p>
          <a:p>
            <a:endParaRPr lang="fr-FR" dirty="0"/>
          </a:p>
          <a:p>
            <a:r>
              <a:rPr lang="fr-FR" b="1" u="sng" dirty="0"/>
              <a:t>Continu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G1122 m² : monocouche couche de roulement (car trop petit pour 2 machines en bicouche) ép 20cm (car réseau II)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G1182 p : ancrage dans joint longitudinal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(G1191 m³: éventuellement supplément pour béton coloré dans la masse)</a:t>
            </a:r>
          </a:p>
          <a:p>
            <a:pPr lvl="1"/>
            <a:r>
              <a:rPr lang="fr-FR" dirty="0"/>
              <a:t>G1223 m² : monocouche couche de roulement (car trop petit pour 2 machines en bicouche) ép 20cm (car réseau II)</a:t>
            </a:r>
          </a:p>
          <a:p>
            <a:pPr lvl="1"/>
            <a:r>
              <a:rPr lang="fr-FR" dirty="0"/>
              <a:t>G1284 p : ancrage dans joint longitudinal</a:t>
            </a:r>
          </a:p>
          <a:p>
            <a:pPr lvl="1"/>
            <a:r>
              <a:rPr lang="fr-FR" dirty="0"/>
              <a:t>(G1291 m³ : éventuellement supplément pour béton coloré dans la masse)</a:t>
            </a:r>
          </a:p>
          <a:p>
            <a:pPr lvl="1"/>
            <a:r>
              <a:rPr lang="fr-FR" dirty="0"/>
              <a:t>G1292 kg : supplément pour armatures (dalle armée)</a:t>
            </a:r>
          </a:p>
          <a:p>
            <a:r>
              <a:rPr lang="fr-FR" dirty="0"/>
              <a:t>G1310 m² : Traitement de surface – brossage</a:t>
            </a:r>
          </a:p>
          <a:p>
            <a:r>
              <a:rPr lang="fr-FR" dirty="0"/>
              <a:t>G1510 m : Joint longitudinal de construction</a:t>
            </a:r>
          </a:p>
          <a:p>
            <a:r>
              <a:rPr lang="fr-FR" dirty="0"/>
              <a:t>G1520 m : Joint longitudinal de flexion</a:t>
            </a:r>
          </a:p>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50</a:t>
            </a:fld>
            <a:endParaRPr lang="fr-FR" dirty="0"/>
          </a:p>
        </p:txBody>
      </p:sp>
    </p:spTree>
    <p:extLst>
      <p:ext uri="{BB962C8B-B14F-4D97-AF65-F5344CB8AC3E}">
        <p14:creationId xmlns:p14="http://schemas.microsoft.com/office/powerpoint/2010/main" val="4046556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51</a:t>
            </a:fld>
            <a:endParaRPr lang="fr-FR" dirty="0"/>
          </a:p>
        </p:txBody>
      </p:sp>
    </p:spTree>
    <p:extLst>
      <p:ext uri="{BB962C8B-B14F-4D97-AF65-F5344CB8AC3E}">
        <p14:creationId xmlns:p14="http://schemas.microsoft.com/office/powerpoint/2010/main" val="2371422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52</a:t>
            </a:fld>
            <a:endParaRPr lang="fr-FR" dirty="0"/>
          </a:p>
        </p:txBody>
      </p:sp>
    </p:spTree>
    <p:extLst>
      <p:ext uri="{BB962C8B-B14F-4D97-AF65-F5344CB8AC3E}">
        <p14:creationId xmlns:p14="http://schemas.microsoft.com/office/powerpoint/2010/main" val="3725935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53</a:t>
            </a:fld>
            <a:endParaRPr lang="fr-FR" dirty="0"/>
          </a:p>
        </p:txBody>
      </p:sp>
    </p:spTree>
    <p:extLst>
      <p:ext uri="{BB962C8B-B14F-4D97-AF65-F5344CB8AC3E}">
        <p14:creationId xmlns:p14="http://schemas.microsoft.com/office/powerpoint/2010/main" val="1380061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gravillons : G</a:t>
            </a:r>
            <a:r>
              <a:rPr lang="fr-FR" baseline="-25000" dirty="0"/>
              <a:t>C </a:t>
            </a:r>
            <a:r>
              <a:rPr lang="fr-FR" dirty="0"/>
              <a:t>85/20 : Passant à D &gt; 85%, Passant à d &lt; 20%</a:t>
            </a:r>
          </a:p>
          <a:p>
            <a:r>
              <a:rPr lang="fr-FR" dirty="0"/>
              <a:t>Pour les sables : G</a:t>
            </a:r>
            <a:r>
              <a:rPr lang="fr-FR" baseline="-25000" dirty="0"/>
              <a:t>F</a:t>
            </a:r>
            <a:r>
              <a:rPr lang="fr-FR" dirty="0"/>
              <a:t> 85 : Passant à D &gt; 85%</a:t>
            </a:r>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54</a:t>
            </a:fld>
            <a:endParaRPr lang="fr-FR" dirty="0"/>
          </a:p>
        </p:txBody>
      </p:sp>
    </p:spTree>
    <p:extLst>
      <p:ext uri="{BB962C8B-B14F-4D97-AF65-F5344CB8AC3E}">
        <p14:creationId xmlns:p14="http://schemas.microsoft.com/office/powerpoint/2010/main" val="3452480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55</a:t>
            </a:fld>
            <a:endParaRPr lang="fr-FR" dirty="0"/>
          </a:p>
        </p:txBody>
      </p:sp>
    </p:spTree>
    <p:extLst>
      <p:ext uri="{BB962C8B-B14F-4D97-AF65-F5344CB8AC3E}">
        <p14:creationId xmlns:p14="http://schemas.microsoft.com/office/powerpoint/2010/main" val="34267753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Granulat calcaire interdit pour la couche de roulement car cela ne satisferait pas au MDE20 (essai Micro </a:t>
            </a:r>
            <a:r>
              <a:rPr lang="fr-FR" dirty="0" err="1"/>
              <a:t>Deval</a:t>
            </a:r>
            <a:r>
              <a:rPr lang="fr-FR" dirty="0"/>
              <a:t> : mesure la résistance à l’usure par frottement). Plus c’est petit, plus c’est résistant.</a:t>
            </a:r>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56</a:t>
            </a:fld>
            <a:endParaRPr lang="fr-FR" dirty="0"/>
          </a:p>
        </p:txBody>
      </p:sp>
    </p:spTree>
    <p:extLst>
      <p:ext uri="{BB962C8B-B14F-4D97-AF65-F5344CB8AC3E}">
        <p14:creationId xmlns:p14="http://schemas.microsoft.com/office/powerpoint/2010/main" val="29297156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57</a:t>
            </a:fld>
            <a:endParaRPr lang="fr-FR" dirty="0"/>
          </a:p>
        </p:txBody>
      </p:sp>
    </p:spTree>
    <p:extLst>
      <p:ext uri="{BB962C8B-B14F-4D97-AF65-F5344CB8AC3E}">
        <p14:creationId xmlns:p14="http://schemas.microsoft.com/office/powerpoint/2010/main" val="22126257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58</a:t>
            </a:fld>
            <a:endParaRPr lang="fr-FR" dirty="0"/>
          </a:p>
        </p:txBody>
      </p:sp>
    </p:spTree>
    <p:extLst>
      <p:ext uri="{BB962C8B-B14F-4D97-AF65-F5344CB8AC3E}">
        <p14:creationId xmlns:p14="http://schemas.microsoft.com/office/powerpoint/2010/main" val="23884691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L’eau présente dans les capillaires peut « s’évader » dans la bulle d’air qui joue le rôle de « vase d’expansion »</a:t>
            </a:r>
          </a:p>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59</a:t>
            </a:fld>
            <a:endParaRPr lang="fr-FR" dirty="0"/>
          </a:p>
        </p:txBody>
      </p:sp>
    </p:spTree>
    <p:extLst>
      <p:ext uri="{BB962C8B-B14F-4D97-AF65-F5344CB8AC3E}">
        <p14:creationId xmlns:p14="http://schemas.microsoft.com/office/powerpoint/2010/main" val="373104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a:t>
            </a:fld>
            <a:endParaRPr lang="fr-FR" dirty="0"/>
          </a:p>
        </p:txBody>
      </p:sp>
    </p:spTree>
    <p:extLst>
      <p:ext uri="{BB962C8B-B14F-4D97-AF65-F5344CB8AC3E}">
        <p14:creationId xmlns:p14="http://schemas.microsoft.com/office/powerpoint/2010/main" val="14000903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Couche supérieure : </a:t>
            </a:r>
            <a:r>
              <a:rPr lang="fr-FR" dirty="0"/>
              <a:t>CC teneur en ions chlore doit être limitée à 0,06% selon C.3.4.5. et non 0,10% -&gt; besoin code CB</a:t>
            </a:r>
          </a:p>
          <a:p>
            <a:r>
              <a:rPr lang="fr-FR" dirty="0"/>
              <a:t>Seuls les sables ronds sont autorisés selon C.3.4.5.</a:t>
            </a:r>
          </a:p>
          <a:p>
            <a:r>
              <a:rPr lang="fr-FR" dirty="0"/>
              <a:t>Il est conseillé de travailler avec des fractions granulométriques moins larges et ce essentiellement pour une béton de revêtement -&gt; utiliser 2 matériaux 6,3/14 et 14/20</a:t>
            </a:r>
          </a:p>
          <a:p>
            <a:r>
              <a:rPr lang="fr-FR" dirty="0"/>
              <a:t>IV : coef d’aplatissement &lt;35 or selon C.4.4.4. celui-ci doit être limité à 20 -&gt; code II PTV411</a:t>
            </a:r>
          </a:p>
          <a:p>
            <a:r>
              <a:rPr lang="fr-FR" b="1" u="sng" dirty="0"/>
              <a:t>Couche inférieure : </a:t>
            </a:r>
            <a:r>
              <a:rPr lang="fr-FR" dirty="0"/>
              <a:t>gravillons de grès avec caractéristiques intrinsèques aussi élevées pas nécessaires. Selon C.4.4.4., pour les couches inférieures des revêtements, les gravillons avec code Cb sont suffisants -&gt; gravillons calcaire ok. De plus il est plus intéressant d’utiliser un 0/32</a:t>
            </a:r>
          </a:p>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60</a:t>
            </a:fld>
            <a:endParaRPr lang="fr-FR" dirty="0"/>
          </a:p>
        </p:txBody>
      </p:sp>
    </p:spTree>
    <p:extLst>
      <p:ext uri="{BB962C8B-B14F-4D97-AF65-F5344CB8AC3E}">
        <p14:creationId xmlns:p14="http://schemas.microsoft.com/office/powerpoint/2010/main" val="36694387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FAUX. Un entraineur d’air est prescrit pour les bétons dont le Dmax est &lt;20mm (G. 1.2.5.2.)</a:t>
            </a:r>
          </a:p>
          <a:p>
            <a:r>
              <a:rPr lang="fr-FR" dirty="0"/>
              <a:t>OK. Un ciment à teneur limitée en alcalis est nécessaire pour éviter la réaction alcali-silice (C.8.)</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FAUX. Pas nécessaire d’avoir un ciment SR mais ce n’est pas interdit</a:t>
            </a:r>
          </a:p>
          <a:p>
            <a:r>
              <a:rPr lang="fr-FR" dirty="0"/>
              <a:t>FAUX Pas de sable de concassage. Seul les sables ronds sont autorisés</a:t>
            </a:r>
          </a:p>
          <a:p>
            <a:r>
              <a:rPr lang="fr-FR" dirty="0"/>
              <a:t>OK. Pas d’exigence de PSV pour les gravillons de la couche inférieure en cas de bicouche. Le tableau G. 1.2.5.2. demande une qtité de ciment &gt;350kg/m³. Le type de ciment est conforme au C.8.</a:t>
            </a:r>
          </a:p>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61</a:t>
            </a:fld>
            <a:endParaRPr lang="fr-FR" dirty="0"/>
          </a:p>
        </p:txBody>
      </p:sp>
    </p:spTree>
    <p:extLst>
      <p:ext uri="{BB962C8B-B14F-4D97-AF65-F5344CB8AC3E}">
        <p14:creationId xmlns:p14="http://schemas.microsoft.com/office/powerpoint/2010/main" val="821686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nouvelle version de la norme NBN B 15-001 a eu lieu en 2018 avec une annexe pour la réaction alcalis-granulat. Le texte du </a:t>
            </a:r>
            <a:r>
              <a:rPr lang="fr-FR" dirty="0" err="1"/>
              <a:t>Qualiroutes</a:t>
            </a:r>
            <a:r>
              <a:rPr lang="fr-FR" dirty="0"/>
              <a:t> devra être adapté et/ou le document Qualiroutes-C-2</a:t>
            </a:r>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62</a:t>
            </a:fld>
            <a:endParaRPr lang="fr-FR" dirty="0"/>
          </a:p>
        </p:txBody>
      </p:sp>
    </p:spTree>
    <p:extLst>
      <p:ext uri="{BB962C8B-B14F-4D97-AF65-F5344CB8AC3E}">
        <p14:creationId xmlns:p14="http://schemas.microsoft.com/office/powerpoint/2010/main" val="29722727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63</a:t>
            </a:fld>
            <a:endParaRPr lang="fr-FR" dirty="0"/>
          </a:p>
        </p:txBody>
      </p:sp>
    </p:spTree>
    <p:extLst>
      <p:ext uri="{BB962C8B-B14F-4D97-AF65-F5344CB8AC3E}">
        <p14:creationId xmlns:p14="http://schemas.microsoft.com/office/powerpoint/2010/main" val="3052880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64</a:t>
            </a:fld>
            <a:endParaRPr lang="fr-FR" dirty="0"/>
          </a:p>
        </p:txBody>
      </p:sp>
    </p:spTree>
    <p:extLst>
      <p:ext uri="{BB962C8B-B14F-4D97-AF65-F5344CB8AC3E}">
        <p14:creationId xmlns:p14="http://schemas.microsoft.com/office/powerpoint/2010/main" val="1381612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BE8F34A-2CE3-4515-889B-CCDA45FADDD4}" type="slidenum">
              <a:rPr lang="fr-FR" smtClean="0"/>
              <a:t>65</a:t>
            </a:fld>
            <a:endParaRPr lang="fr-FR" dirty="0"/>
          </a:p>
        </p:txBody>
      </p:sp>
    </p:spTree>
    <p:extLst>
      <p:ext uri="{BB962C8B-B14F-4D97-AF65-F5344CB8AC3E}">
        <p14:creationId xmlns:p14="http://schemas.microsoft.com/office/powerpoint/2010/main" val="23555503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66</a:t>
            </a:fld>
            <a:endParaRPr lang="fr-FR" dirty="0"/>
          </a:p>
        </p:txBody>
      </p:sp>
    </p:spTree>
    <p:extLst>
      <p:ext uri="{BB962C8B-B14F-4D97-AF65-F5344CB8AC3E}">
        <p14:creationId xmlns:p14="http://schemas.microsoft.com/office/powerpoint/2010/main" val="3391861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67</a:t>
            </a:fld>
            <a:endParaRPr lang="fr-FR" dirty="0"/>
          </a:p>
        </p:txBody>
      </p:sp>
    </p:spTree>
    <p:extLst>
      <p:ext uri="{BB962C8B-B14F-4D97-AF65-F5344CB8AC3E}">
        <p14:creationId xmlns:p14="http://schemas.microsoft.com/office/powerpoint/2010/main" val="3402662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68</a:t>
            </a:fld>
            <a:endParaRPr lang="fr-FR" dirty="0"/>
          </a:p>
        </p:txBody>
      </p:sp>
    </p:spTree>
    <p:extLst>
      <p:ext uri="{BB962C8B-B14F-4D97-AF65-F5344CB8AC3E}">
        <p14:creationId xmlns:p14="http://schemas.microsoft.com/office/powerpoint/2010/main" val="6042085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69</a:t>
            </a:fld>
            <a:endParaRPr lang="fr-FR" dirty="0"/>
          </a:p>
        </p:txBody>
      </p:sp>
    </p:spTree>
    <p:extLst>
      <p:ext uri="{BB962C8B-B14F-4D97-AF65-F5344CB8AC3E}">
        <p14:creationId xmlns:p14="http://schemas.microsoft.com/office/powerpoint/2010/main" val="89532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a:t>
            </a:fld>
            <a:endParaRPr lang="fr-FR" dirty="0"/>
          </a:p>
        </p:txBody>
      </p:sp>
    </p:spTree>
    <p:extLst>
      <p:ext uri="{BB962C8B-B14F-4D97-AF65-F5344CB8AC3E}">
        <p14:creationId xmlns:p14="http://schemas.microsoft.com/office/powerpoint/2010/main" val="16204010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70</a:t>
            </a:fld>
            <a:endParaRPr lang="fr-FR" dirty="0"/>
          </a:p>
        </p:txBody>
      </p:sp>
    </p:spTree>
    <p:extLst>
      <p:ext uri="{BB962C8B-B14F-4D97-AF65-F5344CB8AC3E}">
        <p14:creationId xmlns:p14="http://schemas.microsoft.com/office/powerpoint/2010/main" val="4644959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Faux. La couche supérieure est également vibrée à l’aide des aiguilles vibrantes de la deuxième machine</a:t>
            </a:r>
          </a:p>
          <a:p>
            <a:r>
              <a:rPr lang="fr-FR" dirty="0"/>
              <a:t>Vrai. Les goujons sont insérés par la première machine uniquement</a:t>
            </a:r>
          </a:p>
          <a:p>
            <a:r>
              <a:rPr lang="fr-FR" dirty="0"/>
              <a:t>Faux. La première machine ne doit pas lisser la couche inférieure, la seconde machine est pourvue d’une super-smoother</a:t>
            </a:r>
          </a:p>
          <a:p>
            <a:r>
              <a:rPr lang="fr-FR" dirty="0"/>
              <a:t>Faux.</a:t>
            </a:r>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71</a:t>
            </a:fld>
            <a:endParaRPr lang="fr-FR" dirty="0"/>
          </a:p>
        </p:txBody>
      </p:sp>
    </p:spTree>
    <p:extLst>
      <p:ext uri="{BB962C8B-B14F-4D97-AF65-F5344CB8AC3E}">
        <p14:creationId xmlns:p14="http://schemas.microsoft.com/office/powerpoint/2010/main" val="1077128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Vrai. Une mauvaise protection peut conduire à de nombreux défauts tels que fissuration, écaillage, mauvaise tenue au gel et aux sels de déneigement. Il y a lieu de protéger immédiatement après la finition de la surface via soit la pulvérisation d’un produit de cure, soit le déroulement d’une membrane plastique</a:t>
            </a:r>
          </a:p>
          <a:p>
            <a:r>
              <a:rPr lang="fr-FR" dirty="0"/>
              <a:t>Vrai. En cas de pluie, le déversement est interrompu. De plus, des dispositions sont prises pour éviter le délavage, par exemple à l’aide d’une membrane plastique ou à l’aide de toitures mobiles</a:t>
            </a:r>
          </a:p>
          <a:p>
            <a:r>
              <a:rPr lang="fr-FR" dirty="0"/>
              <a:t>Vrai. En cas de bétonnage par temps froid, la surface doit être protégée telle que pendant 72h, la température ne descende pas au-dessous de 1°C. Cela peut se faire à l’aide d’un géotextile non tissé ou à l’aide de plaques en polystyrène correctement lestées</a:t>
            </a:r>
          </a:p>
          <a:p>
            <a:r>
              <a:rPr lang="fr-FR" dirty="0"/>
              <a:t>Vrai. Il y a lieu d’empêcher la circulation sur le béton frais à l’aide d’un balisage appropriés du chantier</a:t>
            </a:r>
          </a:p>
          <a:p>
            <a:r>
              <a:rPr lang="fr-FR" dirty="0"/>
              <a:t>Faux.</a:t>
            </a:r>
          </a:p>
          <a:p>
            <a:r>
              <a:rPr lang="fr-FR" dirty="0"/>
              <a:t>G. 1.2.12 délai pour la mise en circulation</a:t>
            </a:r>
          </a:p>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72</a:t>
            </a:fld>
            <a:endParaRPr lang="fr-FR" dirty="0"/>
          </a:p>
        </p:txBody>
      </p:sp>
    </p:spTree>
    <p:extLst>
      <p:ext uri="{BB962C8B-B14F-4D97-AF65-F5344CB8AC3E}">
        <p14:creationId xmlns:p14="http://schemas.microsoft.com/office/powerpoint/2010/main" val="229313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73</a:t>
            </a:fld>
            <a:endParaRPr lang="fr-FR" dirty="0"/>
          </a:p>
        </p:txBody>
      </p:sp>
    </p:spTree>
    <p:extLst>
      <p:ext uri="{BB962C8B-B14F-4D97-AF65-F5344CB8AC3E}">
        <p14:creationId xmlns:p14="http://schemas.microsoft.com/office/powerpoint/2010/main" val="31923360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2CA56AA-3DA6-4434-BF30-D62EA08BE7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Geneva" pitchFamily="64" charset="-128"/>
              </a:defRPr>
            </a:lvl1pPr>
            <a:lvl2pPr marL="742950" indent="-285750" eaLnBrk="0" hangingPunct="0">
              <a:defRPr sz="2400">
                <a:solidFill>
                  <a:schemeClr val="tx1"/>
                </a:solidFill>
                <a:latin typeface="Times New Roman" panose="02020603050405020304" pitchFamily="18" charset="0"/>
                <a:ea typeface="Geneva" pitchFamily="64" charset="-128"/>
              </a:defRPr>
            </a:lvl2pPr>
            <a:lvl3pPr marL="1143000" indent="-228600" eaLnBrk="0" hangingPunct="0">
              <a:defRPr sz="2400">
                <a:solidFill>
                  <a:schemeClr val="tx1"/>
                </a:solidFill>
                <a:latin typeface="Times New Roman" panose="02020603050405020304" pitchFamily="18" charset="0"/>
                <a:ea typeface="Geneva" pitchFamily="64" charset="-128"/>
              </a:defRPr>
            </a:lvl3pPr>
            <a:lvl4pPr marL="1600200" indent="-228600" eaLnBrk="0" hangingPunct="0">
              <a:defRPr sz="2400">
                <a:solidFill>
                  <a:schemeClr val="tx1"/>
                </a:solidFill>
                <a:latin typeface="Times New Roman" panose="02020603050405020304" pitchFamily="18" charset="0"/>
                <a:ea typeface="Geneva" pitchFamily="64" charset="-128"/>
              </a:defRPr>
            </a:lvl4pPr>
            <a:lvl5pPr marL="2057400" indent="-228600" eaLnBrk="0" hangingPunct="0">
              <a:defRPr sz="2400">
                <a:solidFill>
                  <a:schemeClr val="tx1"/>
                </a:solidFill>
                <a:latin typeface="Times New Roman" panose="02020603050405020304" pitchFamily="18" charset="0"/>
                <a:ea typeface="Geneva" pitchFamily="6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eaLnBrk="1" hangingPunct="1"/>
            <a:fld id="{3109C2AF-2A05-49B2-89C8-56B066D7B1A3}" type="slidenum">
              <a:rPr lang="fr-FR" altLang="fr-FR" sz="1200"/>
              <a:pPr eaLnBrk="1" hangingPunct="1"/>
              <a:t>74</a:t>
            </a:fld>
            <a:endParaRPr lang="fr-FR" altLang="fr-FR" sz="1200" dirty="0"/>
          </a:p>
        </p:txBody>
      </p:sp>
      <p:sp>
        <p:nvSpPr>
          <p:cNvPr id="13315" name="Rectangle 2">
            <a:extLst>
              <a:ext uri="{FF2B5EF4-FFF2-40B4-BE49-F238E27FC236}">
                <a16:creationId xmlns:a16="http://schemas.microsoft.com/office/drawing/2014/main" id="{52460BCC-0978-477F-AA97-9E1D7770BB14}"/>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F4709DDA-7853-4AA4-9BAE-4C69601CB6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latin typeface="Times New Roman" panose="02020603050405020304" pitchFamily="18" charset="0"/>
              <a:ea typeface="Geneva" pitchFamily="6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75</a:t>
            </a:fld>
            <a:endParaRPr lang="fr-FR" dirty="0"/>
          </a:p>
        </p:txBody>
      </p:sp>
    </p:spTree>
    <p:extLst>
      <p:ext uri="{BB962C8B-B14F-4D97-AF65-F5344CB8AC3E}">
        <p14:creationId xmlns:p14="http://schemas.microsoft.com/office/powerpoint/2010/main" val="19647753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76</a:t>
            </a:fld>
            <a:endParaRPr lang="fr-FR" dirty="0"/>
          </a:p>
        </p:txBody>
      </p:sp>
    </p:spTree>
    <p:extLst>
      <p:ext uri="{BB962C8B-B14F-4D97-AF65-F5344CB8AC3E}">
        <p14:creationId xmlns:p14="http://schemas.microsoft.com/office/powerpoint/2010/main" val="20875477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77</a:t>
            </a:fld>
            <a:endParaRPr lang="fr-FR" dirty="0"/>
          </a:p>
        </p:txBody>
      </p:sp>
    </p:spTree>
    <p:extLst>
      <p:ext uri="{BB962C8B-B14F-4D97-AF65-F5344CB8AC3E}">
        <p14:creationId xmlns:p14="http://schemas.microsoft.com/office/powerpoint/2010/main" val="33001023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78</a:t>
            </a:fld>
            <a:endParaRPr lang="fr-FR" dirty="0"/>
          </a:p>
        </p:txBody>
      </p:sp>
    </p:spTree>
    <p:extLst>
      <p:ext uri="{BB962C8B-B14F-4D97-AF65-F5344CB8AC3E}">
        <p14:creationId xmlns:p14="http://schemas.microsoft.com/office/powerpoint/2010/main" val="8153320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Pour l’anecdote, dans une ancienne version du CCT QR – contrôle des joints par carottage au droit des joints avait été pris au pied de la lettre et donc on avait carotté sur le joint … !!!  d’où version modifiée au 01/01/2015</a:t>
            </a:r>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79</a:t>
            </a:fld>
            <a:endParaRPr lang="fr-FR" dirty="0"/>
          </a:p>
        </p:txBody>
      </p:sp>
    </p:spTree>
    <p:extLst>
      <p:ext uri="{BB962C8B-B14F-4D97-AF65-F5344CB8AC3E}">
        <p14:creationId xmlns:p14="http://schemas.microsoft.com/office/powerpoint/2010/main" val="114266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curling se produit sous l’influence d’un gradient de température en raison d’une différence de température au-dessus et en dessous de la dalle qui varie pendant la journée et la nuit. Dans un sol intérieur, cela peut venir d’une différence du taux d’humidité. La surface se dessèche plus vite (retrait dessication).</a:t>
            </a:r>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a:t>
            </a:fld>
            <a:endParaRPr lang="fr-FR" dirty="0"/>
          </a:p>
        </p:txBody>
      </p:sp>
    </p:spTree>
    <p:extLst>
      <p:ext uri="{BB962C8B-B14F-4D97-AF65-F5344CB8AC3E}">
        <p14:creationId xmlns:p14="http://schemas.microsoft.com/office/powerpoint/2010/main" val="18247379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80</a:t>
            </a:fld>
            <a:endParaRPr lang="fr-FR" dirty="0"/>
          </a:p>
        </p:txBody>
      </p:sp>
    </p:spTree>
    <p:extLst>
      <p:ext uri="{BB962C8B-B14F-4D97-AF65-F5344CB8AC3E}">
        <p14:creationId xmlns:p14="http://schemas.microsoft.com/office/powerpoint/2010/main" val="2046966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81</a:t>
            </a:fld>
            <a:endParaRPr lang="fr-FR" dirty="0"/>
          </a:p>
        </p:txBody>
      </p:sp>
    </p:spTree>
    <p:extLst>
      <p:ext uri="{BB962C8B-B14F-4D97-AF65-F5344CB8AC3E}">
        <p14:creationId xmlns:p14="http://schemas.microsoft.com/office/powerpoint/2010/main" val="36372259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82</a:t>
            </a:fld>
            <a:endParaRPr lang="fr-FR" dirty="0"/>
          </a:p>
        </p:txBody>
      </p:sp>
    </p:spTree>
    <p:extLst>
      <p:ext uri="{BB962C8B-B14F-4D97-AF65-F5344CB8AC3E}">
        <p14:creationId xmlns:p14="http://schemas.microsoft.com/office/powerpoint/2010/main" val="9322328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83</a:t>
            </a:fld>
            <a:endParaRPr lang="fr-FR" dirty="0"/>
          </a:p>
        </p:txBody>
      </p:sp>
    </p:spTree>
    <p:extLst>
      <p:ext uri="{BB962C8B-B14F-4D97-AF65-F5344CB8AC3E}">
        <p14:creationId xmlns:p14="http://schemas.microsoft.com/office/powerpoint/2010/main" val="21915745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84</a:t>
            </a:fld>
            <a:endParaRPr lang="fr-FR" dirty="0"/>
          </a:p>
        </p:txBody>
      </p:sp>
    </p:spTree>
    <p:extLst>
      <p:ext uri="{BB962C8B-B14F-4D97-AF65-F5344CB8AC3E}">
        <p14:creationId xmlns:p14="http://schemas.microsoft.com/office/powerpoint/2010/main" val="22709047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85</a:t>
            </a:fld>
            <a:endParaRPr lang="fr-FR" dirty="0"/>
          </a:p>
        </p:txBody>
      </p:sp>
    </p:spTree>
    <p:extLst>
      <p:ext uri="{BB962C8B-B14F-4D97-AF65-F5344CB8AC3E}">
        <p14:creationId xmlns:p14="http://schemas.microsoft.com/office/powerpoint/2010/main" val="20904705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86</a:t>
            </a:fld>
            <a:endParaRPr lang="fr-FR" dirty="0"/>
          </a:p>
        </p:txBody>
      </p:sp>
    </p:spTree>
    <p:extLst>
      <p:ext uri="{BB962C8B-B14F-4D97-AF65-F5344CB8AC3E}">
        <p14:creationId xmlns:p14="http://schemas.microsoft.com/office/powerpoint/2010/main" val="24296904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87</a:t>
            </a:fld>
            <a:endParaRPr lang="fr-FR" dirty="0"/>
          </a:p>
        </p:txBody>
      </p:sp>
    </p:spTree>
    <p:extLst>
      <p:ext uri="{BB962C8B-B14F-4D97-AF65-F5344CB8AC3E}">
        <p14:creationId xmlns:p14="http://schemas.microsoft.com/office/powerpoint/2010/main" val="3513050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88</a:t>
            </a:fld>
            <a:endParaRPr lang="fr-FR" dirty="0"/>
          </a:p>
        </p:txBody>
      </p:sp>
    </p:spTree>
    <p:extLst>
      <p:ext uri="{BB962C8B-B14F-4D97-AF65-F5344CB8AC3E}">
        <p14:creationId xmlns:p14="http://schemas.microsoft.com/office/powerpoint/2010/main" val="19713613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89</a:t>
            </a:fld>
            <a:endParaRPr lang="fr-FR" dirty="0"/>
          </a:p>
        </p:txBody>
      </p:sp>
    </p:spTree>
    <p:extLst>
      <p:ext uri="{BB962C8B-B14F-4D97-AF65-F5344CB8AC3E}">
        <p14:creationId xmlns:p14="http://schemas.microsoft.com/office/powerpoint/2010/main" val="251519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9</a:t>
            </a:fld>
            <a:endParaRPr lang="fr-FR" dirty="0"/>
          </a:p>
        </p:txBody>
      </p:sp>
    </p:spTree>
    <p:extLst>
      <p:ext uri="{BB962C8B-B14F-4D97-AF65-F5344CB8AC3E}">
        <p14:creationId xmlns:p14="http://schemas.microsoft.com/office/powerpoint/2010/main" val="26507349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90</a:t>
            </a:fld>
            <a:endParaRPr lang="fr-FR" dirty="0"/>
          </a:p>
        </p:txBody>
      </p:sp>
    </p:spTree>
    <p:extLst>
      <p:ext uri="{BB962C8B-B14F-4D97-AF65-F5344CB8AC3E}">
        <p14:creationId xmlns:p14="http://schemas.microsoft.com/office/powerpoint/2010/main" val="16815370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D03B1BE-5286-403D-94FB-2AA700321DC2}" type="slidenum">
              <a:rPr lang="fr-FR" smtClean="0"/>
              <a:t>91</a:t>
            </a:fld>
            <a:endParaRPr lang="fr-FR" dirty="0"/>
          </a:p>
        </p:txBody>
      </p:sp>
    </p:spTree>
    <p:extLst>
      <p:ext uri="{BB962C8B-B14F-4D97-AF65-F5344CB8AC3E}">
        <p14:creationId xmlns:p14="http://schemas.microsoft.com/office/powerpoint/2010/main" val="1101912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3" name="Imag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882289" cy="2880000"/>
          </a:xfrm>
          <a:prstGeom prst="rect">
            <a:avLst/>
          </a:prstGeom>
        </p:spPr>
      </p:pic>
      <p:sp>
        <p:nvSpPr>
          <p:cNvPr id="36" name="Rectangle 35"/>
          <p:cNvSpPr/>
          <p:nvPr userDrawn="1"/>
        </p:nvSpPr>
        <p:spPr>
          <a:xfrm>
            <a:off x="0" y="5664000"/>
            <a:ext cx="3078788" cy="12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re 1"/>
          <p:cNvSpPr>
            <a:spLocks noGrp="1"/>
          </p:cNvSpPr>
          <p:nvPr>
            <p:ph type="ctrTitle" hasCustomPrompt="1"/>
          </p:nvPr>
        </p:nvSpPr>
        <p:spPr>
          <a:xfrm>
            <a:off x="1362364" y="3840000"/>
            <a:ext cx="7060578" cy="2059200"/>
          </a:xfrm>
        </p:spPr>
        <p:txBody>
          <a:bodyPr anchor="t">
            <a:normAutofit/>
          </a:bodyPr>
          <a:lstStyle>
            <a:lvl1pPr algn="l">
              <a:defRPr sz="4400" b="1" cap="small" baseline="0">
                <a:solidFill>
                  <a:srgbClr val="49C5B1"/>
                </a:solidFill>
                <a:latin typeface="+mj-lt"/>
              </a:defRPr>
            </a:lvl1pPr>
          </a:lstStyle>
          <a:p>
            <a:r>
              <a:rPr lang="fr-FR" dirty="0"/>
              <a:t>CLIQUEZ ET MODIFIEZ LE TITRE</a:t>
            </a:r>
          </a:p>
        </p:txBody>
      </p:sp>
      <p:sp>
        <p:nvSpPr>
          <p:cNvPr id="6" name="Rectangle 5"/>
          <p:cNvSpPr/>
          <p:nvPr userDrawn="1"/>
        </p:nvSpPr>
        <p:spPr>
          <a:xfrm>
            <a:off x="8422942" y="612735"/>
            <a:ext cx="721058" cy="1200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71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texte vertical 2"/>
          <p:cNvSpPr>
            <a:spLocks noGrp="1"/>
          </p:cNvSpPr>
          <p:nvPr>
            <p:ph type="body" orient="vert" idx="1"/>
          </p:nvPr>
        </p:nvSpPr>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19927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hasCustomPrompt="1"/>
          </p:nvPr>
        </p:nvSpPr>
        <p:spPr>
          <a:xfrm>
            <a:off x="6629400" y="206375"/>
            <a:ext cx="2057400" cy="4387851"/>
          </a:xfrm>
        </p:spPr>
        <p:txBody>
          <a:bodyPr vert="eaVert"/>
          <a:lstStyle/>
          <a:p>
            <a:r>
              <a:rPr lang="fr-FR" dirty="0"/>
              <a:t>CLIQUEZ ET MODIFIEZ LE TITRE</a:t>
            </a:r>
          </a:p>
        </p:txBody>
      </p:sp>
      <p:sp>
        <p:nvSpPr>
          <p:cNvPr id="3" name="Espace réservé du texte vertical 2"/>
          <p:cNvSpPr>
            <a:spLocks noGrp="1"/>
          </p:cNvSpPr>
          <p:nvPr>
            <p:ph type="body" orient="vert" idx="1"/>
          </p:nvPr>
        </p:nvSpPr>
        <p:spPr>
          <a:xfrm>
            <a:off x="457200" y="206375"/>
            <a:ext cx="6019800" cy="438785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356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ET MODIFIEZ LE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47086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normAutofit/>
          </a:bodyPr>
          <a:lstStyle>
            <a:lvl1pPr algn="l">
              <a:defRPr sz="3600" b="1" cap="all"/>
            </a:lvl1pPr>
          </a:lstStyle>
          <a:p>
            <a:r>
              <a:rPr lang="fr-FR" dirty="0"/>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Tree>
    <p:extLst>
      <p:ext uri="{BB962C8B-B14F-4D97-AF65-F5344CB8AC3E}">
        <p14:creationId xmlns:p14="http://schemas.microsoft.com/office/powerpoint/2010/main" val="220902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lstStyle/>
          <a:p>
            <a:r>
              <a:rPr lang="fr-FR" dirty="0"/>
              <a:t>CLIQUEZ ET MODIFIEZ LE TITRE</a:t>
            </a:r>
          </a:p>
        </p:txBody>
      </p:sp>
      <p:sp>
        <p:nvSpPr>
          <p:cNvPr id="3" name="Espace réservé du contenu 2"/>
          <p:cNvSpPr>
            <a:spLocks noGrp="1"/>
          </p:cNvSpPr>
          <p:nvPr>
            <p:ph sz="half" idx="1"/>
          </p:nvPr>
        </p:nvSpPr>
        <p:spPr>
          <a:xfrm>
            <a:off x="754302" y="1200151"/>
            <a:ext cx="3741498" cy="3394075"/>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200151"/>
            <a:ext cx="3774102" cy="3394075"/>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6280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74639"/>
            <a:ext cx="8229600" cy="1143000"/>
          </a:xfrm>
        </p:spPr>
        <p:txBody>
          <a:bodyPr/>
          <a:lstStyle>
            <a:lvl1pPr>
              <a:defRPr/>
            </a:lvl1pPr>
          </a:lstStyle>
          <a:p>
            <a:r>
              <a:rPr lang="fr-FR" dirty="0"/>
              <a:t>CLIQUEZ ET MODIFIEZ LE TITRE</a:t>
            </a: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438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88000" y="119328"/>
            <a:ext cx="7868120" cy="877755"/>
          </a:xfrm>
        </p:spPr>
        <p:txBody>
          <a:bodyPr>
            <a:normAutofit/>
          </a:bodyPr>
          <a:lstStyle>
            <a:lvl1pPr>
              <a:defRPr sz="3200" cap="small" baseline="0">
                <a:latin typeface="Arial Narrow" panose="020B0606020202030204" pitchFamily="34" charset="0"/>
              </a:defRPr>
            </a:lvl1pPr>
          </a:lstStyle>
          <a:p>
            <a:r>
              <a:rPr lang="fr-FR" dirty="0"/>
              <a:t>CLIQUEZ ET MODIFIEZ LE TITRE</a:t>
            </a:r>
          </a:p>
        </p:txBody>
      </p:sp>
      <p:sp>
        <p:nvSpPr>
          <p:cNvPr id="3" name="Espace réservé de la date 2"/>
          <p:cNvSpPr>
            <a:spLocks noGrp="1"/>
          </p:cNvSpPr>
          <p:nvPr>
            <p:ph type="dt" sz="half" idx="10"/>
          </p:nvPr>
        </p:nvSpPr>
        <p:spPr>
          <a:xfrm>
            <a:off x="457200" y="6356351"/>
            <a:ext cx="2133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C1823A-6F16-42BC-8F3C-755FEF90690E}" type="datetime1">
              <a:rPr kumimoji="0" lang="fr-FR" sz="1800" b="0" i="0" u="none" strike="noStrike" kern="1200" cap="none" spc="0" normalizeH="0" baseline="0" noProof="0" smtClean="0">
                <a:ln>
                  <a:noFill/>
                </a:ln>
                <a:solidFill>
                  <a:prstClr val="black"/>
                </a:solidFill>
                <a:effectLst/>
                <a:uLnTx/>
                <a:uFillTx/>
                <a:latin typeface="Calibri"/>
                <a:ea typeface="+mn-ea"/>
                <a:cs typeface="+mn-cs"/>
              </a:rPr>
              <a:t>12/10/2019</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Espace réservé du pied de page 3"/>
          <p:cNvSpPr>
            <a:spLocks noGrp="1"/>
          </p:cNvSpPr>
          <p:nvPr>
            <p:ph type="ftr" sz="quarter" idx="11"/>
          </p:nvPr>
        </p:nvSpPr>
        <p:spPr>
          <a:xfrm>
            <a:off x="3124200" y="6356351"/>
            <a:ext cx="2895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2"/>
          </p:nvPr>
        </p:nvSpPr>
        <p:spPr>
          <a:xfrm>
            <a:off x="6553200" y="6356351"/>
            <a:ext cx="2133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E794143-8163-F543-A4DC-FC997488DC9F}"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Connecteur droit 5">
            <a:extLst>
              <a:ext uri="{FF2B5EF4-FFF2-40B4-BE49-F238E27FC236}">
                <a16:creationId xmlns:a16="http://schemas.microsoft.com/office/drawing/2014/main" id="{FDF56509-2B5C-44D7-A4E7-43554B577BF4}"/>
              </a:ext>
            </a:extLst>
          </p:cNvPr>
          <p:cNvCxnSpPr/>
          <p:nvPr userDrawn="1"/>
        </p:nvCxnSpPr>
        <p:spPr>
          <a:xfrm>
            <a:off x="364493" y="997083"/>
            <a:ext cx="7649588" cy="0"/>
          </a:xfrm>
          <a:prstGeom prst="line">
            <a:avLst/>
          </a:prstGeom>
          <a:ln w="15875" cmpd="dbl">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724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1"/>
            <a:ext cx="2133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7282CB8-23FC-4A0C-B836-C344CE0419EC}" type="datetime1">
              <a:rPr kumimoji="0" lang="fr-FR" sz="1800" b="0" i="0" u="none" strike="noStrike" kern="1200" cap="none" spc="0" normalizeH="0" baseline="0" noProof="0" smtClean="0">
                <a:ln>
                  <a:noFill/>
                </a:ln>
                <a:solidFill>
                  <a:prstClr val="black"/>
                </a:solidFill>
                <a:effectLst/>
                <a:uLnTx/>
                <a:uFillTx/>
                <a:latin typeface="Calibri"/>
                <a:ea typeface="+mn-ea"/>
                <a:cs typeface="+mn-cs"/>
              </a:rPr>
              <a:t>12/10/2019</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Espace réservé du pied de page 2"/>
          <p:cNvSpPr>
            <a:spLocks noGrp="1"/>
          </p:cNvSpPr>
          <p:nvPr>
            <p:ph type="ftr" sz="quarter" idx="11"/>
          </p:nvPr>
        </p:nvSpPr>
        <p:spPr>
          <a:xfrm>
            <a:off x="3124200" y="6356351"/>
            <a:ext cx="2895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a:xfrm>
            <a:off x="6553200" y="6356351"/>
            <a:ext cx="2133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E794143-8163-F543-A4DC-FC997488DC9F}"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56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2" y="273049"/>
            <a:ext cx="3008313" cy="1162051"/>
          </a:xfrm>
        </p:spPr>
        <p:txBody>
          <a:bodyPr anchor="b"/>
          <a:lstStyle>
            <a:lvl1pPr algn="l">
              <a:defRPr sz="2000" b="1"/>
            </a:lvl1pPr>
          </a:lstStyle>
          <a:p>
            <a:r>
              <a:rPr lang="fr-FR" dirty="0"/>
              <a:t>CLIQUEZ ET MODIFIEZ LE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1"/>
            <a:ext cx="2133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A140F23-528B-4CFB-9E25-2DA36FF88D8C}" type="datetime1">
              <a:rPr kumimoji="0" lang="fr-FR" sz="1800" b="0" i="0" u="none" strike="noStrike" kern="1200" cap="none" spc="0" normalizeH="0" baseline="0" noProof="0" smtClean="0">
                <a:ln>
                  <a:noFill/>
                </a:ln>
                <a:solidFill>
                  <a:prstClr val="black"/>
                </a:solidFill>
                <a:effectLst/>
                <a:uLnTx/>
                <a:uFillTx/>
                <a:latin typeface="Calibri"/>
                <a:ea typeface="+mn-ea"/>
                <a:cs typeface="+mn-cs"/>
              </a:rPr>
              <a:t>12/10/2019</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Espace réservé du pied de page 5"/>
          <p:cNvSpPr>
            <a:spLocks noGrp="1"/>
          </p:cNvSpPr>
          <p:nvPr>
            <p:ph type="ftr" sz="quarter" idx="11"/>
          </p:nvPr>
        </p:nvSpPr>
        <p:spPr>
          <a:xfrm>
            <a:off x="3124200" y="6356351"/>
            <a:ext cx="2895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Espace réservé du numéro de diapositive 6"/>
          <p:cNvSpPr>
            <a:spLocks noGrp="1"/>
          </p:cNvSpPr>
          <p:nvPr>
            <p:ph type="sldNum" sz="quarter" idx="12"/>
          </p:nvPr>
        </p:nvSpPr>
        <p:spPr>
          <a:xfrm>
            <a:off x="6553200" y="6356351"/>
            <a:ext cx="2133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E794143-8163-F543-A4DC-FC997488DC9F}"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a:t>
            </a:fld>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25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800600"/>
            <a:ext cx="5486400" cy="566739"/>
          </a:xfrm>
        </p:spPr>
        <p:txBody>
          <a:bodyPr anchor="b"/>
          <a:lstStyle>
            <a:lvl1pPr algn="l">
              <a:defRPr sz="2000" b="1"/>
            </a:lvl1pPr>
          </a:lstStyle>
          <a:p>
            <a:r>
              <a:rPr lang="fr-FR" dirty="0"/>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643738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5658000"/>
            <a:ext cx="2867623" cy="1200000"/>
          </a:xfrm>
          <a:prstGeom prst="rect">
            <a:avLst/>
          </a:prstGeom>
        </p:spPr>
      </p:pic>
      <p:sp>
        <p:nvSpPr>
          <p:cNvPr id="2" name="Espace réservé du titre 1"/>
          <p:cNvSpPr>
            <a:spLocks noGrp="1"/>
          </p:cNvSpPr>
          <p:nvPr>
            <p:ph type="title"/>
          </p:nvPr>
        </p:nvSpPr>
        <p:spPr>
          <a:xfrm>
            <a:off x="554182" y="274639"/>
            <a:ext cx="7868120" cy="114300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554182" y="1600201"/>
            <a:ext cx="7868120" cy="4303799"/>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e la date 3"/>
          <p:cNvSpPr txBox="1">
            <a:spLocks/>
          </p:cNvSpPr>
          <p:nvPr userDrawn="1"/>
        </p:nvSpPr>
        <p:spPr>
          <a:xfrm>
            <a:off x="7128000" y="288000"/>
            <a:ext cx="1800000" cy="720000"/>
          </a:xfrm>
          <a:prstGeom prst="rect">
            <a:avLst/>
          </a:prstGeom>
        </p:spPr>
        <p:txBody>
          <a:bodyPr/>
          <a:lstStyle>
            <a:defPPr>
              <a:defRPr lang="fr-FR"/>
            </a:defPPr>
            <a:lvl1pPr marL="0" algn="r" defTabSz="457200" rtl="0" eaLnBrk="1" latinLnBrk="0" hangingPunct="1">
              <a:defRPr sz="18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794143-8163-F543-A4DC-FC997488DC9F}" type="slidenum">
              <a:rPr kumimoji="0" lang="fr-FR" sz="1200" b="1" i="0" u="none" strike="noStrike" kern="1200" cap="none" spc="0" normalizeH="0" baseline="0" noProof="0" smtClean="0">
                <a:ln>
                  <a:noFill/>
                </a:ln>
                <a:solidFill>
                  <a:srgbClr val="898989"/>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fr-FR" sz="1200" b="1" i="0" u="none" strike="noStrike" kern="1200" cap="none" spc="0" normalizeH="0" baseline="0" noProof="0" dirty="0">
              <a:ln>
                <a:noFill/>
              </a:ln>
              <a:solidFill>
                <a:srgbClr val="898989"/>
              </a:solidFill>
              <a:effectLst/>
              <a:uLnTx/>
              <a:uFillTx/>
              <a:latin typeface="Arial"/>
              <a:ea typeface="+mn-ea"/>
              <a:cs typeface="Arial"/>
            </a:endParaRPr>
          </a:p>
        </p:txBody>
      </p:sp>
      <p:sp>
        <p:nvSpPr>
          <p:cNvPr id="9" name="Rectangle 6"/>
          <p:cNvSpPr>
            <a:spLocks noChangeArrowheads="1"/>
          </p:cNvSpPr>
          <p:nvPr userDrawn="1"/>
        </p:nvSpPr>
        <p:spPr bwMode="auto">
          <a:xfrm>
            <a:off x="8244000" y="6618000"/>
            <a:ext cx="900000" cy="240000"/>
          </a:xfrm>
          <a:prstGeom prst="rect">
            <a:avLst/>
          </a:prstGeom>
          <a:solidFill>
            <a:srgbClr val="49C5B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ZoneTexte 12"/>
          <p:cNvSpPr txBox="1">
            <a:spLocks noChangeArrowheads="1"/>
          </p:cNvSpPr>
          <p:nvPr userDrawn="1"/>
        </p:nvSpPr>
        <p:spPr bwMode="auto">
          <a:xfrm>
            <a:off x="0" y="6245500"/>
            <a:ext cx="80640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Service public de Wallonie</a:t>
            </a:r>
            <a:r>
              <a:rPr kumimoji="0" lang="fr-FR" sz="1200" b="1" i="0" u="none" strike="noStrike" kern="1200" cap="none" spc="0" normalizeH="0" baseline="0" noProof="0" dirty="0">
                <a:ln>
                  <a:noFill/>
                </a:ln>
                <a:solidFill>
                  <a:srgbClr val="002D59"/>
                </a:solidFill>
                <a:effectLst/>
                <a:uLnTx/>
                <a:uFillTx/>
                <a:latin typeface="Arial" charset="0"/>
                <a:ea typeface="ＭＳ Ｐゴシック" charset="0"/>
                <a:cs typeface="Arial" charset="0"/>
              </a:rPr>
              <a:t> </a:t>
            </a:r>
            <a:r>
              <a:rPr kumimoji="0" lang="fr-FR" sz="1200" b="1" i="0" u="none" strike="noStrike" kern="1200" cap="none" spc="0" normalizeH="0" baseline="0" noProof="0" dirty="0">
                <a:ln>
                  <a:noFill/>
                </a:ln>
                <a:solidFill>
                  <a:srgbClr val="49C5B1"/>
                </a:solidFill>
                <a:effectLst/>
                <a:uLnTx/>
                <a:uFillTx/>
                <a:latin typeface="Arial"/>
                <a:ea typeface="ＭＳ Ｐゴシック" charset="0"/>
                <a:cs typeface="Arial"/>
              </a:rPr>
              <a:t>mobilité infrastructures</a:t>
            </a:r>
          </a:p>
        </p:txBody>
      </p:sp>
    </p:spTree>
    <p:extLst>
      <p:ext uri="{BB962C8B-B14F-4D97-AF65-F5344CB8AC3E}">
        <p14:creationId xmlns:p14="http://schemas.microsoft.com/office/powerpoint/2010/main" val="47078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457200" rtl="0" eaLnBrk="1" latinLnBrk="0" hangingPunct="1">
        <a:spcBef>
          <a:spcPct val="0"/>
        </a:spcBef>
        <a:buNone/>
        <a:defRPr sz="2800" b="1" kern="1200">
          <a:solidFill>
            <a:srgbClr val="49C5B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5.wmf"/></Relationships>
</file>

<file path=ppt/slides/_rels/slide32.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brrc.be/fr/publication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qc.spw.wallonie.be/FR/INDEX.JSP" TargetMode="Externa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18.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26.jpeg"/><Relationship Id="rId4" Type="http://schemas.openxmlformats.org/officeDocument/2006/relationships/image" Target="../media/image125.jpeg"/></Relationships>
</file>

<file path=ppt/slides/_rels/slide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29.jpeg"/><Relationship Id="rId4" Type="http://schemas.openxmlformats.org/officeDocument/2006/relationships/image" Target="../media/image12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4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g"/></Relationships>
</file>

<file path=ppt/slides/_rels/slide4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febelcem.be/fr/publications/dossiers-ciment-2008/"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notesSlide" Target="../notesSlides/notesSlide55.xml"/><Relationship Id="rId7" Type="http://schemas.openxmlformats.org/officeDocument/2006/relationships/image" Target="../media/image15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59.png"/></Relationships>
</file>

<file path=ppt/slides/_rels/slide57.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5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66.jpeg"/></Relationships>
</file>

<file path=ppt/slides/_rels/slide5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hyperlink" Target="http://qc.spw.wallonie.be/fr/qualiroutes/index.htm" TargetMode="External"/><Relationship Id="rId4" Type="http://schemas.openxmlformats.org/officeDocument/2006/relationships/image" Target="../media/image170.png"/></Relationships>
</file>

<file path=ppt/slides/_rels/slide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173.png"/><Relationship Id="rId4" Type="http://schemas.openxmlformats.org/officeDocument/2006/relationships/image" Target="../media/image172.png"/></Relationships>
</file>

<file path=ppt/slides/_rels/slide6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77.jpeg"/><Relationship Id="rId5" Type="http://schemas.openxmlformats.org/officeDocument/2006/relationships/image" Target="../media/image176.png"/><Relationship Id="rId4" Type="http://schemas.openxmlformats.org/officeDocument/2006/relationships/image" Target="../media/image175.jpeg"/><Relationship Id="rId9" Type="http://schemas.openxmlformats.org/officeDocument/2006/relationships/image" Target="../media/image180.png"/></Relationships>
</file>

<file path=ppt/slides/_rels/slide6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180.png"/><Relationship Id="rId4" Type="http://schemas.openxmlformats.org/officeDocument/2006/relationships/image" Target="../media/image182.png"/></Relationships>
</file>

<file path=ppt/slides/_rels/slide6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jpeg"/></Relationships>
</file>

<file path=ppt/slides/_rels/slide67.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jpeg"/></Relationships>
</file>

<file path=ppt/slides/_rels/slide6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194.png"/><Relationship Id="rId4" Type="http://schemas.openxmlformats.org/officeDocument/2006/relationships/image" Target="../media/image193.png"/></Relationships>
</file>

<file path=ppt/slides/_rels/slide6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7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205.png"/></Relationships>
</file>

<file path=ppt/slides/_rels/slide7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207.png"/></Relationships>
</file>

<file path=ppt/slides/_rels/slide7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209.png"/></Relationships>
</file>

<file path=ppt/slides/_rels/slide7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211.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21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216.png"/><Relationship Id="rId4" Type="http://schemas.openxmlformats.org/officeDocument/2006/relationships/image" Target="../media/image215.png"/></Relationships>
</file>

<file path=ppt/slides/_rels/slide8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221.jpeg"/><Relationship Id="rId4" Type="http://schemas.openxmlformats.org/officeDocument/2006/relationships/image" Target="../media/image220.wmf"/></Relationships>
</file>

<file path=ppt/slides/_rels/slide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223.png"/></Relationships>
</file>

<file path=ppt/slides/_rels/slide8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225.jpeg"/></Relationships>
</file>

<file path=ppt/slides/_rels/slide8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228.png"/><Relationship Id="rId4" Type="http://schemas.openxmlformats.org/officeDocument/2006/relationships/image" Target="../media/image227.png"/></Relationships>
</file>

<file path=ppt/slides/_rels/slide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jpeg"/></Relationships>
</file>

<file path=ppt/slides/_rels/slide8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qc.spw.wallonie.be/" TargetMode="External"/><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hyperlink" Target="mailto:qualiroutes@spw.wallonie.be" TargetMode="External"/><Relationship Id="rId5" Type="http://schemas.openxmlformats.org/officeDocument/2006/relationships/hyperlink" Target="https://www.febelcem.be/fr/publications/dossiers-ciment-2008/" TargetMode="External"/><Relationship Id="rId4" Type="http://schemas.openxmlformats.org/officeDocument/2006/relationships/hyperlink" Target="http://www.brrc.be/fr/public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D1D13C-2579-4E1C-80B0-3FE81F36AAE3}"/>
              </a:ext>
            </a:extLst>
          </p:cNvPr>
          <p:cNvSpPr>
            <a:spLocks noGrp="1"/>
          </p:cNvSpPr>
          <p:nvPr>
            <p:ph type="ctrTitle"/>
          </p:nvPr>
        </p:nvSpPr>
        <p:spPr>
          <a:xfrm>
            <a:off x="1331191" y="3086659"/>
            <a:ext cx="7060578" cy="2059200"/>
          </a:xfrm>
        </p:spPr>
        <p:txBody>
          <a:bodyPr anchor="ctr">
            <a:normAutofit/>
          </a:bodyPr>
          <a:lstStyle/>
          <a:p>
            <a:pPr algn="r"/>
            <a:r>
              <a:rPr lang="fr-FR" sz="5600" noProof="0" dirty="0"/>
              <a:t>Formation Qualiroutes</a:t>
            </a:r>
          </a:p>
        </p:txBody>
      </p:sp>
      <p:sp>
        <p:nvSpPr>
          <p:cNvPr id="3" name="Sous-titre 2">
            <a:extLst>
              <a:ext uri="{FF2B5EF4-FFF2-40B4-BE49-F238E27FC236}">
                <a16:creationId xmlns:a16="http://schemas.microsoft.com/office/drawing/2014/main" id="{0850C87B-5565-45B7-9461-377598ED3F17}"/>
              </a:ext>
            </a:extLst>
          </p:cNvPr>
          <p:cNvSpPr>
            <a:spLocks noGrp="1"/>
          </p:cNvSpPr>
          <p:nvPr>
            <p:ph type="subTitle" idx="4294967295"/>
          </p:nvPr>
        </p:nvSpPr>
        <p:spPr>
          <a:xfrm>
            <a:off x="4670714" y="4512975"/>
            <a:ext cx="4312227" cy="1724025"/>
          </a:xfrm>
        </p:spPr>
        <p:txBody>
          <a:bodyPr anchor="ctr">
            <a:normAutofit/>
          </a:bodyPr>
          <a:lstStyle/>
          <a:p>
            <a:pPr marL="0" indent="0">
              <a:buNone/>
            </a:pPr>
            <a:r>
              <a:rPr lang="fr-FR" noProof="0" dirty="0"/>
              <a:t>Module 3</a:t>
            </a:r>
          </a:p>
          <a:p>
            <a:pPr marL="0" indent="0">
              <a:buNone/>
            </a:pPr>
            <a:r>
              <a:rPr lang="fr-FR" noProof="0" dirty="0"/>
              <a:t>Revêtements en béton</a:t>
            </a:r>
          </a:p>
        </p:txBody>
      </p:sp>
      <p:sp>
        <p:nvSpPr>
          <p:cNvPr id="4" name="ZoneTexte 3">
            <a:extLst>
              <a:ext uri="{FF2B5EF4-FFF2-40B4-BE49-F238E27FC236}">
                <a16:creationId xmlns:a16="http://schemas.microsoft.com/office/drawing/2014/main" id="{4550C62D-EDF4-41D2-8EDF-A7B6548A2BE7}"/>
              </a:ext>
            </a:extLst>
          </p:cNvPr>
          <p:cNvSpPr txBox="1"/>
          <p:nvPr/>
        </p:nvSpPr>
        <p:spPr>
          <a:xfrm>
            <a:off x="334003" y="6121552"/>
            <a:ext cx="2343492" cy="646331"/>
          </a:xfrm>
          <a:prstGeom prst="rect">
            <a:avLst/>
          </a:prstGeom>
          <a:noFill/>
        </p:spPr>
        <p:txBody>
          <a:bodyPr wrap="square" rtlCol="0">
            <a:spAutoFit/>
          </a:bodyPr>
          <a:lstStyle/>
          <a:p>
            <a:r>
              <a:rPr lang="fr-BE" dirty="0"/>
              <a:t>François Timmermans</a:t>
            </a:r>
          </a:p>
          <a:p>
            <a:r>
              <a:rPr lang="fr-BE" dirty="0"/>
              <a:t>Version 12-10-19</a:t>
            </a:r>
          </a:p>
        </p:txBody>
      </p:sp>
    </p:spTree>
    <p:extLst>
      <p:ext uri="{BB962C8B-B14F-4D97-AF65-F5344CB8AC3E}">
        <p14:creationId xmlns:p14="http://schemas.microsoft.com/office/powerpoint/2010/main" val="3867668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Prescription d’un revêtement en béton</a:t>
            </a:r>
          </a:p>
        </p:txBody>
      </p:sp>
      <p:sp>
        <p:nvSpPr>
          <p:cNvPr id="6" name="Rectangle : coins arrondis 5">
            <a:extLst>
              <a:ext uri="{FF2B5EF4-FFF2-40B4-BE49-F238E27FC236}">
                <a16:creationId xmlns:a16="http://schemas.microsoft.com/office/drawing/2014/main" id="{2093EA53-075E-4877-88E7-80AAB486C7E8}"/>
              </a:ext>
            </a:extLst>
          </p:cNvPr>
          <p:cNvSpPr/>
          <p:nvPr/>
        </p:nvSpPr>
        <p:spPr>
          <a:xfrm>
            <a:off x="7086169" y="529936"/>
            <a:ext cx="1451098" cy="39015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1.1</a:t>
            </a:r>
          </a:p>
        </p:txBody>
      </p:sp>
      <p:grpSp>
        <p:nvGrpSpPr>
          <p:cNvPr id="7" name="Group 36">
            <a:extLst>
              <a:ext uri="{FF2B5EF4-FFF2-40B4-BE49-F238E27FC236}">
                <a16:creationId xmlns:a16="http://schemas.microsoft.com/office/drawing/2014/main" id="{7A1CF1A8-6D68-4F4C-BC0D-0964947CB8E9}"/>
              </a:ext>
            </a:extLst>
          </p:cNvPr>
          <p:cNvGrpSpPr>
            <a:grpSpLocks/>
          </p:cNvGrpSpPr>
          <p:nvPr/>
        </p:nvGrpSpPr>
        <p:grpSpPr bwMode="auto">
          <a:xfrm>
            <a:off x="5477012" y="2373253"/>
            <a:ext cx="3119437" cy="1111250"/>
            <a:chOff x="3395" y="1722"/>
            <a:chExt cx="1965" cy="700"/>
          </a:xfrm>
        </p:grpSpPr>
        <p:sp>
          <p:nvSpPr>
            <p:cNvPr id="8" name="AutoShape 29">
              <a:extLst>
                <a:ext uri="{FF2B5EF4-FFF2-40B4-BE49-F238E27FC236}">
                  <a16:creationId xmlns:a16="http://schemas.microsoft.com/office/drawing/2014/main" id="{26EC2516-CE82-435D-9202-AB8D171945EC}"/>
                </a:ext>
              </a:extLst>
            </p:cNvPr>
            <p:cNvSpPr>
              <a:spLocks noChangeArrowheads="1"/>
            </p:cNvSpPr>
            <p:nvPr/>
          </p:nvSpPr>
          <p:spPr bwMode="auto">
            <a:xfrm>
              <a:off x="3772" y="1722"/>
              <a:ext cx="1588" cy="700"/>
            </a:xfrm>
            <a:prstGeom prst="flowChartProcess">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dirty="0"/>
            </a:p>
          </p:txBody>
        </p:sp>
        <p:sp>
          <p:nvSpPr>
            <p:cNvPr id="9" name="Text Box 30">
              <a:extLst>
                <a:ext uri="{FF2B5EF4-FFF2-40B4-BE49-F238E27FC236}">
                  <a16:creationId xmlns:a16="http://schemas.microsoft.com/office/drawing/2014/main" id="{6FBDFF5D-0DCF-4C47-AE22-7A919B084D17}"/>
                </a:ext>
              </a:extLst>
            </p:cNvPr>
            <p:cNvSpPr txBox="1">
              <a:spLocks noChangeArrowheads="1"/>
            </p:cNvSpPr>
            <p:nvPr/>
          </p:nvSpPr>
          <p:spPr bwMode="auto">
            <a:xfrm>
              <a:off x="3772" y="1748"/>
              <a:ext cx="1588"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altLang="fr-FR" sz="1600" b="1" dirty="0">
                  <a:solidFill>
                    <a:srgbClr val="FF0000"/>
                  </a:solidFill>
                  <a:latin typeface="Arial" panose="020B0604020202020204" pitchFamily="34" charset="0"/>
                </a:rPr>
                <a:t>Définit les performances du béton mis en œuvre</a:t>
              </a:r>
            </a:p>
            <a:p>
              <a:pPr algn="ctr"/>
              <a:r>
                <a:rPr lang="fr-BE" altLang="fr-FR" sz="1600" b="1" dirty="0">
                  <a:solidFill>
                    <a:srgbClr val="FF0000"/>
                  </a:solidFill>
                  <a:latin typeface="Arial" panose="020B0604020202020204" pitchFamily="34" charset="0"/>
                </a:rPr>
                <a:t>(R’c, Abs, gel, …)</a:t>
              </a:r>
              <a:endParaRPr lang="en-US" altLang="fr-FR" sz="1600" b="1" dirty="0">
                <a:solidFill>
                  <a:srgbClr val="FF0000"/>
                </a:solidFill>
                <a:latin typeface="Arial" panose="020B0604020202020204" pitchFamily="34" charset="0"/>
              </a:endParaRPr>
            </a:p>
          </p:txBody>
        </p:sp>
        <p:sp>
          <p:nvSpPr>
            <p:cNvPr id="10" name="AutoShape 31">
              <a:extLst>
                <a:ext uri="{FF2B5EF4-FFF2-40B4-BE49-F238E27FC236}">
                  <a16:creationId xmlns:a16="http://schemas.microsoft.com/office/drawing/2014/main" id="{F1B733F2-4F78-4546-BAD2-76369B77B14D}"/>
                </a:ext>
              </a:extLst>
            </p:cNvPr>
            <p:cNvSpPr>
              <a:spLocks noChangeArrowheads="1"/>
            </p:cNvSpPr>
            <p:nvPr/>
          </p:nvSpPr>
          <p:spPr bwMode="auto">
            <a:xfrm>
              <a:off x="3395" y="2032"/>
              <a:ext cx="362" cy="9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dirty="0"/>
            </a:p>
          </p:txBody>
        </p:sp>
      </p:grpSp>
      <p:grpSp>
        <p:nvGrpSpPr>
          <p:cNvPr id="11" name="Group 2">
            <a:extLst>
              <a:ext uri="{FF2B5EF4-FFF2-40B4-BE49-F238E27FC236}">
                <a16:creationId xmlns:a16="http://schemas.microsoft.com/office/drawing/2014/main" id="{60C62811-2F90-4807-8070-33125E055CD6}"/>
              </a:ext>
            </a:extLst>
          </p:cNvPr>
          <p:cNvGrpSpPr>
            <a:grpSpLocks/>
          </p:cNvGrpSpPr>
          <p:nvPr/>
        </p:nvGrpSpPr>
        <p:grpSpPr bwMode="auto">
          <a:xfrm>
            <a:off x="3806962" y="1052453"/>
            <a:ext cx="1657350" cy="825500"/>
            <a:chOff x="2358" y="981"/>
            <a:chExt cx="1044" cy="520"/>
          </a:xfrm>
        </p:grpSpPr>
        <p:sp>
          <p:nvSpPr>
            <p:cNvPr id="12" name="AutoShape 3">
              <a:extLst>
                <a:ext uri="{FF2B5EF4-FFF2-40B4-BE49-F238E27FC236}">
                  <a16:creationId xmlns:a16="http://schemas.microsoft.com/office/drawing/2014/main" id="{5ACA77AF-4368-4BAF-8E5C-CDC60C1C4CBC}"/>
                </a:ext>
              </a:extLst>
            </p:cNvPr>
            <p:cNvSpPr>
              <a:spLocks noChangeArrowheads="1"/>
            </p:cNvSpPr>
            <p:nvPr/>
          </p:nvSpPr>
          <p:spPr bwMode="auto">
            <a:xfrm>
              <a:off x="2358" y="981"/>
              <a:ext cx="1044" cy="52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dirty="0"/>
            </a:p>
          </p:txBody>
        </p:sp>
        <p:sp>
          <p:nvSpPr>
            <p:cNvPr id="13" name="Text Box 4">
              <a:extLst>
                <a:ext uri="{FF2B5EF4-FFF2-40B4-BE49-F238E27FC236}">
                  <a16:creationId xmlns:a16="http://schemas.microsoft.com/office/drawing/2014/main" id="{DA3FAECA-8C1B-4E76-929A-822495AF8C7E}"/>
                </a:ext>
              </a:extLst>
            </p:cNvPr>
            <p:cNvSpPr txBox="1">
              <a:spLocks noChangeArrowheads="1"/>
            </p:cNvSpPr>
            <p:nvPr/>
          </p:nvSpPr>
          <p:spPr bwMode="auto">
            <a:xfrm>
              <a:off x="2358" y="981"/>
              <a:ext cx="1044" cy="52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altLang="fr-FR" sz="1600" dirty="0">
                  <a:latin typeface="Arial" panose="020B0604020202020204" pitchFamily="34" charset="0"/>
                </a:rPr>
                <a:t>Prescription d’un revêtement en béton</a:t>
              </a:r>
              <a:endParaRPr lang="en-US" altLang="fr-FR" sz="1600" dirty="0">
                <a:latin typeface="Arial" panose="020B0604020202020204" pitchFamily="34" charset="0"/>
              </a:endParaRPr>
            </a:p>
          </p:txBody>
        </p:sp>
      </p:grpSp>
      <p:sp>
        <p:nvSpPr>
          <p:cNvPr id="14" name="Line 5">
            <a:extLst>
              <a:ext uri="{FF2B5EF4-FFF2-40B4-BE49-F238E27FC236}">
                <a16:creationId xmlns:a16="http://schemas.microsoft.com/office/drawing/2014/main" id="{E083B211-BB68-4437-8756-2B8A04E9BB01}"/>
              </a:ext>
            </a:extLst>
          </p:cNvPr>
          <p:cNvSpPr>
            <a:spLocks noChangeShapeType="1"/>
          </p:cNvSpPr>
          <p:nvPr/>
        </p:nvSpPr>
        <p:spPr bwMode="auto">
          <a:xfrm>
            <a:off x="4635637" y="1916053"/>
            <a:ext cx="0" cy="469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nvGrpSpPr>
          <p:cNvPr id="15" name="Group 6">
            <a:extLst>
              <a:ext uri="{FF2B5EF4-FFF2-40B4-BE49-F238E27FC236}">
                <a16:creationId xmlns:a16="http://schemas.microsoft.com/office/drawing/2014/main" id="{966F1D3B-C61E-42AA-90B5-0348A5F71AC1}"/>
              </a:ext>
            </a:extLst>
          </p:cNvPr>
          <p:cNvGrpSpPr>
            <a:grpSpLocks/>
          </p:cNvGrpSpPr>
          <p:nvPr/>
        </p:nvGrpSpPr>
        <p:grpSpPr bwMode="auto">
          <a:xfrm>
            <a:off x="3806962" y="2420878"/>
            <a:ext cx="1657350" cy="825500"/>
            <a:chOff x="2358" y="1797"/>
            <a:chExt cx="1044" cy="520"/>
          </a:xfrm>
        </p:grpSpPr>
        <p:sp>
          <p:nvSpPr>
            <p:cNvPr id="17" name="AutoShape 7">
              <a:extLst>
                <a:ext uri="{FF2B5EF4-FFF2-40B4-BE49-F238E27FC236}">
                  <a16:creationId xmlns:a16="http://schemas.microsoft.com/office/drawing/2014/main" id="{116FA388-43E9-4173-967C-A0E6D19CBAAB}"/>
                </a:ext>
              </a:extLst>
            </p:cNvPr>
            <p:cNvSpPr>
              <a:spLocks noChangeArrowheads="1"/>
            </p:cNvSpPr>
            <p:nvPr/>
          </p:nvSpPr>
          <p:spPr bwMode="auto">
            <a:xfrm>
              <a:off x="2358" y="1797"/>
              <a:ext cx="1044" cy="52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dirty="0"/>
            </a:p>
          </p:txBody>
        </p:sp>
        <p:sp>
          <p:nvSpPr>
            <p:cNvPr id="18" name="Text Box 8">
              <a:extLst>
                <a:ext uri="{FF2B5EF4-FFF2-40B4-BE49-F238E27FC236}">
                  <a16:creationId xmlns:a16="http://schemas.microsoft.com/office/drawing/2014/main" id="{50B667ED-BD6B-43C2-B590-02A5F0FF4FE5}"/>
                </a:ext>
              </a:extLst>
            </p:cNvPr>
            <p:cNvSpPr txBox="1">
              <a:spLocks noChangeArrowheads="1"/>
            </p:cNvSpPr>
            <p:nvPr/>
          </p:nvSpPr>
          <p:spPr bwMode="auto">
            <a:xfrm>
              <a:off x="2358" y="1797"/>
              <a:ext cx="1044" cy="52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altLang="fr-FR" sz="1600" dirty="0">
                  <a:latin typeface="Arial" panose="020B0604020202020204" pitchFamily="34" charset="0"/>
                </a:rPr>
                <a:t>Définition du réseau</a:t>
              </a:r>
            </a:p>
            <a:p>
              <a:pPr algn="ctr"/>
              <a:r>
                <a:rPr lang="fr-BE" altLang="fr-FR" sz="1600" b="1" dirty="0">
                  <a:solidFill>
                    <a:srgbClr val="FF0000"/>
                  </a:solidFill>
                  <a:latin typeface="Arial" panose="020B0604020202020204" pitchFamily="34" charset="0"/>
                </a:rPr>
                <a:t>I ou II ou </a:t>
              </a:r>
              <a:r>
                <a:rPr lang="fr-BE" altLang="fr-FR" sz="1600" b="1" dirty="0" err="1">
                  <a:solidFill>
                    <a:srgbClr val="FF0000"/>
                  </a:solidFill>
                  <a:latin typeface="Arial" panose="020B0604020202020204" pitchFamily="34" charset="0"/>
                </a:rPr>
                <a:t>IIIa,b</a:t>
              </a:r>
              <a:endParaRPr lang="en-US" altLang="fr-FR" sz="1600" b="1" dirty="0">
                <a:solidFill>
                  <a:srgbClr val="FF0000"/>
                </a:solidFill>
                <a:latin typeface="Arial" panose="020B0604020202020204" pitchFamily="34" charset="0"/>
              </a:endParaRPr>
            </a:p>
          </p:txBody>
        </p:sp>
      </p:grpSp>
      <p:grpSp>
        <p:nvGrpSpPr>
          <p:cNvPr id="19" name="Group 38">
            <a:extLst>
              <a:ext uri="{FF2B5EF4-FFF2-40B4-BE49-F238E27FC236}">
                <a16:creationId xmlns:a16="http://schemas.microsoft.com/office/drawing/2014/main" id="{773253A2-85BF-441B-AFFE-E5E5A2D3489A}"/>
              </a:ext>
            </a:extLst>
          </p:cNvPr>
          <p:cNvGrpSpPr>
            <a:grpSpLocks/>
          </p:cNvGrpSpPr>
          <p:nvPr/>
        </p:nvGrpSpPr>
        <p:grpSpPr bwMode="auto">
          <a:xfrm>
            <a:off x="5981837" y="3924241"/>
            <a:ext cx="3070225" cy="1558925"/>
            <a:chOff x="3713" y="2615"/>
            <a:chExt cx="1934" cy="982"/>
          </a:xfrm>
        </p:grpSpPr>
        <p:sp>
          <p:nvSpPr>
            <p:cNvPr id="20" name="AutoShape 14">
              <a:extLst>
                <a:ext uri="{FF2B5EF4-FFF2-40B4-BE49-F238E27FC236}">
                  <a16:creationId xmlns:a16="http://schemas.microsoft.com/office/drawing/2014/main" id="{586852D1-1FD3-4FC8-92B4-9BC6402E92D3}"/>
                </a:ext>
              </a:extLst>
            </p:cNvPr>
            <p:cNvSpPr>
              <a:spLocks noChangeArrowheads="1"/>
            </p:cNvSpPr>
            <p:nvPr/>
          </p:nvSpPr>
          <p:spPr bwMode="auto">
            <a:xfrm>
              <a:off x="4105" y="2644"/>
              <a:ext cx="1496" cy="922"/>
            </a:xfrm>
            <a:prstGeom prst="flowChartProcess">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dirty="0"/>
            </a:p>
          </p:txBody>
        </p:sp>
        <p:sp>
          <p:nvSpPr>
            <p:cNvPr id="21" name="Text Box 15">
              <a:extLst>
                <a:ext uri="{FF2B5EF4-FFF2-40B4-BE49-F238E27FC236}">
                  <a16:creationId xmlns:a16="http://schemas.microsoft.com/office/drawing/2014/main" id="{F7216A82-07F8-43D4-ACD4-CC627BDB4578}"/>
                </a:ext>
              </a:extLst>
            </p:cNvPr>
            <p:cNvSpPr txBox="1">
              <a:spLocks noChangeArrowheads="1"/>
            </p:cNvSpPr>
            <p:nvPr/>
          </p:nvSpPr>
          <p:spPr bwMode="auto">
            <a:xfrm>
              <a:off x="4104" y="2615"/>
              <a:ext cx="1543" cy="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altLang="fr-FR" sz="1600" b="1" dirty="0">
                  <a:solidFill>
                    <a:srgbClr val="FB1913"/>
                  </a:solidFill>
                  <a:latin typeface="Arial" panose="020B0604020202020204" pitchFamily="34" charset="0"/>
                </a:rPr>
                <a:t>Revêtement discontinu</a:t>
              </a:r>
            </a:p>
            <a:p>
              <a:pPr algn="ctr"/>
              <a:r>
                <a:rPr lang="fr-BE" altLang="fr-FR" sz="1600" dirty="0">
                  <a:latin typeface="Arial" panose="020B0604020202020204" pitchFamily="34" charset="0"/>
                </a:rPr>
                <a:t>Prescription d’un revêtement en dalles de béton et </a:t>
              </a:r>
              <a:r>
                <a:rPr lang="fr-BE" altLang="fr-FR" sz="1600" b="1" dirty="0">
                  <a:solidFill>
                    <a:srgbClr val="FF0000"/>
                  </a:solidFill>
                  <a:latin typeface="Arial" panose="020B0604020202020204" pitchFamily="34" charset="0"/>
                </a:rPr>
                <a:t>directives à donner</a:t>
              </a:r>
              <a:r>
                <a:rPr lang="fr-BE" altLang="fr-FR" sz="1600" dirty="0">
                  <a:latin typeface="Arial" panose="020B0604020202020204" pitchFamily="34" charset="0"/>
                </a:rPr>
                <a:t>  concernant les joints</a:t>
              </a:r>
              <a:endParaRPr lang="en-US" altLang="fr-FR" sz="1600" dirty="0">
                <a:latin typeface="Arial" panose="020B0604020202020204" pitchFamily="34" charset="0"/>
              </a:endParaRPr>
            </a:p>
          </p:txBody>
        </p:sp>
        <p:sp>
          <p:nvSpPr>
            <p:cNvPr id="22" name="Line 11">
              <a:extLst>
                <a:ext uri="{FF2B5EF4-FFF2-40B4-BE49-F238E27FC236}">
                  <a16:creationId xmlns:a16="http://schemas.microsoft.com/office/drawing/2014/main" id="{661B38A4-9158-4425-A23B-3CE02BD803D1}"/>
                </a:ext>
              </a:extLst>
            </p:cNvPr>
            <p:cNvSpPr>
              <a:spLocks noChangeShapeType="1"/>
            </p:cNvSpPr>
            <p:nvPr/>
          </p:nvSpPr>
          <p:spPr bwMode="auto">
            <a:xfrm>
              <a:off x="3713" y="3064"/>
              <a:ext cx="39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sp>
          <p:nvSpPr>
            <p:cNvPr id="23" name="Text Box 12">
              <a:extLst>
                <a:ext uri="{FF2B5EF4-FFF2-40B4-BE49-F238E27FC236}">
                  <a16:creationId xmlns:a16="http://schemas.microsoft.com/office/drawing/2014/main" id="{D2C361F3-D787-48AD-9A41-9BC0040BF14D}"/>
                </a:ext>
              </a:extLst>
            </p:cNvPr>
            <p:cNvSpPr txBox="1">
              <a:spLocks noChangeArrowheads="1"/>
            </p:cNvSpPr>
            <p:nvPr/>
          </p:nvSpPr>
          <p:spPr bwMode="auto">
            <a:xfrm>
              <a:off x="3752" y="2840"/>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sz="1600" dirty="0">
                  <a:latin typeface="Arial" panose="020B0604020202020204" pitchFamily="34" charset="0"/>
                </a:rPr>
                <a:t>oui</a:t>
              </a:r>
              <a:endParaRPr lang="en-US" altLang="fr-FR" sz="1600" dirty="0">
                <a:latin typeface="Arial" panose="020B0604020202020204" pitchFamily="34" charset="0"/>
              </a:endParaRPr>
            </a:p>
          </p:txBody>
        </p:sp>
      </p:grpSp>
      <p:grpSp>
        <p:nvGrpSpPr>
          <p:cNvPr id="24" name="Group 39">
            <a:extLst>
              <a:ext uri="{FF2B5EF4-FFF2-40B4-BE49-F238E27FC236}">
                <a16:creationId xmlns:a16="http://schemas.microsoft.com/office/drawing/2014/main" id="{24C94492-F1EE-42DA-9FCD-262E59ADA470}"/>
              </a:ext>
            </a:extLst>
          </p:cNvPr>
          <p:cNvGrpSpPr>
            <a:grpSpLocks/>
          </p:cNvGrpSpPr>
          <p:nvPr/>
        </p:nvGrpSpPr>
        <p:grpSpPr bwMode="auto">
          <a:xfrm>
            <a:off x="230324" y="3875028"/>
            <a:ext cx="2987675" cy="1558925"/>
            <a:chOff x="90" y="2584"/>
            <a:chExt cx="1882" cy="982"/>
          </a:xfrm>
        </p:grpSpPr>
        <p:sp>
          <p:nvSpPr>
            <p:cNvPr id="25" name="AutoShape 18">
              <a:extLst>
                <a:ext uri="{FF2B5EF4-FFF2-40B4-BE49-F238E27FC236}">
                  <a16:creationId xmlns:a16="http://schemas.microsoft.com/office/drawing/2014/main" id="{D2551629-6AD2-4813-9BB2-25BF45351BE1}"/>
                </a:ext>
              </a:extLst>
            </p:cNvPr>
            <p:cNvSpPr>
              <a:spLocks noChangeArrowheads="1"/>
            </p:cNvSpPr>
            <p:nvPr/>
          </p:nvSpPr>
          <p:spPr bwMode="auto">
            <a:xfrm>
              <a:off x="90" y="2597"/>
              <a:ext cx="1474" cy="948"/>
            </a:xfrm>
            <a:prstGeom prst="flowChartProcess">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dirty="0"/>
            </a:p>
          </p:txBody>
        </p:sp>
        <p:sp>
          <p:nvSpPr>
            <p:cNvPr id="26" name="Text Box 19">
              <a:extLst>
                <a:ext uri="{FF2B5EF4-FFF2-40B4-BE49-F238E27FC236}">
                  <a16:creationId xmlns:a16="http://schemas.microsoft.com/office/drawing/2014/main" id="{54DF319A-0D06-4E5D-89B7-4C84E94CA82F}"/>
                </a:ext>
              </a:extLst>
            </p:cNvPr>
            <p:cNvSpPr txBox="1">
              <a:spLocks noChangeArrowheads="1"/>
            </p:cNvSpPr>
            <p:nvPr/>
          </p:nvSpPr>
          <p:spPr bwMode="auto">
            <a:xfrm>
              <a:off x="90" y="2584"/>
              <a:ext cx="1452" cy="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altLang="fr-FR" sz="1600" b="1" dirty="0">
                  <a:solidFill>
                    <a:srgbClr val="FB1913"/>
                  </a:solidFill>
                  <a:latin typeface="Arial" panose="020B0604020202020204" pitchFamily="34" charset="0"/>
                </a:rPr>
                <a:t>Revêtement continu</a:t>
              </a:r>
            </a:p>
            <a:p>
              <a:pPr algn="ctr"/>
              <a:r>
                <a:rPr lang="fr-BE" altLang="fr-FR" sz="1600" dirty="0">
                  <a:latin typeface="Arial" panose="020B0604020202020204" pitchFamily="34" charset="0"/>
                </a:rPr>
                <a:t>Prescription d’un revêtement avec armatures afin de</a:t>
              </a:r>
              <a:r>
                <a:rPr lang="fr-BE" altLang="fr-FR" sz="1600" b="1" dirty="0">
                  <a:solidFill>
                    <a:srgbClr val="FF0000"/>
                  </a:solidFill>
                  <a:latin typeface="Arial" panose="020B0604020202020204" pitchFamily="34" charset="0"/>
                </a:rPr>
                <a:t> maîtriser et contrôler la fissuration (BAC)</a:t>
              </a:r>
              <a:endParaRPr lang="en-US" altLang="fr-FR" sz="1600" b="1" dirty="0">
                <a:solidFill>
                  <a:srgbClr val="FF0000"/>
                </a:solidFill>
                <a:latin typeface="Arial" panose="020B0604020202020204" pitchFamily="34" charset="0"/>
              </a:endParaRPr>
            </a:p>
          </p:txBody>
        </p:sp>
        <p:grpSp>
          <p:nvGrpSpPr>
            <p:cNvPr id="27" name="Group 20">
              <a:extLst>
                <a:ext uri="{FF2B5EF4-FFF2-40B4-BE49-F238E27FC236}">
                  <a16:creationId xmlns:a16="http://schemas.microsoft.com/office/drawing/2014/main" id="{0DE73C45-A83A-4BB3-B8AD-7058CE2685CE}"/>
                </a:ext>
              </a:extLst>
            </p:cNvPr>
            <p:cNvGrpSpPr>
              <a:grpSpLocks/>
            </p:cNvGrpSpPr>
            <p:nvPr/>
          </p:nvGrpSpPr>
          <p:grpSpPr bwMode="auto">
            <a:xfrm>
              <a:off x="1564" y="2872"/>
              <a:ext cx="408" cy="212"/>
              <a:chOff x="1655" y="2827"/>
              <a:chExt cx="454" cy="212"/>
            </a:xfrm>
          </p:grpSpPr>
          <p:sp>
            <p:nvSpPr>
              <p:cNvPr id="28" name="Line 21">
                <a:extLst>
                  <a:ext uri="{FF2B5EF4-FFF2-40B4-BE49-F238E27FC236}">
                    <a16:creationId xmlns:a16="http://schemas.microsoft.com/office/drawing/2014/main" id="{9561B31E-92B6-4AE9-B043-C44390396B02}"/>
                  </a:ext>
                </a:extLst>
              </p:cNvPr>
              <p:cNvSpPr>
                <a:spLocks noChangeShapeType="1"/>
              </p:cNvSpPr>
              <p:nvPr/>
            </p:nvSpPr>
            <p:spPr bwMode="auto">
              <a:xfrm>
                <a:off x="1655" y="3039"/>
                <a:ext cx="45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sp>
            <p:nvSpPr>
              <p:cNvPr id="29" name="Text Box 22">
                <a:extLst>
                  <a:ext uri="{FF2B5EF4-FFF2-40B4-BE49-F238E27FC236}">
                    <a16:creationId xmlns:a16="http://schemas.microsoft.com/office/drawing/2014/main" id="{3B33A3BE-796F-4F3E-867E-7A0B714299E6}"/>
                  </a:ext>
                </a:extLst>
              </p:cNvPr>
              <p:cNvSpPr txBox="1">
                <a:spLocks noChangeArrowheads="1"/>
              </p:cNvSpPr>
              <p:nvPr/>
            </p:nvSpPr>
            <p:spPr bwMode="auto">
              <a:xfrm>
                <a:off x="1724" y="2827"/>
                <a:ext cx="36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sz="1600" dirty="0">
                    <a:latin typeface="Arial" panose="020B0604020202020204" pitchFamily="34" charset="0"/>
                  </a:rPr>
                  <a:t>non</a:t>
                </a:r>
                <a:endParaRPr lang="en-US" altLang="fr-FR" sz="1600" dirty="0">
                  <a:latin typeface="Arial" panose="020B0604020202020204" pitchFamily="34" charset="0"/>
                </a:endParaRPr>
              </a:p>
            </p:txBody>
          </p:sp>
        </p:grpSp>
      </p:grpSp>
      <p:grpSp>
        <p:nvGrpSpPr>
          <p:cNvPr id="30" name="Group 37">
            <a:extLst>
              <a:ext uri="{FF2B5EF4-FFF2-40B4-BE49-F238E27FC236}">
                <a16:creationId xmlns:a16="http://schemas.microsoft.com/office/drawing/2014/main" id="{E8DF052F-ABEE-4448-8B5A-812CC2A14D83}"/>
              </a:ext>
            </a:extLst>
          </p:cNvPr>
          <p:cNvGrpSpPr>
            <a:grpSpLocks/>
          </p:cNvGrpSpPr>
          <p:nvPr/>
        </p:nvGrpSpPr>
        <p:grpSpPr bwMode="auto">
          <a:xfrm>
            <a:off x="3219587" y="3346391"/>
            <a:ext cx="2808287" cy="2160587"/>
            <a:chOff x="1973" y="2251"/>
            <a:chExt cx="1769" cy="1361"/>
          </a:xfrm>
        </p:grpSpPr>
        <p:sp>
          <p:nvSpPr>
            <p:cNvPr id="31" name="AutoShape 24">
              <a:extLst>
                <a:ext uri="{FF2B5EF4-FFF2-40B4-BE49-F238E27FC236}">
                  <a16:creationId xmlns:a16="http://schemas.microsoft.com/office/drawing/2014/main" id="{F00C83A9-AA7C-4349-86B7-8DB4A16B80C9}"/>
                </a:ext>
              </a:extLst>
            </p:cNvPr>
            <p:cNvSpPr>
              <a:spLocks noChangeArrowheads="1"/>
            </p:cNvSpPr>
            <p:nvPr/>
          </p:nvSpPr>
          <p:spPr bwMode="auto">
            <a:xfrm>
              <a:off x="1973" y="2523"/>
              <a:ext cx="1769" cy="1089"/>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fr-FR" sz="1600" dirty="0">
                <a:latin typeface="Arial" panose="020B0604020202020204" pitchFamily="34" charset="0"/>
              </a:endParaRPr>
            </a:p>
          </p:txBody>
        </p:sp>
        <p:sp>
          <p:nvSpPr>
            <p:cNvPr id="32" name="Rectangle 25">
              <a:extLst>
                <a:ext uri="{FF2B5EF4-FFF2-40B4-BE49-F238E27FC236}">
                  <a16:creationId xmlns:a16="http://schemas.microsoft.com/office/drawing/2014/main" id="{FFF8BAE5-FD24-4624-9422-DFFA23CA0861}"/>
                </a:ext>
              </a:extLst>
            </p:cNvPr>
            <p:cNvSpPr>
              <a:spLocks noChangeArrowheads="1"/>
            </p:cNvSpPr>
            <p:nvPr/>
          </p:nvSpPr>
          <p:spPr bwMode="auto">
            <a:xfrm>
              <a:off x="2199" y="2750"/>
              <a:ext cx="1361"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altLang="fr-FR" sz="1600" dirty="0">
                  <a:latin typeface="Arial" panose="020B0604020202020204" pitchFamily="34" charset="0"/>
                </a:rPr>
                <a:t>Le revêtement</a:t>
              </a:r>
            </a:p>
            <a:p>
              <a:pPr algn="ctr"/>
              <a:r>
                <a:rPr lang="fr-BE" altLang="fr-FR" sz="1600" dirty="0">
                  <a:latin typeface="Arial" panose="020B0604020202020204" pitchFamily="34" charset="0"/>
                </a:rPr>
                <a:t>est non armé et comporte des joints transversaux</a:t>
              </a:r>
              <a:endParaRPr lang="en-US" altLang="fr-FR" sz="1600" dirty="0">
                <a:latin typeface="Arial" panose="020B0604020202020204" pitchFamily="34" charset="0"/>
              </a:endParaRPr>
            </a:p>
          </p:txBody>
        </p:sp>
        <p:sp>
          <p:nvSpPr>
            <p:cNvPr id="33" name="Line 26">
              <a:extLst>
                <a:ext uri="{FF2B5EF4-FFF2-40B4-BE49-F238E27FC236}">
                  <a16:creationId xmlns:a16="http://schemas.microsoft.com/office/drawing/2014/main" id="{D21EDE19-5D3B-4640-A7C3-46C1B892A841}"/>
                </a:ext>
              </a:extLst>
            </p:cNvPr>
            <p:cNvSpPr>
              <a:spLocks noChangeShapeType="1"/>
            </p:cNvSpPr>
            <p:nvPr/>
          </p:nvSpPr>
          <p:spPr bwMode="auto">
            <a:xfrm>
              <a:off x="2880" y="2251"/>
              <a:ext cx="0"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grpSp>
      <p:sp>
        <p:nvSpPr>
          <p:cNvPr id="34" name="Rectangle : coins arrondis 33">
            <a:extLst>
              <a:ext uri="{FF2B5EF4-FFF2-40B4-BE49-F238E27FC236}">
                <a16:creationId xmlns:a16="http://schemas.microsoft.com/office/drawing/2014/main" id="{9A0A77F3-A330-43F5-B1BD-87B605FB9898}"/>
              </a:ext>
            </a:extLst>
          </p:cNvPr>
          <p:cNvSpPr/>
          <p:nvPr/>
        </p:nvSpPr>
        <p:spPr>
          <a:xfrm>
            <a:off x="2751930" y="2886836"/>
            <a:ext cx="1011007" cy="35544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B. 1.</a:t>
            </a:r>
          </a:p>
        </p:txBody>
      </p:sp>
      <p:sp>
        <p:nvSpPr>
          <p:cNvPr id="35" name="Rectangle : coins arrondis 34">
            <a:extLst>
              <a:ext uri="{FF2B5EF4-FFF2-40B4-BE49-F238E27FC236}">
                <a16:creationId xmlns:a16="http://schemas.microsoft.com/office/drawing/2014/main" id="{22F9D8B9-DEC6-424F-84CB-C37C9ECCF165}"/>
              </a:ext>
            </a:extLst>
          </p:cNvPr>
          <p:cNvSpPr/>
          <p:nvPr/>
        </p:nvSpPr>
        <p:spPr>
          <a:xfrm>
            <a:off x="894807" y="5483166"/>
            <a:ext cx="1011007" cy="35544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1.1.2.</a:t>
            </a:r>
          </a:p>
        </p:txBody>
      </p:sp>
      <p:sp>
        <p:nvSpPr>
          <p:cNvPr id="36" name="Rectangle : coins arrondis 35">
            <a:extLst>
              <a:ext uri="{FF2B5EF4-FFF2-40B4-BE49-F238E27FC236}">
                <a16:creationId xmlns:a16="http://schemas.microsoft.com/office/drawing/2014/main" id="{C19BF9A8-38A0-457A-B360-F386EA5E5833}"/>
              </a:ext>
            </a:extLst>
          </p:cNvPr>
          <p:cNvSpPr/>
          <p:nvPr/>
        </p:nvSpPr>
        <p:spPr>
          <a:xfrm>
            <a:off x="7321802" y="5529204"/>
            <a:ext cx="1011007" cy="35544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1.1.3.</a:t>
            </a:r>
          </a:p>
        </p:txBody>
      </p:sp>
    </p:spTree>
    <p:extLst>
      <p:ext uri="{BB962C8B-B14F-4D97-AF65-F5344CB8AC3E}">
        <p14:creationId xmlns:p14="http://schemas.microsoft.com/office/powerpoint/2010/main" val="85770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heckerboard(across)">
                                      <p:cBhvr>
                                        <p:cTn id="17" dur="500"/>
                                        <p:tgtEl>
                                          <p:spTgt spid="1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heckerboard(across)">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51813E0-47A0-4BE5-B9FB-5D284B2CC58D}"/>
              </a:ext>
            </a:extLst>
          </p:cNvPr>
          <p:cNvPicPr>
            <a:picLocks noChangeAspect="1"/>
          </p:cNvPicPr>
          <p:nvPr/>
        </p:nvPicPr>
        <p:blipFill>
          <a:blip r:embed="rId3"/>
          <a:stretch>
            <a:fillRect/>
          </a:stretch>
        </p:blipFill>
        <p:spPr>
          <a:xfrm>
            <a:off x="4790354" y="2446325"/>
            <a:ext cx="3961487" cy="3164700"/>
          </a:xfrm>
          <a:prstGeom prst="rect">
            <a:avLst/>
          </a:prstGeom>
        </p:spPr>
      </p:pic>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revêtement en dalle de béton </a:t>
            </a:r>
            <a:br>
              <a:rPr lang="fr-FR" noProof="0" dirty="0"/>
            </a:br>
            <a:r>
              <a:rPr lang="fr-FR" noProof="0" dirty="0"/>
              <a:t>(revêtements discontinus)</a:t>
            </a:r>
          </a:p>
        </p:txBody>
      </p:sp>
      <p:sp>
        <p:nvSpPr>
          <p:cNvPr id="35" name="Rectangle 3">
            <a:extLst>
              <a:ext uri="{FF2B5EF4-FFF2-40B4-BE49-F238E27FC236}">
                <a16:creationId xmlns:a16="http://schemas.microsoft.com/office/drawing/2014/main" id="{46FB6FD0-5CF8-48E3-9AF3-21F2F609EFD5}"/>
              </a:ext>
            </a:extLst>
          </p:cNvPr>
          <p:cNvSpPr>
            <a:spLocks noChangeArrowheads="1"/>
          </p:cNvSpPr>
          <p:nvPr/>
        </p:nvSpPr>
        <p:spPr bwMode="auto">
          <a:xfrm>
            <a:off x="671140" y="4637088"/>
            <a:ext cx="2763952" cy="89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ea typeface="Geneva" pitchFamily="64" charset="-128"/>
              </a:defRPr>
            </a:lvl1pPr>
            <a:lvl2pPr marL="768350" indent="-285750" eaLnBrk="0" hangingPunct="0">
              <a:defRPr sz="2400">
                <a:solidFill>
                  <a:schemeClr val="tx1"/>
                </a:solidFill>
                <a:latin typeface="Times New Roman" panose="02020603050405020304" pitchFamily="18" charset="0"/>
                <a:ea typeface="Geneva" pitchFamily="64" charset="-128"/>
              </a:defRPr>
            </a:lvl2pPr>
            <a:lvl3pPr marL="1187450" indent="-228600" eaLnBrk="0" hangingPunct="0">
              <a:defRPr sz="2400">
                <a:solidFill>
                  <a:schemeClr val="tx1"/>
                </a:solidFill>
                <a:latin typeface="Times New Roman" panose="02020603050405020304" pitchFamily="18" charset="0"/>
                <a:ea typeface="Geneva" pitchFamily="64" charset="-128"/>
              </a:defRPr>
            </a:lvl3pPr>
            <a:lvl4pPr marL="1606550" indent="-228600" eaLnBrk="0" hangingPunct="0">
              <a:defRPr sz="2400">
                <a:solidFill>
                  <a:schemeClr val="tx1"/>
                </a:solidFill>
                <a:latin typeface="Times New Roman" panose="02020603050405020304" pitchFamily="18" charset="0"/>
                <a:ea typeface="Geneva" pitchFamily="64" charset="-128"/>
              </a:defRPr>
            </a:lvl4pPr>
            <a:lvl5pPr marL="2057400" indent="-228600" eaLnBrk="0" hangingPunct="0">
              <a:defRPr sz="2400">
                <a:solidFill>
                  <a:schemeClr val="tx1"/>
                </a:solidFill>
                <a:latin typeface="Times New Roman" panose="02020603050405020304" pitchFamily="18" charset="0"/>
                <a:ea typeface="Geneva" pitchFamily="6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algn="ctr" eaLnBrk="1" fontAlgn="base" hangingPunct="1">
              <a:spcBef>
                <a:spcPct val="20000"/>
              </a:spcBef>
              <a:spcAft>
                <a:spcPct val="0"/>
              </a:spcAft>
              <a:buClr>
                <a:srgbClr val="0000FF"/>
              </a:buClr>
              <a:buFont typeface="Wingdings" panose="05000000000000000000" pitchFamily="2" charset="2"/>
              <a:buNone/>
            </a:pPr>
            <a:r>
              <a:rPr lang="fr-FR" altLang="fr-FR" sz="1600" dirty="0">
                <a:solidFill>
                  <a:prstClr val="black"/>
                </a:solidFill>
                <a:latin typeface="Verdana" panose="020B0604030504040204" pitchFamily="34" charset="0"/>
              </a:rPr>
              <a:t>Une ou plusieurs bandes de béton séparées par un</a:t>
            </a:r>
            <a:r>
              <a:rPr lang="fr-FR" altLang="fr-FR" sz="1600" dirty="0">
                <a:solidFill>
                  <a:srgbClr val="A50021"/>
                </a:solidFill>
                <a:latin typeface="Verdana" panose="020B0604030504040204" pitchFamily="34" charset="0"/>
              </a:rPr>
              <a:t> </a:t>
            </a:r>
            <a:r>
              <a:rPr lang="fr-FR" altLang="fr-FR" sz="1600" dirty="0">
                <a:solidFill>
                  <a:srgbClr val="0000FF"/>
                </a:solidFill>
                <a:latin typeface="Verdana" panose="020B0604030504040204" pitchFamily="34" charset="0"/>
              </a:rPr>
              <a:t>joint longitudinal</a:t>
            </a:r>
          </a:p>
        </p:txBody>
      </p:sp>
      <p:sp>
        <p:nvSpPr>
          <p:cNvPr id="36" name="Line 5">
            <a:extLst>
              <a:ext uri="{FF2B5EF4-FFF2-40B4-BE49-F238E27FC236}">
                <a16:creationId xmlns:a16="http://schemas.microsoft.com/office/drawing/2014/main" id="{913EE48B-8B4C-4F4F-929C-B70E40349348}"/>
              </a:ext>
            </a:extLst>
          </p:cNvPr>
          <p:cNvSpPr>
            <a:spLocks noChangeShapeType="1"/>
          </p:cNvSpPr>
          <p:nvPr/>
        </p:nvSpPr>
        <p:spPr bwMode="auto">
          <a:xfrm flipH="1">
            <a:off x="3131999" y="4929188"/>
            <a:ext cx="3425963" cy="371812"/>
          </a:xfrm>
          <a:prstGeom prst="line">
            <a:avLst/>
          </a:prstGeom>
          <a:noFill/>
          <a:ln w="25400">
            <a:solidFill>
              <a:srgbClr val="A50021"/>
            </a:solidFill>
            <a:round/>
            <a:headEnd type="diamo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z="2400" dirty="0">
              <a:solidFill>
                <a:prstClr val="black"/>
              </a:solidFill>
              <a:latin typeface="Times New Roman" panose="02020603050405020304" pitchFamily="18" charset="0"/>
              <a:ea typeface="Geneva" pitchFamily="64" charset="-128"/>
            </a:endParaRPr>
          </a:p>
        </p:txBody>
      </p:sp>
      <p:sp>
        <p:nvSpPr>
          <p:cNvPr id="37" name="Rectangle 6">
            <a:extLst>
              <a:ext uri="{FF2B5EF4-FFF2-40B4-BE49-F238E27FC236}">
                <a16:creationId xmlns:a16="http://schemas.microsoft.com/office/drawing/2014/main" id="{DACE99E8-1030-4171-9952-38AE8B374956}"/>
              </a:ext>
            </a:extLst>
          </p:cNvPr>
          <p:cNvSpPr>
            <a:spLocks noChangeArrowheads="1"/>
          </p:cNvSpPr>
          <p:nvPr/>
        </p:nvSpPr>
        <p:spPr bwMode="auto">
          <a:xfrm>
            <a:off x="24464" y="2687946"/>
            <a:ext cx="4329183"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ea typeface="Geneva" pitchFamily="64" charset="-128"/>
              </a:defRPr>
            </a:lvl1pPr>
            <a:lvl2pPr marL="768350" indent="-285750" eaLnBrk="0" hangingPunct="0">
              <a:defRPr sz="2400">
                <a:solidFill>
                  <a:schemeClr val="tx1"/>
                </a:solidFill>
                <a:latin typeface="Times New Roman" panose="02020603050405020304" pitchFamily="18" charset="0"/>
                <a:ea typeface="Geneva" pitchFamily="64" charset="-128"/>
              </a:defRPr>
            </a:lvl2pPr>
            <a:lvl3pPr marL="1187450" indent="-228600" eaLnBrk="0" hangingPunct="0">
              <a:defRPr sz="2400">
                <a:solidFill>
                  <a:schemeClr val="tx1"/>
                </a:solidFill>
                <a:latin typeface="Times New Roman" panose="02020603050405020304" pitchFamily="18" charset="0"/>
                <a:ea typeface="Geneva" pitchFamily="64" charset="-128"/>
              </a:defRPr>
            </a:lvl3pPr>
            <a:lvl4pPr marL="1606550" indent="-228600" eaLnBrk="0" hangingPunct="0">
              <a:defRPr sz="2400">
                <a:solidFill>
                  <a:schemeClr val="tx1"/>
                </a:solidFill>
                <a:latin typeface="Times New Roman" panose="02020603050405020304" pitchFamily="18" charset="0"/>
                <a:ea typeface="Geneva" pitchFamily="64" charset="-128"/>
              </a:defRPr>
            </a:lvl4pPr>
            <a:lvl5pPr marL="2057400" indent="-228600" eaLnBrk="0" hangingPunct="0">
              <a:defRPr sz="2400">
                <a:solidFill>
                  <a:schemeClr val="tx1"/>
                </a:solidFill>
                <a:latin typeface="Times New Roman" panose="02020603050405020304" pitchFamily="18" charset="0"/>
                <a:ea typeface="Geneva" pitchFamily="6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algn="ctr" eaLnBrk="1" fontAlgn="base" hangingPunct="1">
              <a:spcBef>
                <a:spcPct val="20000"/>
              </a:spcBef>
              <a:spcAft>
                <a:spcPct val="0"/>
              </a:spcAft>
              <a:buClr>
                <a:srgbClr val="0000FF"/>
              </a:buClr>
              <a:buFont typeface="Wingdings" panose="05000000000000000000" pitchFamily="2" charset="2"/>
              <a:buNone/>
            </a:pPr>
            <a:r>
              <a:rPr lang="fr-FR" altLang="fr-FR" sz="1600" dirty="0">
                <a:solidFill>
                  <a:prstClr val="black"/>
                </a:solidFill>
                <a:latin typeface="Verdana" panose="020B0604030504040204" pitchFamily="34" charset="0"/>
              </a:rPr>
              <a:t>Plusieurs dalles de béton entrecoupées par des</a:t>
            </a:r>
            <a:r>
              <a:rPr lang="fr-FR" altLang="fr-FR" sz="1600" dirty="0">
                <a:solidFill>
                  <a:srgbClr val="C0504D"/>
                </a:solidFill>
                <a:latin typeface="Verdana" panose="020B0604030504040204" pitchFamily="34" charset="0"/>
              </a:rPr>
              <a:t> </a:t>
            </a:r>
            <a:r>
              <a:rPr lang="fr-FR" altLang="fr-FR" sz="1600" dirty="0">
                <a:solidFill>
                  <a:srgbClr val="0000FF"/>
                </a:solidFill>
                <a:latin typeface="Verdana" panose="020B0604030504040204" pitchFamily="34" charset="0"/>
              </a:rPr>
              <a:t>joints transversaux</a:t>
            </a:r>
            <a:r>
              <a:rPr lang="fr-FR" altLang="fr-FR" sz="1600" dirty="0">
                <a:solidFill>
                  <a:srgbClr val="C0504D"/>
                </a:solidFill>
                <a:latin typeface="Verdana" panose="020B0604030504040204" pitchFamily="34" charset="0"/>
              </a:rPr>
              <a:t> </a:t>
            </a:r>
            <a:r>
              <a:rPr lang="fr-FR" altLang="fr-FR" sz="1600" dirty="0">
                <a:solidFill>
                  <a:prstClr val="black"/>
                </a:solidFill>
                <a:latin typeface="Verdana" panose="020B0604030504040204" pitchFamily="34" charset="0"/>
              </a:rPr>
              <a:t>perpendiculaires à l’axe de la chaussée</a:t>
            </a:r>
          </a:p>
        </p:txBody>
      </p:sp>
      <p:sp>
        <p:nvSpPr>
          <p:cNvPr id="39" name="Line 8">
            <a:extLst>
              <a:ext uri="{FF2B5EF4-FFF2-40B4-BE49-F238E27FC236}">
                <a16:creationId xmlns:a16="http://schemas.microsoft.com/office/drawing/2014/main" id="{A25586B9-4F57-4F00-B272-FED0719665D7}"/>
              </a:ext>
            </a:extLst>
          </p:cNvPr>
          <p:cNvSpPr>
            <a:spLocks noChangeShapeType="1"/>
          </p:cNvSpPr>
          <p:nvPr/>
        </p:nvSpPr>
        <p:spPr bwMode="auto">
          <a:xfrm flipH="1" flipV="1">
            <a:off x="4203123" y="3143249"/>
            <a:ext cx="3118046" cy="1156251"/>
          </a:xfrm>
          <a:prstGeom prst="line">
            <a:avLst/>
          </a:prstGeom>
          <a:noFill/>
          <a:ln w="25400">
            <a:solidFill>
              <a:srgbClr val="C0504D"/>
            </a:solidFill>
            <a:round/>
            <a:headEnd type="diamo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prstClr val="black"/>
              </a:solidFill>
              <a:effectLst/>
              <a:uLnTx/>
              <a:uFillTx/>
              <a:latin typeface="Times New Roman" panose="02020603050405020304" pitchFamily="18" charset="0"/>
              <a:ea typeface="Geneva" pitchFamily="64" charset="-128"/>
            </a:endParaRPr>
          </a:p>
        </p:txBody>
      </p:sp>
      <p:pic>
        <p:nvPicPr>
          <p:cNvPr id="40" name="Image 39">
            <a:extLst>
              <a:ext uri="{FF2B5EF4-FFF2-40B4-BE49-F238E27FC236}">
                <a16:creationId xmlns:a16="http://schemas.microsoft.com/office/drawing/2014/main" id="{CFB0C62E-29C1-4BAD-AB83-09935F84B412}"/>
              </a:ext>
            </a:extLst>
          </p:cNvPr>
          <p:cNvPicPr>
            <a:picLocks noChangeAspect="1"/>
          </p:cNvPicPr>
          <p:nvPr/>
        </p:nvPicPr>
        <p:blipFill>
          <a:blip r:embed="rId4"/>
          <a:stretch>
            <a:fillRect/>
          </a:stretch>
        </p:blipFill>
        <p:spPr>
          <a:xfrm>
            <a:off x="311728" y="1088480"/>
            <a:ext cx="8622038" cy="1132432"/>
          </a:xfrm>
          <a:prstGeom prst="rect">
            <a:avLst/>
          </a:prstGeom>
          <a:ln>
            <a:noFill/>
          </a:ln>
        </p:spPr>
      </p:pic>
      <p:sp>
        <p:nvSpPr>
          <p:cNvPr id="11" name="Parchemin : horizontal 10">
            <a:extLst>
              <a:ext uri="{FF2B5EF4-FFF2-40B4-BE49-F238E27FC236}">
                <a16:creationId xmlns:a16="http://schemas.microsoft.com/office/drawing/2014/main" id="{D463685B-EE9F-438B-85EA-D425FBFCA97A}"/>
              </a:ext>
            </a:extLst>
          </p:cNvPr>
          <p:cNvSpPr/>
          <p:nvPr/>
        </p:nvSpPr>
        <p:spPr>
          <a:xfrm>
            <a:off x="114299" y="900297"/>
            <a:ext cx="8762315" cy="1537291"/>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19312459-D90F-48DC-A59D-4F170ADB3FD2}"/>
              </a:ext>
            </a:extLst>
          </p:cNvPr>
          <p:cNvSpPr txBox="1"/>
          <p:nvPr/>
        </p:nvSpPr>
        <p:spPr>
          <a:xfrm>
            <a:off x="7851154" y="2229134"/>
            <a:ext cx="11473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1.1.3.1. Définition</a:t>
            </a:r>
          </a:p>
        </p:txBody>
      </p:sp>
      <p:sp>
        <p:nvSpPr>
          <p:cNvPr id="13" name="ZoneTexte 12">
            <a:extLst>
              <a:ext uri="{FF2B5EF4-FFF2-40B4-BE49-F238E27FC236}">
                <a16:creationId xmlns:a16="http://schemas.microsoft.com/office/drawing/2014/main" id="{FF2F652C-FBCE-4ADA-83EB-ED21988124F7}"/>
              </a:ext>
            </a:extLst>
          </p:cNvPr>
          <p:cNvSpPr txBox="1"/>
          <p:nvPr/>
        </p:nvSpPr>
        <p:spPr>
          <a:xfrm>
            <a:off x="7968528" y="5603947"/>
            <a:ext cx="82621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79BAB1B3-48C5-47EE-8CFD-BA1AC857A188}"/>
              </a:ext>
            </a:extLst>
          </p:cNvPr>
          <p:cNvSpPr/>
          <p:nvPr/>
        </p:nvSpPr>
        <p:spPr>
          <a:xfrm>
            <a:off x="7105111" y="533764"/>
            <a:ext cx="1451098" cy="38291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1.1.3.</a:t>
            </a:r>
          </a:p>
        </p:txBody>
      </p:sp>
    </p:spTree>
    <p:extLst>
      <p:ext uri="{BB962C8B-B14F-4D97-AF65-F5344CB8AC3E}">
        <p14:creationId xmlns:p14="http://schemas.microsoft.com/office/powerpoint/2010/main" val="1622165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revêtement en dalle de béton </a:t>
            </a:r>
            <a:br>
              <a:rPr lang="fr-FR" noProof="0" dirty="0"/>
            </a:br>
            <a:r>
              <a:rPr lang="fr-FR" noProof="0" dirty="0"/>
              <a:t>(revêtements discontinus)</a:t>
            </a:r>
          </a:p>
        </p:txBody>
      </p:sp>
      <p:sp>
        <p:nvSpPr>
          <p:cNvPr id="6" name="Rectangle : coins arrondis 5">
            <a:extLst>
              <a:ext uri="{FF2B5EF4-FFF2-40B4-BE49-F238E27FC236}">
                <a16:creationId xmlns:a16="http://schemas.microsoft.com/office/drawing/2014/main" id="{2093EA53-075E-4877-88E7-80AAB486C7E8}"/>
              </a:ext>
            </a:extLst>
          </p:cNvPr>
          <p:cNvSpPr/>
          <p:nvPr/>
        </p:nvSpPr>
        <p:spPr>
          <a:xfrm>
            <a:off x="7105111" y="533764"/>
            <a:ext cx="1451098" cy="38291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1.1.3.</a:t>
            </a:r>
          </a:p>
        </p:txBody>
      </p:sp>
      <p:sp>
        <p:nvSpPr>
          <p:cNvPr id="5" name="Rectangle 2">
            <a:extLst>
              <a:ext uri="{FF2B5EF4-FFF2-40B4-BE49-F238E27FC236}">
                <a16:creationId xmlns:a16="http://schemas.microsoft.com/office/drawing/2014/main" id="{98705D4F-D8E7-4EE3-BAF3-9B03FF880397}"/>
              </a:ext>
            </a:extLst>
          </p:cNvPr>
          <p:cNvSpPr txBox="1">
            <a:spLocks noChangeArrowheads="1"/>
          </p:cNvSpPr>
          <p:nvPr/>
        </p:nvSpPr>
        <p:spPr bwMode="auto">
          <a:xfrm>
            <a:off x="497424" y="1034114"/>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pPr>
              <a:lnSpc>
                <a:spcPct val="90000"/>
              </a:lnSpc>
              <a:spcAft>
                <a:spcPts val="600"/>
              </a:spcAft>
            </a:pPr>
            <a:r>
              <a:rPr lang="fr-FR" altLang="fr-FR" b="0" kern="0" dirty="0">
                <a:ea typeface="Geneva" pitchFamily="64" charset="-128"/>
              </a:rPr>
              <a:t>Dimensions des dalles</a:t>
            </a:r>
            <a:endParaRPr lang="fr-FR" altLang="fr-FR" b="0" kern="0" dirty="0">
              <a:solidFill>
                <a:srgbClr val="A50021"/>
              </a:solidFill>
              <a:ea typeface="Geneva" pitchFamily="64" charset="-128"/>
            </a:endParaRPr>
          </a:p>
          <a:p>
            <a:pPr lvl="1">
              <a:lnSpc>
                <a:spcPct val="90000"/>
              </a:lnSpc>
              <a:spcBef>
                <a:spcPts val="0"/>
              </a:spcBef>
              <a:spcAft>
                <a:spcPts val="600"/>
              </a:spcAft>
            </a:pPr>
            <a:r>
              <a:rPr lang="fr-FR" altLang="fr-FR" kern="0" dirty="0">
                <a:solidFill>
                  <a:srgbClr val="004E9C"/>
                </a:solidFill>
                <a:ea typeface="Geneva" pitchFamily="64" charset="-128"/>
              </a:rPr>
              <a:t>Longueur</a:t>
            </a:r>
            <a:r>
              <a:rPr lang="fr-FR" altLang="fr-FR" kern="0" dirty="0">
                <a:ea typeface="Geneva" pitchFamily="64" charset="-128"/>
              </a:rPr>
              <a:t> des dalles :</a:t>
            </a:r>
          </a:p>
          <a:p>
            <a:pPr lvl="2">
              <a:lnSpc>
                <a:spcPct val="90000"/>
              </a:lnSpc>
              <a:spcBef>
                <a:spcPts val="0"/>
              </a:spcBef>
              <a:spcAft>
                <a:spcPts val="600"/>
              </a:spcAft>
            </a:pPr>
            <a:r>
              <a:rPr lang="fr-FR" altLang="fr-FR" sz="1800" b="0" kern="0" dirty="0">
                <a:ea typeface="Geneva" pitchFamily="64" charset="-128"/>
              </a:rPr>
              <a:t>L </a:t>
            </a:r>
            <a:r>
              <a:rPr lang="fr-FR" altLang="fr-FR" sz="1800" b="0" kern="0" dirty="0">
                <a:ea typeface="Geneva" pitchFamily="64" charset="-128"/>
                <a:sym typeface="Symbol" panose="05050102010706020507" pitchFamily="18" charset="2"/>
              </a:rPr>
              <a:t> 5 m si épaisseur  0,20 m</a:t>
            </a:r>
          </a:p>
          <a:p>
            <a:pPr lvl="2">
              <a:lnSpc>
                <a:spcPct val="90000"/>
              </a:lnSpc>
              <a:spcBef>
                <a:spcPts val="0"/>
              </a:spcBef>
              <a:spcAft>
                <a:spcPts val="600"/>
              </a:spcAft>
            </a:pPr>
            <a:r>
              <a:rPr lang="fr-FR" altLang="fr-FR" sz="1800" b="0" kern="0" dirty="0">
                <a:ea typeface="Geneva" pitchFamily="64" charset="-128"/>
                <a:sym typeface="Symbol" panose="05050102010706020507" pitchFamily="18" charset="2"/>
              </a:rPr>
              <a:t>L  4 m si épaisseur &lt; 0,20 m</a:t>
            </a:r>
          </a:p>
          <a:p>
            <a:pPr lvl="2">
              <a:lnSpc>
                <a:spcPct val="90000"/>
              </a:lnSpc>
              <a:spcBef>
                <a:spcPts val="0"/>
              </a:spcBef>
              <a:spcAft>
                <a:spcPts val="600"/>
              </a:spcAft>
            </a:pPr>
            <a:r>
              <a:rPr lang="fr-FR" altLang="fr-FR" sz="1800" b="0" kern="0" dirty="0">
                <a:ea typeface="Geneva" pitchFamily="64" charset="-128"/>
                <a:sym typeface="Symbol" panose="05050102010706020507" pitchFamily="18" charset="2"/>
              </a:rPr>
              <a:t>1  L/</a:t>
            </a:r>
            <a:r>
              <a:rPr lang="fr-FR" altLang="fr-FR" sz="1800" b="0" i="1" kern="0" dirty="0">
                <a:ea typeface="Verdana" panose="020B0604030504040204" pitchFamily="34" charset="0"/>
                <a:cs typeface="Verdana" panose="020B0604030504040204" pitchFamily="34" charset="0"/>
                <a:sym typeface="Symbol" panose="05050102010706020507" pitchFamily="18" charset="2"/>
              </a:rPr>
              <a:t>l</a:t>
            </a:r>
            <a:r>
              <a:rPr lang="fr-FR" altLang="fr-FR" sz="1800" b="0" kern="0" dirty="0">
                <a:ea typeface="Geneva" pitchFamily="64" charset="-128"/>
                <a:sym typeface="Symbol" panose="05050102010706020507" pitchFamily="18" charset="2"/>
              </a:rPr>
              <a:t>  1,5	 </a:t>
            </a:r>
            <a:r>
              <a:rPr lang="fr-FR" altLang="fr-FR" sz="1800" b="0" kern="0" dirty="0">
                <a:ea typeface="Geneva" pitchFamily="64" charset="-128"/>
                <a:sym typeface="Wingdings" panose="05000000000000000000" pitchFamily="2" charset="2"/>
              </a:rPr>
              <a:t></a:t>
            </a:r>
            <a:r>
              <a:rPr lang="fr-FR" altLang="fr-FR" sz="1800" b="0" kern="0" dirty="0">
                <a:ea typeface="Geneva" pitchFamily="64" charset="-128"/>
              </a:rPr>
              <a:t>	Superficie des dalles limitée à 20 - 25 m²</a:t>
            </a:r>
            <a:endParaRPr lang="fr-FR" altLang="fr-FR" sz="1800" b="0" kern="0" dirty="0">
              <a:ea typeface="Geneva" pitchFamily="64" charset="-128"/>
              <a:sym typeface="Symbol" panose="05050102010706020507" pitchFamily="18" charset="2"/>
            </a:endParaRPr>
          </a:p>
          <a:p>
            <a:pPr lvl="1">
              <a:lnSpc>
                <a:spcPct val="90000"/>
              </a:lnSpc>
              <a:spcBef>
                <a:spcPts val="0"/>
              </a:spcBef>
              <a:spcAft>
                <a:spcPts val="600"/>
              </a:spcAft>
            </a:pPr>
            <a:r>
              <a:rPr lang="fr-FR" altLang="fr-FR" kern="0" dirty="0">
                <a:solidFill>
                  <a:srgbClr val="004E9C"/>
                </a:solidFill>
                <a:ea typeface="Geneva" pitchFamily="64" charset="-128"/>
                <a:sym typeface="Symbol" panose="05050102010706020507" pitchFamily="18" charset="2"/>
              </a:rPr>
              <a:t>Largeur : </a:t>
            </a:r>
            <a:r>
              <a:rPr lang="fr-FR" altLang="fr-FR" i="1" kern="0" dirty="0">
                <a:ea typeface="Geneva" pitchFamily="64" charset="-128"/>
                <a:sym typeface="Symbol" panose="05050102010706020507" pitchFamily="18" charset="2"/>
              </a:rPr>
              <a:t>l</a:t>
            </a:r>
            <a:r>
              <a:rPr lang="fr-FR" altLang="fr-FR" kern="0" dirty="0">
                <a:ea typeface="Geneva" pitchFamily="64" charset="-128"/>
                <a:sym typeface="Symbol" panose="05050102010706020507" pitchFamily="18" charset="2"/>
              </a:rPr>
              <a:t>  4,50 m</a:t>
            </a:r>
          </a:p>
          <a:p>
            <a:pPr lvl="1">
              <a:lnSpc>
                <a:spcPct val="90000"/>
              </a:lnSpc>
              <a:spcBef>
                <a:spcPts val="0"/>
              </a:spcBef>
              <a:spcAft>
                <a:spcPts val="600"/>
              </a:spcAft>
            </a:pPr>
            <a:r>
              <a:rPr lang="fr-FR" altLang="fr-FR" kern="0" dirty="0">
                <a:solidFill>
                  <a:srgbClr val="004E9C"/>
                </a:solidFill>
                <a:ea typeface="Geneva" pitchFamily="64" charset="-128"/>
                <a:sym typeface="Symbol" panose="05050102010706020507" pitchFamily="18" charset="2"/>
              </a:rPr>
              <a:t>Pente transversale </a:t>
            </a:r>
            <a:r>
              <a:rPr lang="fr-FR" altLang="fr-FR" kern="0" dirty="0">
                <a:ea typeface="Geneva" pitchFamily="64" charset="-128"/>
                <a:sym typeface="Symbol" panose="05050102010706020507" pitchFamily="18" charset="2"/>
              </a:rPr>
              <a:t> 2,5%</a:t>
            </a:r>
          </a:p>
          <a:p>
            <a:pPr lvl="1">
              <a:lnSpc>
                <a:spcPct val="90000"/>
              </a:lnSpc>
              <a:spcBef>
                <a:spcPts val="0"/>
              </a:spcBef>
              <a:spcAft>
                <a:spcPts val="600"/>
              </a:spcAft>
            </a:pPr>
            <a:r>
              <a:rPr lang="fr-FR" altLang="fr-FR" kern="0" dirty="0">
                <a:solidFill>
                  <a:srgbClr val="004E9C"/>
                </a:solidFill>
                <a:ea typeface="Geneva" pitchFamily="64" charset="-128"/>
                <a:sym typeface="Symbol" panose="05050102010706020507" pitchFamily="18" charset="2"/>
              </a:rPr>
              <a:t>Epaisseur</a:t>
            </a:r>
            <a:r>
              <a:rPr lang="fr-FR" altLang="fr-FR" kern="0" dirty="0">
                <a:ea typeface="Geneva" pitchFamily="64" charset="-128"/>
                <a:sym typeface="Symbol" panose="05050102010706020507" pitchFamily="18" charset="2"/>
              </a:rPr>
              <a:t> minimale : </a:t>
            </a:r>
          </a:p>
          <a:p>
            <a:pPr lvl="2">
              <a:lnSpc>
                <a:spcPct val="90000"/>
              </a:lnSpc>
              <a:spcBef>
                <a:spcPts val="0"/>
              </a:spcBef>
              <a:spcAft>
                <a:spcPts val="600"/>
              </a:spcAft>
            </a:pPr>
            <a:r>
              <a:rPr lang="fr-FR" altLang="fr-FR" sz="1800" b="0" kern="0" dirty="0">
                <a:ea typeface="Geneva" pitchFamily="64" charset="-128"/>
                <a:sym typeface="Symbol" panose="05050102010706020507" pitchFamily="18" charset="2"/>
              </a:rPr>
              <a:t>Réseau I : 0,23 m</a:t>
            </a:r>
          </a:p>
          <a:p>
            <a:pPr lvl="2">
              <a:lnSpc>
                <a:spcPct val="90000"/>
              </a:lnSpc>
              <a:spcBef>
                <a:spcPts val="0"/>
              </a:spcBef>
              <a:spcAft>
                <a:spcPts val="600"/>
              </a:spcAft>
            </a:pPr>
            <a:r>
              <a:rPr lang="fr-FR" altLang="fr-FR" sz="1800" b="0" kern="0" dirty="0">
                <a:ea typeface="Geneva" pitchFamily="64" charset="-128"/>
                <a:sym typeface="Symbol" panose="05050102010706020507" pitchFamily="18" charset="2"/>
              </a:rPr>
              <a:t>Réseau II : 0,20 m</a:t>
            </a:r>
          </a:p>
          <a:p>
            <a:pPr lvl="2">
              <a:lnSpc>
                <a:spcPct val="90000"/>
              </a:lnSpc>
              <a:spcBef>
                <a:spcPts val="0"/>
              </a:spcBef>
              <a:spcAft>
                <a:spcPts val="600"/>
              </a:spcAft>
            </a:pPr>
            <a:r>
              <a:rPr lang="fr-FR" altLang="fr-FR" sz="1800" b="0" dirty="0">
                <a:ea typeface="Geneva" pitchFamily="64" charset="-128"/>
                <a:sym typeface="Symbol" panose="05050102010706020507" pitchFamily="18" charset="2"/>
              </a:rPr>
              <a:t>Réseau IIIa : 0,18 m</a:t>
            </a:r>
          </a:p>
          <a:p>
            <a:pPr lvl="2">
              <a:lnSpc>
                <a:spcPct val="90000"/>
              </a:lnSpc>
              <a:spcBef>
                <a:spcPts val="0"/>
              </a:spcBef>
              <a:spcAft>
                <a:spcPts val="600"/>
              </a:spcAft>
            </a:pPr>
            <a:r>
              <a:rPr lang="fr-FR" altLang="fr-FR" sz="1800" b="0" dirty="0">
                <a:ea typeface="Geneva" pitchFamily="64" charset="-128"/>
                <a:sym typeface="Symbol" panose="05050102010706020507" pitchFamily="18" charset="2"/>
              </a:rPr>
              <a:t>Réseau IIIb : 0,16 m</a:t>
            </a:r>
          </a:p>
          <a:p>
            <a:pPr lvl="2">
              <a:lnSpc>
                <a:spcPct val="90000"/>
              </a:lnSpc>
            </a:pPr>
            <a:endParaRPr lang="fr-FR" altLang="fr-FR" sz="1800" b="0" kern="0" dirty="0">
              <a:ea typeface="Geneva" pitchFamily="64" charset="-128"/>
              <a:sym typeface="Symbol" panose="05050102010706020507" pitchFamily="18" charset="2"/>
            </a:endParaRPr>
          </a:p>
        </p:txBody>
      </p:sp>
      <p:pic>
        <p:nvPicPr>
          <p:cNvPr id="7" name="Picture 7" descr="UTW SCC Japan 2">
            <a:extLst>
              <a:ext uri="{FF2B5EF4-FFF2-40B4-BE49-F238E27FC236}">
                <a16:creationId xmlns:a16="http://schemas.microsoft.com/office/drawing/2014/main" id="{8F316A6C-ED82-4BEE-841B-06FBC2D84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849" y="2676184"/>
            <a:ext cx="4028281" cy="3021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ZoneTexte 7">
            <a:extLst>
              <a:ext uri="{FF2B5EF4-FFF2-40B4-BE49-F238E27FC236}">
                <a16:creationId xmlns:a16="http://schemas.microsoft.com/office/drawing/2014/main" id="{B614CEF2-0915-4F63-B3B4-22FF85040EC4}"/>
              </a:ext>
            </a:extLst>
          </p:cNvPr>
          <p:cNvSpPr txBox="1"/>
          <p:nvPr/>
        </p:nvSpPr>
        <p:spPr>
          <a:xfrm>
            <a:off x="691932" y="5025420"/>
            <a:ext cx="4001501" cy="923330"/>
          </a:xfrm>
          <a:prstGeom prst="rect">
            <a:avLst/>
          </a:prstGeom>
          <a:noFill/>
        </p:spPr>
        <p:txBody>
          <a:bodyPr wrap="square" rtlCol="0">
            <a:spAutoFit/>
          </a:bodyPr>
          <a:lstStyle/>
          <a:p>
            <a:pPr marL="285750" indent="-285750">
              <a:buFont typeface="Arial" panose="020B0604020202020204" pitchFamily="34" charset="0"/>
              <a:buChar char="•"/>
            </a:pPr>
            <a:r>
              <a:rPr lang="fr-FR" dirty="0"/>
              <a:t>Le filet d’eau peut éventuellement être bétonné simultanément à la voie de circulation</a:t>
            </a:r>
          </a:p>
        </p:txBody>
      </p:sp>
      <p:sp>
        <p:nvSpPr>
          <p:cNvPr id="3" name="Rectangle 2">
            <a:extLst>
              <a:ext uri="{FF2B5EF4-FFF2-40B4-BE49-F238E27FC236}">
                <a16:creationId xmlns:a16="http://schemas.microsoft.com/office/drawing/2014/main" id="{175E3D20-8AD0-46DF-BF84-E2F88D683B98}"/>
              </a:ext>
            </a:extLst>
          </p:cNvPr>
          <p:cNvSpPr/>
          <p:nvPr/>
        </p:nvSpPr>
        <p:spPr>
          <a:xfrm>
            <a:off x="4570712" y="1806502"/>
            <a:ext cx="4427815" cy="369332"/>
          </a:xfrm>
          <a:prstGeom prst="rect">
            <a:avLst/>
          </a:prstGeom>
        </p:spPr>
        <p:txBody>
          <a:bodyPr wrap="none">
            <a:spAutoFit/>
          </a:bodyPr>
          <a:lstStyle/>
          <a:p>
            <a:r>
              <a:rPr lang="fr-FR" altLang="fr-FR" kern="0" dirty="0">
                <a:ea typeface="Geneva" pitchFamily="64" charset="-128"/>
                <a:sym typeface="Symbol" panose="05050102010706020507" pitchFamily="18" charset="2"/>
              </a:rPr>
              <a:t>Règles de bonne pratique : L  25 x épaisseur</a:t>
            </a:r>
            <a:endParaRPr lang="fr-FR" dirty="0"/>
          </a:p>
        </p:txBody>
      </p:sp>
      <p:sp>
        <p:nvSpPr>
          <p:cNvPr id="4" name="Accolade fermante 3">
            <a:extLst>
              <a:ext uri="{FF2B5EF4-FFF2-40B4-BE49-F238E27FC236}">
                <a16:creationId xmlns:a16="http://schemas.microsoft.com/office/drawing/2014/main" id="{98980132-1AD3-457E-9849-BFA3D4CC4AC5}"/>
              </a:ext>
            </a:extLst>
          </p:cNvPr>
          <p:cNvSpPr/>
          <p:nvPr/>
        </p:nvSpPr>
        <p:spPr>
          <a:xfrm>
            <a:off x="4445774" y="1619033"/>
            <a:ext cx="85725" cy="771525"/>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dirty="0"/>
          </a:p>
        </p:txBody>
      </p:sp>
      <p:sp>
        <p:nvSpPr>
          <p:cNvPr id="10" name="ZoneTexte 9">
            <a:extLst>
              <a:ext uri="{FF2B5EF4-FFF2-40B4-BE49-F238E27FC236}">
                <a16:creationId xmlns:a16="http://schemas.microsoft.com/office/drawing/2014/main" id="{24A4B62C-1893-41D4-A9B8-0356D7891816}"/>
              </a:ext>
            </a:extLst>
          </p:cNvPr>
          <p:cNvSpPr txBox="1"/>
          <p:nvPr/>
        </p:nvSpPr>
        <p:spPr>
          <a:xfrm>
            <a:off x="8230652" y="5694836"/>
            <a:ext cx="65111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Box 17">
            <a:extLst>
              <a:ext uri="{FF2B5EF4-FFF2-40B4-BE49-F238E27FC236}">
                <a16:creationId xmlns:a16="http://schemas.microsoft.com/office/drawing/2014/main" id="{D901E6CA-330E-4126-A277-D967991D4032}"/>
              </a:ext>
            </a:extLst>
          </p:cNvPr>
          <p:cNvSpPr txBox="1">
            <a:spLocks noChangeArrowheads="1"/>
          </p:cNvSpPr>
          <p:nvPr/>
        </p:nvSpPr>
        <p:spPr bwMode="auto">
          <a:xfrm>
            <a:off x="2967347" y="5915013"/>
            <a:ext cx="57766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au CPN : G1210,1220,1230 – Payé par m²</a:t>
            </a:r>
          </a:p>
        </p:txBody>
      </p:sp>
    </p:spTree>
    <p:extLst>
      <p:ext uri="{BB962C8B-B14F-4D97-AF65-F5344CB8AC3E}">
        <p14:creationId xmlns:p14="http://schemas.microsoft.com/office/powerpoint/2010/main" val="337056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80">
                                          <p:stCondLst>
                                            <p:cond delay="0"/>
                                          </p:stCondLst>
                                        </p:cTn>
                                        <p:tgtEl>
                                          <p:spTgt spid="11"/>
                                        </p:tgtEl>
                                      </p:cBhvr>
                                    </p:animEffect>
                                    <p:anim calcmode="lin" valueType="num">
                                      <p:cBhvr>
                                        <p:cTn id="1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gtEl>
                                      </p:cBhvr>
                                      <p:to x="100000" y="60000"/>
                                    </p:animScale>
                                    <p:animScale>
                                      <p:cBhvr>
                                        <p:cTn id="18" dur="166" decel="50000">
                                          <p:stCondLst>
                                            <p:cond delay="676"/>
                                          </p:stCondLst>
                                        </p:cTn>
                                        <p:tgtEl>
                                          <p:spTgt spid="11"/>
                                        </p:tgtEl>
                                      </p:cBhvr>
                                      <p:to x="100000" y="100000"/>
                                    </p:animScale>
                                    <p:animScale>
                                      <p:cBhvr>
                                        <p:cTn id="19" dur="26">
                                          <p:stCondLst>
                                            <p:cond delay="1312"/>
                                          </p:stCondLst>
                                        </p:cTn>
                                        <p:tgtEl>
                                          <p:spTgt spid="11"/>
                                        </p:tgtEl>
                                      </p:cBhvr>
                                      <p:to x="100000" y="80000"/>
                                    </p:animScale>
                                    <p:animScale>
                                      <p:cBhvr>
                                        <p:cTn id="20" dur="166" decel="50000">
                                          <p:stCondLst>
                                            <p:cond delay="1338"/>
                                          </p:stCondLst>
                                        </p:cTn>
                                        <p:tgtEl>
                                          <p:spTgt spid="11"/>
                                        </p:tgtEl>
                                      </p:cBhvr>
                                      <p:to x="100000" y="100000"/>
                                    </p:animScale>
                                    <p:animScale>
                                      <p:cBhvr>
                                        <p:cTn id="21" dur="26">
                                          <p:stCondLst>
                                            <p:cond delay="1642"/>
                                          </p:stCondLst>
                                        </p:cTn>
                                        <p:tgtEl>
                                          <p:spTgt spid="11"/>
                                        </p:tgtEl>
                                      </p:cBhvr>
                                      <p:to x="100000" y="90000"/>
                                    </p:animScale>
                                    <p:animScale>
                                      <p:cBhvr>
                                        <p:cTn id="22" dur="166" decel="50000">
                                          <p:stCondLst>
                                            <p:cond delay="1668"/>
                                          </p:stCondLst>
                                        </p:cTn>
                                        <p:tgtEl>
                                          <p:spTgt spid="11"/>
                                        </p:tgtEl>
                                      </p:cBhvr>
                                      <p:to x="100000" y="100000"/>
                                    </p:animScale>
                                    <p:animScale>
                                      <p:cBhvr>
                                        <p:cTn id="23" dur="26">
                                          <p:stCondLst>
                                            <p:cond delay="1808"/>
                                          </p:stCondLst>
                                        </p:cTn>
                                        <p:tgtEl>
                                          <p:spTgt spid="11"/>
                                        </p:tgtEl>
                                      </p:cBhvr>
                                      <p:to x="100000" y="95000"/>
                                    </p:animScale>
                                    <p:animScale>
                                      <p:cBhvr>
                                        <p:cTn id="2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revêtement en dalle de béton </a:t>
            </a:r>
            <a:br>
              <a:rPr lang="fr-FR" noProof="0" dirty="0"/>
            </a:br>
            <a:r>
              <a:rPr lang="fr-FR" noProof="0" dirty="0"/>
              <a:t>(revêtements discontinus)</a:t>
            </a:r>
          </a:p>
        </p:txBody>
      </p:sp>
      <p:pic>
        <p:nvPicPr>
          <p:cNvPr id="3" name="Image 2">
            <a:extLst>
              <a:ext uri="{FF2B5EF4-FFF2-40B4-BE49-F238E27FC236}">
                <a16:creationId xmlns:a16="http://schemas.microsoft.com/office/drawing/2014/main" id="{09CFD014-414F-4F42-A2BF-E9322407543F}"/>
              </a:ext>
            </a:extLst>
          </p:cNvPr>
          <p:cNvPicPr>
            <a:picLocks noChangeAspect="1"/>
          </p:cNvPicPr>
          <p:nvPr/>
        </p:nvPicPr>
        <p:blipFill>
          <a:blip r:embed="rId3"/>
          <a:stretch>
            <a:fillRect/>
          </a:stretch>
        </p:blipFill>
        <p:spPr>
          <a:xfrm>
            <a:off x="1470314" y="1351402"/>
            <a:ext cx="6946322" cy="4714722"/>
          </a:xfrm>
          <a:prstGeom prst="rect">
            <a:avLst/>
          </a:prstGeom>
        </p:spPr>
      </p:pic>
      <p:sp>
        <p:nvSpPr>
          <p:cNvPr id="7" name="ZoneTexte 6">
            <a:extLst>
              <a:ext uri="{FF2B5EF4-FFF2-40B4-BE49-F238E27FC236}">
                <a16:creationId xmlns:a16="http://schemas.microsoft.com/office/drawing/2014/main" id="{8C1E91A0-8F0A-4372-A4E3-EDBAB63712DD}"/>
              </a:ext>
            </a:extLst>
          </p:cNvPr>
          <p:cNvSpPr txBox="1"/>
          <p:nvPr/>
        </p:nvSpPr>
        <p:spPr>
          <a:xfrm>
            <a:off x="7751753" y="5992669"/>
            <a:ext cx="80873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B8C2DD-E8A1-44C0-91F1-C39108878C17}"/>
              </a:ext>
            </a:extLst>
          </p:cNvPr>
          <p:cNvSpPr/>
          <p:nvPr/>
        </p:nvSpPr>
        <p:spPr>
          <a:xfrm>
            <a:off x="226835" y="1039842"/>
            <a:ext cx="5753133" cy="369332"/>
          </a:xfrm>
          <a:prstGeom prst="rect">
            <a:avLst/>
          </a:prstGeom>
        </p:spPr>
        <p:txBody>
          <a:bodyPr wrap="square">
            <a:spAutoFit/>
          </a:bodyPr>
          <a:lstStyle/>
          <a:p>
            <a:pPr marL="271463" indent="-271463">
              <a:spcBef>
                <a:spcPts val="0"/>
              </a:spcBef>
              <a:spcAft>
                <a:spcPts val="1200"/>
              </a:spcAft>
            </a:pPr>
            <a:r>
              <a:rPr lang="fr-FR" altLang="fr-FR" kern="0" dirty="0">
                <a:ea typeface="Geneva" pitchFamily="64" charset="-128"/>
              </a:rPr>
              <a:t>Un plan de sciage des joints doit être réalisé </a:t>
            </a:r>
            <a:r>
              <a:rPr lang="fr-FR" altLang="fr-FR" b="1" u="sng" kern="0" dirty="0">
                <a:solidFill>
                  <a:schemeClr val="accent1"/>
                </a:solidFill>
                <a:ea typeface="Geneva" pitchFamily="64" charset="-128"/>
              </a:rPr>
              <a:t>à l’avance</a:t>
            </a:r>
            <a:r>
              <a:rPr lang="fr-FR" altLang="fr-FR" kern="0" dirty="0">
                <a:ea typeface="Geneva" pitchFamily="64" charset="-128"/>
              </a:rPr>
              <a:t>.</a:t>
            </a:r>
          </a:p>
        </p:txBody>
      </p:sp>
    </p:spTree>
    <p:extLst>
      <p:ext uri="{BB962C8B-B14F-4D97-AF65-F5344CB8AC3E}">
        <p14:creationId xmlns:p14="http://schemas.microsoft.com/office/powerpoint/2010/main" val="224456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revêtement en dalle de béton </a:t>
            </a:r>
            <a:br>
              <a:rPr lang="fr-FR" noProof="0" dirty="0"/>
            </a:br>
            <a:r>
              <a:rPr lang="fr-FR" noProof="0" dirty="0"/>
              <a:t>(revêtements discontinus)</a:t>
            </a:r>
          </a:p>
        </p:txBody>
      </p:sp>
      <p:sp>
        <p:nvSpPr>
          <p:cNvPr id="7" name="ZoneTexte 6">
            <a:extLst>
              <a:ext uri="{FF2B5EF4-FFF2-40B4-BE49-F238E27FC236}">
                <a16:creationId xmlns:a16="http://schemas.microsoft.com/office/drawing/2014/main" id="{30B444AC-A2F6-45F9-8984-050E91F0A251}"/>
              </a:ext>
            </a:extLst>
          </p:cNvPr>
          <p:cNvSpPr txBox="1"/>
          <p:nvPr/>
        </p:nvSpPr>
        <p:spPr>
          <a:xfrm>
            <a:off x="368071" y="1068894"/>
            <a:ext cx="8407857" cy="1277273"/>
          </a:xfrm>
          <a:prstGeom prst="rect">
            <a:avLst/>
          </a:prstGeom>
          <a:noFill/>
        </p:spPr>
        <p:txBody>
          <a:bodyPr wrap="square" rtlCol="0">
            <a:spAutoFit/>
          </a:bodyPr>
          <a:lstStyle/>
          <a:p>
            <a:pPr>
              <a:spcAft>
                <a:spcPts val="600"/>
              </a:spcAft>
            </a:pPr>
            <a:r>
              <a:rPr lang="fr-FR" i="1" u="dotted" dirty="0"/>
              <a:t>Disposition des joints :</a:t>
            </a:r>
          </a:p>
          <a:p>
            <a:pPr>
              <a:spcAft>
                <a:spcPts val="600"/>
              </a:spcAft>
            </a:pPr>
            <a:r>
              <a:rPr lang="fr-FR" dirty="0"/>
              <a:t>Dans le cas d’un raccordement de 2 ou plusieurs routes, ou d’obstacles ronds, il importe d’éviter tout angle aigu ou toute échancrure formant un angle dans le revêtement en béton.</a:t>
            </a:r>
          </a:p>
        </p:txBody>
      </p:sp>
      <p:pic>
        <p:nvPicPr>
          <p:cNvPr id="8" name="Image 7">
            <a:extLst>
              <a:ext uri="{FF2B5EF4-FFF2-40B4-BE49-F238E27FC236}">
                <a16:creationId xmlns:a16="http://schemas.microsoft.com/office/drawing/2014/main" id="{AB8C2185-4F65-4F5D-B6CC-93527C843B44}"/>
              </a:ext>
            </a:extLst>
          </p:cNvPr>
          <p:cNvPicPr>
            <a:picLocks noChangeAspect="1"/>
          </p:cNvPicPr>
          <p:nvPr/>
        </p:nvPicPr>
        <p:blipFill>
          <a:blip r:embed="rId3"/>
          <a:stretch>
            <a:fillRect/>
          </a:stretch>
        </p:blipFill>
        <p:spPr>
          <a:xfrm>
            <a:off x="542986" y="2310982"/>
            <a:ext cx="2865065" cy="3387025"/>
          </a:xfrm>
          <a:prstGeom prst="rect">
            <a:avLst/>
          </a:prstGeom>
          <a:ln w="19050">
            <a:solidFill>
              <a:srgbClr val="004E9C"/>
            </a:solidFill>
          </a:ln>
        </p:spPr>
      </p:pic>
      <p:pic>
        <p:nvPicPr>
          <p:cNvPr id="9" name="Image 8">
            <a:extLst>
              <a:ext uri="{FF2B5EF4-FFF2-40B4-BE49-F238E27FC236}">
                <a16:creationId xmlns:a16="http://schemas.microsoft.com/office/drawing/2014/main" id="{7630652A-7D0C-4E41-95A3-61089CA61330}"/>
              </a:ext>
            </a:extLst>
          </p:cNvPr>
          <p:cNvPicPr>
            <a:picLocks noChangeAspect="1"/>
          </p:cNvPicPr>
          <p:nvPr/>
        </p:nvPicPr>
        <p:blipFill>
          <a:blip r:embed="rId4"/>
          <a:stretch>
            <a:fillRect/>
          </a:stretch>
        </p:blipFill>
        <p:spPr>
          <a:xfrm>
            <a:off x="5353609" y="2307172"/>
            <a:ext cx="2865065" cy="3390835"/>
          </a:xfrm>
          <a:prstGeom prst="rect">
            <a:avLst/>
          </a:prstGeom>
          <a:ln w="19050">
            <a:solidFill>
              <a:srgbClr val="004E9C"/>
            </a:solidFill>
          </a:ln>
        </p:spPr>
      </p:pic>
      <p:pic>
        <p:nvPicPr>
          <p:cNvPr id="10" name="Image 9">
            <a:extLst>
              <a:ext uri="{FF2B5EF4-FFF2-40B4-BE49-F238E27FC236}">
                <a16:creationId xmlns:a16="http://schemas.microsoft.com/office/drawing/2014/main" id="{95779C6C-7143-46E5-80D0-F176B0D5F2F8}"/>
              </a:ext>
            </a:extLst>
          </p:cNvPr>
          <p:cNvPicPr>
            <a:picLocks noChangeAspect="1"/>
          </p:cNvPicPr>
          <p:nvPr/>
        </p:nvPicPr>
        <p:blipFill>
          <a:blip r:embed="rId5"/>
          <a:stretch>
            <a:fillRect/>
          </a:stretch>
        </p:blipFill>
        <p:spPr>
          <a:xfrm>
            <a:off x="3695400" y="2069168"/>
            <a:ext cx="1120119" cy="411472"/>
          </a:xfrm>
          <a:prstGeom prst="rect">
            <a:avLst/>
          </a:prstGeom>
        </p:spPr>
      </p:pic>
      <p:sp>
        <p:nvSpPr>
          <p:cNvPr id="3" name="ZoneTexte 2">
            <a:extLst>
              <a:ext uri="{FF2B5EF4-FFF2-40B4-BE49-F238E27FC236}">
                <a16:creationId xmlns:a16="http://schemas.microsoft.com/office/drawing/2014/main" id="{00A6C84E-4639-4CF7-87A0-6F98CB2FFBD2}"/>
              </a:ext>
            </a:extLst>
          </p:cNvPr>
          <p:cNvSpPr txBox="1"/>
          <p:nvPr/>
        </p:nvSpPr>
        <p:spPr>
          <a:xfrm>
            <a:off x="4815519" y="5820595"/>
            <a:ext cx="4635685" cy="523220"/>
          </a:xfrm>
          <a:prstGeom prst="rect">
            <a:avLst/>
          </a:prstGeom>
          <a:noFill/>
        </p:spPr>
        <p:txBody>
          <a:bodyPr wrap="square" rtlCol="0">
            <a:spAutoFit/>
          </a:bodyPr>
          <a:lstStyle/>
          <a:p>
            <a:r>
              <a:rPr lang="fr-FR" sz="1400" dirty="0"/>
              <a:t>Points singuliers : non isolés a milieu de la dalle, prévoir joints supplémentaires dans le prolongement des bords</a:t>
            </a:r>
          </a:p>
        </p:txBody>
      </p:sp>
      <p:sp>
        <p:nvSpPr>
          <p:cNvPr id="14" name="ZoneTexte 13">
            <a:extLst>
              <a:ext uri="{FF2B5EF4-FFF2-40B4-BE49-F238E27FC236}">
                <a16:creationId xmlns:a16="http://schemas.microsoft.com/office/drawing/2014/main" id="{80F51B34-4E55-4E37-AE11-1CB2978AD8AA}"/>
              </a:ext>
            </a:extLst>
          </p:cNvPr>
          <p:cNvSpPr txBox="1"/>
          <p:nvPr/>
        </p:nvSpPr>
        <p:spPr>
          <a:xfrm>
            <a:off x="1312662" y="5820595"/>
            <a:ext cx="2455662" cy="307777"/>
          </a:xfrm>
          <a:prstGeom prst="rect">
            <a:avLst/>
          </a:prstGeom>
          <a:noFill/>
        </p:spPr>
        <p:txBody>
          <a:bodyPr wrap="square" rtlCol="0">
            <a:spAutoFit/>
          </a:bodyPr>
          <a:lstStyle/>
          <a:p>
            <a:r>
              <a:rPr lang="fr-FR" sz="1400" dirty="0"/>
              <a:t>Pas d’angle aigu entre joints!</a:t>
            </a:r>
          </a:p>
        </p:txBody>
      </p:sp>
      <p:sp>
        <p:nvSpPr>
          <p:cNvPr id="12" name="ZoneTexte 11">
            <a:extLst>
              <a:ext uri="{FF2B5EF4-FFF2-40B4-BE49-F238E27FC236}">
                <a16:creationId xmlns:a16="http://schemas.microsoft.com/office/drawing/2014/main" id="{DA2A3868-575A-4734-BE1D-CD20FDAB1C95}"/>
              </a:ext>
            </a:extLst>
          </p:cNvPr>
          <p:cNvSpPr txBox="1"/>
          <p:nvPr/>
        </p:nvSpPr>
        <p:spPr>
          <a:xfrm>
            <a:off x="2762370" y="5705179"/>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 75/05</a:t>
            </a:r>
          </a:p>
        </p:txBody>
      </p:sp>
      <p:sp>
        <p:nvSpPr>
          <p:cNvPr id="13" name="ZoneTexte 12">
            <a:extLst>
              <a:ext uri="{FF2B5EF4-FFF2-40B4-BE49-F238E27FC236}">
                <a16:creationId xmlns:a16="http://schemas.microsoft.com/office/drawing/2014/main" id="{6DCEA441-32FD-4F23-B0E0-1EC4A4F5C4D0}"/>
              </a:ext>
            </a:extLst>
          </p:cNvPr>
          <p:cNvSpPr txBox="1"/>
          <p:nvPr/>
        </p:nvSpPr>
        <p:spPr>
          <a:xfrm>
            <a:off x="7565749" y="5688849"/>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 75/05</a:t>
            </a:r>
          </a:p>
        </p:txBody>
      </p:sp>
    </p:spTree>
    <p:extLst>
      <p:ext uri="{BB962C8B-B14F-4D97-AF65-F5344CB8AC3E}">
        <p14:creationId xmlns:p14="http://schemas.microsoft.com/office/powerpoint/2010/main" val="785945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revêtement en dalle de béton </a:t>
            </a:r>
            <a:br>
              <a:rPr lang="fr-FR" noProof="0" dirty="0"/>
            </a:br>
            <a:r>
              <a:rPr lang="fr-FR" noProof="0" dirty="0"/>
              <a:t>(revêtements discontinus)</a:t>
            </a:r>
          </a:p>
        </p:txBody>
      </p:sp>
      <p:pic>
        <p:nvPicPr>
          <p:cNvPr id="3" name="Image 2">
            <a:extLst>
              <a:ext uri="{FF2B5EF4-FFF2-40B4-BE49-F238E27FC236}">
                <a16:creationId xmlns:a16="http://schemas.microsoft.com/office/drawing/2014/main" id="{CFB60AF4-7C6A-4DFB-B0B2-C80E30427F71}"/>
              </a:ext>
            </a:extLst>
          </p:cNvPr>
          <p:cNvPicPr>
            <a:picLocks noChangeAspect="1"/>
          </p:cNvPicPr>
          <p:nvPr/>
        </p:nvPicPr>
        <p:blipFill>
          <a:blip r:embed="rId3"/>
          <a:stretch>
            <a:fillRect/>
          </a:stretch>
        </p:blipFill>
        <p:spPr>
          <a:xfrm>
            <a:off x="4834118" y="1036049"/>
            <a:ext cx="3161687" cy="2139829"/>
          </a:xfrm>
          <a:prstGeom prst="rect">
            <a:avLst/>
          </a:prstGeom>
        </p:spPr>
      </p:pic>
      <p:pic>
        <p:nvPicPr>
          <p:cNvPr id="4" name="Image 3">
            <a:extLst>
              <a:ext uri="{FF2B5EF4-FFF2-40B4-BE49-F238E27FC236}">
                <a16:creationId xmlns:a16="http://schemas.microsoft.com/office/drawing/2014/main" id="{A3CBC88B-BCF2-4892-A411-798F864E57DC}"/>
              </a:ext>
            </a:extLst>
          </p:cNvPr>
          <p:cNvPicPr>
            <a:picLocks noChangeAspect="1"/>
          </p:cNvPicPr>
          <p:nvPr/>
        </p:nvPicPr>
        <p:blipFill>
          <a:blip r:embed="rId4"/>
          <a:stretch>
            <a:fillRect/>
          </a:stretch>
        </p:blipFill>
        <p:spPr>
          <a:xfrm>
            <a:off x="4470078" y="3214844"/>
            <a:ext cx="4026240" cy="2298380"/>
          </a:xfrm>
          <a:prstGeom prst="rect">
            <a:avLst/>
          </a:prstGeom>
        </p:spPr>
      </p:pic>
      <p:pic>
        <p:nvPicPr>
          <p:cNvPr id="7" name="Image 6">
            <a:extLst>
              <a:ext uri="{FF2B5EF4-FFF2-40B4-BE49-F238E27FC236}">
                <a16:creationId xmlns:a16="http://schemas.microsoft.com/office/drawing/2014/main" id="{C485C818-94B8-4BA1-A0D3-70C0D8716188}"/>
              </a:ext>
            </a:extLst>
          </p:cNvPr>
          <p:cNvPicPr>
            <a:picLocks noChangeAspect="1"/>
          </p:cNvPicPr>
          <p:nvPr/>
        </p:nvPicPr>
        <p:blipFill>
          <a:blip r:embed="rId5"/>
          <a:stretch>
            <a:fillRect/>
          </a:stretch>
        </p:blipFill>
        <p:spPr>
          <a:xfrm>
            <a:off x="566666" y="1036049"/>
            <a:ext cx="3524066" cy="2143013"/>
          </a:xfrm>
          <a:prstGeom prst="rect">
            <a:avLst/>
          </a:prstGeom>
        </p:spPr>
      </p:pic>
      <p:sp>
        <p:nvSpPr>
          <p:cNvPr id="10" name="ZoneTexte 9">
            <a:extLst>
              <a:ext uri="{FF2B5EF4-FFF2-40B4-BE49-F238E27FC236}">
                <a16:creationId xmlns:a16="http://schemas.microsoft.com/office/drawing/2014/main" id="{7872721F-587E-463D-84CF-8D26F842CB59}"/>
              </a:ext>
            </a:extLst>
          </p:cNvPr>
          <p:cNvSpPr txBox="1"/>
          <p:nvPr/>
        </p:nvSpPr>
        <p:spPr>
          <a:xfrm>
            <a:off x="5354757" y="5747865"/>
            <a:ext cx="3544105" cy="307777"/>
          </a:xfrm>
          <a:prstGeom prst="rect">
            <a:avLst/>
          </a:prstGeom>
          <a:noFill/>
        </p:spPr>
        <p:txBody>
          <a:bodyPr wrap="square" rtlCol="0">
            <a:spAutoFit/>
          </a:bodyPr>
          <a:lstStyle/>
          <a:p>
            <a:r>
              <a:rPr lang="fr-FR" sz="1400" dirty="0"/>
              <a:t>Points singuliers non isolés a milieu de la dalle </a:t>
            </a:r>
          </a:p>
        </p:txBody>
      </p:sp>
      <p:sp>
        <p:nvSpPr>
          <p:cNvPr id="11" name="ZoneTexte 10">
            <a:extLst>
              <a:ext uri="{FF2B5EF4-FFF2-40B4-BE49-F238E27FC236}">
                <a16:creationId xmlns:a16="http://schemas.microsoft.com/office/drawing/2014/main" id="{6CD4BE2B-E2E7-410E-A854-456F0B3D53DA}"/>
              </a:ext>
            </a:extLst>
          </p:cNvPr>
          <p:cNvSpPr txBox="1"/>
          <p:nvPr/>
        </p:nvSpPr>
        <p:spPr>
          <a:xfrm>
            <a:off x="504220" y="5437033"/>
            <a:ext cx="3648958" cy="523220"/>
          </a:xfrm>
          <a:prstGeom prst="rect">
            <a:avLst/>
          </a:prstGeom>
          <a:noFill/>
        </p:spPr>
        <p:txBody>
          <a:bodyPr wrap="square" rtlCol="0">
            <a:spAutoFit/>
          </a:bodyPr>
          <a:lstStyle/>
          <a:p>
            <a:r>
              <a:rPr lang="fr-FR" sz="1400" dirty="0"/>
              <a:t>Pas d’angle aigu entre joints! Si ce n’est pas possible, prévoir un treillis en partie supérieure</a:t>
            </a:r>
          </a:p>
        </p:txBody>
      </p:sp>
      <p:pic>
        <p:nvPicPr>
          <p:cNvPr id="8" name="Image 7">
            <a:extLst>
              <a:ext uri="{FF2B5EF4-FFF2-40B4-BE49-F238E27FC236}">
                <a16:creationId xmlns:a16="http://schemas.microsoft.com/office/drawing/2014/main" id="{261D0B9E-4FCE-4DEE-9566-1D71F2019735}"/>
              </a:ext>
            </a:extLst>
          </p:cNvPr>
          <p:cNvPicPr>
            <a:picLocks noChangeAspect="1"/>
          </p:cNvPicPr>
          <p:nvPr/>
        </p:nvPicPr>
        <p:blipFill>
          <a:blip r:embed="rId6"/>
          <a:stretch>
            <a:fillRect/>
          </a:stretch>
        </p:blipFill>
        <p:spPr>
          <a:xfrm>
            <a:off x="566666" y="3218029"/>
            <a:ext cx="3246798" cy="2275890"/>
          </a:xfrm>
          <a:prstGeom prst="rect">
            <a:avLst/>
          </a:prstGeom>
        </p:spPr>
      </p:pic>
      <p:sp>
        <p:nvSpPr>
          <p:cNvPr id="13" name="ZoneTexte 12">
            <a:extLst>
              <a:ext uri="{FF2B5EF4-FFF2-40B4-BE49-F238E27FC236}">
                <a16:creationId xmlns:a16="http://schemas.microsoft.com/office/drawing/2014/main" id="{5DD6A2B8-FDF2-48DD-99AD-39A32605867E}"/>
              </a:ext>
            </a:extLst>
          </p:cNvPr>
          <p:cNvSpPr txBox="1"/>
          <p:nvPr/>
        </p:nvSpPr>
        <p:spPr>
          <a:xfrm>
            <a:off x="8093775" y="5517033"/>
            <a:ext cx="80508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136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revêtement en dalle de béton </a:t>
            </a:r>
            <a:br>
              <a:rPr lang="fr-FR" noProof="0" dirty="0"/>
            </a:br>
            <a:r>
              <a:rPr lang="fr-FR" noProof="0" dirty="0"/>
              <a:t>(revêtements discontinus)</a:t>
            </a:r>
          </a:p>
        </p:txBody>
      </p:sp>
      <p:sp>
        <p:nvSpPr>
          <p:cNvPr id="33" name="Rectangle 32">
            <a:extLst>
              <a:ext uri="{FF2B5EF4-FFF2-40B4-BE49-F238E27FC236}">
                <a16:creationId xmlns:a16="http://schemas.microsoft.com/office/drawing/2014/main" id="{8D8B21BF-F92E-42E0-A625-77C8D800F6C8}"/>
              </a:ext>
            </a:extLst>
          </p:cNvPr>
          <p:cNvSpPr/>
          <p:nvPr/>
        </p:nvSpPr>
        <p:spPr>
          <a:xfrm>
            <a:off x="263863" y="1039842"/>
            <a:ext cx="1160254" cy="369332"/>
          </a:xfrm>
          <a:prstGeom prst="rect">
            <a:avLst/>
          </a:prstGeom>
        </p:spPr>
        <p:txBody>
          <a:bodyPr wrap="none">
            <a:spAutoFit/>
          </a:bodyPr>
          <a:lstStyle/>
          <a:p>
            <a:pPr>
              <a:spcAft>
                <a:spcPts val="600"/>
              </a:spcAft>
            </a:pPr>
            <a:r>
              <a:rPr lang="fr-FR" i="1" u="dotted" dirty="0"/>
              <a:t>Les joints :</a:t>
            </a:r>
          </a:p>
        </p:txBody>
      </p:sp>
      <p:sp>
        <p:nvSpPr>
          <p:cNvPr id="5" name="Text Box 2">
            <a:extLst>
              <a:ext uri="{FF2B5EF4-FFF2-40B4-BE49-F238E27FC236}">
                <a16:creationId xmlns:a16="http://schemas.microsoft.com/office/drawing/2014/main" id="{AA44D75E-CF3F-4882-8D6C-CBB6C967D5E3}"/>
              </a:ext>
            </a:extLst>
          </p:cNvPr>
          <p:cNvSpPr txBox="1">
            <a:spLocks noChangeArrowheads="1"/>
          </p:cNvSpPr>
          <p:nvPr/>
        </p:nvSpPr>
        <p:spPr bwMode="auto">
          <a:xfrm>
            <a:off x="311728" y="1490085"/>
            <a:ext cx="51401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1800" dirty="0">
                <a:latin typeface="Arial" panose="020B0604020202020204" pitchFamily="34" charset="0"/>
              </a:rPr>
              <a:t>Tenir compte des joints existants pour éviter des fissures par sympathie !</a:t>
            </a:r>
          </a:p>
        </p:txBody>
      </p:sp>
      <p:sp>
        <p:nvSpPr>
          <p:cNvPr id="6" name="Line 3">
            <a:extLst>
              <a:ext uri="{FF2B5EF4-FFF2-40B4-BE49-F238E27FC236}">
                <a16:creationId xmlns:a16="http://schemas.microsoft.com/office/drawing/2014/main" id="{7B3116A0-3DA0-4D76-897D-624EB27A8944}"/>
              </a:ext>
            </a:extLst>
          </p:cNvPr>
          <p:cNvSpPr>
            <a:spLocks noChangeShapeType="1"/>
          </p:cNvSpPr>
          <p:nvPr/>
        </p:nvSpPr>
        <p:spPr bwMode="auto">
          <a:xfrm>
            <a:off x="3782430" y="3211119"/>
            <a:ext cx="0" cy="2560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 name="Line 4">
            <a:extLst>
              <a:ext uri="{FF2B5EF4-FFF2-40B4-BE49-F238E27FC236}">
                <a16:creationId xmlns:a16="http://schemas.microsoft.com/office/drawing/2014/main" id="{D36A0ADB-1CA8-43F6-9BA6-69613E23C256}"/>
              </a:ext>
            </a:extLst>
          </p:cNvPr>
          <p:cNvSpPr>
            <a:spLocks noChangeShapeType="1"/>
          </p:cNvSpPr>
          <p:nvPr/>
        </p:nvSpPr>
        <p:spPr bwMode="auto">
          <a:xfrm>
            <a:off x="5803318" y="3211119"/>
            <a:ext cx="0" cy="2560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8" name="Line 5">
            <a:extLst>
              <a:ext uri="{FF2B5EF4-FFF2-40B4-BE49-F238E27FC236}">
                <a16:creationId xmlns:a16="http://schemas.microsoft.com/office/drawing/2014/main" id="{898CD963-7D66-478F-9E0F-3083CD453AC0}"/>
              </a:ext>
            </a:extLst>
          </p:cNvPr>
          <p:cNvSpPr>
            <a:spLocks noChangeShapeType="1"/>
          </p:cNvSpPr>
          <p:nvPr/>
        </p:nvSpPr>
        <p:spPr bwMode="auto">
          <a:xfrm>
            <a:off x="4782555" y="3211119"/>
            <a:ext cx="0" cy="2560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9" name="Line 6">
            <a:extLst>
              <a:ext uri="{FF2B5EF4-FFF2-40B4-BE49-F238E27FC236}">
                <a16:creationId xmlns:a16="http://schemas.microsoft.com/office/drawing/2014/main" id="{DB2AE827-98AE-47B8-9484-35461B79E395}"/>
              </a:ext>
            </a:extLst>
          </p:cNvPr>
          <p:cNvSpPr>
            <a:spLocks noChangeShapeType="1"/>
          </p:cNvSpPr>
          <p:nvPr/>
        </p:nvSpPr>
        <p:spPr bwMode="auto">
          <a:xfrm>
            <a:off x="4768268" y="4928794"/>
            <a:ext cx="1033462"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0" name="Text Box 7">
            <a:extLst>
              <a:ext uri="{FF2B5EF4-FFF2-40B4-BE49-F238E27FC236}">
                <a16:creationId xmlns:a16="http://schemas.microsoft.com/office/drawing/2014/main" id="{2DD2CFA1-EBEA-411C-A25E-8CFCC1349394}"/>
              </a:ext>
            </a:extLst>
          </p:cNvPr>
          <p:cNvSpPr txBox="1">
            <a:spLocks noChangeArrowheads="1"/>
          </p:cNvSpPr>
          <p:nvPr/>
        </p:nvSpPr>
        <p:spPr bwMode="auto">
          <a:xfrm>
            <a:off x="4776205" y="3278746"/>
            <a:ext cx="10334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200" dirty="0">
                <a:latin typeface="Arial" panose="020B0604020202020204" pitchFamily="34" charset="0"/>
              </a:rPr>
              <a:t>Vieux béton</a:t>
            </a:r>
          </a:p>
        </p:txBody>
      </p:sp>
      <p:sp>
        <p:nvSpPr>
          <p:cNvPr id="11" name="Text Box 8">
            <a:extLst>
              <a:ext uri="{FF2B5EF4-FFF2-40B4-BE49-F238E27FC236}">
                <a16:creationId xmlns:a16="http://schemas.microsoft.com/office/drawing/2014/main" id="{42B31FE0-A928-4E73-BB81-85CF706F0228}"/>
              </a:ext>
            </a:extLst>
          </p:cNvPr>
          <p:cNvSpPr txBox="1">
            <a:spLocks noChangeArrowheads="1"/>
          </p:cNvSpPr>
          <p:nvPr/>
        </p:nvSpPr>
        <p:spPr bwMode="auto">
          <a:xfrm>
            <a:off x="3765761" y="3217945"/>
            <a:ext cx="1020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200" dirty="0">
                <a:latin typeface="Arial" panose="020B0604020202020204" pitchFamily="34" charset="0"/>
              </a:rPr>
              <a:t>Nouveau béton</a:t>
            </a:r>
          </a:p>
        </p:txBody>
      </p:sp>
      <p:sp>
        <p:nvSpPr>
          <p:cNvPr id="12" name="Line 9">
            <a:extLst>
              <a:ext uri="{FF2B5EF4-FFF2-40B4-BE49-F238E27FC236}">
                <a16:creationId xmlns:a16="http://schemas.microsoft.com/office/drawing/2014/main" id="{AE54642E-7113-4292-BA67-67C894B31576}"/>
              </a:ext>
            </a:extLst>
          </p:cNvPr>
          <p:cNvSpPr>
            <a:spLocks noChangeShapeType="1"/>
          </p:cNvSpPr>
          <p:nvPr/>
        </p:nvSpPr>
        <p:spPr bwMode="auto">
          <a:xfrm>
            <a:off x="4776205" y="4843069"/>
            <a:ext cx="0" cy="198437"/>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3" name="Line 10">
            <a:extLst>
              <a:ext uri="{FF2B5EF4-FFF2-40B4-BE49-F238E27FC236}">
                <a16:creationId xmlns:a16="http://schemas.microsoft.com/office/drawing/2014/main" id="{CEF13EA2-5D5E-48A2-A941-7FD8C2059D09}"/>
              </a:ext>
            </a:extLst>
          </p:cNvPr>
          <p:cNvSpPr>
            <a:spLocks noChangeShapeType="1"/>
          </p:cNvSpPr>
          <p:nvPr/>
        </p:nvSpPr>
        <p:spPr bwMode="auto">
          <a:xfrm>
            <a:off x="3771318" y="3796906"/>
            <a:ext cx="981075"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4" name="Line 11">
            <a:extLst>
              <a:ext uri="{FF2B5EF4-FFF2-40B4-BE49-F238E27FC236}">
                <a16:creationId xmlns:a16="http://schemas.microsoft.com/office/drawing/2014/main" id="{B0665DD3-58D8-4D10-A5ED-07906F3C001E}"/>
              </a:ext>
            </a:extLst>
          </p:cNvPr>
          <p:cNvSpPr>
            <a:spLocks noChangeShapeType="1"/>
          </p:cNvSpPr>
          <p:nvPr/>
        </p:nvSpPr>
        <p:spPr bwMode="auto">
          <a:xfrm>
            <a:off x="3785605" y="4512869"/>
            <a:ext cx="981075"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5" name="Line 12">
            <a:extLst>
              <a:ext uri="{FF2B5EF4-FFF2-40B4-BE49-F238E27FC236}">
                <a16:creationId xmlns:a16="http://schemas.microsoft.com/office/drawing/2014/main" id="{A9C3C219-7BEF-444D-8E5B-D2391C4AD137}"/>
              </a:ext>
            </a:extLst>
          </p:cNvPr>
          <p:cNvSpPr>
            <a:spLocks noChangeShapeType="1"/>
          </p:cNvSpPr>
          <p:nvPr/>
        </p:nvSpPr>
        <p:spPr bwMode="auto">
          <a:xfrm>
            <a:off x="3761793" y="5393931"/>
            <a:ext cx="981075"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7" name="Line 13">
            <a:extLst>
              <a:ext uri="{FF2B5EF4-FFF2-40B4-BE49-F238E27FC236}">
                <a16:creationId xmlns:a16="http://schemas.microsoft.com/office/drawing/2014/main" id="{0951B43D-0B9F-4EE7-A763-883E267A0FD2}"/>
              </a:ext>
            </a:extLst>
          </p:cNvPr>
          <p:cNvSpPr>
            <a:spLocks noChangeShapeType="1"/>
          </p:cNvSpPr>
          <p:nvPr/>
        </p:nvSpPr>
        <p:spPr bwMode="auto">
          <a:xfrm>
            <a:off x="6616259" y="6042779"/>
            <a:ext cx="623888" cy="0"/>
          </a:xfrm>
          <a:prstGeom prst="line">
            <a:avLst/>
          </a:prstGeom>
          <a:noFill/>
          <a:ln w="28575">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8" name="Line 14">
            <a:extLst>
              <a:ext uri="{FF2B5EF4-FFF2-40B4-BE49-F238E27FC236}">
                <a16:creationId xmlns:a16="http://schemas.microsoft.com/office/drawing/2014/main" id="{2385BB54-ACDD-485E-88A9-5F5CDC51E6D2}"/>
              </a:ext>
            </a:extLst>
          </p:cNvPr>
          <p:cNvSpPr>
            <a:spLocks noChangeShapeType="1"/>
          </p:cNvSpPr>
          <p:nvPr/>
        </p:nvSpPr>
        <p:spPr bwMode="auto">
          <a:xfrm>
            <a:off x="4776205" y="3796906"/>
            <a:ext cx="1033463"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pic>
        <p:nvPicPr>
          <p:cNvPr id="19" name="Picture 16" descr="zammel kruispunt3">
            <a:extLst>
              <a:ext uri="{FF2B5EF4-FFF2-40B4-BE49-F238E27FC236}">
                <a16:creationId xmlns:a16="http://schemas.microsoft.com/office/drawing/2014/main" id="{942CEEBF-20A7-4070-AA35-F1A367C5F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28" y="3195446"/>
            <a:ext cx="3111731" cy="21879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7" descr="sympathiescheur">
            <a:extLst>
              <a:ext uri="{FF2B5EF4-FFF2-40B4-BE49-F238E27FC236}">
                <a16:creationId xmlns:a16="http://schemas.microsoft.com/office/drawing/2014/main" id="{E262E18F-422C-4D1E-AC00-B6D02F109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778" y="1184618"/>
            <a:ext cx="2578549" cy="1817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Text Box 7">
            <a:extLst>
              <a:ext uri="{FF2B5EF4-FFF2-40B4-BE49-F238E27FC236}">
                <a16:creationId xmlns:a16="http://schemas.microsoft.com/office/drawing/2014/main" id="{A9792E8A-CEB7-4CB8-8226-8854642A050C}"/>
              </a:ext>
            </a:extLst>
          </p:cNvPr>
          <p:cNvSpPr txBox="1">
            <a:spLocks noChangeArrowheads="1"/>
          </p:cNvSpPr>
          <p:nvPr/>
        </p:nvSpPr>
        <p:spPr bwMode="auto">
          <a:xfrm>
            <a:off x="6265436" y="947509"/>
            <a:ext cx="18906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1200" dirty="0">
                <a:latin typeface="Arial" panose="020B0604020202020204" pitchFamily="34" charset="0"/>
              </a:rPr>
              <a:t>Fissure par sympathie</a:t>
            </a:r>
          </a:p>
        </p:txBody>
      </p:sp>
      <p:pic>
        <p:nvPicPr>
          <p:cNvPr id="3" name="Image 2">
            <a:extLst>
              <a:ext uri="{FF2B5EF4-FFF2-40B4-BE49-F238E27FC236}">
                <a16:creationId xmlns:a16="http://schemas.microsoft.com/office/drawing/2014/main" id="{A49CDB46-4EED-4FE1-B7C5-FC3C24145A62}"/>
              </a:ext>
            </a:extLst>
          </p:cNvPr>
          <p:cNvPicPr>
            <a:picLocks noChangeAspect="1"/>
          </p:cNvPicPr>
          <p:nvPr/>
        </p:nvPicPr>
        <p:blipFill>
          <a:blip r:embed="rId5"/>
          <a:stretch>
            <a:fillRect/>
          </a:stretch>
        </p:blipFill>
        <p:spPr>
          <a:xfrm>
            <a:off x="5978053" y="3455815"/>
            <a:ext cx="3065468" cy="1981339"/>
          </a:xfrm>
          <a:prstGeom prst="rect">
            <a:avLst/>
          </a:prstGeom>
        </p:spPr>
      </p:pic>
      <p:sp>
        <p:nvSpPr>
          <p:cNvPr id="4" name="Rectangle 3">
            <a:extLst>
              <a:ext uri="{FF2B5EF4-FFF2-40B4-BE49-F238E27FC236}">
                <a16:creationId xmlns:a16="http://schemas.microsoft.com/office/drawing/2014/main" id="{172BE8EF-4AF7-401F-A22B-D37B7B26A179}"/>
              </a:ext>
            </a:extLst>
          </p:cNvPr>
          <p:cNvSpPr/>
          <p:nvPr/>
        </p:nvSpPr>
        <p:spPr>
          <a:xfrm>
            <a:off x="4738822" y="5832557"/>
            <a:ext cx="1877437" cy="369332"/>
          </a:xfrm>
          <a:prstGeom prst="rect">
            <a:avLst/>
          </a:prstGeom>
        </p:spPr>
        <p:txBody>
          <a:bodyPr wrap="none">
            <a:spAutoFit/>
          </a:bodyPr>
          <a:lstStyle/>
          <a:p>
            <a:pPr>
              <a:spcBef>
                <a:spcPct val="50000"/>
              </a:spcBef>
            </a:pPr>
            <a:r>
              <a:rPr lang="fr-FR" altLang="fr-FR" dirty="0">
                <a:latin typeface="Arial" panose="020B0604020202020204" pitchFamily="34" charset="0"/>
              </a:rPr>
              <a:t>Joints d’isolation</a:t>
            </a:r>
          </a:p>
        </p:txBody>
      </p:sp>
      <p:sp>
        <p:nvSpPr>
          <p:cNvPr id="23" name="Text Box 2">
            <a:extLst>
              <a:ext uri="{FF2B5EF4-FFF2-40B4-BE49-F238E27FC236}">
                <a16:creationId xmlns:a16="http://schemas.microsoft.com/office/drawing/2014/main" id="{7F0AD036-A703-4F9A-9F80-F460FEE46DB3}"/>
              </a:ext>
            </a:extLst>
          </p:cNvPr>
          <p:cNvSpPr txBox="1">
            <a:spLocks noChangeArrowheads="1"/>
          </p:cNvSpPr>
          <p:nvPr/>
        </p:nvSpPr>
        <p:spPr bwMode="auto">
          <a:xfrm>
            <a:off x="3008214" y="2348994"/>
            <a:ext cx="13195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1800" dirty="0">
                <a:latin typeface="Arial" panose="020B0604020202020204" pitchFamily="34" charset="0"/>
              </a:rPr>
              <a:t>Solutions</a:t>
            </a:r>
          </a:p>
        </p:txBody>
      </p:sp>
      <p:sp>
        <p:nvSpPr>
          <p:cNvPr id="24" name="Text Box 7">
            <a:extLst>
              <a:ext uri="{FF2B5EF4-FFF2-40B4-BE49-F238E27FC236}">
                <a16:creationId xmlns:a16="http://schemas.microsoft.com/office/drawing/2014/main" id="{4D1A5EEE-6A95-4193-9D6F-F47E41DB3A4B}"/>
              </a:ext>
            </a:extLst>
          </p:cNvPr>
          <p:cNvSpPr txBox="1">
            <a:spLocks noChangeArrowheads="1"/>
          </p:cNvSpPr>
          <p:nvPr/>
        </p:nvSpPr>
        <p:spPr bwMode="auto">
          <a:xfrm>
            <a:off x="5856451" y="5437154"/>
            <a:ext cx="24863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1200" dirty="0">
                <a:latin typeface="Arial" panose="020B0604020202020204" pitchFamily="34" charset="0"/>
              </a:rPr>
              <a:t>Place de la Digue à Charleroi</a:t>
            </a:r>
          </a:p>
        </p:txBody>
      </p:sp>
      <p:cxnSp>
        <p:nvCxnSpPr>
          <p:cNvPr id="25" name="Connecteur droit 24">
            <a:extLst>
              <a:ext uri="{FF2B5EF4-FFF2-40B4-BE49-F238E27FC236}">
                <a16:creationId xmlns:a16="http://schemas.microsoft.com/office/drawing/2014/main" id="{F2ACC88B-6331-4B2F-BADA-B364B8779572}"/>
              </a:ext>
            </a:extLst>
          </p:cNvPr>
          <p:cNvCxnSpPr>
            <a:cxnSpLocks/>
          </p:cNvCxnSpPr>
          <p:nvPr/>
        </p:nvCxnSpPr>
        <p:spPr>
          <a:xfrm>
            <a:off x="3569277" y="3151230"/>
            <a:ext cx="0" cy="293784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6627F1F-33BA-4274-B5BB-1970B99D7592}"/>
              </a:ext>
            </a:extLst>
          </p:cNvPr>
          <p:cNvSpPr/>
          <p:nvPr/>
        </p:nvSpPr>
        <p:spPr>
          <a:xfrm>
            <a:off x="394316" y="5529871"/>
            <a:ext cx="3095719" cy="369332"/>
          </a:xfrm>
          <a:prstGeom prst="rect">
            <a:avLst/>
          </a:prstGeom>
        </p:spPr>
        <p:txBody>
          <a:bodyPr wrap="none">
            <a:spAutoFit/>
          </a:bodyPr>
          <a:lstStyle/>
          <a:p>
            <a:pPr>
              <a:spcBef>
                <a:spcPct val="50000"/>
              </a:spcBef>
            </a:pPr>
            <a:r>
              <a:rPr lang="fr-FR" altLang="fr-FR" dirty="0">
                <a:latin typeface="Arial" panose="020B0604020202020204" pitchFamily="34" charset="0"/>
              </a:rPr>
              <a:t>Faire correspondre les joints</a:t>
            </a:r>
          </a:p>
        </p:txBody>
      </p:sp>
      <p:cxnSp>
        <p:nvCxnSpPr>
          <p:cNvPr id="28" name="Connecteur droit 27">
            <a:extLst>
              <a:ext uri="{FF2B5EF4-FFF2-40B4-BE49-F238E27FC236}">
                <a16:creationId xmlns:a16="http://schemas.microsoft.com/office/drawing/2014/main" id="{B768F2B7-392C-433B-823B-BA01A878AD17}"/>
              </a:ext>
            </a:extLst>
          </p:cNvPr>
          <p:cNvCxnSpPr>
            <a:cxnSpLocks/>
          </p:cNvCxnSpPr>
          <p:nvPr/>
        </p:nvCxnSpPr>
        <p:spPr>
          <a:xfrm>
            <a:off x="2959569" y="2708417"/>
            <a:ext cx="125639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0232F134-2FC6-4302-833A-3979AAD1D52A}"/>
              </a:ext>
            </a:extLst>
          </p:cNvPr>
          <p:cNvCxnSpPr>
            <a:cxnSpLocks/>
          </p:cNvCxnSpPr>
          <p:nvPr/>
        </p:nvCxnSpPr>
        <p:spPr>
          <a:xfrm flipV="1">
            <a:off x="2637451" y="2708418"/>
            <a:ext cx="322118" cy="280803"/>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1C75E57A-4D20-4D6B-B255-D71839D08F6A}"/>
              </a:ext>
            </a:extLst>
          </p:cNvPr>
          <p:cNvCxnSpPr>
            <a:cxnSpLocks/>
          </p:cNvCxnSpPr>
          <p:nvPr/>
        </p:nvCxnSpPr>
        <p:spPr>
          <a:xfrm flipH="1" flipV="1">
            <a:off x="4198304" y="2704722"/>
            <a:ext cx="295986" cy="236220"/>
          </a:xfrm>
          <a:prstGeom prst="line">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B7016774-B45C-4DCB-94D4-26143D1C872C}"/>
              </a:ext>
            </a:extLst>
          </p:cNvPr>
          <p:cNvSpPr txBox="1"/>
          <p:nvPr/>
        </p:nvSpPr>
        <p:spPr>
          <a:xfrm>
            <a:off x="7798131" y="2955845"/>
            <a:ext cx="7887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ZoneTexte 37">
            <a:extLst>
              <a:ext uri="{FF2B5EF4-FFF2-40B4-BE49-F238E27FC236}">
                <a16:creationId xmlns:a16="http://schemas.microsoft.com/office/drawing/2014/main" id="{55CED445-9903-4280-8EFF-8B2E6347AE87}"/>
              </a:ext>
            </a:extLst>
          </p:cNvPr>
          <p:cNvSpPr txBox="1"/>
          <p:nvPr/>
        </p:nvSpPr>
        <p:spPr>
          <a:xfrm>
            <a:off x="2902613" y="5342903"/>
            <a:ext cx="65111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D0F8EAD1-C530-4A53-B786-90D1AC3CD204}"/>
              </a:ext>
            </a:extLst>
          </p:cNvPr>
          <p:cNvSpPr txBox="1"/>
          <p:nvPr/>
        </p:nvSpPr>
        <p:spPr>
          <a:xfrm>
            <a:off x="8341657" y="5783787"/>
            <a:ext cx="7887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64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noProof="0" dirty="0"/>
              <a:t>revêtement en dalle de béton </a:t>
            </a:r>
            <a:br>
              <a:rPr lang="fr-FR" noProof="0" dirty="0"/>
            </a:br>
            <a:r>
              <a:rPr lang="fr-FR" noProof="0" dirty="0"/>
              <a:t>(revêtements discontinus)</a:t>
            </a:r>
          </a:p>
        </p:txBody>
      </p:sp>
      <p:sp>
        <p:nvSpPr>
          <p:cNvPr id="24" name="Rectangle 4"/>
          <p:cNvSpPr>
            <a:spLocks noChangeArrowheads="1"/>
          </p:cNvSpPr>
          <p:nvPr/>
        </p:nvSpPr>
        <p:spPr bwMode="auto">
          <a:xfrm>
            <a:off x="2418563" y="2526515"/>
            <a:ext cx="6314478"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2400">
                <a:solidFill>
                  <a:schemeClr val="tx1"/>
                </a:solidFill>
                <a:latin typeface="Times New Roman" panose="02020603050405020304" pitchFamily="18" charset="0"/>
                <a:ea typeface="Geneva" pitchFamily="64" charset="-128"/>
              </a:defRPr>
            </a:lvl1pPr>
            <a:lvl2pPr marL="361950" indent="-182563" eaLnBrk="0" hangingPunct="0">
              <a:defRPr sz="2400">
                <a:solidFill>
                  <a:schemeClr val="tx1"/>
                </a:solidFill>
                <a:latin typeface="Times New Roman" panose="02020603050405020304" pitchFamily="18" charset="0"/>
                <a:ea typeface="Geneva" pitchFamily="64" charset="-128"/>
              </a:defRPr>
            </a:lvl2pPr>
            <a:lvl3pPr eaLnBrk="0" hangingPunct="0">
              <a:defRPr sz="2400">
                <a:solidFill>
                  <a:schemeClr val="tx1"/>
                </a:solidFill>
                <a:latin typeface="Times New Roman" panose="02020603050405020304" pitchFamily="18" charset="0"/>
                <a:ea typeface="Geneva" pitchFamily="64" charset="-128"/>
              </a:defRPr>
            </a:lvl3pPr>
            <a:lvl4pPr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algn="justLow">
              <a:spcAft>
                <a:spcPts val="1200"/>
              </a:spcAft>
            </a:pPr>
            <a:r>
              <a:rPr lang="fr-FR" altLang="fr-FR" sz="1600" dirty="0">
                <a:latin typeface="Verdana" panose="020B0604030504040204" pitchFamily="34" charset="0"/>
              </a:rPr>
              <a:t>Si dalle de géométrie complexe (carrefours, rond-point,…) -&gt; prévoir un ferraillage localisé :</a:t>
            </a:r>
          </a:p>
          <a:p>
            <a:pPr marL="465137" lvl="1" indent="-285750" algn="justLow">
              <a:spcBef>
                <a:spcPts val="600"/>
              </a:spcBef>
              <a:spcAft>
                <a:spcPts val="1800"/>
              </a:spcAft>
              <a:buFont typeface="Arial" panose="020B0604020202020204" pitchFamily="34" charset="0"/>
              <a:buChar char="•"/>
            </a:pPr>
            <a:r>
              <a:rPr lang="fr-FR" altLang="fr-FR" sz="1600" dirty="0">
                <a:latin typeface="Verdana" panose="020B0604030504040204" pitchFamily="34" charset="0"/>
              </a:rPr>
              <a:t>armature posée dans le tiers supérieur de la dalle et doit être discontinue au droit des joints</a:t>
            </a:r>
          </a:p>
          <a:p>
            <a:pPr marL="465137" lvl="1" indent="-285750" algn="justLow">
              <a:spcBef>
                <a:spcPts val="600"/>
              </a:spcBef>
              <a:spcAft>
                <a:spcPts val="1800"/>
              </a:spcAft>
              <a:buFont typeface="Arial" panose="020B0604020202020204" pitchFamily="34" charset="0"/>
              <a:buChar char="•"/>
            </a:pPr>
            <a:r>
              <a:rPr lang="fr-FR" altLang="fr-FR" sz="1600" dirty="0">
                <a:latin typeface="Verdana" panose="020B0604030504040204" pitchFamily="34" charset="0"/>
              </a:rPr>
              <a:t>barres de 10 mm de diamètre disposées tous les 15 cm dans les 2 sens avec un enrobage min. de 40 mm</a:t>
            </a:r>
            <a:endParaRPr lang="fr-FR" altLang="fr-FR" sz="1600" dirty="0">
              <a:latin typeface="Verdana" panose="020B0604030504040204" pitchFamily="34" charset="0"/>
              <a:sym typeface="Symbol" panose="05050102010706020507" pitchFamily="18" charset="2"/>
            </a:endParaRPr>
          </a:p>
        </p:txBody>
      </p:sp>
      <p:pic>
        <p:nvPicPr>
          <p:cNvPr id="7" name="Picture 2" descr="girat fig02 amorce">
            <a:extLst>
              <a:ext uri="{FF2B5EF4-FFF2-40B4-BE49-F238E27FC236}">
                <a16:creationId xmlns:a16="http://schemas.microsoft.com/office/drawing/2014/main" id="{8DE8D197-1E0C-48A5-88F8-AAB5D0E80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63" y="1158165"/>
            <a:ext cx="1998663" cy="449103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5">
            <a:extLst>
              <a:ext uri="{FF2B5EF4-FFF2-40B4-BE49-F238E27FC236}">
                <a16:creationId xmlns:a16="http://schemas.microsoft.com/office/drawing/2014/main" id="{BA5874F6-8C38-4213-97F4-161865F177B5}"/>
              </a:ext>
            </a:extLst>
          </p:cNvPr>
          <p:cNvGrpSpPr>
            <a:grpSpLocks/>
          </p:cNvGrpSpPr>
          <p:nvPr/>
        </p:nvGrpSpPr>
        <p:grpSpPr bwMode="auto">
          <a:xfrm>
            <a:off x="397547" y="1302629"/>
            <a:ext cx="1295400" cy="4157662"/>
            <a:chOff x="249" y="709"/>
            <a:chExt cx="816" cy="2619"/>
          </a:xfrm>
        </p:grpSpPr>
        <p:sp>
          <p:nvSpPr>
            <p:cNvPr id="11" name="Rectangle 6">
              <a:extLst>
                <a:ext uri="{FF2B5EF4-FFF2-40B4-BE49-F238E27FC236}">
                  <a16:creationId xmlns:a16="http://schemas.microsoft.com/office/drawing/2014/main" id="{CF0D3325-D642-4FB9-9DF1-1C00721E3567}"/>
                </a:ext>
              </a:extLst>
            </p:cNvPr>
            <p:cNvSpPr>
              <a:spLocks noChangeArrowheads="1"/>
            </p:cNvSpPr>
            <p:nvPr/>
          </p:nvSpPr>
          <p:spPr bwMode="auto">
            <a:xfrm>
              <a:off x="521" y="709"/>
              <a:ext cx="31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Geneva" pitchFamily="64" charset="-128"/>
                </a:defRPr>
              </a:lvl1pPr>
              <a:lvl2pPr marL="179388" eaLnBrk="0" hangingPunct="0">
                <a:defRPr sz="2400">
                  <a:solidFill>
                    <a:schemeClr val="tx1"/>
                  </a:solidFill>
                  <a:latin typeface="Times New Roman" panose="02020603050405020304" pitchFamily="18" charset="0"/>
                  <a:ea typeface="Geneva" pitchFamily="64" charset="-128"/>
                </a:defRPr>
              </a:lvl2pPr>
              <a:lvl3pPr eaLnBrk="0" hangingPunct="0">
                <a:defRPr sz="2400">
                  <a:solidFill>
                    <a:schemeClr val="tx1"/>
                  </a:solidFill>
                  <a:latin typeface="Times New Roman" panose="02020603050405020304" pitchFamily="18" charset="0"/>
                  <a:ea typeface="Geneva" pitchFamily="64" charset="-128"/>
                </a:defRPr>
              </a:lvl3pPr>
              <a:lvl4pPr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lvl="1" algn="ctr">
                <a:buClr>
                  <a:srgbClr val="C3092C"/>
                </a:buClr>
              </a:pPr>
              <a:r>
                <a:rPr lang="fr-BE" altLang="fr-FR" sz="4000" b="1" dirty="0">
                  <a:solidFill>
                    <a:srgbClr val="595959"/>
                  </a:solidFill>
                  <a:sym typeface="Symbol" panose="05050102010706020507" pitchFamily="18" charset="2"/>
                </a:rPr>
                <a:t></a:t>
              </a:r>
            </a:p>
          </p:txBody>
        </p:sp>
        <p:sp>
          <p:nvSpPr>
            <p:cNvPr id="12" name="Rectangle 7">
              <a:extLst>
                <a:ext uri="{FF2B5EF4-FFF2-40B4-BE49-F238E27FC236}">
                  <a16:creationId xmlns:a16="http://schemas.microsoft.com/office/drawing/2014/main" id="{23CEE024-79DC-40E2-AD0F-85DAFA9A2FD5}"/>
                </a:ext>
              </a:extLst>
            </p:cNvPr>
            <p:cNvSpPr>
              <a:spLocks noChangeArrowheads="1"/>
            </p:cNvSpPr>
            <p:nvPr/>
          </p:nvSpPr>
          <p:spPr bwMode="auto">
            <a:xfrm>
              <a:off x="249" y="1706"/>
              <a:ext cx="31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Geneva" pitchFamily="64" charset="-128"/>
                </a:defRPr>
              </a:lvl1pPr>
              <a:lvl2pPr marL="179388" eaLnBrk="0" hangingPunct="0">
                <a:defRPr sz="2400">
                  <a:solidFill>
                    <a:schemeClr val="tx1"/>
                  </a:solidFill>
                  <a:latin typeface="Times New Roman" panose="02020603050405020304" pitchFamily="18" charset="0"/>
                  <a:ea typeface="Geneva" pitchFamily="64" charset="-128"/>
                </a:defRPr>
              </a:lvl2pPr>
              <a:lvl3pPr eaLnBrk="0" hangingPunct="0">
                <a:defRPr sz="2400">
                  <a:solidFill>
                    <a:schemeClr val="tx1"/>
                  </a:solidFill>
                  <a:latin typeface="Times New Roman" panose="02020603050405020304" pitchFamily="18" charset="0"/>
                  <a:ea typeface="Geneva" pitchFamily="64" charset="-128"/>
                </a:defRPr>
              </a:lvl3pPr>
              <a:lvl4pPr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lvl="1" algn="ctr">
                <a:buClr>
                  <a:srgbClr val="C3092C"/>
                </a:buClr>
              </a:pPr>
              <a:r>
                <a:rPr lang="fr-BE" altLang="fr-FR" sz="4000" b="1" dirty="0">
                  <a:solidFill>
                    <a:srgbClr val="595959"/>
                  </a:solidFill>
                  <a:sym typeface="Symbol" panose="05050102010706020507" pitchFamily="18" charset="2"/>
                </a:rPr>
                <a:t></a:t>
              </a:r>
            </a:p>
          </p:txBody>
        </p:sp>
        <p:sp>
          <p:nvSpPr>
            <p:cNvPr id="13" name="Rectangle 8">
              <a:extLst>
                <a:ext uri="{FF2B5EF4-FFF2-40B4-BE49-F238E27FC236}">
                  <a16:creationId xmlns:a16="http://schemas.microsoft.com/office/drawing/2014/main" id="{A5F70611-9B27-4570-BF70-135FEB884DA0}"/>
                </a:ext>
              </a:extLst>
            </p:cNvPr>
            <p:cNvSpPr>
              <a:spLocks noChangeArrowheads="1"/>
            </p:cNvSpPr>
            <p:nvPr/>
          </p:nvSpPr>
          <p:spPr bwMode="auto">
            <a:xfrm>
              <a:off x="748" y="2886"/>
              <a:ext cx="31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Geneva" pitchFamily="64" charset="-128"/>
                </a:defRPr>
              </a:lvl1pPr>
              <a:lvl2pPr marL="179388" eaLnBrk="0" hangingPunct="0">
                <a:defRPr sz="2400">
                  <a:solidFill>
                    <a:schemeClr val="tx1"/>
                  </a:solidFill>
                  <a:latin typeface="Times New Roman" panose="02020603050405020304" pitchFamily="18" charset="0"/>
                  <a:ea typeface="Geneva" pitchFamily="64" charset="-128"/>
                </a:defRPr>
              </a:lvl2pPr>
              <a:lvl3pPr eaLnBrk="0" hangingPunct="0">
                <a:defRPr sz="2400">
                  <a:solidFill>
                    <a:schemeClr val="tx1"/>
                  </a:solidFill>
                  <a:latin typeface="Times New Roman" panose="02020603050405020304" pitchFamily="18" charset="0"/>
                  <a:ea typeface="Geneva" pitchFamily="64" charset="-128"/>
                </a:defRPr>
              </a:lvl3pPr>
              <a:lvl4pPr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lvl="1" algn="ctr">
                <a:buClr>
                  <a:srgbClr val="C3092C"/>
                </a:buClr>
              </a:pPr>
              <a:r>
                <a:rPr lang="fr-BE" altLang="fr-FR" sz="4000" b="1" dirty="0">
                  <a:solidFill>
                    <a:srgbClr val="595959"/>
                  </a:solidFill>
                  <a:sym typeface="Symbol" panose="05050102010706020507" pitchFamily="18" charset="2"/>
                </a:rPr>
                <a:t></a:t>
              </a:r>
            </a:p>
          </p:txBody>
        </p:sp>
        <p:sp>
          <p:nvSpPr>
            <p:cNvPr id="14" name="Rectangle 9">
              <a:extLst>
                <a:ext uri="{FF2B5EF4-FFF2-40B4-BE49-F238E27FC236}">
                  <a16:creationId xmlns:a16="http://schemas.microsoft.com/office/drawing/2014/main" id="{C777FE54-DF8B-4D90-BF95-18BF20DA6D84}"/>
                </a:ext>
              </a:extLst>
            </p:cNvPr>
            <p:cNvSpPr>
              <a:spLocks noChangeArrowheads="1"/>
            </p:cNvSpPr>
            <p:nvPr/>
          </p:nvSpPr>
          <p:spPr bwMode="auto">
            <a:xfrm>
              <a:off x="385" y="2387"/>
              <a:ext cx="31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Geneva" pitchFamily="64" charset="-128"/>
                </a:defRPr>
              </a:lvl1pPr>
              <a:lvl2pPr marL="179388" eaLnBrk="0" hangingPunct="0">
                <a:defRPr sz="2400">
                  <a:solidFill>
                    <a:schemeClr val="tx1"/>
                  </a:solidFill>
                  <a:latin typeface="Times New Roman" panose="02020603050405020304" pitchFamily="18" charset="0"/>
                  <a:ea typeface="Geneva" pitchFamily="64" charset="-128"/>
                </a:defRPr>
              </a:lvl2pPr>
              <a:lvl3pPr eaLnBrk="0" hangingPunct="0">
                <a:defRPr sz="2400">
                  <a:solidFill>
                    <a:schemeClr val="tx1"/>
                  </a:solidFill>
                  <a:latin typeface="Times New Roman" panose="02020603050405020304" pitchFamily="18" charset="0"/>
                  <a:ea typeface="Geneva" pitchFamily="64" charset="-128"/>
                </a:defRPr>
              </a:lvl3pPr>
              <a:lvl4pPr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lvl="1" algn="ctr">
                <a:buClr>
                  <a:srgbClr val="C3092C"/>
                </a:buClr>
              </a:pPr>
              <a:r>
                <a:rPr lang="fr-BE" altLang="fr-FR" sz="4000" b="1" dirty="0">
                  <a:solidFill>
                    <a:srgbClr val="595959"/>
                  </a:solidFill>
                  <a:sym typeface="Symbol" panose="05050102010706020507" pitchFamily="18" charset="2"/>
                </a:rPr>
                <a:t></a:t>
              </a:r>
            </a:p>
          </p:txBody>
        </p:sp>
      </p:grpSp>
      <p:sp>
        <p:nvSpPr>
          <p:cNvPr id="15" name="Text Box 11">
            <a:extLst>
              <a:ext uri="{FF2B5EF4-FFF2-40B4-BE49-F238E27FC236}">
                <a16:creationId xmlns:a16="http://schemas.microsoft.com/office/drawing/2014/main" id="{56D38936-1867-4193-8C2A-B564BD878930}"/>
              </a:ext>
            </a:extLst>
          </p:cNvPr>
          <p:cNvSpPr txBox="1">
            <a:spLocks noChangeArrowheads="1"/>
          </p:cNvSpPr>
          <p:nvPr/>
        </p:nvSpPr>
        <p:spPr bwMode="auto">
          <a:xfrm>
            <a:off x="2921801" y="5518275"/>
            <a:ext cx="58531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1600" b="1" dirty="0">
                <a:solidFill>
                  <a:srgbClr val="FB1913"/>
                </a:solidFill>
                <a:latin typeface="Verdana" panose="020B0604030504040204" pitchFamily="34" charset="0"/>
              </a:rPr>
              <a:t>Poste au CPN existe : G1292 au kg</a:t>
            </a:r>
          </a:p>
        </p:txBody>
      </p:sp>
      <p:sp>
        <p:nvSpPr>
          <p:cNvPr id="16" name="Rectangle : coins arrondis 15">
            <a:extLst>
              <a:ext uri="{FF2B5EF4-FFF2-40B4-BE49-F238E27FC236}">
                <a16:creationId xmlns:a16="http://schemas.microsoft.com/office/drawing/2014/main" id="{0C283025-91C9-4EE9-B5A4-9C34B5FDB6A7}"/>
              </a:ext>
            </a:extLst>
          </p:cNvPr>
          <p:cNvSpPr/>
          <p:nvPr/>
        </p:nvSpPr>
        <p:spPr>
          <a:xfrm>
            <a:off x="6996710" y="540327"/>
            <a:ext cx="1451098" cy="383255"/>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1.2.4.3.</a:t>
            </a:r>
          </a:p>
        </p:txBody>
      </p:sp>
      <p:sp>
        <p:nvSpPr>
          <p:cNvPr id="17" name="ZoneTexte 16">
            <a:extLst>
              <a:ext uri="{FF2B5EF4-FFF2-40B4-BE49-F238E27FC236}">
                <a16:creationId xmlns:a16="http://schemas.microsoft.com/office/drawing/2014/main" id="{1223E429-CC43-4B0D-844C-AA2E6ED68478}"/>
              </a:ext>
            </a:extLst>
          </p:cNvPr>
          <p:cNvSpPr txBox="1"/>
          <p:nvPr/>
        </p:nvSpPr>
        <p:spPr>
          <a:xfrm>
            <a:off x="1767449" y="5636292"/>
            <a:ext cx="65111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91B0CE8A-DF98-4E33-90C7-5DFA0C70A030}"/>
              </a:ext>
            </a:extLst>
          </p:cNvPr>
          <p:cNvSpPr>
            <a:spLocks noChangeArrowheads="1"/>
          </p:cNvSpPr>
          <p:nvPr/>
        </p:nvSpPr>
        <p:spPr bwMode="auto">
          <a:xfrm>
            <a:off x="2418563" y="1158165"/>
            <a:ext cx="5032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Geneva" pitchFamily="64" charset="-128"/>
              </a:defRPr>
            </a:lvl1pPr>
            <a:lvl2pPr marL="179388" eaLnBrk="0" hangingPunct="0">
              <a:defRPr sz="2400">
                <a:solidFill>
                  <a:schemeClr val="tx1"/>
                </a:solidFill>
                <a:latin typeface="Times New Roman" panose="02020603050405020304" pitchFamily="18" charset="0"/>
                <a:ea typeface="Geneva" pitchFamily="64" charset="-128"/>
              </a:defRPr>
            </a:lvl2pPr>
            <a:lvl3pPr eaLnBrk="0" hangingPunct="0">
              <a:defRPr sz="2400">
                <a:solidFill>
                  <a:schemeClr val="tx1"/>
                </a:solidFill>
                <a:latin typeface="Times New Roman" panose="02020603050405020304" pitchFamily="18" charset="0"/>
                <a:ea typeface="Geneva" pitchFamily="64" charset="-128"/>
              </a:defRPr>
            </a:lvl3pPr>
            <a:lvl4pPr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lvl="1" algn="ctr">
              <a:buClr>
                <a:srgbClr val="C3092C"/>
              </a:buClr>
            </a:pPr>
            <a:r>
              <a:rPr lang="fr-FR" altLang="fr-FR" sz="4000" b="1" dirty="0">
                <a:solidFill>
                  <a:srgbClr val="595959"/>
                </a:solidFill>
                <a:sym typeface="Symbol" panose="05050102010706020507" pitchFamily="18" charset="2"/>
              </a:rPr>
              <a:t></a:t>
            </a:r>
          </a:p>
        </p:txBody>
      </p:sp>
      <p:sp>
        <p:nvSpPr>
          <p:cNvPr id="19" name="Rectangle 4">
            <a:extLst>
              <a:ext uri="{FF2B5EF4-FFF2-40B4-BE49-F238E27FC236}">
                <a16:creationId xmlns:a16="http://schemas.microsoft.com/office/drawing/2014/main" id="{0794C2AD-61AD-47C1-834E-D0E4C2714C90}"/>
              </a:ext>
            </a:extLst>
          </p:cNvPr>
          <p:cNvSpPr>
            <a:spLocks noChangeArrowheads="1"/>
          </p:cNvSpPr>
          <p:nvPr/>
        </p:nvSpPr>
        <p:spPr bwMode="auto">
          <a:xfrm>
            <a:off x="2895102" y="1339725"/>
            <a:ext cx="37311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2400">
                <a:solidFill>
                  <a:schemeClr val="tx1"/>
                </a:solidFill>
                <a:latin typeface="Times New Roman" panose="02020603050405020304" pitchFamily="18" charset="0"/>
                <a:ea typeface="Geneva" pitchFamily="64" charset="-128"/>
              </a:defRPr>
            </a:lvl1pPr>
            <a:lvl2pPr marL="361950" indent="-182563" eaLnBrk="0" hangingPunct="0">
              <a:defRPr sz="2400">
                <a:solidFill>
                  <a:schemeClr val="tx1"/>
                </a:solidFill>
                <a:latin typeface="Times New Roman" panose="02020603050405020304" pitchFamily="18" charset="0"/>
                <a:ea typeface="Geneva" pitchFamily="64" charset="-128"/>
              </a:defRPr>
            </a:lvl2pPr>
            <a:lvl3pPr eaLnBrk="0" hangingPunct="0">
              <a:defRPr sz="2400">
                <a:solidFill>
                  <a:schemeClr val="tx1"/>
                </a:solidFill>
                <a:latin typeface="Times New Roman" panose="02020603050405020304" pitchFamily="18" charset="0"/>
                <a:ea typeface="Geneva" pitchFamily="64" charset="-128"/>
              </a:defRPr>
            </a:lvl3pPr>
            <a:lvl4pPr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algn="justLow">
              <a:spcAft>
                <a:spcPts val="1200"/>
              </a:spcAft>
            </a:pPr>
            <a:r>
              <a:rPr lang="fr-FR" altLang="fr-FR" sz="1600" dirty="0">
                <a:latin typeface="Verdana" panose="020B0604030504040204" pitchFamily="34" charset="0"/>
              </a:rPr>
              <a:t>: dalle de géométrie complexe</a:t>
            </a:r>
            <a:endParaRPr lang="fr-FR" altLang="fr-FR" sz="1600" dirty="0">
              <a:latin typeface="Verdana" panose="020B0604030504040204" pitchFamily="34" charset="0"/>
              <a:sym typeface="Symbol" panose="05050102010706020507" pitchFamily="18" charset="2"/>
            </a:endParaRPr>
          </a:p>
        </p:txBody>
      </p:sp>
    </p:spTree>
    <p:extLst>
      <p:ext uri="{BB962C8B-B14F-4D97-AF65-F5344CB8AC3E}">
        <p14:creationId xmlns:p14="http://schemas.microsoft.com/office/powerpoint/2010/main" val="53659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Béton armé continu – BAC </a:t>
            </a:r>
            <a:br>
              <a:rPr lang="fr-FR" noProof="0" dirty="0"/>
            </a:br>
            <a:r>
              <a:rPr lang="fr-FR" noProof="0" dirty="0"/>
              <a:t>(revêtement continu)</a:t>
            </a:r>
          </a:p>
        </p:txBody>
      </p:sp>
      <p:sp>
        <p:nvSpPr>
          <p:cNvPr id="6" name="Rectangle : coins arrondis 5">
            <a:extLst>
              <a:ext uri="{FF2B5EF4-FFF2-40B4-BE49-F238E27FC236}">
                <a16:creationId xmlns:a16="http://schemas.microsoft.com/office/drawing/2014/main" id="{2093EA53-075E-4877-88E7-80AAB486C7E8}"/>
              </a:ext>
            </a:extLst>
          </p:cNvPr>
          <p:cNvSpPr/>
          <p:nvPr/>
        </p:nvSpPr>
        <p:spPr>
          <a:xfrm>
            <a:off x="7156779" y="540955"/>
            <a:ext cx="1451098" cy="38480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1.1.2.</a:t>
            </a:r>
          </a:p>
        </p:txBody>
      </p:sp>
      <p:sp>
        <p:nvSpPr>
          <p:cNvPr id="7" name="Rectangle 3">
            <a:extLst>
              <a:ext uri="{FF2B5EF4-FFF2-40B4-BE49-F238E27FC236}">
                <a16:creationId xmlns:a16="http://schemas.microsoft.com/office/drawing/2014/main" id="{9B9B22C0-825B-40A6-A3E1-710578241840}"/>
              </a:ext>
            </a:extLst>
          </p:cNvPr>
          <p:cNvSpPr txBox="1">
            <a:spLocks noChangeArrowheads="1"/>
          </p:cNvSpPr>
          <p:nvPr/>
        </p:nvSpPr>
        <p:spPr>
          <a:xfrm>
            <a:off x="342000" y="1914359"/>
            <a:ext cx="8534986" cy="23039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indent="-271463">
              <a:spcBef>
                <a:spcPts val="0"/>
              </a:spcBef>
              <a:spcAft>
                <a:spcPts val="1200"/>
              </a:spcAft>
            </a:pPr>
            <a:r>
              <a:rPr lang="fr-FR" altLang="fr-FR" sz="1900" dirty="0">
                <a:ea typeface="Geneva" pitchFamily="64" charset="-128"/>
              </a:rPr>
              <a:t>Revêtements en béton caractérisés par l’</a:t>
            </a:r>
            <a:r>
              <a:rPr lang="fr-FR" altLang="fr-FR" sz="1900" b="1" dirty="0">
                <a:solidFill>
                  <a:srgbClr val="004E9C"/>
                </a:solidFill>
                <a:ea typeface="Geneva" pitchFamily="64" charset="-128"/>
              </a:rPr>
              <a:t>absence de joints transversaux </a:t>
            </a:r>
            <a:r>
              <a:rPr lang="fr-FR" altLang="fr-FR" sz="1900" dirty="0">
                <a:solidFill>
                  <a:srgbClr val="004E9C"/>
                </a:solidFill>
                <a:ea typeface="Geneva" pitchFamily="64" charset="-128"/>
              </a:rPr>
              <a:t>sur la totalité de la largeur</a:t>
            </a:r>
            <a:r>
              <a:rPr lang="fr-FR" altLang="fr-FR" sz="1900" dirty="0">
                <a:ea typeface="Geneva" pitchFamily="64" charset="-128"/>
              </a:rPr>
              <a:t>. Il y a éventuellement des joints transversaux de construction.</a:t>
            </a:r>
          </a:p>
          <a:p>
            <a:pPr marL="271463" indent="-271463">
              <a:spcBef>
                <a:spcPts val="0"/>
              </a:spcBef>
              <a:spcAft>
                <a:spcPts val="1200"/>
              </a:spcAft>
            </a:pPr>
            <a:r>
              <a:rPr lang="fr-FR" altLang="fr-FR" sz="1900" dirty="0">
                <a:ea typeface="Geneva" pitchFamily="64" charset="-128"/>
              </a:rPr>
              <a:t>Avantage : minimiser au maximum les problèmes que peuvent susciter les joints transversaux.</a:t>
            </a:r>
          </a:p>
          <a:p>
            <a:pPr marL="271463" indent="-271463">
              <a:spcBef>
                <a:spcPts val="0"/>
              </a:spcBef>
              <a:spcAft>
                <a:spcPts val="1200"/>
              </a:spcAft>
            </a:pPr>
            <a:r>
              <a:rPr lang="fr-FR" altLang="fr-FR" sz="1900" dirty="0">
                <a:ea typeface="Geneva" pitchFamily="64" charset="-128"/>
              </a:rPr>
              <a:t>Prescription :</a:t>
            </a:r>
          </a:p>
        </p:txBody>
      </p:sp>
      <p:pic>
        <p:nvPicPr>
          <p:cNvPr id="8" name="Image 7">
            <a:extLst>
              <a:ext uri="{FF2B5EF4-FFF2-40B4-BE49-F238E27FC236}">
                <a16:creationId xmlns:a16="http://schemas.microsoft.com/office/drawing/2014/main" id="{97C2664A-5CA0-4F54-BE44-D813096B36AE}"/>
              </a:ext>
            </a:extLst>
          </p:cNvPr>
          <p:cNvPicPr>
            <a:picLocks noChangeAspect="1"/>
          </p:cNvPicPr>
          <p:nvPr/>
        </p:nvPicPr>
        <p:blipFill>
          <a:blip r:embed="rId3"/>
          <a:stretch>
            <a:fillRect/>
          </a:stretch>
        </p:blipFill>
        <p:spPr>
          <a:xfrm>
            <a:off x="342000" y="1139908"/>
            <a:ext cx="8460000" cy="488800"/>
          </a:xfrm>
          <a:prstGeom prst="rect">
            <a:avLst/>
          </a:prstGeom>
          <a:ln>
            <a:noFill/>
          </a:ln>
        </p:spPr>
      </p:pic>
      <p:sp>
        <p:nvSpPr>
          <p:cNvPr id="9" name="Rectangle 8">
            <a:extLst>
              <a:ext uri="{FF2B5EF4-FFF2-40B4-BE49-F238E27FC236}">
                <a16:creationId xmlns:a16="http://schemas.microsoft.com/office/drawing/2014/main" id="{C7A34EAF-BC9B-4EF6-A6B6-9FA995D8281A}"/>
              </a:ext>
            </a:extLst>
          </p:cNvPr>
          <p:cNvSpPr/>
          <p:nvPr/>
        </p:nvSpPr>
        <p:spPr>
          <a:xfrm>
            <a:off x="2051999" y="3429000"/>
            <a:ext cx="3730541" cy="1646605"/>
          </a:xfrm>
          <a:prstGeom prst="rect">
            <a:avLst/>
          </a:prstGeom>
        </p:spPr>
        <p:txBody>
          <a:bodyPr wrap="square">
            <a:spAutoFit/>
          </a:bodyPr>
          <a:lstStyle/>
          <a:p>
            <a:pPr>
              <a:lnSpc>
                <a:spcPct val="90000"/>
              </a:lnSpc>
              <a:spcAft>
                <a:spcPts val="600"/>
              </a:spcAft>
            </a:pPr>
            <a:r>
              <a:rPr lang="fr-FR" altLang="fr-FR" kern="0" dirty="0">
                <a:solidFill>
                  <a:srgbClr val="004E9C"/>
                </a:solidFill>
                <a:ea typeface="Geneva" pitchFamily="64" charset="-128"/>
                <a:sym typeface="Symbol" panose="05050102010706020507" pitchFamily="18" charset="2"/>
              </a:rPr>
              <a:t>Largeur : </a:t>
            </a:r>
            <a:r>
              <a:rPr lang="fr-FR" altLang="fr-FR" i="1" kern="0" dirty="0">
                <a:ea typeface="Geneva" pitchFamily="64" charset="-128"/>
                <a:sym typeface="Symbol" panose="05050102010706020507" pitchFamily="18" charset="2"/>
              </a:rPr>
              <a:t>l</a:t>
            </a:r>
            <a:r>
              <a:rPr lang="fr-FR" altLang="fr-FR" kern="0" dirty="0">
                <a:ea typeface="Geneva" pitchFamily="64" charset="-128"/>
                <a:sym typeface="Symbol" panose="05050102010706020507" pitchFamily="18" charset="2"/>
              </a:rPr>
              <a:t>  4,50 m</a:t>
            </a:r>
          </a:p>
          <a:p>
            <a:pPr>
              <a:lnSpc>
                <a:spcPct val="90000"/>
              </a:lnSpc>
              <a:spcAft>
                <a:spcPts val="600"/>
              </a:spcAft>
            </a:pPr>
            <a:r>
              <a:rPr lang="fr-FR" altLang="fr-FR" kern="0" dirty="0">
                <a:solidFill>
                  <a:srgbClr val="004E9C"/>
                </a:solidFill>
                <a:ea typeface="Geneva" pitchFamily="64" charset="-128"/>
                <a:sym typeface="Symbol" panose="05050102010706020507" pitchFamily="18" charset="2"/>
              </a:rPr>
              <a:t>Pente transversale </a:t>
            </a:r>
            <a:r>
              <a:rPr lang="fr-FR" altLang="fr-FR" kern="0" dirty="0">
                <a:ea typeface="Geneva" pitchFamily="64" charset="-128"/>
                <a:sym typeface="Symbol" panose="05050102010706020507" pitchFamily="18" charset="2"/>
              </a:rPr>
              <a:t> 2,5%</a:t>
            </a:r>
          </a:p>
          <a:p>
            <a:pPr>
              <a:lnSpc>
                <a:spcPct val="90000"/>
              </a:lnSpc>
              <a:spcAft>
                <a:spcPts val="600"/>
              </a:spcAft>
            </a:pPr>
            <a:r>
              <a:rPr lang="fr-FR" altLang="fr-FR" kern="0" dirty="0">
                <a:solidFill>
                  <a:srgbClr val="004E9C"/>
                </a:solidFill>
                <a:ea typeface="Geneva" pitchFamily="64" charset="-128"/>
                <a:sym typeface="Symbol" panose="05050102010706020507" pitchFamily="18" charset="2"/>
              </a:rPr>
              <a:t>Epaisseur</a:t>
            </a:r>
            <a:r>
              <a:rPr lang="fr-FR" altLang="fr-FR" kern="0" dirty="0">
                <a:ea typeface="Geneva" pitchFamily="64" charset="-128"/>
                <a:sym typeface="Symbol" panose="05050102010706020507" pitchFamily="18" charset="2"/>
              </a:rPr>
              <a:t> minimale : </a:t>
            </a:r>
          </a:p>
          <a:p>
            <a:pPr lvl="1">
              <a:lnSpc>
                <a:spcPct val="90000"/>
              </a:lnSpc>
              <a:spcAft>
                <a:spcPts val="600"/>
              </a:spcAft>
            </a:pPr>
            <a:r>
              <a:rPr lang="fr-FR" altLang="fr-FR" kern="0" dirty="0">
                <a:ea typeface="Geneva" pitchFamily="64" charset="-128"/>
                <a:sym typeface="Symbol" panose="05050102010706020507" pitchFamily="18" charset="2"/>
              </a:rPr>
              <a:t>	Réseau I : 0,23 m</a:t>
            </a:r>
          </a:p>
          <a:p>
            <a:pPr lvl="1">
              <a:lnSpc>
                <a:spcPct val="90000"/>
              </a:lnSpc>
              <a:spcAft>
                <a:spcPts val="600"/>
              </a:spcAft>
            </a:pPr>
            <a:r>
              <a:rPr lang="fr-FR" altLang="fr-FR" kern="0" dirty="0">
                <a:ea typeface="Geneva" pitchFamily="64" charset="-128"/>
                <a:sym typeface="Symbol" panose="05050102010706020507" pitchFamily="18" charset="2"/>
              </a:rPr>
              <a:t>	Réseau II et III : 0,20 m</a:t>
            </a:r>
          </a:p>
        </p:txBody>
      </p:sp>
      <p:sp>
        <p:nvSpPr>
          <p:cNvPr id="10" name="ZoneTexte 9">
            <a:extLst>
              <a:ext uri="{FF2B5EF4-FFF2-40B4-BE49-F238E27FC236}">
                <a16:creationId xmlns:a16="http://schemas.microsoft.com/office/drawing/2014/main" id="{9EBEE8EE-ADC9-4E3B-BB86-34A9FB55CA3D}"/>
              </a:ext>
            </a:extLst>
          </p:cNvPr>
          <p:cNvSpPr txBox="1"/>
          <p:nvPr/>
        </p:nvSpPr>
        <p:spPr>
          <a:xfrm>
            <a:off x="342901" y="5363667"/>
            <a:ext cx="8686800" cy="369332"/>
          </a:xfrm>
          <a:prstGeom prst="rect">
            <a:avLst/>
          </a:prstGeom>
          <a:noFill/>
        </p:spPr>
        <p:txBody>
          <a:bodyPr wrap="square" rtlCol="0">
            <a:spAutoFit/>
          </a:bodyPr>
          <a:lstStyle/>
          <a:p>
            <a:pPr marL="285750" indent="-285750">
              <a:buFont typeface="Arial" panose="020B0604020202020204" pitchFamily="34" charset="0"/>
              <a:buChar char="•"/>
            </a:pPr>
            <a:r>
              <a:rPr lang="fr-FR" dirty="0"/>
              <a:t>Le filet d’eau peut éventuellement être bétonné simultanément à la voie de circulation</a:t>
            </a:r>
          </a:p>
        </p:txBody>
      </p:sp>
      <p:sp>
        <p:nvSpPr>
          <p:cNvPr id="11" name="Parchemin : horizontal 10">
            <a:extLst>
              <a:ext uri="{FF2B5EF4-FFF2-40B4-BE49-F238E27FC236}">
                <a16:creationId xmlns:a16="http://schemas.microsoft.com/office/drawing/2014/main" id="{43246E48-EAC7-4BA4-A71D-90A973C274FF}"/>
              </a:ext>
            </a:extLst>
          </p:cNvPr>
          <p:cNvSpPr/>
          <p:nvPr/>
        </p:nvSpPr>
        <p:spPr>
          <a:xfrm>
            <a:off x="114299" y="983100"/>
            <a:ext cx="8816687" cy="788434"/>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730A70F0-BA0D-4B19-9A55-96D6040D4A95}"/>
              </a:ext>
            </a:extLst>
          </p:cNvPr>
          <p:cNvSpPr txBox="1"/>
          <p:nvPr/>
        </p:nvSpPr>
        <p:spPr>
          <a:xfrm>
            <a:off x="7882328" y="1672187"/>
            <a:ext cx="11473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a:ln>
                  <a:noFill/>
                </a:ln>
                <a:solidFill>
                  <a:prstClr val="black"/>
                </a:solidFill>
                <a:effectLst/>
                <a:uLnTx/>
                <a:uFillTx/>
                <a:latin typeface="Calibri" panose="020F0502020204030204"/>
                <a:ea typeface="+mn-ea"/>
                <a:cs typeface="+mn-cs"/>
              </a:rPr>
              <a:t>G. 1.1.2.1. Définition</a:t>
            </a:r>
          </a:p>
        </p:txBody>
      </p:sp>
      <p:sp>
        <p:nvSpPr>
          <p:cNvPr id="13" name="Text Box 17">
            <a:extLst>
              <a:ext uri="{FF2B5EF4-FFF2-40B4-BE49-F238E27FC236}">
                <a16:creationId xmlns:a16="http://schemas.microsoft.com/office/drawing/2014/main" id="{BF68A65E-4AF8-4FEC-B983-56A64F17A498}"/>
              </a:ext>
            </a:extLst>
          </p:cNvPr>
          <p:cNvSpPr txBox="1">
            <a:spLocks noChangeArrowheads="1"/>
          </p:cNvSpPr>
          <p:nvPr/>
        </p:nvSpPr>
        <p:spPr bwMode="auto">
          <a:xfrm>
            <a:off x="2967347" y="5915013"/>
            <a:ext cx="57766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au CPN : G1110,1120,1130 – Payé par m²</a:t>
            </a:r>
          </a:p>
        </p:txBody>
      </p:sp>
    </p:spTree>
    <p:extLst>
      <p:ext uri="{BB962C8B-B14F-4D97-AF65-F5344CB8AC3E}">
        <p14:creationId xmlns:p14="http://schemas.microsoft.com/office/powerpoint/2010/main" val="270358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80">
                                          <p:stCondLst>
                                            <p:cond delay="0"/>
                                          </p:stCondLst>
                                        </p:cTn>
                                        <p:tgtEl>
                                          <p:spTgt spid="13"/>
                                        </p:tgtEl>
                                      </p:cBhvr>
                                    </p:animEffect>
                                    <p:anim calcmode="lin" valueType="num">
                                      <p:cBhvr>
                                        <p:cTn id="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7" dur="26">
                                          <p:stCondLst>
                                            <p:cond delay="650"/>
                                          </p:stCondLst>
                                        </p:cTn>
                                        <p:tgtEl>
                                          <p:spTgt spid="13"/>
                                        </p:tgtEl>
                                      </p:cBhvr>
                                      <p:to x="100000" y="60000"/>
                                    </p:animScale>
                                    <p:animScale>
                                      <p:cBhvr>
                                        <p:cTn id="28" dur="166" decel="50000">
                                          <p:stCondLst>
                                            <p:cond delay="676"/>
                                          </p:stCondLst>
                                        </p:cTn>
                                        <p:tgtEl>
                                          <p:spTgt spid="13"/>
                                        </p:tgtEl>
                                      </p:cBhvr>
                                      <p:to x="100000" y="100000"/>
                                    </p:animScale>
                                    <p:animScale>
                                      <p:cBhvr>
                                        <p:cTn id="29" dur="26">
                                          <p:stCondLst>
                                            <p:cond delay="1312"/>
                                          </p:stCondLst>
                                        </p:cTn>
                                        <p:tgtEl>
                                          <p:spTgt spid="13"/>
                                        </p:tgtEl>
                                      </p:cBhvr>
                                      <p:to x="100000" y="80000"/>
                                    </p:animScale>
                                    <p:animScale>
                                      <p:cBhvr>
                                        <p:cTn id="30" dur="166" decel="50000">
                                          <p:stCondLst>
                                            <p:cond delay="1338"/>
                                          </p:stCondLst>
                                        </p:cTn>
                                        <p:tgtEl>
                                          <p:spTgt spid="13"/>
                                        </p:tgtEl>
                                      </p:cBhvr>
                                      <p:to x="100000" y="100000"/>
                                    </p:animScale>
                                    <p:animScale>
                                      <p:cBhvr>
                                        <p:cTn id="31" dur="26">
                                          <p:stCondLst>
                                            <p:cond delay="1642"/>
                                          </p:stCondLst>
                                        </p:cTn>
                                        <p:tgtEl>
                                          <p:spTgt spid="13"/>
                                        </p:tgtEl>
                                      </p:cBhvr>
                                      <p:to x="100000" y="90000"/>
                                    </p:animScale>
                                    <p:animScale>
                                      <p:cBhvr>
                                        <p:cTn id="32" dur="166" decel="50000">
                                          <p:stCondLst>
                                            <p:cond delay="1668"/>
                                          </p:stCondLst>
                                        </p:cTn>
                                        <p:tgtEl>
                                          <p:spTgt spid="13"/>
                                        </p:tgtEl>
                                      </p:cBhvr>
                                      <p:to x="100000" y="100000"/>
                                    </p:animScale>
                                    <p:animScale>
                                      <p:cBhvr>
                                        <p:cTn id="33" dur="26">
                                          <p:stCondLst>
                                            <p:cond delay="1808"/>
                                          </p:stCondLst>
                                        </p:cTn>
                                        <p:tgtEl>
                                          <p:spTgt spid="13"/>
                                        </p:tgtEl>
                                      </p:cBhvr>
                                      <p:to x="100000" y="95000"/>
                                    </p:animScale>
                                    <p:animScale>
                                      <p:cBhvr>
                                        <p:cTn id="3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noProof="0" dirty="0"/>
              <a:t>Béton armé continu – BAC </a:t>
            </a:r>
            <a:br>
              <a:rPr lang="fr-FR" noProof="0" dirty="0"/>
            </a:br>
            <a:r>
              <a:rPr lang="fr-FR" noProof="0" dirty="0"/>
              <a:t>(revêtement continu)</a:t>
            </a:r>
          </a:p>
        </p:txBody>
      </p:sp>
      <p:sp>
        <p:nvSpPr>
          <p:cNvPr id="11" name="Rectangle 2"/>
          <p:cNvSpPr txBox="1">
            <a:spLocks noChangeArrowheads="1"/>
          </p:cNvSpPr>
          <p:nvPr/>
        </p:nvSpPr>
        <p:spPr>
          <a:xfrm>
            <a:off x="288000" y="997083"/>
            <a:ext cx="8528538" cy="8407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FR" altLang="fr-FR" sz="1800" dirty="0">
                <a:ea typeface="Geneva" pitchFamily="64" charset="-128"/>
              </a:rPr>
              <a:t>Le but à atteindre est d’</a:t>
            </a:r>
            <a:r>
              <a:rPr lang="fr-FR" altLang="fr-FR" sz="1800" b="1" dirty="0">
                <a:solidFill>
                  <a:srgbClr val="004E9C"/>
                </a:solidFill>
                <a:ea typeface="Geneva" pitchFamily="64" charset="-128"/>
              </a:rPr>
              <a:t>obtenir un grand nombre de fissures </a:t>
            </a:r>
            <a:r>
              <a:rPr lang="fr-FR" altLang="fr-FR" sz="1800" dirty="0">
                <a:ea typeface="Geneva" pitchFamily="64" charset="-128"/>
              </a:rPr>
              <a:t>suffisamment fines pour limiter la pénétration d’eau et garantir un bon transfert des charges au droit des fissures – Ouverture des fissures </a:t>
            </a:r>
            <a:r>
              <a:rPr lang="fr-FR" altLang="fr-FR" sz="1800" b="1" dirty="0">
                <a:solidFill>
                  <a:srgbClr val="004E9C"/>
                </a:solidFill>
                <a:ea typeface="Geneva" pitchFamily="64" charset="-128"/>
              </a:rPr>
              <a:t>limitée à 0,3 mm</a:t>
            </a:r>
          </a:p>
          <a:p>
            <a:pPr marL="0" indent="0">
              <a:lnSpc>
                <a:spcPct val="90000"/>
              </a:lnSpc>
            </a:pPr>
            <a:endParaRPr lang="fr-FR" altLang="fr-FR" sz="1600" dirty="0">
              <a:solidFill>
                <a:srgbClr val="0066FF"/>
              </a:solidFill>
              <a:ea typeface="Geneva" pitchFamily="64" charset="-128"/>
            </a:endParaRPr>
          </a:p>
        </p:txBody>
      </p:sp>
      <p:pic>
        <p:nvPicPr>
          <p:cNvPr id="12" name="Picture 3" descr="HPIM05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245" y="1874838"/>
            <a:ext cx="43910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5002499" y="4036704"/>
            <a:ext cx="3403600" cy="857250"/>
          </a:xfrm>
          <a:prstGeom prst="rect">
            <a:avLst/>
          </a:prstGeom>
          <a:solidFill>
            <a:schemeClr val="accent6">
              <a:lumMod val="20000"/>
              <a:lumOff val="80000"/>
            </a:schemeClr>
          </a:solidFill>
          <a:ln w="31750">
            <a:solidFill>
              <a:schemeClr val="bg1"/>
            </a:solidFill>
            <a:miter lim="800000"/>
            <a:headEnd/>
            <a:tailEnd/>
          </a:ln>
          <a:effectLst/>
        </p:spPr>
        <p:txBody>
          <a:bodyPr>
            <a:spAutoFit/>
          </a:bodyPr>
          <a:lstStyle>
            <a:lvl1pPr marL="190500" indent="-190500" eaLnBrk="0" hangingPunct="0">
              <a:defRPr sz="2400">
                <a:solidFill>
                  <a:schemeClr val="tx1"/>
                </a:solidFill>
                <a:latin typeface="Times New Roman" panose="02020603050405020304" pitchFamily="18" charset="0"/>
                <a:ea typeface="Geneva" pitchFamily="64" charset="-128"/>
              </a:defRPr>
            </a:lvl1pPr>
            <a:lvl2pPr marL="482600" eaLnBrk="0" hangingPunct="0">
              <a:defRPr sz="2400">
                <a:solidFill>
                  <a:schemeClr val="tx1"/>
                </a:solidFill>
                <a:latin typeface="Times New Roman" panose="02020603050405020304" pitchFamily="18" charset="0"/>
                <a:ea typeface="Geneva" pitchFamily="64" charset="-128"/>
              </a:defRPr>
            </a:lvl2pPr>
            <a:lvl3pPr eaLnBrk="0" hangingPunct="0">
              <a:defRPr sz="2400">
                <a:solidFill>
                  <a:schemeClr val="tx1"/>
                </a:solidFill>
                <a:latin typeface="Times New Roman" panose="02020603050405020304" pitchFamily="18" charset="0"/>
                <a:ea typeface="Geneva" pitchFamily="64" charset="-128"/>
              </a:defRPr>
            </a:lvl3pPr>
            <a:lvl4pPr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algn="ctr"/>
            <a:r>
              <a:rPr lang="fr-FR" altLang="fr-FR" sz="1600" dirty="0">
                <a:latin typeface="Verdana" panose="020B0604030504040204" pitchFamily="34" charset="0"/>
              </a:rPr>
              <a:t>Un revêtement en béton armé continu est un revêtement avec de nombreuses fissures</a:t>
            </a:r>
          </a:p>
        </p:txBody>
      </p:sp>
      <p:sp>
        <p:nvSpPr>
          <p:cNvPr id="14" name="Rectangle 13"/>
          <p:cNvSpPr/>
          <p:nvPr/>
        </p:nvSpPr>
        <p:spPr>
          <a:xfrm>
            <a:off x="405831" y="4767764"/>
            <a:ext cx="8292875" cy="1077218"/>
          </a:xfrm>
          <a:prstGeom prst="rect">
            <a:avLst/>
          </a:prstGeom>
        </p:spPr>
        <p:txBody>
          <a:bodyPr wrap="square">
            <a:spAutoFit/>
          </a:bodyPr>
          <a:lstStyle/>
          <a:p>
            <a:pPr marL="271463" indent="-271463">
              <a:spcBef>
                <a:spcPts val="0"/>
              </a:spcBef>
              <a:spcAft>
                <a:spcPts val="1200"/>
              </a:spcAft>
            </a:pPr>
            <a:r>
              <a:rPr lang="fr-FR" altLang="fr-FR" dirty="0">
                <a:ea typeface="Geneva" pitchFamily="64" charset="-128"/>
              </a:rPr>
              <a:t>Comment ?</a:t>
            </a:r>
          </a:p>
          <a:p>
            <a:pPr indent="-271463">
              <a:spcBef>
                <a:spcPts val="0"/>
              </a:spcBef>
              <a:spcAft>
                <a:spcPts val="1200"/>
              </a:spcAft>
            </a:pPr>
            <a:r>
              <a:rPr lang="fr-FR" altLang="fr-FR" dirty="0">
                <a:ea typeface="Geneva" pitchFamily="64" charset="-128"/>
              </a:rPr>
              <a:t>Placer une armature longitudinale dont la section est calculée pour maîtriser la fissuration et la répartir de façon homogène.</a:t>
            </a:r>
          </a:p>
        </p:txBody>
      </p:sp>
    </p:spTree>
    <p:extLst>
      <p:ext uri="{BB962C8B-B14F-4D97-AF65-F5344CB8AC3E}">
        <p14:creationId xmlns:p14="http://schemas.microsoft.com/office/powerpoint/2010/main" val="343330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Introduction - Quizz</a:t>
            </a:r>
          </a:p>
        </p:txBody>
      </p:sp>
      <p:sp>
        <p:nvSpPr>
          <p:cNvPr id="8" name="Rectangle 7">
            <a:extLst>
              <a:ext uri="{FF2B5EF4-FFF2-40B4-BE49-F238E27FC236}">
                <a16:creationId xmlns:a16="http://schemas.microsoft.com/office/drawing/2014/main" id="{120475FA-D5AF-4A55-B61B-4D8B0CBB9A41}"/>
              </a:ext>
            </a:extLst>
          </p:cNvPr>
          <p:cNvSpPr/>
          <p:nvPr/>
        </p:nvSpPr>
        <p:spPr>
          <a:xfrm>
            <a:off x="285489" y="1413107"/>
            <a:ext cx="4861114" cy="369332"/>
          </a:xfrm>
          <a:prstGeom prst="rect">
            <a:avLst/>
          </a:prstGeom>
        </p:spPr>
        <p:txBody>
          <a:bodyPr wrap="square">
            <a:spAutoFit/>
          </a:bodyPr>
          <a:lstStyle/>
          <a:p>
            <a:r>
              <a:rPr lang="fr-FR" dirty="0"/>
              <a:t>Lequel de ces postulats est vrai ?</a:t>
            </a:r>
          </a:p>
        </p:txBody>
      </p:sp>
      <p:sp>
        <p:nvSpPr>
          <p:cNvPr id="9" name="Rectangle 8">
            <a:extLst>
              <a:ext uri="{FF2B5EF4-FFF2-40B4-BE49-F238E27FC236}">
                <a16:creationId xmlns:a16="http://schemas.microsoft.com/office/drawing/2014/main" id="{6E3EC2F6-3550-4970-9FB1-C0B78DD805DB}"/>
              </a:ext>
            </a:extLst>
          </p:cNvPr>
          <p:cNvSpPr/>
          <p:nvPr/>
        </p:nvSpPr>
        <p:spPr>
          <a:xfrm>
            <a:off x="42392" y="2475462"/>
            <a:ext cx="8971722" cy="2708434"/>
          </a:xfrm>
          <a:prstGeom prst="rect">
            <a:avLst/>
          </a:prstGeom>
        </p:spPr>
        <p:txBody>
          <a:bodyPr wrap="square">
            <a:spAutoFit/>
          </a:bodyPr>
          <a:lstStyle/>
          <a:p>
            <a:pPr marL="285750" indent="-285750">
              <a:spcAft>
                <a:spcPts val="2400"/>
              </a:spcAft>
              <a:buFont typeface="Wingdings" panose="05000000000000000000" pitchFamily="2" charset="2"/>
              <a:buChar char="q"/>
            </a:pPr>
            <a:r>
              <a:rPr lang="fr-FR" dirty="0"/>
              <a:t>Une route en béton ne doit jamais être armée </a:t>
            </a:r>
          </a:p>
          <a:p>
            <a:pPr marL="285750" indent="-285750">
              <a:spcAft>
                <a:spcPts val="2400"/>
              </a:spcAft>
              <a:buFont typeface="Wingdings" panose="05000000000000000000" pitchFamily="2" charset="2"/>
              <a:buChar char="q"/>
            </a:pPr>
            <a:r>
              <a:rPr lang="fr-FR" dirty="0"/>
              <a:t>Une route en béton doit toujours être pourvue d’armatures longitudinales</a:t>
            </a:r>
          </a:p>
          <a:p>
            <a:pPr marL="285750" indent="-285750">
              <a:spcAft>
                <a:spcPts val="2400"/>
              </a:spcAft>
              <a:buFont typeface="Wingdings" panose="05000000000000000000" pitchFamily="2" charset="2"/>
              <a:buChar char="q"/>
            </a:pPr>
            <a:r>
              <a:rPr lang="fr-FR" dirty="0"/>
              <a:t>Une route en béton doit toujours être pourvue d’armatures transversales</a:t>
            </a:r>
          </a:p>
          <a:p>
            <a:pPr marL="285750" indent="-285750">
              <a:spcAft>
                <a:spcPts val="2400"/>
              </a:spcAft>
              <a:buFont typeface="Wingdings" panose="05000000000000000000" pitchFamily="2" charset="2"/>
              <a:buChar char="q"/>
            </a:pPr>
            <a:r>
              <a:rPr lang="fr-FR" dirty="0"/>
              <a:t>Une route en béton doit toujours être pourvue d’armatures longitudinales et transversales </a:t>
            </a:r>
          </a:p>
          <a:p>
            <a:pPr marL="285750" indent="-285750">
              <a:spcAft>
                <a:spcPts val="2400"/>
              </a:spcAft>
              <a:buFont typeface="Wingdings" panose="05000000000000000000" pitchFamily="2" charset="2"/>
              <a:buChar char="q"/>
            </a:pPr>
            <a:r>
              <a:rPr lang="fr-FR" dirty="0"/>
              <a:t>Aucune de ces réponses n'est correcte</a:t>
            </a:r>
          </a:p>
        </p:txBody>
      </p:sp>
    </p:spTree>
    <p:extLst>
      <p:ext uri="{BB962C8B-B14F-4D97-AF65-F5344CB8AC3E}">
        <p14:creationId xmlns:p14="http://schemas.microsoft.com/office/powerpoint/2010/main" val="248444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noProof="0" dirty="0"/>
              <a:t>Béton armé continu – BAC </a:t>
            </a:r>
            <a:br>
              <a:rPr lang="fr-FR" noProof="0" dirty="0"/>
            </a:br>
            <a:r>
              <a:rPr lang="fr-FR" noProof="0" dirty="0"/>
              <a:t>(revêtement continu)</a:t>
            </a:r>
          </a:p>
        </p:txBody>
      </p:sp>
      <p:grpSp>
        <p:nvGrpSpPr>
          <p:cNvPr id="6" name="Groupe 5">
            <a:extLst>
              <a:ext uri="{FF2B5EF4-FFF2-40B4-BE49-F238E27FC236}">
                <a16:creationId xmlns:a16="http://schemas.microsoft.com/office/drawing/2014/main" id="{2253FDAA-EBD3-4B8F-BFB6-52A39B92985C}"/>
              </a:ext>
            </a:extLst>
          </p:cNvPr>
          <p:cNvGrpSpPr/>
          <p:nvPr/>
        </p:nvGrpSpPr>
        <p:grpSpPr>
          <a:xfrm>
            <a:off x="0" y="1090385"/>
            <a:ext cx="8894514" cy="3554518"/>
            <a:chOff x="222109" y="1362363"/>
            <a:chExt cx="8894514" cy="3554518"/>
          </a:xfrm>
        </p:grpSpPr>
        <p:pic>
          <p:nvPicPr>
            <p:cNvPr id="10" name="Picture 2" descr="DSC00326"/>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383638" y="1362363"/>
              <a:ext cx="4938712" cy="355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5"/>
            <p:cNvSpPr txBox="1">
              <a:spLocks noChangeArrowheads="1"/>
            </p:cNvSpPr>
            <p:nvPr/>
          </p:nvSpPr>
          <p:spPr bwMode="auto">
            <a:xfrm>
              <a:off x="6589323" y="4272398"/>
              <a:ext cx="2527300" cy="3365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sz="1600" dirty="0">
                  <a:latin typeface="Verdana" panose="020B0604030504040204" pitchFamily="34" charset="0"/>
                </a:rPr>
                <a:t>Armature longitudinale</a:t>
              </a:r>
              <a:endParaRPr lang="en-US" altLang="fr-FR" sz="1600" dirty="0">
                <a:latin typeface="Verdana" panose="020B0604030504040204" pitchFamily="34" charset="0"/>
              </a:endParaRPr>
            </a:p>
          </p:txBody>
        </p:sp>
        <p:sp>
          <p:nvSpPr>
            <p:cNvPr id="15" name="Line 6"/>
            <p:cNvSpPr>
              <a:spLocks noChangeShapeType="1"/>
            </p:cNvSpPr>
            <p:nvPr/>
          </p:nvSpPr>
          <p:spPr bwMode="auto">
            <a:xfrm flipH="1">
              <a:off x="5893998" y="4608948"/>
              <a:ext cx="685800" cy="95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sp>
          <p:nvSpPr>
            <p:cNvPr id="16" name="Text Box 7"/>
            <p:cNvSpPr txBox="1">
              <a:spLocks noChangeArrowheads="1"/>
            </p:cNvSpPr>
            <p:nvPr/>
          </p:nvSpPr>
          <p:spPr bwMode="auto">
            <a:xfrm>
              <a:off x="6215736" y="3666363"/>
              <a:ext cx="2476500" cy="3365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sz="1600" dirty="0">
                  <a:latin typeface="Verdana" panose="020B0604030504040204" pitchFamily="34" charset="0"/>
                </a:rPr>
                <a:t>Armature transversale</a:t>
              </a:r>
              <a:endParaRPr lang="en-US" altLang="fr-FR" sz="1600" dirty="0">
                <a:latin typeface="Verdana" panose="020B0604030504040204" pitchFamily="34" charset="0"/>
              </a:endParaRPr>
            </a:p>
          </p:txBody>
        </p:sp>
        <p:sp>
          <p:nvSpPr>
            <p:cNvPr id="17" name="Line 8"/>
            <p:cNvSpPr>
              <a:spLocks noChangeShapeType="1"/>
            </p:cNvSpPr>
            <p:nvPr/>
          </p:nvSpPr>
          <p:spPr bwMode="auto">
            <a:xfrm flipH="1">
              <a:off x="5520411" y="4002913"/>
              <a:ext cx="685800" cy="95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sp>
          <p:nvSpPr>
            <p:cNvPr id="18" name="Text Box 9"/>
            <p:cNvSpPr txBox="1">
              <a:spLocks noChangeArrowheads="1"/>
            </p:cNvSpPr>
            <p:nvPr/>
          </p:nvSpPr>
          <p:spPr bwMode="auto">
            <a:xfrm>
              <a:off x="222109" y="2605349"/>
              <a:ext cx="1808162" cy="3365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sz="1600" dirty="0">
                  <a:latin typeface="Verdana" panose="020B0604030504040204" pitchFamily="34" charset="0"/>
                </a:rPr>
                <a:t>Barre d’ancrage</a:t>
              </a:r>
              <a:endParaRPr lang="en-US" altLang="fr-FR" sz="1600" dirty="0">
                <a:latin typeface="Verdana" panose="020B0604030504040204" pitchFamily="34" charset="0"/>
              </a:endParaRPr>
            </a:p>
          </p:txBody>
        </p:sp>
        <p:sp>
          <p:nvSpPr>
            <p:cNvPr id="19" name="Line 10"/>
            <p:cNvSpPr>
              <a:spLocks noChangeShapeType="1"/>
            </p:cNvSpPr>
            <p:nvPr/>
          </p:nvSpPr>
          <p:spPr bwMode="auto">
            <a:xfrm>
              <a:off x="1126190" y="2941898"/>
              <a:ext cx="683221" cy="59537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grpSp>
      <p:pic>
        <p:nvPicPr>
          <p:cNvPr id="2" name="Image 1">
            <a:extLst>
              <a:ext uri="{FF2B5EF4-FFF2-40B4-BE49-F238E27FC236}">
                <a16:creationId xmlns:a16="http://schemas.microsoft.com/office/drawing/2014/main" id="{59F7C604-E4E7-4C52-A080-F8E6EACBEA6C}"/>
              </a:ext>
            </a:extLst>
          </p:cNvPr>
          <p:cNvPicPr>
            <a:picLocks noChangeAspect="1"/>
          </p:cNvPicPr>
          <p:nvPr/>
        </p:nvPicPr>
        <p:blipFill rotWithShape="1">
          <a:blip r:embed="rId4"/>
          <a:srcRect b="20317"/>
          <a:stretch/>
        </p:blipFill>
        <p:spPr>
          <a:xfrm>
            <a:off x="3089665" y="4695025"/>
            <a:ext cx="6010275" cy="1593851"/>
          </a:xfrm>
          <a:prstGeom prst="rect">
            <a:avLst/>
          </a:prstGeom>
        </p:spPr>
      </p:pic>
      <p:pic>
        <p:nvPicPr>
          <p:cNvPr id="3" name="Image 2">
            <a:extLst>
              <a:ext uri="{FF2B5EF4-FFF2-40B4-BE49-F238E27FC236}">
                <a16:creationId xmlns:a16="http://schemas.microsoft.com/office/drawing/2014/main" id="{8EDAE831-3599-43BC-BBD5-8CE458CF9597}"/>
              </a:ext>
            </a:extLst>
          </p:cNvPr>
          <p:cNvPicPr>
            <a:picLocks noChangeAspect="1"/>
          </p:cNvPicPr>
          <p:nvPr/>
        </p:nvPicPr>
        <p:blipFill>
          <a:blip r:embed="rId5"/>
          <a:stretch>
            <a:fillRect/>
          </a:stretch>
        </p:blipFill>
        <p:spPr>
          <a:xfrm>
            <a:off x="6579798" y="136524"/>
            <a:ext cx="2257442" cy="3162323"/>
          </a:xfrm>
          <a:prstGeom prst="rect">
            <a:avLst/>
          </a:prstGeom>
        </p:spPr>
      </p:pic>
      <p:sp>
        <p:nvSpPr>
          <p:cNvPr id="20" name="ZoneTexte 19">
            <a:extLst>
              <a:ext uri="{FF2B5EF4-FFF2-40B4-BE49-F238E27FC236}">
                <a16:creationId xmlns:a16="http://schemas.microsoft.com/office/drawing/2014/main" id="{99109466-9899-481F-9E15-11698722EDBA}"/>
              </a:ext>
            </a:extLst>
          </p:cNvPr>
          <p:cNvSpPr txBox="1"/>
          <p:nvPr/>
        </p:nvSpPr>
        <p:spPr>
          <a:xfrm>
            <a:off x="8515350" y="3281462"/>
            <a:ext cx="47056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CRR</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Parchemin : horizontal 20">
            <a:extLst>
              <a:ext uri="{FF2B5EF4-FFF2-40B4-BE49-F238E27FC236}">
                <a16:creationId xmlns:a16="http://schemas.microsoft.com/office/drawing/2014/main" id="{611DD577-2CB1-4BF9-BA98-CC325EAF2B4E}"/>
              </a:ext>
            </a:extLst>
          </p:cNvPr>
          <p:cNvSpPr/>
          <p:nvPr/>
        </p:nvSpPr>
        <p:spPr>
          <a:xfrm>
            <a:off x="2804432" y="4411096"/>
            <a:ext cx="6233885" cy="2123104"/>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1F622ECD-9B3C-4235-AA4A-8C4DE20F879D}"/>
              </a:ext>
            </a:extLst>
          </p:cNvPr>
          <p:cNvSpPr txBox="1"/>
          <p:nvPr/>
        </p:nvSpPr>
        <p:spPr>
          <a:xfrm>
            <a:off x="8213174" y="6278061"/>
            <a:ext cx="77126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1.2.4.1.2.</a:t>
            </a:r>
          </a:p>
        </p:txBody>
      </p:sp>
    </p:spTree>
    <p:extLst>
      <p:ext uri="{BB962C8B-B14F-4D97-AF65-F5344CB8AC3E}">
        <p14:creationId xmlns:p14="http://schemas.microsoft.com/office/powerpoint/2010/main" val="3603118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noProof="0" dirty="0"/>
              <a:t>Béton armé continu – BAC </a:t>
            </a:r>
            <a:br>
              <a:rPr lang="fr-FR" noProof="0" dirty="0"/>
            </a:br>
            <a:r>
              <a:rPr lang="fr-FR" noProof="0" dirty="0"/>
              <a:t>(revêtement continu)</a:t>
            </a:r>
          </a:p>
        </p:txBody>
      </p:sp>
      <p:pic>
        <p:nvPicPr>
          <p:cNvPr id="6" name="Image 5">
            <a:extLst>
              <a:ext uri="{FF2B5EF4-FFF2-40B4-BE49-F238E27FC236}">
                <a16:creationId xmlns:a16="http://schemas.microsoft.com/office/drawing/2014/main" id="{D26ACE7F-FE7B-42DE-BCE1-AB00262123C1}"/>
              </a:ext>
            </a:extLst>
          </p:cNvPr>
          <p:cNvPicPr>
            <a:picLocks noChangeAspect="1"/>
          </p:cNvPicPr>
          <p:nvPr/>
        </p:nvPicPr>
        <p:blipFill>
          <a:blip r:embed="rId3"/>
          <a:stretch>
            <a:fillRect/>
          </a:stretch>
        </p:blipFill>
        <p:spPr>
          <a:xfrm>
            <a:off x="415224" y="1243965"/>
            <a:ext cx="7497453" cy="4400251"/>
          </a:xfrm>
          <a:prstGeom prst="rect">
            <a:avLst/>
          </a:prstGeom>
        </p:spPr>
      </p:pic>
      <p:sp>
        <p:nvSpPr>
          <p:cNvPr id="11" name="Text Box 17">
            <a:extLst>
              <a:ext uri="{FF2B5EF4-FFF2-40B4-BE49-F238E27FC236}">
                <a16:creationId xmlns:a16="http://schemas.microsoft.com/office/drawing/2014/main" id="{F62DE751-B0DE-4738-B629-58F49A2CDCC5}"/>
              </a:ext>
            </a:extLst>
          </p:cNvPr>
          <p:cNvSpPr txBox="1">
            <a:spLocks noChangeArrowheads="1"/>
          </p:cNvSpPr>
          <p:nvPr/>
        </p:nvSpPr>
        <p:spPr bwMode="auto">
          <a:xfrm>
            <a:off x="1293668" y="5614035"/>
            <a:ext cx="719306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sz="1600" b="1" dirty="0">
                <a:solidFill>
                  <a:srgbClr val="FB1913"/>
                </a:solidFill>
                <a:latin typeface="Verdana" panose="020B0604030504040204" pitchFamily="34" charset="0"/>
              </a:rPr>
              <a:t>Ferraillage compris dans le prix des postes revêtements !</a:t>
            </a:r>
          </a:p>
          <a:p>
            <a:pPr algn="ctr"/>
            <a:r>
              <a:rPr lang="fr-FR" altLang="fr-FR" sz="1600" b="1" dirty="0">
                <a:solidFill>
                  <a:srgbClr val="FB1913"/>
                </a:solidFill>
                <a:latin typeface="Verdana" panose="020B0604030504040204" pitchFamily="34" charset="0"/>
              </a:rPr>
              <a:t>(sauf barres d’ancrage)</a:t>
            </a:r>
          </a:p>
        </p:txBody>
      </p:sp>
      <p:sp>
        <p:nvSpPr>
          <p:cNvPr id="10" name="Rectangle : coins arrondis 9">
            <a:extLst>
              <a:ext uri="{FF2B5EF4-FFF2-40B4-BE49-F238E27FC236}">
                <a16:creationId xmlns:a16="http://schemas.microsoft.com/office/drawing/2014/main" id="{553BAA0A-C9D1-4B53-9BA6-0AA8C37DF9A0}"/>
              </a:ext>
            </a:extLst>
          </p:cNvPr>
          <p:cNvSpPr/>
          <p:nvPr/>
        </p:nvSpPr>
        <p:spPr>
          <a:xfrm>
            <a:off x="7087671" y="555914"/>
            <a:ext cx="1451098" cy="38683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1.2.4.1.</a:t>
            </a:r>
          </a:p>
        </p:txBody>
      </p:sp>
      <p:sp>
        <p:nvSpPr>
          <p:cNvPr id="12" name="ZoneTexte 11">
            <a:extLst>
              <a:ext uri="{FF2B5EF4-FFF2-40B4-BE49-F238E27FC236}">
                <a16:creationId xmlns:a16="http://schemas.microsoft.com/office/drawing/2014/main" id="{0A80C681-DD5D-4B87-A84B-F2F5B5196DBB}"/>
              </a:ext>
            </a:extLst>
          </p:cNvPr>
          <p:cNvSpPr txBox="1"/>
          <p:nvPr/>
        </p:nvSpPr>
        <p:spPr>
          <a:xfrm>
            <a:off x="7025282" y="4933726"/>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39</a:t>
            </a:r>
          </a:p>
        </p:txBody>
      </p:sp>
      <p:sp>
        <p:nvSpPr>
          <p:cNvPr id="13" name="Rectangle 2">
            <a:extLst>
              <a:ext uri="{FF2B5EF4-FFF2-40B4-BE49-F238E27FC236}">
                <a16:creationId xmlns:a16="http://schemas.microsoft.com/office/drawing/2014/main" id="{762AA7DC-8BBA-4FDF-B32E-C0B23C0D2BC4}"/>
              </a:ext>
            </a:extLst>
          </p:cNvPr>
          <p:cNvSpPr txBox="1">
            <a:spLocks noChangeArrowheads="1"/>
          </p:cNvSpPr>
          <p:nvPr/>
        </p:nvSpPr>
        <p:spPr>
          <a:xfrm>
            <a:off x="288000" y="968278"/>
            <a:ext cx="5324137" cy="383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fr-FR" altLang="fr-FR" sz="1800" dirty="0">
                <a:ea typeface="Geneva" pitchFamily="64" charset="-128"/>
              </a:rPr>
              <a:t>Exemple pour un revêtement d’épaisseur de 230 mm :</a:t>
            </a:r>
            <a:endParaRPr lang="fr-FR" altLang="fr-FR" sz="1800" b="1" dirty="0">
              <a:solidFill>
                <a:srgbClr val="004E9C"/>
              </a:solidFill>
              <a:ea typeface="Geneva" pitchFamily="64" charset="-128"/>
            </a:endParaRPr>
          </a:p>
          <a:p>
            <a:pPr marL="0" indent="0">
              <a:lnSpc>
                <a:spcPct val="90000"/>
              </a:lnSpc>
            </a:pPr>
            <a:endParaRPr lang="fr-FR" altLang="fr-FR" sz="1600" dirty="0">
              <a:solidFill>
                <a:srgbClr val="0066FF"/>
              </a:solidFill>
              <a:ea typeface="Geneva" pitchFamily="64" charset="-128"/>
            </a:endParaRPr>
          </a:p>
        </p:txBody>
      </p:sp>
    </p:spTree>
    <p:extLst>
      <p:ext uri="{BB962C8B-B14F-4D97-AF65-F5344CB8AC3E}">
        <p14:creationId xmlns:p14="http://schemas.microsoft.com/office/powerpoint/2010/main" val="42104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noProof="0" dirty="0"/>
              <a:t>Béton armé continu – BAC </a:t>
            </a:r>
            <a:br>
              <a:rPr lang="fr-FR" noProof="0" dirty="0"/>
            </a:br>
            <a:r>
              <a:rPr lang="fr-FR" noProof="0" dirty="0"/>
              <a:t>(revêtement continu)</a:t>
            </a:r>
          </a:p>
        </p:txBody>
      </p:sp>
      <p:pic>
        <p:nvPicPr>
          <p:cNvPr id="5" name="Picture 4" descr="Resize of slide2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054" y="1394498"/>
            <a:ext cx="2166937" cy="288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IMG_16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7304" y="1681836"/>
            <a:ext cx="3438525" cy="2579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IMG_12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054" y="1391323"/>
            <a:ext cx="21621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91" y="3896021"/>
            <a:ext cx="7040563" cy="193675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28171" y="1025229"/>
            <a:ext cx="3840539" cy="369332"/>
          </a:xfrm>
          <a:prstGeom prst="rect">
            <a:avLst/>
          </a:prstGeom>
        </p:spPr>
        <p:txBody>
          <a:bodyPr wrap="none">
            <a:spAutoFit/>
          </a:bodyPr>
          <a:lstStyle/>
          <a:p>
            <a:pPr>
              <a:spcAft>
                <a:spcPts val="600"/>
              </a:spcAft>
            </a:pPr>
            <a:r>
              <a:rPr lang="fr-FR" i="1" u="dotted" dirty="0"/>
              <a:t>Dispositif d’extrémité – culée d’ancrage</a:t>
            </a:r>
          </a:p>
        </p:txBody>
      </p:sp>
      <p:sp>
        <p:nvSpPr>
          <p:cNvPr id="12" name="Text Box 17">
            <a:extLst>
              <a:ext uri="{FF2B5EF4-FFF2-40B4-BE49-F238E27FC236}">
                <a16:creationId xmlns:a16="http://schemas.microsoft.com/office/drawing/2014/main" id="{29CD9A70-64E8-4114-A5D0-0B9141CFF630}"/>
              </a:ext>
            </a:extLst>
          </p:cNvPr>
          <p:cNvSpPr txBox="1">
            <a:spLocks noChangeArrowheads="1"/>
          </p:cNvSpPr>
          <p:nvPr/>
        </p:nvSpPr>
        <p:spPr bwMode="auto">
          <a:xfrm>
            <a:off x="2379518" y="5832771"/>
            <a:ext cx="65410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spécial au CPN : G1181 – Payé par m de largeur</a:t>
            </a:r>
          </a:p>
        </p:txBody>
      </p:sp>
      <p:sp>
        <p:nvSpPr>
          <p:cNvPr id="13" name="Rectangle : coins arrondis 12">
            <a:extLst>
              <a:ext uri="{FF2B5EF4-FFF2-40B4-BE49-F238E27FC236}">
                <a16:creationId xmlns:a16="http://schemas.microsoft.com/office/drawing/2014/main" id="{059C1EAC-4357-4FDA-87DA-9F3E56ACA5D1}"/>
              </a:ext>
            </a:extLst>
          </p:cNvPr>
          <p:cNvSpPr/>
          <p:nvPr/>
        </p:nvSpPr>
        <p:spPr>
          <a:xfrm>
            <a:off x="7033079" y="540327"/>
            <a:ext cx="1451098" cy="39424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1.2.4.2.</a:t>
            </a:r>
          </a:p>
        </p:txBody>
      </p:sp>
    </p:spTree>
    <p:extLst>
      <p:ext uri="{BB962C8B-B14F-4D97-AF65-F5344CB8AC3E}">
        <p14:creationId xmlns:p14="http://schemas.microsoft.com/office/powerpoint/2010/main" val="395412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Joints</a:t>
            </a:r>
          </a:p>
        </p:txBody>
      </p:sp>
      <p:sp>
        <p:nvSpPr>
          <p:cNvPr id="6" name="Rectangle : coins arrondis 5">
            <a:extLst>
              <a:ext uri="{FF2B5EF4-FFF2-40B4-BE49-F238E27FC236}">
                <a16:creationId xmlns:a16="http://schemas.microsoft.com/office/drawing/2014/main" id="{2093EA53-075E-4877-88E7-80AAB486C7E8}"/>
              </a:ext>
            </a:extLst>
          </p:cNvPr>
          <p:cNvSpPr/>
          <p:nvPr/>
        </p:nvSpPr>
        <p:spPr>
          <a:xfrm>
            <a:off x="7095424" y="513473"/>
            <a:ext cx="1451098" cy="40815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a:t>
            </a:r>
          </a:p>
        </p:txBody>
      </p:sp>
      <p:sp>
        <p:nvSpPr>
          <p:cNvPr id="7" name="Rectangle 2">
            <a:extLst>
              <a:ext uri="{FF2B5EF4-FFF2-40B4-BE49-F238E27FC236}">
                <a16:creationId xmlns:a16="http://schemas.microsoft.com/office/drawing/2014/main" id="{561DC70F-27B4-46BC-959F-713D54221CFD}"/>
              </a:ext>
            </a:extLst>
          </p:cNvPr>
          <p:cNvSpPr>
            <a:spLocks noChangeArrowheads="1"/>
          </p:cNvSpPr>
          <p:nvPr/>
        </p:nvSpPr>
        <p:spPr bwMode="auto">
          <a:xfrm>
            <a:off x="6065428" y="5438513"/>
            <a:ext cx="762000" cy="685800"/>
          </a:xfrm>
          <a:prstGeom prst="rect">
            <a:avLst/>
          </a:prstGeom>
          <a:solidFill>
            <a:srgbClr val="969696">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400" dirty="0">
              <a:solidFill>
                <a:prstClr val="black"/>
              </a:solidFill>
              <a:latin typeface="Times New Roman" panose="02020603050405020304" pitchFamily="18" charset="0"/>
              <a:ea typeface="Geneva" pitchFamily="64" charset="-128"/>
            </a:endParaRPr>
          </a:p>
        </p:txBody>
      </p:sp>
      <p:sp>
        <p:nvSpPr>
          <p:cNvPr id="8" name="Rectangle 3">
            <a:extLst>
              <a:ext uri="{FF2B5EF4-FFF2-40B4-BE49-F238E27FC236}">
                <a16:creationId xmlns:a16="http://schemas.microsoft.com/office/drawing/2014/main" id="{E9409E3A-B22F-4B1A-BB4E-C6C0C19394CE}"/>
              </a:ext>
            </a:extLst>
          </p:cNvPr>
          <p:cNvSpPr>
            <a:spLocks noChangeArrowheads="1"/>
          </p:cNvSpPr>
          <p:nvPr/>
        </p:nvSpPr>
        <p:spPr bwMode="auto">
          <a:xfrm>
            <a:off x="6065428" y="1315776"/>
            <a:ext cx="762000" cy="4114800"/>
          </a:xfrm>
          <a:prstGeom prst="rect">
            <a:avLst/>
          </a:prstGeom>
          <a:solidFill>
            <a:srgbClr val="C0C0C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fr-FR" sz="2400" dirty="0">
              <a:solidFill>
                <a:prstClr val="black"/>
              </a:solidFill>
              <a:latin typeface="Times New Roman" panose="02020603050405020304" pitchFamily="18" charset="0"/>
              <a:ea typeface="Geneva" pitchFamily="64" charset="-128"/>
            </a:endParaRPr>
          </a:p>
        </p:txBody>
      </p:sp>
      <p:sp>
        <p:nvSpPr>
          <p:cNvPr id="9" name="Rectangle 4">
            <a:extLst>
              <a:ext uri="{FF2B5EF4-FFF2-40B4-BE49-F238E27FC236}">
                <a16:creationId xmlns:a16="http://schemas.microsoft.com/office/drawing/2014/main" id="{3ECC1DCD-D71D-4C62-9629-3B1AC6C43D86}"/>
              </a:ext>
            </a:extLst>
          </p:cNvPr>
          <p:cNvSpPr>
            <a:spLocks noChangeArrowheads="1"/>
          </p:cNvSpPr>
          <p:nvPr/>
        </p:nvSpPr>
        <p:spPr bwMode="auto">
          <a:xfrm>
            <a:off x="6827428" y="1323713"/>
            <a:ext cx="1524000" cy="1524000"/>
          </a:xfrm>
          <a:prstGeom prst="rect">
            <a:avLst/>
          </a:prstGeom>
          <a:solidFill>
            <a:srgbClr val="0000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10" name="Rectangle 5">
            <a:extLst>
              <a:ext uri="{FF2B5EF4-FFF2-40B4-BE49-F238E27FC236}">
                <a16:creationId xmlns:a16="http://schemas.microsoft.com/office/drawing/2014/main" id="{367B3B50-B94F-4786-A687-372E5BBA9ED8}"/>
              </a:ext>
            </a:extLst>
          </p:cNvPr>
          <p:cNvSpPr>
            <a:spLocks noChangeArrowheads="1"/>
          </p:cNvSpPr>
          <p:nvPr/>
        </p:nvSpPr>
        <p:spPr bwMode="auto">
          <a:xfrm>
            <a:off x="6827428" y="2847713"/>
            <a:ext cx="1524000" cy="3276600"/>
          </a:xfrm>
          <a:prstGeom prst="rect">
            <a:avLst/>
          </a:prstGeom>
          <a:solidFill>
            <a:srgbClr val="4F81BD">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11" name="Rectangle 6">
            <a:extLst>
              <a:ext uri="{FF2B5EF4-FFF2-40B4-BE49-F238E27FC236}">
                <a16:creationId xmlns:a16="http://schemas.microsoft.com/office/drawing/2014/main" id="{3BC59E87-D60A-42DB-8689-4D8D9AF3C0D6}"/>
              </a:ext>
            </a:extLst>
          </p:cNvPr>
          <p:cNvSpPr txBox="1">
            <a:spLocks noChangeArrowheads="1"/>
          </p:cNvSpPr>
          <p:nvPr/>
        </p:nvSpPr>
        <p:spPr bwMode="auto">
          <a:xfrm>
            <a:off x="826594" y="1727867"/>
            <a:ext cx="7643812"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pPr>
              <a:buFont typeface="Wingdings" panose="05000000000000000000" pitchFamily="2" charset="2"/>
              <a:buChar char="Ø"/>
            </a:pPr>
            <a:r>
              <a:rPr lang="fr-FR" altLang="fr-FR" kern="0" dirty="0">
                <a:solidFill>
                  <a:srgbClr val="004E9C"/>
                </a:solidFill>
                <a:ea typeface="Geneva" pitchFamily="64" charset="-128"/>
              </a:rPr>
              <a:t>Joints transversaux</a:t>
            </a:r>
          </a:p>
          <a:p>
            <a:pPr lvl="1"/>
            <a:r>
              <a:rPr lang="fr-FR" altLang="fr-FR" kern="0" dirty="0">
                <a:ea typeface="Geneva" pitchFamily="64" charset="-128"/>
              </a:rPr>
              <a:t>Joints de retrait</a:t>
            </a:r>
          </a:p>
          <a:p>
            <a:pPr lvl="1"/>
            <a:r>
              <a:rPr lang="fr-FR" altLang="fr-FR" kern="0" dirty="0">
                <a:ea typeface="Geneva" pitchFamily="64" charset="-128"/>
              </a:rPr>
              <a:t>Joints de construction </a:t>
            </a:r>
          </a:p>
          <a:p>
            <a:pPr lvl="1"/>
            <a:r>
              <a:rPr lang="fr-FR" altLang="fr-FR" kern="0" dirty="0">
                <a:ea typeface="Geneva" pitchFamily="64" charset="-128"/>
                <a:sym typeface="Symbol" panose="05050102010706020507" pitchFamily="18" charset="2"/>
              </a:rPr>
              <a:t>Joints de dilatation</a:t>
            </a:r>
          </a:p>
          <a:p>
            <a:pPr>
              <a:buFont typeface="Wingdings" panose="05000000000000000000" pitchFamily="2" charset="2"/>
              <a:buChar char="Ø"/>
            </a:pPr>
            <a:r>
              <a:rPr lang="fr-FR" altLang="fr-FR" kern="0" dirty="0">
                <a:solidFill>
                  <a:srgbClr val="004E9C"/>
                </a:solidFill>
                <a:ea typeface="Geneva" pitchFamily="64" charset="-128"/>
                <a:sym typeface="Symbol" panose="05050102010706020507" pitchFamily="18" charset="2"/>
              </a:rPr>
              <a:t>Joints longitudinaux</a:t>
            </a:r>
          </a:p>
          <a:p>
            <a:pPr lvl="1"/>
            <a:r>
              <a:rPr lang="fr-FR" altLang="fr-FR" kern="0" dirty="0">
                <a:ea typeface="Geneva" pitchFamily="64" charset="-128"/>
                <a:sym typeface="Symbol" panose="05050102010706020507" pitchFamily="18" charset="2"/>
              </a:rPr>
              <a:t>Joints de flexion</a:t>
            </a:r>
          </a:p>
          <a:p>
            <a:pPr lvl="1"/>
            <a:r>
              <a:rPr lang="fr-FR" altLang="fr-FR" kern="0" dirty="0">
                <a:ea typeface="Geneva" pitchFamily="64" charset="-128"/>
                <a:sym typeface="Symbol" panose="05050102010706020507" pitchFamily="18" charset="2"/>
              </a:rPr>
              <a:t>Joints de construction</a:t>
            </a:r>
          </a:p>
          <a:p>
            <a:pPr lvl="1">
              <a:buFontTx/>
              <a:buNone/>
            </a:pPr>
            <a:endParaRPr lang="fr-FR" altLang="fr-FR" sz="1600" kern="0" dirty="0">
              <a:ea typeface="Geneva" pitchFamily="64" charset="-128"/>
              <a:sym typeface="Symbol" panose="05050102010706020507" pitchFamily="18" charset="2"/>
            </a:endParaRPr>
          </a:p>
        </p:txBody>
      </p:sp>
      <p:sp>
        <p:nvSpPr>
          <p:cNvPr id="12" name="Line 7">
            <a:extLst>
              <a:ext uri="{FF2B5EF4-FFF2-40B4-BE49-F238E27FC236}">
                <a16:creationId xmlns:a16="http://schemas.microsoft.com/office/drawing/2014/main" id="{3CAA323C-37B8-4FEE-8870-8A2A951DD3A9}"/>
              </a:ext>
            </a:extLst>
          </p:cNvPr>
          <p:cNvSpPr>
            <a:spLocks noChangeShapeType="1"/>
          </p:cNvSpPr>
          <p:nvPr/>
        </p:nvSpPr>
        <p:spPr bwMode="auto">
          <a:xfrm>
            <a:off x="8351428" y="1323713"/>
            <a:ext cx="0" cy="480060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13" name="Line 8">
            <a:extLst>
              <a:ext uri="{FF2B5EF4-FFF2-40B4-BE49-F238E27FC236}">
                <a16:creationId xmlns:a16="http://schemas.microsoft.com/office/drawing/2014/main" id="{30118277-3777-4110-ABFA-6EB71EC640E1}"/>
              </a:ext>
            </a:extLst>
          </p:cNvPr>
          <p:cNvSpPr>
            <a:spLocks noChangeShapeType="1"/>
          </p:cNvSpPr>
          <p:nvPr/>
        </p:nvSpPr>
        <p:spPr bwMode="auto">
          <a:xfrm>
            <a:off x="6065428" y="1323713"/>
            <a:ext cx="0" cy="480060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14" name="Line 9">
            <a:extLst>
              <a:ext uri="{FF2B5EF4-FFF2-40B4-BE49-F238E27FC236}">
                <a16:creationId xmlns:a16="http://schemas.microsoft.com/office/drawing/2014/main" id="{9D30CE8A-1763-45F1-8AE6-18670A9B1FF3}"/>
              </a:ext>
            </a:extLst>
          </p:cNvPr>
          <p:cNvSpPr>
            <a:spLocks noChangeShapeType="1"/>
          </p:cNvSpPr>
          <p:nvPr/>
        </p:nvSpPr>
        <p:spPr bwMode="auto">
          <a:xfrm>
            <a:off x="7589428" y="1323713"/>
            <a:ext cx="0" cy="4800600"/>
          </a:xfrm>
          <a:prstGeom prst="line">
            <a:avLst/>
          </a:prstGeom>
          <a:noFill/>
          <a:ln w="9525" cap="rnd">
            <a:solidFill>
              <a:sysClr val="windowText" lastClr="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15" name="Line 10">
            <a:extLst>
              <a:ext uri="{FF2B5EF4-FFF2-40B4-BE49-F238E27FC236}">
                <a16:creationId xmlns:a16="http://schemas.microsoft.com/office/drawing/2014/main" id="{62ECBFCD-A50F-443E-AA2C-1812014A5941}"/>
              </a:ext>
            </a:extLst>
          </p:cNvPr>
          <p:cNvSpPr>
            <a:spLocks noChangeShapeType="1"/>
          </p:cNvSpPr>
          <p:nvPr/>
        </p:nvSpPr>
        <p:spPr bwMode="auto">
          <a:xfrm>
            <a:off x="6827428" y="1323713"/>
            <a:ext cx="0" cy="4800600"/>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17" name="Line 11">
            <a:extLst>
              <a:ext uri="{FF2B5EF4-FFF2-40B4-BE49-F238E27FC236}">
                <a16:creationId xmlns:a16="http://schemas.microsoft.com/office/drawing/2014/main" id="{2DD986E4-0DF9-4580-9DDE-CAAC6C15D6FB}"/>
              </a:ext>
            </a:extLst>
          </p:cNvPr>
          <p:cNvSpPr>
            <a:spLocks noChangeShapeType="1"/>
          </p:cNvSpPr>
          <p:nvPr/>
        </p:nvSpPr>
        <p:spPr bwMode="auto">
          <a:xfrm>
            <a:off x="6827428" y="5438513"/>
            <a:ext cx="1524000" cy="0"/>
          </a:xfrm>
          <a:prstGeom prst="line">
            <a:avLst/>
          </a:prstGeom>
          <a:noFill/>
          <a:ln w="9525" cap="rnd">
            <a:solidFill>
              <a:sysClr val="windowText" lastClr="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18" name="Line 12">
            <a:extLst>
              <a:ext uri="{FF2B5EF4-FFF2-40B4-BE49-F238E27FC236}">
                <a16:creationId xmlns:a16="http://schemas.microsoft.com/office/drawing/2014/main" id="{7278DEB3-311D-4A3F-86FF-5BA7255EF4FC}"/>
              </a:ext>
            </a:extLst>
          </p:cNvPr>
          <p:cNvSpPr>
            <a:spLocks noChangeShapeType="1"/>
          </p:cNvSpPr>
          <p:nvPr/>
        </p:nvSpPr>
        <p:spPr bwMode="auto">
          <a:xfrm>
            <a:off x="6065428" y="2009513"/>
            <a:ext cx="2286000" cy="0"/>
          </a:xfrm>
          <a:prstGeom prst="line">
            <a:avLst/>
          </a:prstGeom>
          <a:noFill/>
          <a:ln w="9525" cap="rnd">
            <a:solidFill>
              <a:sysClr val="windowText" lastClr="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19" name="Line 13">
            <a:extLst>
              <a:ext uri="{FF2B5EF4-FFF2-40B4-BE49-F238E27FC236}">
                <a16:creationId xmlns:a16="http://schemas.microsoft.com/office/drawing/2014/main" id="{F230EF80-CF75-4F7F-B6D3-031130B55242}"/>
              </a:ext>
            </a:extLst>
          </p:cNvPr>
          <p:cNvSpPr>
            <a:spLocks noChangeShapeType="1"/>
          </p:cNvSpPr>
          <p:nvPr/>
        </p:nvSpPr>
        <p:spPr bwMode="auto">
          <a:xfrm>
            <a:off x="6827428" y="2847713"/>
            <a:ext cx="1524000" cy="0"/>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20" name="Line 14">
            <a:extLst>
              <a:ext uri="{FF2B5EF4-FFF2-40B4-BE49-F238E27FC236}">
                <a16:creationId xmlns:a16="http://schemas.microsoft.com/office/drawing/2014/main" id="{AE33476A-DF08-482D-BADC-4CE746734740}"/>
              </a:ext>
            </a:extLst>
          </p:cNvPr>
          <p:cNvSpPr>
            <a:spLocks noChangeShapeType="1"/>
          </p:cNvSpPr>
          <p:nvPr/>
        </p:nvSpPr>
        <p:spPr bwMode="auto">
          <a:xfrm>
            <a:off x="6065428" y="3762113"/>
            <a:ext cx="2286000" cy="0"/>
          </a:xfrm>
          <a:prstGeom prst="line">
            <a:avLst/>
          </a:prstGeom>
          <a:noFill/>
          <a:ln w="9525" cap="rnd">
            <a:solidFill>
              <a:sysClr val="windowText" lastClr="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21" name="Line 15">
            <a:extLst>
              <a:ext uri="{FF2B5EF4-FFF2-40B4-BE49-F238E27FC236}">
                <a16:creationId xmlns:a16="http://schemas.microsoft.com/office/drawing/2014/main" id="{FBB1B489-07F3-4D2E-8CA2-22BF01EC0087}"/>
              </a:ext>
            </a:extLst>
          </p:cNvPr>
          <p:cNvSpPr>
            <a:spLocks noChangeShapeType="1"/>
          </p:cNvSpPr>
          <p:nvPr/>
        </p:nvSpPr>
        <p:spPr bwMode="auto">
          <a:xfrm>
            <a:off x="6065428" y="4676513"/>
            <a:ext cx="2286000" cy="0"/>
          </a:xfrm>
          <a:prstGeom prst="line">
            <a:avLst/>
          </a:prstGeom>
          <a:noFill/>
          <a:ln w="9525" cap="rnd">
            <a:solidFill>
              <a:sysClr val="windowText" lastClr="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22" name="Line 16">
            <a:extLst>
              <a:ext uri="{FF2B5EF4-FFF2-40B4-BE49-F238E27FC236}">
                <a16:creationId xmlns:a16="http://schemas.microsoft.com/office/drawing/2014/main" id="{F6DE3553-1F3A-428C-87D4-A70E3A687681}"/>
              </a:ext>
            </a:extLst>
          </p:cNvPr>
          <p:cNvSpPr>
            <a:spLocks noChangeShapeType="1"/>
          </p:cNvSpPr>
          <p:nvPr/>
        </p:nvSpPr>
        <p:spPr bwMode="auto">
          <a:xfrm>
            <a:off x="6065428" y="2847713"/>
            <a:ext cx="762000" cy="0"/>
          </a:xfrm>
          <a:prstGeom prst="line">
            <a:avLst/>
          </a:prstGeom>
          <a:noFill/>
          <a:ln w="9525" cap="rnd">
            <a:solidFill>
              <a:sysClr val="windowText" lastClr="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23" name="Line 17">
            <a:extLst>
              <a:ext uri="{FF2B5EF4-FFF2-40B4-BE49-F238E27FC236}">
                <a16:creationId xmlns:a16="http://schemas.microsoft.com/office/drawing/2014/main" id="{9205AAD5-76C7-4E55-9CD8-CBB284041FB4}"/>
              </a:ext>
            </a:extLst>
          </p:cNvPr>
          <p:cNvSpPr>
            <a:spLocks noChangeShapeType="1"/>
          </p:cNvSpPr>
          <p:nvPr/>
        </p:nvSpPr>
        <p:spPr bwMode="auto">
          <a:xfrm>
            <a:off x="6065428" y="5438513"/>
            <a:ext cx="762000" cy="0"/>
          </a:xfrm>
          <a:prstGeom prst="line">
            <a:avLst/>
          </a:prstGeom>
          <a:noFill/>
          <a:ln w="9525">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24" name="Line 18">
            <a:extLst>
              <a:ext uri="{FF2B5EF4-FFF2-40B4-BE49-F238E27FC236}">
                <a16:creationId xmlns:a16="http://schemas.microsoft.com/office/drawing/2014/main" id="{55C3554B-65E5-493E-86A5-FBA97C18CE46}"/>
              </a:ext>
            </a:extLst>
          </p:cNvPr>
          <p:cNvSpPr>
            <a:spLocks noChangeShapeType="1"/>
          </p:cNvSpPr>
          <p:nvPr/>
        </p:nvSpPr>
        <p:spPr bwMode="auto">
          <a:xfrm flipV="1">
            <a:off x="3545429" y="2020625"/>
            <a:ext cx="3599500" cy="254000"/>
          </a:xfrm>
          <a:prstGeom prst="line">
            <a:avLst/>
          </a:prstGeom>
          <a:noFill/>
          <a:ln w="254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z="2400" dirty="0">
              <a:solidFill>
                <a:prstClr val="black"/>
              </a:solidFill>
              <a:latin typeface="Times New Roman" panose="02020603050405020304" pitchFamily="18" charset="0"/>
              <a:ea typeface="Geneva" pitchFamily="64" charset="-128"/>
            </a:endParaRPr>
          </a:p>
        </p:txBody>
      </p:sp>
      <p:sp>
        <p:nvSpPr>
          <p:cNvPr id="25" name="Line 19">
            <a:extLst>
              <a:ext uri="{FF2B5EF4-FFF2-40B4-BE49-F238E27FC236}">
                <a16:creationId xmlns:a16="http://schemas.microsoft.com/office/drawing/2014/main" id="{AFAC3AAB-02B3-42CD-AC9C-DD87553BA35B}"/>
              </a:ext>
            </a:extLst>
          </p:cNvPr>
          <p:cNvSpPr>
            <a:spLocks noChangeShapeType="1"/>
          </p:cNvSpPr>
          <p:nvPr/>
        </p:nvSpPr>
        <p:spPr bwMode="auto">
          <a:xfrm>
            <a:off x="3905427" y="2616152"/>
            <a:ext cx="2591801" cy="2789024"/>
          </a:xfrm>
          <a:prstGeom prst="line">
            <a:avLst/>
          </a:prstGeom>
          <a:noFill/>
          <a:ln w="254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z="2400" dirty="0">
              <a:solidFill>
                <a:prstClr val="black"/>
              </a:solidFill>
              <a:latin typeface="Times New Roman" panose="02020603050405020304" pitchFamily="18" charset="0"/>
              <a:ea typeface="Geneva" pitchFamily="64" charset="-128"/>
            </a:endParaRPr>
          </a:p>
        </p:txBody>
      </p:sp>
      <p:sp>
        <p:nvSpPr>
          <p:cNvPr id="26" name="Line 20">
            <a:extLst>
              <a:ext uri="{FF2B5EF4-FFF2-40B4-BE49-F238E27FC236}">
                <a16:creationId xmlns:a16="http://schemas.microsoft.com/office/drawing/2014/main" id="{ED2D5EA0-34F4-4DAA-AA8C-F387D9065017}"/>
              </a:ext>
            </a:extLst>
          </p:cNvPr>
          <p:cNvSpPr>
            <a:spLocks noChangeShapeType="1"/>
          </p:cNvSpPr>
          <p:nvPr/>
        </p:nvSpPr>
        <p:spPr bwMode="auto">
          <a:xfrm flipV="1">
            <a:off x="3905428" y="3926513"/>
            <a:ext cx="2879925" cy="0"/>
          </a:xfrm>
          <a:prstGeom prst="line">
            <a:avLst/>
          </a:prstGeom>
          <a:noFill/>
          <a:ln w="254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z="2400" dirty="0">
              <a:solidFill>
                <a:prstClr val="black"/>
              </a:solidFill>
              <a:latin typeface="Times New Roman" panose="02020603050405020304" pitchFamily="18" charset="0"/>
              <a:ea typeface="Geneva" pitchFamily="64" charset="-128"/>
            </a:endParaRPr>
          </a:p>
        </p:txBody>
      </p:sp>
      <p:sp>
        <p:nvSpPr>
          <p:cNvPr id="27" name="Line 21">
            <a:extLst>
              <a:ext uri="{FF2B5EF4-FFF2-40B4-BE49-F238E27FC236}">
                <a16:creationId xmlns:a16="http://schemas.microsoft.com/office/drawing/2014/main" id="{6124390E-809D-47FB-B428-6C640503DC39}"/>
              </a:ext>
            </a:extLst>
          </p:cNvPr>
          <p:cNvSpPr>
            <a:spLocks noChangeShapeType="1"/>
          </p:cNvSpPr>
          <p:nvPr/>
        </p:nvSpPr>
        <p:spPr bwMode="auto">
          <a:xfrm>
            <a:off x="3473429" y="3566513"/>
            <a:ext cx="4116000" cy="0"/>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z="2400" dirty="0">
              <a:solidFill>
                <a:prstClr val="black"/>
              </a:solidFill>
              <a:latin typeface="Times New Roman" panose="02020603050405020304" pitchFamily="18" charset="0"/>
              <a:ea typeface="Geneva" pitchFamily="64" charset="-128"/>
            </a:endParaRPr>
          </a:p>
        </p:txBody>
      </p:sp>
      <p:sp>
        <p:nvSpPr>
          <p:cNvPr id="28" name="Line 22">
            <a:extLst>
              <a:ext uri="{FF2B5EF4-FFF2-40B4-BE49-F238E27FC236}">
                <a16:creationId xmlns:a16="http://schemas.microsoft.com/office/drawing/2014/main" id="{C4EE081D-6527-4D63-A79A-3894E8C5A00F}"/>
              </a:ext>
            </a:extLst>
          </p:cNvPr>
          <p:cNvSpPr>
            <a:spLocks noChangeShapeType="1"/>
          </p:cNvSpPr>
          <p:nvPr/>
        </p:nvSpPr>
        <p:spPr bwMode="auto">
          <a:xfrm>
            <a:off x="3905426" y="2598476"/>
            <a:ext cx="3168065" cy="214312"/>
          </a:xfrm>
          <a:prstGeom prst="line">
            <a:avLst/>
          </a:prstGeom>
          <a:noFill/>
          <a:ln w="254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fr-FR" sz="2400" dirty="0">
              <a:solidFill>
                <a:prstClr val="black"/>
              </a:solidFill>
              <a:latin typeface="Times New Roman" panose="02020603050405020304" pitchFamily="18" charset="0"/>
              <a:ea typeface="Geneva" pitchFamily="64" charset="-128"/>
            </a:endParaRPr>
          </a:p>
        </p:txBody>
      </p:sp>
      <p:sp>
        <p:nvSpPr>
          <p:cNvPr id="29" name="Rectangle 24">
            <a:extLst>
              <a:ext uri="{FF2B5EF4-FFF2-40B4-BE49-F238E27FC236}">
                <a16:creationId xmlns:a16="http://schemas.microsoft.com/office/drawing/2014/main" id="{A6FB58A5-632A-4B41-B858-A49EB3C3B3CC}"/>
              </a:ext>
            </a:extLst>
          </p:cNvPr>
          <p:cNvSpPr>
            <a:spLocks noChangeArrowheads="1"/>
          </p:cNvSpPr>
          <p:nvPr/>
        </p:nvSpPr>
        <p:spPr bwMode="auto">
          <a:xfrm>
            <a:off x="1268003" y="4362188"/>
            <a:ext cx="3414713" cy="304800"/>
          </a:xfrm>
          <a:prstGeom prst="rect">
            <a:avLst/>
          </a:prstGeom>
          <a:solidFill>
            <a:srgbClr val="4F81BD">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dirty="0">
                <a:ln>
                  <a:noFill/>
                </a:ln>
                <a:solidFill>
                  <a:prstClr val="black"/>
                </a:solidFill>
                <a:effectLst/>
                <a:uLnTx/>
                <a:uFillTx/>
                <a:latin typeface="Arial" panose="020B0604020202020204" pitchFamily="34" charset="0"/>
                <a:ea typeface="Geneva" pitchFamily="64" charset="-128"/>
              </a:rPr>
              <a:t>Phase I - 1</a:t>
            </a:r>
            <a:r>
              <a:rPr kumimoji="0" lang="fr-FR" altLang="fr-FR" sz="1600" b="0" i="0" u="none" strike="noStrike" kern="0" cap="none" spc="0" normalizeH="0" baseline="30000" dirty="0">
                <a:ln>
                  <a:noFill/>
                </a:ln>
                <a:solidFill>
                  <a:prstClr val="black"/>
                </a:solidFill>
                <a:effectLst/>
                <a:uLnTx/>
                <a:uFillTx/>
                <a:latin typeface="Arial" panose="020B0604020202020204" pitchFamily="34" charset="0"/>
                <a:ea typeface="Geneva" pitchFamily="64" charset="-128"/>
              </a:rPr>
              <a:t>ère </a:t>
            </a:r>
            <a:r>
              <a:rPr kumimoji="0" lang="fr-FR" altLang="fr-FR" sz="1600" b="0" i="0" u="none" strike="noStrike" kern="0" cap="none" spc="0" normalizeH="0" baseline="0" dirty="0">
                <a:ln>
                  <a:noFill/>
                </a:ln>
                <a:solidFill>
                  <a:prstClr val="black"/>
                </a:solidFill>
                <a:effectLst/>
                <a:uLnTx/>
                <a:uFillTx/>
                <a:latin typeface="Arial" panose="020B0604020202020204" pitchFamily="34" charset="0"/>
                <a:ea typeface="Geneva" pitchFamily="64" charset="-128"/>
              </a:rPr>
              <a:t>journée de bétonnage</a:t>
            </a:r>
          </a:p>
        </p:txBody>
      </p:sp>
      <p:sp>
        <p:nvSpPr>
          <p:cNvPr id="30" name="Rectangle 25">
            <a:extLst>
              <a:ext uri="{FF2B5EF4-FFF2-40B4-BE49-F238E27FC236}">
                <a16:creationId xmlns:a16="http://schemas.microsoft.com/office/drawing/2014/main" id="{92FCC9AB-4A1D-48E7-ACD9-888A02A29257}"/>
              </a:ext>
            </a:extLst>
          </p:cNvPr>
          <p:cNvSpPr>
            <a:spLocks noChangeArrowheads="1"/>
          </p:cNvSpPr>
          <p:nvPr/>
        </p:nvSpPr>
        <p:spPr bwMode="auto">
          <a:xfrm>
            <a:off x="1268003" y="4743188"/>
            <a:ext cx="3414713" cy="304800"/>
          </a:xfrm>
          <a:prstGeom prst="rect">
            <a:avLst/>
          </a:prstGeom>
          <a:solidFill>
            <a:srgbClr val="0000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dirty="0">
                <a:ln>
                  <a:noFill/>
                </a:ln>
                <a:solidFill>
                  <a:prstClr val="black"/>
                </a:solidFill>
                <a:effectLst/>
                <a:uLnTx/>
                <a:uFillTx/>
                <a:latin typeface="Arial" panose="020B0604020202020204" pitchFamily="34" charset="0"/>
                <a:ea typeface="Geneva" pitchFamily="64" charset="-128"/>
              </a:rPr>
              <a:t>Phase I - 2</a:t>
            </a:r>
            <a:r>
              <a:rPr kumimoji="0" lang="fr-FR" altLang="fr-FR" sz="1600" b="0" i="0" u="none" strike="noStrike" kern="0" cap="none" spc="0" normalizeH="0" baseline="30000" dirty="0">
                <a:ln>
                  <a:noFill/>
                </a:ln>
                <a:solidFill>
                  <a:prstClr val="black"/>
                </a:solidFill>
                <a:effectLst/>
                <a:uLnTx/>
                <a:uFillTx/>
                <a:latin typeface="Arial" panose="020B0604020202020204" pitchFamily="34" charset="0"/>
                <a:ea typeface="Geneva" pitchFamily="64" charset="-128"/>
              </a:rPr>
              <a:t>ème</a:t>
            </a:r>
            <a:r>
              <a:rPr kumimoji="0" lang="fr-FR" altLang="fr-FR" sz="1600" b="0" i="0" u="none" strike="noStrike" kern="0" cap="none" spc="0" normalizeH="0" baseline="0" dirty="0">
                <a:ln>
                  <a:noFill/>
                </a:ln>
                <a:solidFill>
                  <a:prstClr val="black"/>
                </a:solidFill>
                <a:effectLst/>
                <a:uLnTx/>
                <a:uFillTx/>
                <a:latin typeface="Arial" panose="020B0604020202020204" pitchFamily="34" charset="0"/>
                <a:ea typeface="Geneva" pitchFamily="64" charset="-128"/>
              </a:rPr>
              <a:t> journée de bétonnage</a:t>
            </a:r>
          </a:p>
        </p:txBody>
      </p:sp>
      <p:sp>
        <p:nvSpPr>
          <p:cNvPr id="31" name="Rectangle 26">
            <a:extLst>
              <a:ext uri="{FF2B5EF4-FFF2-40B4-BE49-F238E27FC236}">
                <a16:creationId xmlns:a16="http://schemas.microsoft.com/office/drawing/2014/main" id="{EF37BA36-4A94-498F-81D1-425925B7F719}"/>
              </a:ext>
            </a:extLst>
          </p:cNvPr>
          <p:cNvSpPr>
            <a:spLocks noChangeArrowheads="1"/>
          </p:cNvSpPr>
          <p:nvPr/>
        </p:nvSpPr>
        <p:spPr bwMode="auto">
          <a:xfrm>
            <a:off x="1268003" y="5078151"/>
            <a:ext cx="3414713" cy="304800"/>
          </a:xfrm>
          <a:prstGeom prst="rect">
            <a:avLst/>
          </a:prstGeom>
          <a:solidFill>
            <a:srgbClr val="C0C0C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fr-FR" altLang="fr-FR" sz="1600" dirty="0">
                <a:solidFill>
                  <a:prstClr val="black"/>
                </a:solidFill>
                <a:latin typeface="Arial" panose="020B0604020202020204" pitchFamily="34" charset="0"/>
                <a:ea typeface="Geneva" pitchFamily="64" charset="-128"/>
              </a:rPr>
              <a:t>Phase II - 1</a:t>
            </a:r>
            <a:r>
              <a:rPr lang="fr-FR" altLang="fr-FR" sz="1600" baseline="30000" dirty="0">
                <a:solidFill>
                  <a:prstClr val="black"/>
                </a:solidFill>
                <a:latin typeface="Arial" panose="020B0604020202020204" pitchFamily="34" charset="0"/>
                <a:ea typeface="Geneva" pitchFamily="64" charset="-128"/>
              </a:rPr>
              <a:t>ère </a:t>
            </a:r>
            <a:r>
              <a:rPr lang="fr-FR" altLang="fr-FR" sz="1600" dirty="0">
                <a:solidFill>
                  <a:prstClr val="black"/>
                </a:solidFill>
                <a:latin typeface="Arial" panose="020B0604020202020204" pitchFamily="34" charset="0"/>
                <a:ea typeface="Geneva" pitchFamily="64" charset="-128"/>
              </a:rPr>
              <a:t>journée de bétonnage</a:t>
            </a:r>
          </a:p>
        </p:txBody>
      </p:sp>
      <p:sp>
        <p:nvSpPr>
          <p:cNvPr id="32" name="Rectangle 27">
            <a:extLst>
              <a:ext uri="{FF2B5EF4-FFF2-40B4-BE49-F238E27FC236}">
                <a16:creationId xmlns:a16="http://schemas.microsoft.com/office/drawing/2014/main" id="{364939BB-8597-4CFF-9D4B-2E5123EFF2F5}"/>
              </a:ext>
            </a:extLst>
          </p:cNvPr>
          <p:cNvSpPr>
            <a:spLocks noChangeArrowheads="1"/>
          </p:cNvSpPr>
          <p:nvPr/>
        </p:nvSpPr>
        <p:spPr bwMode="auto">
          <a:xfrm>
            <a:off x="1268003" y="5459151"/>
            <a:ext cx="3414713" cy="304800"/>
          </a:xfrm>
          <a:prstGeom prst="rect">
            <a:avLst/>
          </a:prstGeom>
          <a:solidFill>
            <a:srgbClr val="969696">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fr-FR" altLang="fr-FR" sz="1600" dirty="0">
                <a:solidFill>
                  <a:prstClr val="black"/>
                </a:solidFill>
                <a:latin typeface="Arial" panose="020B0604020202020204" pitchFamily="34" charset="0"/>
                <a:ea typeface="Geneva" pitchFamily="64" charset="-128"/>
              </a:rPr>
              <a:t>Phase II - 2</a:t>
            </a:r>
            <a:r>
              <a:rPr lang="fr-FR" altLang="fr-FR" sz="1600" baseline="30000" dirty="0">
                <a:solidFill>
                  <a:prstClr val="black"/>
                </a:solidFill>
                <a:latin typeface="Arial" panose="020B0604020202020204" pitchFamily="34" charset="0"/>
                <a:ea typeface="Geneva" pitchFamily="64" charset="-128"/>
              </a:rPr>
              <a:t>ème</a:t>
            </a:r>
            <a:r>
              <a:rPr lang="fr-FR" altLang="fr-FR" sz="1600" dirty="0">
                <a:solidFill>
                  <a:prstClr val="black"/>
                </a:solidFill>
                <a:latin typeface="Arial" panose="020B0604020202020204" pitchFamily="34" charset="0"/>
                <a:ea typeface="Geneva" pitchFamily="64" charset="-128"/>
              </a:rPr>
              <a:t> journée de bétonnage</a:t>
            </a:r>
          </a:p>
        </p:txBody>
      </p:sp>
      <p:sp>
        <p:nvSpPr>
          <p:cNvPr id="3" name="ZoneTexte 2">
            <a:extLst>
              <a:ext uri="{FF2B5EF4-FFF2-40B4-BE49-F238E27FC236}">
                <a16:creationId xmlns:a16="http://schemas.microsoft.com/office/drawing/2014/main" id="{9E11AF14-7C3C-4150-9543-20DB89D55C5F}"/>
              </a:ext>
            </a:extLst>
          </p:cNvPr>
          <p:cNvSpPr txBox="1"/>
          <p:nvPr/>
        </p:nvSpPr>
        <p:spPr>
          <a:xfrm>
            <a:off x="419100" y="1174750"/>
            <a:ext cx="3288898" cy="369332"/>
          </a:xfrm>
          <a:prstGeom prst="rect">
            <a:avLst/>
          </a:prstGeom>
          <a:noFill/>
        </p:spPr>
        <p:txBody>
          <a:bodyPr wrap="square" rtlCol="0">
            <a:spAutoFit/>
          </a:bodyPr>
          <a:lstStyle/>
          <a:p>
            <a:r>
              <a:rPr lang="fr-FR" dirty="0"/>
              <a:t>Vidéos : Les chaussées en béton</a:t>
            </a:r>
          </a:p>
        </p:txBody>
      </p:sp>
      <p:sp>
        <p:nvSpPr>
          <p:cNvPr id="4" name="Forme libre : forme 3">
            <a:extLst>
              <a:ext uri="{FF2B5EF4-FFF2-40B4-BE49-F238E27FC236}">
                <a16:creationId xmlns:a16="http://schemas.microsoft.com/office/drawing/2014/main" id="{E2B718B2-AE7E-4B00-B862-C48FD6A2A39F}"/>
              </a:ext>
            </a:extLst>
          </p:cNvPr>
          <p:cNvSpPr/>
          <p:nvPr/>
        </p:nvSpPr>
        <p:spPr>
          <a:xfrm>
            <a:off x="241300" y="1136650"/>
            <a:ext cx="3637238" cy="552912"/>
          </a:xfrm>
          <a:custGeom>
            <a:avLst/>
            <a:gdLst>
              <a:gd name="connsiteX0" fmla="*/ 3340100 w 3637238"/>
              <a:gd name="connsiteY0" fmla="*/ 0 h 552912"/>
              <a:gd name="connsiteX1" fmla="*/ 3308350 w 3637238"/>
              <a:gd name="connsiteY1" fmla="*/ 508000 h 552912"/>
              <a:gd name="connsiteX2" fmla="*/ 0 w 3637238"/>
              <a:gd name="connsiteY2" fmla="*/ 495300 h 552912"/>
            </a:gdLst>
            <a:ahLst/>
            <a:cxnLst>
              <a:cxn ang="0">
                <a:pos x="connsiteX0" y="connsiteY0"/>
              </a:cxn>
              <a:cxn ang="0">
                <a:pos x="connsiteX1" y="connsiteY1"/>
              </a:cxn>
              <a:cxn ang="0">
                <a:pos x="connsiteX2" y="connsiteY2"/>
              </a:cxn>
            </a:cxnLst>
            <a:rect l="l" t="t" r="r" b="b"/>
            <a:pathLst>
              <a:path w="3637238" h="552912">
                <a:moveTo>
                  <a:pt x="3340100" y="0"/>
                </a:moveTo>
                <a:cubicBezTo>
                  <a:pt x="3602566" y="212725"/>
                  <a:pt x="3865033" y="425450"/>
                  <a:pt x="3308350" y="508000"/>
                </a:cubicBezTo>
                <a:cubicBezTo>
                  <a:pt x="2751667" y="590550"/>
                  <a:pt x="1375833" y="542925"/>
                  <a:pt x="0" y="49530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1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8054A339-7D76-47EA-B909-0EF044B5E01F}"/>
              </a:ext>
            </a:extLst>
          </p:cNvPr>
          <p:cNvPicPr>
            <a:picLocks noChangeAspect="1"/>
          </p:cNvPicPr>
          <p:nvPr/>
        </p:nvPicPr>
        <p:blipFill>
          <a:blip r:embed="rId3"/>
          <a:stretch>
            <a:fillRect/>
          </a:stretch>
        </p:blipFill>
        <p:spPr>
          <a:xfrm>
            <a:off x="5384962" y="5858802"/>
            <a:ext cx="2567006" cy="228602"/>
          </a:xfrm>
          <a:prstGeom prst="rect">
            <a:avLst/>
          </a:prstGeom>
        </p:spPr>
      </p:pic>
      <p:pic>
        <p:nvPicPr>
          <p:cNvPr id="11" name="Image 10">
            <a:extLst>
              <a:ext uri="{FF2B5EF4-FFF2-40B4-BE49-F238E27FC236}">
                <a16:creationId xmlns:a16="http://schemas.microsoft.com/office/drawing/2014/main" id="{48BB19C3-0023-4E16-9203-C180D0A65237}"/>
              </a:ext>
            </a:extLst>
          </p:cNvPr>
          <p:cNvPicPr>
            <a:picLocks noChangeAspect="1"/>
          </p:cNvPicPr>
          <p:nvPr/>
        </p:nvPicPr>
        <p:blipFill>
          <a:blip r:embed="rId4"/>
          <a:stretch>
            <a:fillRect/>
          </a:stretch>
        </p:blipFill>
        <p:spPr>
          <a:xfrm>
            <a:off x="5129784" y="3612099"/>
            <a:ext cx="2828946" cy="738193"/>
          </a:xfrm>
          <a:prstGeom prst="rect">
            <a:avLst/>
          </a:prstGeom>
        </p:spPr>
      </p:pic>
      <p:pic>
        <p:nvPicPr>
          <p:cNvPr id="3" name="Image 2">
            <a:extLst>
              <a:ext uri="{FF2B5EF4-FFF2-40B4-BE49-F238E27FC236}">
                <a16:creationId xmlns:a16="http://schemas.microsoft.com/office/drawing/2014/main" id="{5BF34444-6C56-4CF1-BC19-A7F8FBF72A88}"/>
              </a:ext>
            </a:extLst>
          </p:cNvPr>
          <p:cNvPicPr>
            <a:picLocks noChangeAspect="1"/>
          </p:cNvPicPr>
          <p:nvPr/>
        </p:nvPicPr>
        <p:blipFill>
          <a:blip r:embed="rId5"/>
          <a:stretch>
            <a:fillRect/>
          </a:stretch>
        </p:blipFill>
        <p:spPr>
          <a:xfrm>
            <a:off x="646712" y="1445200"/>
            <a:ext cx="2862283" cy="695330"/>
          </a:xfrm>
          <a:prstGeom prst="rect">
            <a:avLst/>
          </a:prstGeom>
        </p:spPr>
      </p:pic>
      <p:pic>
        <p:nvPicPr>
          <p:cNvPr id="10" name="Image 9">
            <a:extLst>
              <a:ext uri="{FF2B5EF4-FFF2-40B4-BE49-F238E27FC236}">
                <a16:creationId xmlns:a16="http://schemas.microsoft.com/office/drawing/2014/main" id="{28957567-A4C7-41D3-912D-57CC4884F454}"/>
              </a:ext>
            </a:extLst>
          </p:cNvPr>
          <p:cNvPicPr>
            <a:picLocks noChangeAspect="1"/>
          </p:cNvPicPr>
          <p:nvPr/>
        </p:nvPicPr>
        <p:blipFill>
          <a:blip r:embed="rId6"/>
          <a:stretch>
            <a:fillRect/>
          </a:stretch>
        </p:blipFill>
        <p:spPr>
          <a:xfrm>
            <a:off x="5129784" y="1409190"/>
            <a:ext cx="2847996" cy="647705"/>
          </a:xfrm>
          <a:prstGeom prst="rect">
            <a:avLst/>
          </a:prstGeom>
        </p:spPr>
      </p:pic>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Joints transversaux</a:t>
            </a:r>
          </a:p>
        </p:txBody>
      </p:sp>
      <p:sp>
        <p:nvSpPr>
          <p:cNvPr id="6" name="Rectangle : coins arrondis 5">
            <a:extLst>
              <a:ext uri="{FF2B5EF4-FFF2-40B4-BE49-F238E27FC236}">
                <a16:creationId xmlns:a16="http://schemas.microsoft.com/office/drawing/2014/main" id="{2093EA53-075E-4877-88E7-80AAB486C7E8}"/>
              </a:ext>
            </a:extLst>
          </p:cNvPr>
          <p:cNvSpPr/>
          <p:nvPr/>
        </p:nvSpPr>
        <p:spPr>
          <a:xfrm>
            <a:off x="7098065" y="561541"/>
            <a:ext cx="1451098" cy="40511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1.2.7.1.</a:t>
            </a:r>
          </a:p>
        </p:txBody>
      </p:sp>
      <p:pic>
        <p:nvPicPr>
          <p:cNvPr id="4" name="Image 3">
            <a:extLst>
              <a:ext uri="{FF2B5EF4-FFF2-40B4-BE49-F238E27FC236}">
                <a16:creationId xmlns:a16="http://schemas.microsoft.com/office/drawing/2014/main" id="{35A1B364-D20B-47A1-9820-87A5BC09EB24}"/>
              </a:ext>
            </a:extLst>
          </p:cNvPr>
          <p:cNvPicPr>
            <a:picLocks noChangeAspect="1"/>
          </p:cNvPicPr>
          <p:nvPr/>
        </p:nvPicPr>
        <p:blipFill>
          <a:blip r:embed="rId7"/>
          <a:stretch>
            <a:fillRect/>
          </a:stretch>
        </p:blipFill>
        <p:spPr>
          <a:xfrm>
            <a:off x="646712" y="3679434"/>
            <a:ext cx="2867046" cy="695330"/>
          </a:xfrm>
          <a:prstGeom prst="rect">
            <a:avLst/>
          </a:prstGeom>
        </p:spPr>
      </p:pic>
      <p:pic>
        <p:nvPicPr>
          <p:cNvPr id="5" name="Image 4">
            <a:extLst>
              <a:ext uri="{FF2B5EF4-FFF2-40B4-BE49-F238E27FC236}">
                <a16:creationId xmlns:a16="http://schemas.microsoft.com/office/drawing/2014/main" id="{22F003EF-6EA0-46EA-A07F-CB078F1AEDD0}"/>
              </a:ext>
            </a:extLst>
          </p:cNvPr>
          <p:cNvPicPr>
            <a:picLocks noChangeAspect="1"/>
          </p:cNvPicPr>
          <p:nvPr/>
        </p:nvPicPr>
        <p:blipFill>
          <a:blip r:embed="rId8"/>
          <a:stretch>
            <a:fillRect/>
          </a:stretch>
        </p:blipFill>
        <p:spPr>
          <a:xfrm>
            <a:off x="517670" y="1387071"/>
            <a:ext cx="3085987" cy="114296"/>
          </a:xfrm>
          <a:prstGeom prst="rect">
            <a:avLst/>
          </a:prstGeom>
        </p:spPr>
      </p:pic>
      <p:pic>
        <p:nvPicPr>
          <p:cNvPr id="7" name="Image 6">
            <a:extLst>
              <a:ext uri="{FF2B5EF4-FFF2-40B4-BE49-F238E27FC236}">
                <a16:creationId xmlns:a16="http://schemas.microsoft.com/office/drawing/2014/main" id="{A4EE5137-F4A5-4CD9-904B-7B431A0838C6}"/>
              </a:ext>
            </a:extLst>
          </p:cNvPr>
          <p:cNvPicPr>
            <a:picLocks noChangeAspect="1"/>
          </p:cNvPicPr>
          <p:nvPr/>
        </p:nvPicPr>
        <p:blipFill>
          <a:blip r:embed="rId9"/>
          <a:stretch>
            <a:fillRect/>
          </a:stretch>
        </p:blipFill>
        <p:spPr>
          <a:xfrm>
            <a:off x="1388350" y="3628776"/>
            <a:ext cx="1247729" cy="85722"/>
          </a:xfrm>
          <a:prstGeom prst="rect">
            <a:avLst/>
          </a:prstGeom>
        </p:spPr>
      </p:pic>
      <p:pic>
        <p:nvPicPr>
          <p:cNvPr id="8" name="Image 7">
            <a:extLst>
              <a:ext uri="{FF2B5EF4-FFF2-40B4-BE49-F238E27FC236}">
                <a16:creationId xmlns:a16="http://schemas.microsoft.com/office/drawing/2014/main" id="{365BF3C8-6C1D-4675-B6AD-C71ADC5FF2C5}"/>
              </a:ext>
            </a:extLst>
          </p:cNvPr>
          <p:cNvPicPr>
            <a:picLocks noChangeAspect="1"/>
          </p:cNvPicPr>
          <p:nvPr/>
        </p:nvPicPr>
        <p:blipFill>
          <a:blip r:embed="rId10"/>
          <a:stretch>
            <a:fillRect/>
          </a:stretch>
        </p:blipFill>
        <p:spPr>
          <a:xfrm>
            <a:off x="5644339" y="1334375"/>
            <a:ext cx="1863656" cy="101596"/>
          </a:xfrm>
          <a:prstGeom prst="rect">
            <a:avLst/>
          </a:prstGeom>
        </p:spPr>
      </p:pic>
      <p:pic>
        <p:nvPicPr>
          <p:cNvPr id="9" name="Image 8">
            <a:extLst>
              <a:ext uri="{FF2B5EF4-FFF2-40B4-BE49-F238E27FC236}">
                <a16:creationId xmlns:a16="http://schemas.microsoft.com/office/drawing/2014/main" id="{765F39CE-B822-4298-820B-C964D9AAF4E8}"/>
              </a:ext>
            </a:extLst>
          </p:cNvPr>
          <p:cNvPicPr>
            <a:picLocks noChangeAspect="1"/>
          </p:cNvPicPr>
          <p:nvPr/>
        </p:nvPicPr>
        <p:blipFill>
          <a:blip r:embed="rId11"/>
          <a:stretch>
            <a:fillRect/>
          </a:stretch>
        </p:blipFill>
        <p:spPr>
          <a:xfrm>
            <a:off x="4747185" y="3584927"/>
            <a:ext cx="3308228" cy="104771"/>
          </a:xfrm>
          <a:prstGeom prst="rect">
            <a:avLst/>
          </a:prstGeom>
        </p:spPr>
      </p:pic>
      <p:sp>
        <p:nvSpPr>
          <p:cNvPr id="14" name="ZoneTexte 13">
            <a:extLst>
              <a:ext uri="{FF2B5EF4-FFF2-40B4-BE49-F238E27FC236}">
                <a16:creationId xmlns:a16="http://schemas.microsoft.com/office/drawing/2014/main" id="{93B3F2D1-317A-4584-9C01-F0BA7ABFE10B}"/>
              </a:ext>
            </a:extLst>
          </p:cNvPr>
          <p:cNvSpPr txBox="1"/>
          <p:nvPr/>
        </p:nvSpPr>
        <p:spPr>
          <a:xfrm>
            <a:off x="3513758" y="984954"/>
            <a:ext cx="1792625" cy="369332"/>
          </a:xfrm>
          <a:prstGeom prst="rect">
            <a:avLst/>
          </a:prstGeom>
          <a:noFill/>
        </p:spPr>
        <p:txBody>
          <a:bodyPr wrap="square" rtlCol="0">
            <a:spAutoFit/>
          </a:bodyPr>
          <a:lstStyle/>
          <a:p>
            <a:r>
              <a:rPr lang="fr-FR" b="1" dirty="0">
                <a:solidFill>
                  <a:schemeClr val="accent1">
                    <a:lumMod val="75000"/>
                  </a:schemeClr>
                </a:solidFill>
              </a:rPr>
              <a:t>Joint de retrait</a:t>
            </a:r>
          </a:p>
        </p:txBody>
      </p:sp>
      <p:cxnSp>
        <p:nvCxnSpPr>
          <p:cNvPr id="15" name="Connecteur droit 14">
            <a:extLst>
              <a:ext uri="{FF2B5EF4-FFF2-40B4-BE49-F238E27FC236}">
                <a16:creationId xmlns:a16="http://schemas.microsoft.com/office/drawing/2014/main" id="{CFB1595B-C4AA-442C-ABE1-1BAFD5B78678}"/>
              </a:ext>
            </a:extLst>
          </p:cNvPr>
          <p:cNvCxnSpPr>
            <a:cxnSpLocks/>
          </p:cNvCxnSpPr>
          <p:nvPr/>
        </p:nvCxnSpPr>
        <p:spPr>
          <a:xfrm>
            <a:off x="4267312" y="1842016"/>
            <a:ext cx="0" cy="43016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2E03F203-D8BB-4504-8800-6F0885B7F1DC}"/>
              </a:ext>
            </a:extLst>
          </p:cNvPr>
          <p:cNvSpPr txBox="1"/>
          <p:nvPr/>
        </p:nvSpPr>
        <p:spPr>
          <a:xfrm>
            <a:off x="748699" y="962022"/>
            <a:ext cx="2889338" cy="369332"/>
          </a:xfrm>
          <a:prstGeom prst="rect">
            <a:avLst/>
          </a:prstGeom>
          <a:noFill/>
        </p:spPr>
        <p:txBody>
          <a:bodyPr wrap="square" rtlCol="0">
            <a:spAutoFit/>
          </a:bodyPr>
          <a:lstStyle/>
          <a:p>
            <a:r>
              <a:rPr lang="fr-FR" dirty="0"/>
              <a:t>Revêtements discontinus</a:t>
            </a:r>
          </a:p>
        </p:txBody>
      </p:sp>
      <p:sp>
        <p:nvSpPr>
          <p:cNvPr id="18" name="ZoneTexte 17">
            <a:extLst>
              <a:ext uri="{FF2B5EF4-FFF2-40B4-BE49-F238E27FC236}">
                <a16:creationId xmlns:a16="http://schemas.microsoft.com/office/drawing/2014/main" id="{65935DD7-C6D7-4BF8-9AAC-F1BAC3173677}"/>
              </a:ext>
            </a:extLst>
          </p:cNvPr>
          <p:cNvSpPr txBox="1"/>
          <p:nvPr/>
        </p:nvSpPr>
        <p:spPr>
          <a:xfrm>
            <a:off x="5574295" y="965504"/>
            <a:ext cx="2478886" cy="369332"/>
          </a:xfrm>
          <a:prstGeom prst="rect">
            <a:avLst/>
          </a:prstGeom>
          <a:noFill/>
        </p:spPr>
        <p:txBody>
          <a:bodyPr wrap="square" rtlCol="0">
            <a:spAutoFit/>
          </a:bodyPr>
          <a:lstStyle/>
          <a:p>
            <a:r>
              <a:rPr lang="fr-FR" dirty="0"/>
              <a:t>Revêtements BAC</a:t>
            </a:r>
          </a:p>
        </p:txBody>
      </p:sp>
      <p:pic>
        <p:nvPicPr>
          <p:cNvPr id="12" name="Image 11">
            <a:extLst>
              <a:ext uri="{FF2B5EF4-FFF2-40B4-BE49-F238E27FC236}">
                <a16:creationId xmlns:a16="http://schemas.microsoft.com/office/drawing/2014/main" id="{D4356BA5-FFCA-4F6B-AAE7-C819710BC339}"/>
              </a:ext>
            </a:extLst>
          </p:cNvPr>
          <p:cNvPicPr>
            <a:picLocks noChangeAspect="1"/>
          </p:cNvPicPr>
          <p:nvPr/>
        </p:nvPicPr>
        <p:blipFill>
          <a:blip r:embed="rId12"/>
          <a:stretch>
            <a:fillRect/>
          </a:stretch>
        </p:blipFill>
        <p:spPr>
          <a:xfrm>
            <a:off x="5234890" y="4329506"/>
            <a:ext cx="2648174" cy="1530136"/>
          </a:xfrm>
          <a:prstGeom prst="rect">
            <a:avLst/>
          </a:prstGeom>
        </p:spPr>
      </p:pic>
      <p:cxnSp>
        <p:nvCxnSpPr>
          <p:cNvPr id="19" name="Connecteur droit avec flèche 18">
            <a:extLst>
              <a:ext uri="{FF2B5EF4-FFF2-40B4-BE49-F238E27FC236}">
                <a16:creationId xmlns:a16="http://schemas.microsoft.com/office/drawing/2014/main" id="{B4162DF1-3395-42EB-847E-9F2FE18DBFA1}"/>
              </a:ext>
            </a:extLst>
          </p:cNvPr>
          <p:cNvCxnSpPr>
            <a:cxnSpLocks/>
          </p:cNvCxnSpPr>
          <p:nvPr/>
        </p:nvCxnSpPr>
        <p:spPr>
          <a:xfrm flipV="1">
            <a:off x="5047062" y="5024152"/>
            <a:ext cx="480552" cy="418440"/>
          </a:xfrm>
          <a:prstGeom prst="straightConnector1">
            <a:avLst/>
          </a:prstGeom>
          <a:ln w="190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40474B67-6561-4725-8397-F15FAA3810A7}"/>
              </a:ext>
            </a:extLst>
          </p:cNvPr>
          <p:cNvSpPr txBox="1"/>
          <p:nvPr/>
        </p:nvSpPr>
        <p:spPr>
          <a:xfrm rot="19182897">
            <a:off x="4690398" y="4880057"/>
            <a:ext cx="820877" cy="369332"/>
          </a:xfrm>
          <a:prstGeom prst="rect">
            <a:avLst/>
          </a:prstGeom>
          <a:noFill/>
          <a:ln>
            <a:noFill/>
          </a:ln>
        </p:spPr>
        <p:txBody>
          <a:bodyPr wrap="square" rtlCol="0">
            <a:spAutoFit/>
          </a:bodyPr>
          <a:lstStyle/>
          <a:p>
            <a:r>
              <a:rPr lang="fr-FR" b="1" dirty="0"/>
              <a:t>40cm</a:t>
            </a:r>
          </a:p>
        </p:txBody>
      </p:sp>
      <p:sp>
        <p:nvSpPr>
          <p:cNvPr id="25" name="ZoneTexte 24">
            <a:extLst>
              <a:ext uri="{FF2B5EF4-FFF2-40B4-BE49-F238E27FC236}">
                <a16:creationId xmlns:a16="http://schemas.microsoft.com/office/drawing/2014/main" id="{1ED34D86-9429-44EC-9CA6-ABBBC5EC83AC}"/>
              </a:ext>
            </a:extLst>
          </p:cNvPr>
          <p:cNvSpPr txBox="1"/>
          <p:nvPr/>
        </p:nvSpPr>
        <p:spPr>
          <a:xfrm rot="1274094">
            <a:off x="6120427" y="4965647"/>
            <a:ext cx="820877" cy="369332"/>
          </a:xfrm>
          <a:prstGeom prst="rect">
            <a:avLst/>
          </a:prstGeom>
          <a:noFill/>
          <a:ln>
            <a:noFill/>
          </a:ln>
        </p:spPr>
        <p:txBody>
          <a:bodyPr wrap="square" rtlCol="0">
            <a:spAutoFit/>
          </a:bodyPr>
          <a:lstStyle/>
          <a:p>
            <a:r>
              <a:rPr lang="fr-FR" b="1" dirty="0"/>
              <a:t>120cm</a:t>
            </a:r>
          </a:p>
        </p:txBody>
      </p:sp>
      <p:cxnSp>
        <p:nvCxnSpPr>
          <p:cNvPr id="26" name="Connecteur droit avec flèche 25">
            <a:extLst>
              <a:ext uri="{FF2B5EF4-FFF2-40B4-BE49-F238E27FC236}">
                <a16:creationId xmlns:a16="http://schemas.microsoft.com/office/drawing/2014/main" id="{A33EE993-8C51-4208-B956-64522116087A}"/>
              </a:ext>
            </a:extLst>
          </p:cNvPr>
          <p:cNvCxnSpPr>
            <a:cxnSpLocks/>
          </p:cNvCxnSpPr>
          <p:nvPr/>
        </p:nvCxnSpPr>
        <p:spPr>
          <a:xfrm>
            <a:off x="5697930" y="5024152"/>
            <a:ext cx="1366168" cy="572025"/>
          </a:xfrm>
          <a:prstGeom prst="straightConnector1">
            <a:avLst/>
          </a:prstGeom>
          <a:ln w="190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09B24210-25F8-4FFC-85ED-DB27056CB80A}"/>
              </a:ext>
            </a:extLst>
          </p:cNvPr>
          <p:cNvSpPr txBox="1"/>
          <p:nvPr/>
        </p:nvSpPr>
        <p:spPr>
          <a:xfrm>
            <a:off x="4987319" y="6007097"/>
            <a:ext cx="3092709" cy="369332"/>
          </a:xfrm>
          <a:prstGeom prst="rect">
            <a:avLst/>
          </a:prstGeom>
          <a:noFill/>
          <a:ln>
            <a:noFill/>
          </a:ln>
        </p:spPr>
        <p:txBody>
          <a:bodyPr wrap="square" rtlCol="0">
            <a:spAutoFit/>
          </a:bodyPr>
          <a:lstStyle/>
          <a:p>
            <a:r>
              <a:rPr lang="fr-FR" b="1" dirty="0"/>
              <a:t>Profondeur 4cm – non scellées</a:t>
            </a:r>
          </a:p>
        </p:txBody>
      </p:sp>
      <p:pic>
        <p:nvPicPr>
          <p:cNvPr id="32" name="Image 31">
            <a:extLst>
              <a:ext uri="{FF2B5EF4-FFF2-40B4-BE49-F238E27FC236}">
                <a16:creationId xmlns:a16="http://schemas.microsoft.com/office/drawing/2014/main" id="{D943641A-3F43-48DB-9D9C-736B93FEA097}"/>
              </a:ext>
            </a:extLst>
          </p:cNvPr>
          <p:cNvPicPr>
            <a:picLocks noChangeAspect="1"/>
          </p:cNvPicPr>
          <p:nvPr/>
        </p:nvPicPr>
        <p:blipFill>
          <a:blip r:embed="rId13"/>
          <a:stretch>
            <a:fillRect/>
          </a:stretch>
        </p:blipFill>
        <p:spPr>
          <a:xfrm>
            <a:off x="5336728" y="2070051"/>
            <a:ext cx="2478886" cy="1415557"/>
          </a:xfrm>
          <a:prstGeom prst="rect">
            <a:avLst/>
          </a:prstGeom>
        </p:spPr>
      </p:pic>
      <p:pic>
        <p:nvPicPr>
          <p:cNvPr id="31" name="Image 30">
            <a:extLst>
              <a:ext uri="{FF2B5EF4-FFF2-40B4-BE49-F238E27FC236}">
                <a16:creationId xmlns:a16="http://schemas.microsoft.com/office/drawing/2014/main" id="{66D9D4DE-6D5F-46E4-AB54-47725A25494B}"/>
              </a:ext>
            </a:extLst>
          </p:cNvPr>
          <p:cNvPicPr>
            <a:picLocks noChangeAspect="1"/>
          </p:cNvPicPr>
          <p:nvPr/>
        </p:nvPicPr>
        <p:blipFill>
          <a:blip r:embed="rId14"/>
          <a:stretch>
            <a:fillRect/>
          </a:stretch>
        </p:blipFill>
        <p:spPr>
          <a:xfrm>
            <a:off x="574641" y="4336510"/>
            <a:ext cx="2972665" cy="1536536"/>
          </a:xfrm>
          <a:prstGeom prst="rect">
            <a:avLst/>
          </a:prstGeom>
        </p:spPr>
      </p:pic>
      <p:pic>
        <p:nvPicPr>
          <p:cNvPr id="35" name="Image 34">
            <a:extLst>
              <a:ext uri="{FF2B5EF4-FFF2-40B4-BE49-F238E27FC236}">
                <a16:creationId xmlns:a16="http://schemas.microsoft.com/office/drawing/2014/main" id="{D01636FC-9980-4132-88C4-477DBDF2EC42}"/>
              </a:ext>
            </a:extLst>
          </p:cNvPr>
          <p:cNvPicPr>
            <a:picLocks noChangeAspect="1"/>
          </p:cNvPicPr>
          <p:nvPr/>
        </p:nvPicPr>
        <p:blipFill>
          <a:blip r:embed="rId15"/>
          <a:stretch>
            <a:fillRect/>
          </a:stretch>
        </p:blipFill>
        <p:spPr>
          <a:xfrm>
            <a:off x="1095288" y="2130608"/>
            <a:ext cx="2132297" cy="1376143"/>
          </a:xfrm>
          <a:prstGeom prst="rect">
            <a:avLst/>
          </a:prstGeom>
        </p:spPr>
      </p:pic>
      <p:sp>
        <p:nvSpPr>
          <p:cNvPr id="33" name="ZoneTexte 32">
            <a:extLst>
              <a:ext uri="{FF2B5EF4-FFF2-40B4-BE49-F238E27FC236}">
                <a16:creationId xmlns:a16="http://schemas.microsoft.com/office/drawing/2014/main" id="{C62C5D44-E5FE-4184-A74F-0FE38B0B2E92}"/>
              </a:ext>
            </a:extLst>
          </p:cNvPr>
          <p:cNvSpPr txBox="1"/>
          <p:nvPr/>
        </p:nvSpPr>
        <p:spPr>
          <a:xfrm>
            <a:off x="2859118" y="5859642"/>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9</a:t>
            </a:r>
          </a:p>
        </p:txBody>
      </p:sp>
      <p:sp>
        <p:nvSpPr>
          <p:cNvPr id="34" name="ZoneTexte 33">
            <a:extLst>
              <a:ext uri="{FF2B5EF4-FFF2-40B4-BE49-F238E27FC236}">
                <a16:creationId xmlns:a16="http://schemas.microsoft.com/office/drawing/2014/main" id="{AFD8F9E9-2F95-444B-8F04-E19C59E07DA2}"/>
              </a:ext>
            </a:extLst>
          </p:cNvPr>
          <p:cNvSpPr txBox="1"/>
          <p:nvPr/>
        </p:nvSpPr>
        <p:spPr>
          <a:xfrm>
            <a:off x="7886670" y="5611442"/>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11</a:t>
            </a:r>
          </a:p>
        </p:txBody>
      </p:sp>
      <p:sp>
        <p:nvSpPr>
          <p:cNvPr id="36" name="ZoneTexte 35">
            <a:extLst>
              <a:ext uri="{FF2B5EF4-FFF2-40B4-BE49-F238E27FC236}">
                <a16:creationId xmlns:a16="http://schemas.microsoft.com/office/drawing/2014/main" id="{4B029C90-FAF6-4214-B08A-C2B230EEC73D}"/>
              </a:ext>
            </a:extLst>
          </p:cNvPr>
          <p:cNvSpPr txBox="1"/>
          <p:nvPr/>
        </p:nvSpPr>
        <p:spPr>
          <a:xfrm>
            <a:off x="3184527" y="3301928"/>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9</a:t>
            </a:r>
          </a:p>
        </p:txBody>
      </p:sp>
      <p:sp>
        <p:nvSpPr>
          <p:cNvPr id="37" name="ZoneTexte 36">
            <a:extLst>
              <a:ext uri="{FF2B5EF4-FFF2-40B4-BE49-F238E27FC236}">
                <a16:creationId xmlns:a16="http://schemas.microsoft.com/office/drawing/2014/main" id="{C65ED526-D7BF-4C9A-BA01-967C05DADF67}"/>
              </a:ext>
            </a:extLst>
          </p:cNvPr>
          <p:cNvSpPr txBox="1"/>
          <p:nvPr/>
        </p:nvSpPr>
        <p:spPr>
          <a:xfrm>
            <a:off x="7823614" y="3290660"/>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11</a:t>
            </a:r>
          </a:p>
        </p:txBody>
      </p:sp>
    </p:spTree>
    <p:extLst>
      <p:ext uri="{BB962C8B-B14F-4D97-AF65-F5344CB8AC3E}">
        <p14:creationId xmlns:p14="http://schemas.microsoft.com/office/powerpoint/2010/main" val="3107345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D8476B4-0887-4772-B395-5941DE5C0180}"/>
              </a:ext>
            </a:extLst>
          </p:cNvPr>
          <p:cNvSpPr>
            <a:spLocks noGrp="1"/>
          </p:cNvSpPr>
          <p:nvPr>
            <p:ph type="title"/>
          </p:nvPr>
        </p:nvSpPr>
        <p:spPr/>
        <p:txBody>
          <a:bodyPr/>
          <a:lstStyle/>
          <a:p>
            <a:r>
              <a:rPr lang="fr-FR" noProof="0" dirty="0"/>
              <a:t>Joints transversaux</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13" y="3221374"/>
            <a:ext cx="3505200"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joint sci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113" y="3219786"/>
            <a:ext cx="3505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357"/>
          <p:cNvGrpSpPr>
            <a:grpSpLocks/>
          </p:cNvGrpSpPr>
          <p:nvPr/>
        </p:nvGrpSpPr>
        <p:grpSpPr bwMode="auto">
          <a:xfrm>
            <a:off x="2236887" y="1204706"/>
            <a:ext cx="5135563" cy="2030412"/>
            <a:chOff x="1412" y="769"/>
            <a:chExt cx="3235" cy="1279"/>
          </a:xfrm>
        </p:grpSpPr>
        <p:sp>
          <p:nvSpPr>
            <p:cNvPr id="11" name="Text Box 6"/>
            <p:cNvSpPr txBox="1">
              <a:spLocks noChangeAspect="1" noChangeArrowheads="1"/>
            </p:cNvSpPr>
            <p:nvPr/>
          </p:nvSpPr>
          <p:spPr bwMode="auto">
            <a:xfrm>
              <a:off x="3179" y="769"/>
              <a:ext cx="14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fr-FR" sz="1600" b="1" dirty="0">
                  <a:latin typeface="Arial" panose="020B0604020202020204" pitchFamily="34" charset="0"/>
                </a:rPr>
                <a:t>Amorce de fissuration</a:t>
              </a:r>
            </a:p>
          </p:txBody>
        </p:sp>
        <p:sp>
          <p:nvSpPr>
            <p:cNvPr id="12" name="Freeform 7"/>
            <p:cNvSpPr>
              <a:spLocks noChangeAspect="1"/>
            </p:cNvSpPr>
            <p:nvPr/>
          </p:nvSpPr>
          <p:spPr bwMode="auto">
            <a:xfrm>
              <a:off x="3014" y="895"/>
              <a:ext cx="171" cy="198"/>
            </a:xfrm>
            <a:custGeom>
              <a:avLst/>
              <a:gdLst>
                <a:gd name="T0" fmla="*/ 0 w 197"/>
                <a:gd name="T1" fmla="*/ 362 h 362"/>
                <a:gd name="T2" fmla="*/ 0 w 197"/>
                <a:gd name="T3" fmla="*/ 0 h 362"/>
                <a:gd name="T4" fmla="*/ 197 w 197"/>
                <a:gd name="T5" fmla="*/ 0 h 362"/>
              </a:gdLst>
              <a:ahLst/>
              <a:cxnLst>
                <a:cxn ang="0">
                  <a:pos x="T0" y="T1"/>
                </a:cxn>
                <a:cxn ang="0">
                  <a:pos x="T2" y="T3"/>
                </a:cxn>
                <a:cxn ang="0">
                  <a:pos x="T4" y="T5"/>
                </a:cxn>
              </a:cxnLst>
              <a:rect l="0" t="0" r="r" b="b"/>
              <a:pathLst>
                <a:path w="197" h="362">
                  <a:moveTo>
                    <a:pt x="0" y="362"/>
                  </a:moveTo>
                  <a:lnTo>
                    <a:pt x="0" y="0"/>
                  </a:lnTo>
                  <a:lnTo>
                    <a:pt x="197" y="0"/>
                  </a:ln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sp>
          <p:nvSpPr>
            <p:cNvPr id="13" name="Freeform 255"/>
            <p:cNvSpPr>
              <a:spLocks/>
            </p:cNvSpPr>
            <p:nvPr/>
          </p:nvSpPr>
          <p:spPr bwMode="auto">
            <a:xfrm>
              <a:off x="1412" y="1106"/>
              <a:ext cx="3205" cy="844"/>
            </a:xfrm>
            <a:custGeom>
              <a:avLst/>
              <a:gdLst>
                <a:gd name="T0" fmla="*/ 71 w 3205"/>
                <a:gd name="T1" fmla="*/ 844 h 844"/>
                <a:gd name="T2" fmla="*/ 71 w 3205"/>
                <a:gd name="T3" fmla="*/ 453 h 844"/>
                <a:gd name="T4" fmla="*/ 0 w 3205"/>
                <a:gd name="T5" fmla="*/ 420 h 844"/>
                <a:gd name="T6" fmla="*/ 142 w 3205"/>
                <a:gd name="T7" fmla="*/ 420 h 844"/>
                <a:gd name="T8" fmla="*/ 71 w 3205"/>
                <a:gd name="T9" fmla="*/ 391 h 844"/>
                <a:gd name="T10" fmla="*/ 71 w 3205"/>
                <a:gd name="T11" fmla="*/ 0 h 844"/>
                <a:gd name="T12" fmla="*/ 1549 w 3205"/>
                <a:gd name="T13" fmla="*/ 0 h 844"/>
                <a:gd name="T14" fmla="*/ 1589 w 3205"/>
                <a:gd name="T15" fmla="*/ 0 h 844"/>
                <a:gd name="T16" fmla="*/ 1589 w 3205"/>
                <a:gd name="T17" fmla="*/ 260 h 844"/>
                <a:gd name="T18" fmla="*/ 1616 w 3205"/>
                <a:gd name="T19" fmla="*/ 260 h 844"/>
                <a:gd name="T20" fmla="*/ 1616 w 3205"/>
                <a:gd name="T21" fmla="*/ 0 h 844"/>
                <a:gd name="T22" fmla="*/ 1660 w 3205"/>
                <a:gd name="T23" fmla="*/ 0 h 844"/>
                <a:gd name="T24" fmla="*/ 3134 w 3205"/>
                <a:gd name="T25" fmla="*/ 0 h 844"/>
                <a:gd name="T26" fmla="*/ 3134 w 3205"/>
                <a:gd name="T27" fmla="*/ 391 h 844"/>
                <a:gd name="T28" fmla="*/ 3067 w 3205"/>
                <a:gd name="T29" fmla="*/ 420 h 844"/>
                <a:gd name="T30" fmla="*/ 3205 w 3205"/>
                <a:gd name="T31" fmla="*/ 420 h 844"/>
                <a:gd name="T32" fmla="*/ 3134 w 3205"/>
                <a:gd name="T33" fmla="*/ 453 h 844"/>
                <a:gd name="T34" fmla="*/ 3134 w 3205"/>
                <a:gd name="T35" fmla="*/ 844 h 844"/>
                <a:gd name="T36" fmla="*/ 71 w 3205"/>
                <a:gd name="T37"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5" h="844">
                  <a:moveTo>
                    <a:pt x="71" y="844"/>
                  </a:moveTo>
                  <a:lnTo>
                    <a:pt x="71" y="453"/>
                  </a:lnTo>
                  <a:lnTo>
                    <a:pt x="0" y="420"/>
                  </a:lnTo>
                  <a:lnTo>
                    <a:pt x="142" y="420"/>
                  </a:lnTo>
                  <a:lnTo>
                    <a:pt x="71" y="391"/>
                  </a:lnTo>
                  <a:lnTo>
                    <a:pt x="71" y="0"/>
                  </a:lnTo>
                  <a:lnTo>
                    <a:pt x="1549" y="0"/>
                  </a:lnTo>
                  <a:lnTo>
                    <a:pt x="1589" y="0"/>
                  </a:lnTo>
                  <a:lnTo>
                    <a:pt x="1589" y="260"/>
                  </a:lnTo>
                  <a:lnTo>
                    <a:pt x="1616" y="260"/>
                  </a:lnTo>
                  <a:lnTo>
                    <a:pt x="1616" y="0"/>
                  </a:lnTo>
                  <a:lnTo>
                    <a:pt x="1660" y="0"/>
                  </a:lnTo>
                  <a:lnTo>
                    <a:pt x="3134" y="0"/>
                  </a:lnTo>
                  <a:lnTo>
                    <a:pt x="3134" y="391"/>
                  </a:lnTo>
                  <a:lnTo>
                    <a:pt x="3067" y="420"/>
                  </a:lnTo>
                  <a:lnTo>
                    <a:pt x="3205" y="420"/>
                  </a:lnTo>
                  <a:lnTo>
                    <a:pt x="3134" y="453"/>
                  </a:lnTo>
                  <a:lnTo>
                    <a:pt x="3134" y="844"/>
                  </a:lnTo>
                  <a:lnTo>
                    <a:pt x="71" y="844"/>
                  </a:lnTo>
                  <a:close/>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14" name="Line 256"/>
            <p:cNvSpPr>
              <a:spLocks noChangeShapeType="1"/>
            </p:cNvSpPr>
            <p:nvPr/>
          </p:nvSpPr>
          <p:spPr bwMode="auto">
            <a:xfrm>
              <a:off x="2937" y="1106"/>
              <a:ext cx="0" cy="26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5" name="Line 257"/>
            <p:cNvSpPr>
              <a:spLocks noChangeShapeType="1"/>
            </p:cNvSpPr>
            <p:nvPr/>
          </p:nvSpPr>
          <p:spPr bwMode="auto">
            <a:xfrm flipH="1">
              <a:off x="2914" y="1366"/>
              <a:ext cx="51" cy="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6" name="Line 258"/>
            <p:cNvSpPr>
              <a:spLocks noChangeShapeType="1"/>
            </p:cNvSpPr>
            <p:nvPr/>
          </p:nvSpPr>
          <p:spPr bwMode="auto">
            <a:xfrm>
              <a:off x="3001" y="1384"/>
              <a:ext cx="0" cy="47"/>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7" name="Line 259"/>
            <p:cNvSpPr>
              <a:spLocks noChangeShapeType="1"/>
            </p:cNvSpPr>
            <p:nvPr/>
          </p:nvSpPr>
          <p:spPr bwMode="auto">
            <a:xfrm>
              <a:off x="3028" y="1384"/>
              <a:ext cx="0" cy="47"/>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8" name="Line 260"/>
            <p:cNvSpPr>
              <a:spLocks noChangeShapeType="1"/>
            </p:cNvSpPr>
            <p:nvPr/>
          </p:nvSpPr>
          <p:spPr bwMode="auto">
            <a:xfrm>
              <a:off x="2918" y="1417"/>
              <a:ext cx="344" cy="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9" name="Freeform 261"/>
            <p:cNvSpPr>
              <a:spLocks/>
            </p:cNvSpPr>
            <p:nvPr/>
          </p:nvSpPr>
          <p:spPr bwMode="auto">
            <a:xfrm>
              <a:off x="2926" y="1106"/>
              <a:ext cx="27" cy="52"/>
            </a:xfrm>
            <a:custGeom>
              <a:avLst/>
              <a:gdLst>
                <a:gd name="T0" fmla="*/ 11 w 27"/>
                <a:gd name="T1" fmla="*/ 0 h 52"/>
                <a:gd name="T2" fmla="*/ 27 w 27"/>
                <a:gd name="T3" fmla="*/ 52 h 52"/>
                <a:gd name="T4" fmla="*/ 0 w 27"/>
                <a:gd name="T5" fmla="*/ 52 h 52"/>
                <a:gd name="T6" fmla="*/ 11 w 27"/>
                <a:gd name="T7" fmla="*/ 0 h 52"/>
              </a:gdLst>
              <a:ahLst/>
              <a:cxnLst>
                <a:cxn ang="0">
                  <a:pos x="T0" y="T1"/>
                </a:cxn>
                <a:cxn ang="0">
                  <a:pos x="T2" y="T3"/>
                </a:cxn>
                <a:cxn ang="0">
                  <a:pos x="T4" y="T5"/>
                </a:cxn>
                <a:cxn ang="0">
                  <a:pos x="T6" y="T7"/>
                </a:cxn>
              </a:cxnLst>
              <a:rect l="0" t="0" r="r" b="b"/>
              <a:pathLst>
                <a:path w="27" h="52">
                  <a:moveTo>
                    <a:pt x="11" y="0"/>
                  </a:moveTo>
                  <a:lnTo>
                    <a:pt x="27" y="52"/>
                  </a:lnTo>
                  <a:lnTo>
                    <a:pt x="0" y="52"/>
                  </a:lnTo>
                  <a:lnTo>
                    <a:pt x="1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20" name="Freeform 262"/>
            <p:cNvSpPr>
              <a:spLocks/>
            </p:cNvSpPr>
            <p:nvPr/>
          </p:nvSpPr>
          <p:spPr bwMode="auto">
            <a:xfrm>
              <a:off x="2926" y="1315"/>
              <a:ext cx="27" cy="51"/>
            </a:xfrm>
            <a:custGeom>
              <a:avLst/>
              <a:gdLst>
                <a:gd name="T0" fmla="*/ 11 w 27"/>
                <a:gd name="T1" fmla="*/ 51 h 51"/>
                <a:gd name="T2" fmla="*/ 0 w 27"/>
                <a:gd name="T3" fmla="*/ 0 h 51"/>
                <a:gd name="T4" fmla="*/ 27 w 27"/>
                <a:gd name="T5" fmla="*/ 0 h 51"/>
                <a:gd name="T6" fmla="*/ 11 w 27"/>
                <a:gd name="T7" fmla="*/ 51 h 51"/>
              </a:gdLst>
              <a:ahLst/>
              <a:cxnLst>
                <a:cxn ang="0">
                  <a:pos x="T0" y="T1"/>
                </a:cxn>
                <a:cxn ang="0">
                  <a:pos x="T2" y="T3"/>
                </a:cxn>
                <a:cxn ang="0">
                  <a:pos x="T4" y="T5"/>
                </a:cxn>
                <a:cxn ang="0">
                  <a:pos x="T6" y="T7"/>
                </a:cxn>
              </a:cxnLst>
              <a:rect l="0" t="0" r="r" b="b"/>
              <a:pathLst>
                <a:path w="27" h="51">
                  <a:moveTo>
                    <a:pt x="11" y="51"/>
                  </a:moveTo>
                  <a:lnTo>
                    <a:pt x="0" y="0"/>
                  </a:lnTo>
                  <a:lnTo>
                    <a:pt x="27" y="0"/>
                  </a:lnTo>
                  <a:lnTo>
                    <a:pt x="11" y="5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21" name="Freeform 263"/>
            <p:cNvSpPr>
              <a:spLocks/>
            </p:cNvSpPr>
            <p:nvPr/>
          </p:nvSpPr>
          <p:spPr bwMode="auto">
            <a:xfrm>
              <a:off x="3028" y="1402"/>
              <a:ext cx="56" cy="26"/>
            </a:xfrm>
            <a:custGeom>
              <a:avLst/>
              <a:gdLst>
                <a:gd name="T0" fmla="*/ 0 w 56"/>
                <a:gd name="T1" fmla="*/ 15 h 26"/>
                <a:gd name="T2" fmla="*/ 56 w 56"/>
                <a:gd name="T3" fmla="*/ 0 h 26"/>
                <a:gd name="T4" fmla="*/ 56 w 56"/>
                <a:gd name="T5" fmla="*/ 26 h 26"/>
                <a:gd name="T6" fmla="*/ 0 w 56"/>
                <a:gd name="T7" fmla="*/ 15 h 26"/>
              </a:gdLst>
              <a:ahLst/>
              <a:cxnLst>
                <a:cxn ang="0">
                  <a:pos x="T0" y="T1"/>
                </a:cxn>
                <a:cxn ang="0">
                  <a:pos x="T2" y="T3"/>
                </a:cxn>
                <a:cxn ang="0">
                  <a:pos x="T4" y="T5"/>
                </a:cxn>
                <a:cxn ang="0">
                  <a:pos x="T6" y="T7"/>
                </a:cxn>
              </a:cxnLst>
              <a:rect l="0" t="0" r="r" b="b"/>
              <a:pathLst>
                <a:path w="56" h="26">
                  <a:moveTo>
                    <a:pt x="0" y="15"/>
                  </a:moveTo>
                  <a:lnTo>
                    <a:pt x="56" y="0"/>
                  </a:lnTo>
                  <a:lnTo>
                    <a:pt x="56" y="26"/>
                  </a:lnTo>
                  <a:lnTo>
                    <a:pt x="0"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22" name="Freeform 264"/>
            <p:cNvSpPr>
              <a:spLocks/>
            </p:cNvSpPr>
            <p:nvPr/>
          </p:nvSpPr>
          <p:spPr bwMode="auto">
            <a:xfrm>
              <a:off x="2945" y="1402"/>
              <a:ext cx="56" cy="26"/>
            </a:xfrm>
            <a:custGeom>
              <a:avLst/>
              <a:gdLst>
                <a:gd name="T0" fmla="*/ 56 w 56"/>
                <a:gd name="T1" fmla="*/ 15 h 26"/>
                <a:gd name="T2" fmla="*/ 0 w 56"/>
                <a:gd name="T3" fmla="*/ 26 h 26"/>
                <a:gd name="T4" fmla="*/ 0 w 56"/>
                <a:gd name="T5" fmla="*/ 0 h 26"/>
                <a:gd name="T6" fmla="*/ 56 w 56"/>
                <a:gd name="T7" fmla="*/ 15 h 26"/>
              </a:gdLst>
              <a:ahLst/>
              <a:cxnLst>
                <a:cxn ang="0">
                  <a:pos x="T0" y="T1"/>
                </a:cxn>
                <a:cxn ang="0">
                  <a:pos x="T2" y="T3"/>
                </a:cxn>
                <a:cxn ang="0">
                  <a:pos x="T4" y="T5"/>
                </a:cxn>
                <a:cxn ang="0">
                  <a:pos x="T6" y="T7"/>
                </a:cxn>
              </a:cxnLst>
              <a:rect l="0" t="0" r="r" b="b"/>
              <a:pathLst>
                <a:path w="56" h="26">
                  <a:moveTo>
                    <a:pt x="56" y="15"/>
                  </a:moveTo>
                  <a:lnTo>
                    <a:pt x="0" y="26"/>
                  </a:lnTo>
                  <a:lnTo>
                    <a:pt x="0" y="0"/>
                  </a:lnTo>
                  <a:lnTo>
                    <a:pt x="56"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23" name="Line 265"/>
            <p:cNvSpPr>
              <a:spLocks noChangeShapeType="1"/>
            </p:cNvSpPr>
            <p:nvPr/>
          </p:nvSpPr>
          <p:spPr bwMode="auto">
            <a:xfrm>
              <a:off x="1483" y="1950"/>
              <a:ext cx="3063" cy="0"/>
            </a:xfrm>
            <a:prstGeom prst="line">
              <a:avLst/>
            </a:prstGeom>
            <a:noFill/>
            <a:ln w="1270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24" name="Line 266"/>
            <p:cNvSpPr>
              <a:spLocks noChangeShapeType="1"/>
            </p:cNvSpPr>
            <p:nvPr/>
          </p:nvSpPr>
          <p:spPr bwMode="auto">
            <a:xfrm flipV="1">
              <a:off x="1641" y="1106"/>
              <a:ext cx="0" cy="844"/>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25" name="Freeform 267"/>
            <p:cNvSpPr>
              <a:spLocks/>
            </p:cNvSpPr>
            <p:nvPr/>
          </p:nvSpPr>
          <p:spPr bwMode="auto">
            <a:xfrm>
              <a:off x="1685" y="1147"/>
              <a:ext cx="83" cy="80"/>
            </a:xfrm>
            <a:custGeom>
              <a:avLst/>
              <a:gdLst>
                <a:gd name="T0" fmla="*/ 27 w 83"/>
                <a:gd name="T1" fmla="*/ 3 h 80"/>
                <a:gd name="T2" fmla="*/ 11 w 83"/>
                <a:gd name="T3" fmla="*/ 7 h 80"/>
                <a:gd name="T4" fmla="*/ 0 w 83"/>
                <a:gd name="T5" fmla="*/ 22 h 80"/>
                <a:gd name="T6" fmla="*/ 0 w 83"/>
                <a:gd name="T7" fmla="*/ 36 h 80"/>
                <a:gd name="T8" fmla="*/ 11 w 83"/>
                <a:gd name="T9" fmla="*/ 51 h 80"/>
                <a:gd name="T10" fmla="*/ 23 w 83"/>
                <a:gd name="T11" fmla="*/ 62 h 80"/>
                <a:gd name="T12" fmla="*/ 39 w 83"/>
                <a:gd name="T13" fmla="*/ 76 h 80"/>
                <a:gd name="T14" fmla="*/ 55 w 83"/>
                <a:gd name="T15" fmla="*/ 80 h 80"/>
                <a:gd name="T16" fmla="*/ 75 w 83"/>
                <a:gd name="T17" fmla="*/ 76 h 80"/>
                <a:gd name="T18" fmla="*/ 83 w 83"/>
                <a:gd name="T19" fmla="*/ 62 h 80"/>
                <a:gd name="T20" fmla="*/ 83 w 83"/>
                <a:gd name="T21" fmla="*/ 47 h 80"/>
                <a:gd name="T22" fmla="*/ 83 w 83"/>
                <a:gd name="T23" fmla="*/ 29 h 80"/>
                <a:gd name="T24" fmla="*/ 79 w 83"/>
                <a:gd name="T25" fmla="*/ 14 h 80"/>
                <a:gd name="T26" fmla="*/ 71 w 83"/>
                <a:gd name="T27" fmla="*/ 0 h 80"/>
                <a:gd name="T28" fmla="*/ 51 w 83"/>
                <a:gd name="T29" fmla="*/ 0 h 80"/>
                <a:gd name="T30" fmla="*/ 27 w 83"/>
                <a:gd name="T31" fmla="*/ 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0">
                  <a:moveTo>
                    <a:pt x="27" y="3"/>
                  </a:moveTo>
                  <a:lnTo>
                    <a:pt x="11" y="7"/>
                  </a:lnTo>
                  <a:lnTo>
                    <a:pt x="0" y="22"/>
                  </a:lnTo>
                  <a:lnTo>
                    <a:pt x="0" y="36"/>
                  </a:lnTo>
                  <a:lnTo>
                    <a:pt x="11" y="51"/>
                  </a:lnTo>
                  <a:lnTo>
                    <a:pt x="23" y="62"/>
                  </a:lnTo>
                  <a:lnTo>
                    <a:pt x="39" y="76"/>
                  </a:lnTo>
                  <a:lnTo>
                    <a:pt x="55" y="80"/>
                  </a:lnTo>
                  <a:lnTo>
                    <a:pt x="75" y="76"/>
                  </a:lnTo>
                  <a:lnTo>
                    <a:pt x="83" y="62"/>
                  </a:lnTo>
                  <a:lnTo>
                    <a:pt x="83" y="47"/>
                  </a:lnTo>
                  <a:lnTo>
                    <a:pt x="83" y="29"/>
                  </a:lnTo>
                  <a:lnTo>
                    <a:pt x="79" y="14"/>
                  </a:lnTo>
                  <a:lnTo>
                    <a:pt x="71" y="0"/>
                  </a:lnTo>
                  <a:lnTo>
                    <a:pt x="51" y="0"/>
                  </a:lnTo>
                  <a:lnTo>
                    <a:pt x="27" y="3"/>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26" name="Freeform 268"/>
            <p:cNvSpPr>
              <a:spLocks/>
            </p:cNvSpPr>
            <p:nvPr/>
          </p:nvSpPr>
          <p:spPr bwMode="auto">
            <a:xfrm>
              <a:off x="1685" y="1147"/>
              <a:ext cx="83" cy="80"/>
            </a:xfrm>
            <a:custGeom>
              <a:avLst/>
              <a:gdLst>
                <a:gd name="T0" fmla="*/ 27 w 83"/>
                <a:gd name="T1" fmla="*/ 3 h 80"/>
                <a:gd name="T2" fmla="*/ 11 w 83"/>
                <a:gd name="T3" fmla="*/ 7 h 80"/>
                <a:gd name="T4" fmla="*/ 0 w 83"/>
                <a:gd name="T5" fmla="*/ 22 h 80"/>
                <a:gd name="T6" fmla="*/ 0 w 83"/>
                <a:gd name="T7" fmla="*/ 36 h 80"/>
                <a:gd name="T8" fmla="*/ 11 w 83"/>
                <a:gd name="T9" fmla="*/ 51 h 80"/>
                <a:gd name="T10" fmla="*/ 23 w 83"/>
                <a:gd name="T11" fmla="*/ 62 h 80"/>
                <a:gd name="T12" fmla="*/ 39 w 83"/>
                <a:gd name="T13" fmla="*/ 76 h 80"/>
                <a:gd name="T14" fmla="*/ 55 w 83"/>
                <a:gd name="T15" fmla="*/ 80 h 80"/>
                <a:gd name="T16" fmla="*/ 75 w 83"/>
                <a:gd name="T17" fmla="*/ 76 h 80"/>
                <a:gd name="T18" fmla="*/ 83 w 83"/>
                <a:gd name="T19" fmla="*/ 62 h 80"/>
                <a:gd name="T20" fmla="*/ 83 w 83"/>
                <a:gd name="T21" fmla="*/ 47 h 80"/>
                <a:gd name="T22" fmla="*/ 83 w 83"/>
                <a:gd name="T23" fmla="*/ 29 h 80"/>
                <a:gd name="T24" fmla="*/ 79 w 83"/>
                <a:gd name="T25" fmla="*/ 14 h 80"/>
                <a:gd name="T26" fmla="*/ 71 w 83"/>
                <a:gd name="T27" fmla="*/ 0 h 80"/>
                <a:gd name="T28" fmla="*/ 51 w 83"/>
                <a:gd name="T29" fmla="*/ 0 h 80"/>
                <a:gd name="T30" fmla="*/ 27 w 83"/>
                <a:gd name="T31" fmla="*/ 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80">
                  <a:moveTo>
                    <a:pt x="27" y="3"/>
                  </a:moveTo>
                  <a:lnTo>
                    <a:pt x="11" y="7"/>
                  </a:lnTo>
                  <a:lnTo>
                    <a:pt x="0" y="22"/>
                  </a:lnTo>
                  <a:lnTo>
                    <a:pt x="0" y="36"/>
                  </a:lnTo>
                  <a:lnTo>
                    <a:pt x="11" y="51"/>
                  </a:lnTo>
                  <a:lnTo>
                    <a:pt x="23" y="62"/>
                  </a:lnTo>
                  <a:lnTo>
                    <a:pt x="39" y="76"/>
                  </a:lnTo>
                  <a:lnTo>
                    <a:pt x="55" y="80"/>
                  </a:lnTo>
                  <a:lnTo>
                    <a:pt x="75" y="76"/>
                  </a:lnTo>
                  <a:lnTo>
                    <a:pt x="83" y="62"/>
                  </a:lnTo>
                  <a:lnTo>
                    <a:pt x="83" y="47"/>
                  </a:lnTo>
                  <a:lnTo>
                    <a:pt x="83" y="29"/>
                  </a:lnTo>
                  <a:lnTo>
                    <a:pt x="79" y="14"/>
                  </a:lnTo>
                  <a:lnTo>
                    <a:pt x="71" y="0"/>
                  </a:lnTo>
                  <a:lnTo>
                    <a:pt x="51" y="0"/>
                  </a:lnTo>
                  <a:lnTo>
                    <a:pt x="27" y="3"/>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27" name="Freeform 269"/>
            <p:cNvSpPr>
              <a:spLocks/>
            </p:cNvSpPr>
            <p:nvPr/>
          </p:nvSpPr>
          <p:spPr bwMode="auto">
            <a:xfrm>
              <a:off x="2036" y="1347"/>
              <a:ext cx="103" cy="73"/>
            </a:xfrm>
            <a:custGeom>
              <a:avLst/>
              <a:gdLst>
                <a:gd name="T0" fmla="*/ 8 w 103"/>
                <a:gd name="T1" fmla="*/ 4 h 73"/>
                <a:gd name="T2" fmla="*/ 28 w 103"/>
                <a:gd name="T3" fmla="*/ 0 h 73"/>
                <a:gd name="T4" fmla="*/ 44 w 103"/>
                <a:gd name="T5" fmla="*/ 0 h 73"/>
                <a:gd name="T6" fmla="*/ 60 w 103"/>
                <a:gd name="T7" fmla="*/ 0 h 73"/>
                <a:gd name="T8" fmla="*/ 79 w 103"/>
                <a:gd name="T9" fmla="*/ 0 h 73"/>
                <a:gd name="T10" fmla="*/ 95 w 103"/>
                <a:gd name="T11" fmla="*/ 11 h 73"/>
                <a:gd name="T12" fmla="*/ 103 w 103"/>
                <a:gd name="T13" fmla="*/ 26 h 73"/>
                <a:gd name="T14" fmla="*/ 103 w 103"/>
                <a:gd name="T15" fmla="*/ 44 h 73"/>
                <a:gd name="T16" fmla="*/ 99 w 103"/>
                <a:gd name="T17" fmla="*/ 59 h 73"/>
                <a:gd name="T18" fmla="*/ 79 w 103"/>
                <a:gd name="T19" fmla="*/ 70 h 73"/>
                <a:gd name="T20" fmla="*/ 64 w 103"/>
                <a:gd name="T21" fmla="*/ 73 h 73"/>
                <a:gd name="T22" fmla="*/ 44 w 103"/>
                <a:gd name="T23" fmla="*/ 73 h 73"/>
                <a:gd name="T24" fmla="*/ 28 w 103"/>
                <a:gd name="T25" fmla="*/ 70 h 73"/>
                <a:gd name="T26" fmla="*/ 8 w 103"/>
                <a:gd name="T27" fmla="*/ 59 h 73"/>
                <a:gd name="T28" fmla="*/ 4 w 103"/>
                <a:gd name="T29" fmla="*/ 44 h 73"/>
                <a:gd name="T30" fmla="*/ 0 w 103"/>
                <a:gd name="T31" fmla="*/ 30 h 73"/>
                <a:gd name="T32" fmla="*/ 4 w 103"/>
                <a:gd name="T33" fmla="*/ 15 h 73"/>
                <a:gd name="T34" fmla="*/ 8 w 103"/>
                <a:gd name="T35"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73">
                  <a:moveTo>
                    <a:pt x="8" y="4"/>
                  </a:moveTo>
                  <a:lnTo>
                    <a:pt x="28" y="0"/>
                  </a:lnTo>
                  <a:lnTo>
                    <a:pt x="44" y="0"/>
                  </a:lnTo>
                  <a:lnTo>
                    <a:pt x="60" y="0"/>
                  </a:lnTo>
                  <a:lnTo>
                    <a:pt x="79" y="0"/>
                  </a:lnTo>
                  <a:lnTo>
                    <a:pt x="95" y="11"/>
                  </a:lnTo>
                  <a:lnTo>
                    <a:pt x="103" y="26"/>
                  </a:lnTo>
                  <a:lnTo>
                    <a:pt x="103" y="44"/>
                  </a:lnTo>
                  <a:lnTo>
                    <a:pt x="99" y="59"/>
                  </a:lnTo>
                  <a:lnTo>
                    <a:pt x="79" y="70"/>
                  </a:lnTo>
                  <a:lnTo>
                    <a:pt x="64" y="73"/>
                  </a:lnTo>
                  <a:lnTo>
                    <a:pt x="44" y="73"/>
                  </a:lnTo>
                  <a:lnTo>
                    <a:pt x="28" y="70"/>
                  </a:lnTo>
                  <a:lnTo>
                    <a:pt x="8" y="59"/>
                  </a:lnTo>
                  <a:lnTo>
                    <a:pt x="4" y="44"/>
                  </a:lnTo>
                  <a:lnTo>
                    <a:pt x="0" y="30"/>
                  </a:lnTo>
                  <a:lnTo>
                    <a:pt x="4" y="15"/>
                  </a:lnTo>
                  <a:lnTo>
                    <a:pt x="8" y="4"/>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28" name="Freeform 270"/>
            <p:cNvSpPr>
              <a:spLocks/>
            </p:cNvSpPr>
            <p:nvPr/>
          </p:nvSpPr>
          <p:spPr bwMode="auto">
            <a:xfrm>
              <a:off x="2036" y="1347"/>
              <a:ext cx="103" cy="73"/>
            </a:xfrm>
            <a:custGeom>
              <a:avLst/>
              <a:gdLst>
                <a:gd name="T0" fmla="*/ 8 w 103"/>
                <a:gd name="T1" fmla="*/ 4 h 73"/>
                <a:gd name="T2" fmla="*/ 28 w 103"/>
                <a:gd name="T3" fmla="*/ 0 h 73"/>
                <a:gd name="T4" fmla="*/ 44 w 103"/>
                <a:gd name="T5" fmla="*/ 0 h 73"/>
                <a:gd name="T6" fmla="*/ 60 w 103"/>
                <a:gd name="T7" fmla="*/ 0 h 73"/>
                <a:gd name="T8" fmla="*/ 79 w 103"/>
                <a:gd name="T9" fmla="*/ 0 h 73"/>
                <a:gd name="T10" fmla="*/ 95 w 103"/>
                <a:gd name="T11" fmla="*/ 11 h 73"/>
                <a:gd name="T12" fmla="*/ 103 w 103"/>
                <a:gd name="T13" fmla="*/ 26 h 73"/>
                <a:gd name="T14" fmla="*/ 103 w 103"/>
                <a:gd name="T15" fmla="*/ 44 h 73"/>
                <a:gd name="T16" fmla="*/ 99 w 103"/>
                <a:gd name="T17" fmla="*/ 59 h 73"/>
                <a:gd name="T18" fmla="*/ 79 w 103"/>
                <a:gd name="T19" fmla="*/ 70 h 73"/>
                <a:gd name="T20" fmla="*/ 64 w 103"/>
                <a:gd name="T21" fmla="*/ 73 h 73"/>
                <a:gd name="T22" fmla="*/ 44 w 103"/>
                <a:gd name="T23" fmla="*/ 73 h 73"/>
                <a:gd name="T24" fmla="*/ 28 w 103"/>
                <a:gd name="T25" fmla="*/ 70 h 73"/>
                <a:gd name="T26" fmla="*/ 8 w 103"/>
                <a:gd name="T27" fmla="*/ 59 h 73"/>
                <a:gd name="T28" fmla="*/ 4 w 103"/>
                <a:gd name="T29" fmla="*/ 44 h 73"/>
                <a:gd name="T30" fmla="*/ 0 w 103"/>
                <a:gd name="T31" fmla="*/ 30 h 73"/>
                <a:gd name="T32" fmla="*/ 4 w 103"/>
                <a:gd name="T33" fmla="*/ 15 h 73"/>
                <a:gd name="T34" fmla="*/ 8 w 103"/>
                <a:gd name="T35"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73">
                  <a:moveTo>
                    <a:pt x="8" y="4"/>
                  </a:moveTo>
                  <a:lnTo>
                    <a:pt x="28" y="0"/>
                  </a:lnTo>
                  <a:lnTo>
                    <a:pt x="44" y="0"/>
                  </a:lnTo>
                  <a:lnTo>
                    <a:pt x="60" y="0"/>
                  </a:lnTo>
                  <a:lnTo>
                    <a:pt x="79" y="0"/>
                  </a:lnTo>
                  <a:lnTo>
                    <a:pt x="95" y="11"/>
                  </a:lnTo>
                  <a:lnTo>
                    <a:pt x="103" y="26"/>
                  </a:lnTo>
                  <a:lnTo>
                    <a:pt x="103" y="44"/>
                  </a:lnTo>
                  <a:lnTo>
                    <a:pt x="99" y="59"/>
                  </a:lnTo>
                  <a:lnTo>
                    <a:pt x="79" y="70"/>
                  </a:lnTo>
                  <a:lnTo>
                    <a:pt x="64" y="73"/>
                  </a:lnTo>
                  <a:lnTo>
                    <a:pt x="44" y="73"/>
                  </a:lnTo>
                  <a:lnTo>
                    <a:pt x="28" y="70"/>
                  </a:lnTo>
                  <a:lnTo>
                    <a:pt x="8" y="59"/>
                  </a:lnTo>
                  <a:lnTo>
                    <a:pt x="4" y="44"/>
                  </a:lnTo>
                  <a:lnTo>
                    <a:pt x="0" y="30"/>
                  </a:lnTo>
                  <a:lnTo>
                    <a:pt x="4" y="15"/>
                  </a:lnTo>
                  <a:lnTo>
                    <a:pt x="8" y="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29" name="Freeform 271"/>
            <p:cNvSpPr>
              <a:spLocks/>
            </p:cNvSpPr>
            <p:nvPr/>
          </p:nvSpPr>
          <p:spPr bwMode="auto">
            <a:xfrm>
              <a:off x="2068" y="1139"/>
              <a:ext cx="91" cy="77"/>
            </a:xfrm>
            <a:custGeom>
              <a:avLst/>
              <a:gdLst>
                <a:gd name="T0" fmla="*/ 20 w 91"/>
                <a:gd name="T1" fmla="*/ 8 h 77"/>
                <a:gd name="T2" fmla="*/ 8 w 91"/>
                <a:gd name="T3" fmla="*/ 15 h 77"/>
                <a:gd name="T4" fmla="*/ 0 w 91"/>
                <a:gd name="T5" fmla="*/ 30 h 77"/>
                <a:gd name="T6" fmla="*/ 0 w 91"/>
                <a:gd name="T7" fmla="*/ 48 h 77"/>
                <a:gd name="T8" fmla="*/ 8 w 91"/>
                <a:gd name="T9" fmla="*/ 59 h 77"/>
                <a:gd name="T10" fmla="*/ 28 w 91"/>
                <a:gd name="T11" fmla="*/ 70 h 77"/>
                <a:gd name="T12" fmla="*/ 43 w 91"/>
                <a:gd name="T13" fmla="*/ 77 h 77"/>
                <a:gd name="T14" fmla="*/ 63 w 91"/>
                <a:gd name="T15" fmla="*/ 77 h 77"/>
                <a:gd name="T16" fmla="*/ 79 w 91"/>
                <a:gd name="T17" fmla="*/ 73 h 77"/>
                <a:gd name="T18" fmla="*/ 87 w 91"/>
                <a:gd name="T19" fmla="*/ 55 h 77"/>
                <a:gd name="T20" fmla="*/ 91 w 91"/>
                <a:gd name="T21" fmla="*/ 40 h 77"/>
                <a:gd name="T22" fmla="*/ 83 w 91"/>
                <a:gd name="T23" fmla="*/ 26 h 77"/>
                <a:gd name="T24" fmla="*/ 71 w 91"/>
                <a:gd name="T25" fmla="*/ 15 h 77"/>
                <a:gd name="T26" fmla="*/ 55 w 91"/>
                <a:gd name="T27" fmla="*/ 4 h 77"/>
                <a:gd name="T28" fmla="*/ 39 w 91"/>
                <a:gd name="T29" fmla="*/ 0 h 77"/>
                <a:gd name="T30" fmla="*/ 20 w 91"/>
                <a:gd name="T31" fmla="*/ 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77">
                  <a:moveTo>
                    <a:pt x="20" y="8"/>
                  </a:moveTo>
                  <a:lnTo>
                    <a:pt x="8" y="15"/>
                  </a:lnTo>
                  <a:lnTo>
                    <a:pt x="0" y="30"/>
                  </a:lnTo>
                  <a:lnTo>
                    <a:pt x="0" y="48"/>
                  </a:lnTo>
                  <a:lnTo>
                    <a:pt x="8" y="59"/>
                  </a:lnTo>
                  <a:lnTo>
                    <a:pt x="28" y="70"/>
                  </a:lnTo>
                  <a:lnTo>
                    <a:pt x="43" y="77"/>
                  </a:lnTo>
                  <a:lnTo>
                    <a:pt x="63" y="77"/>
                  </a:lnTo>
                  <a:lnTo>
                    <a:pt x="79" y="73"/>
                  </a:lnTo>
                  <a:lnTo>
                    <a:pt x="87" y="55"/>
                  </a:lnTo>
                  <a:lnTo>
                    <a:pt x="91" y="40"/>
                  </a:lnTo>
                  <a:lnTo>
                    <a:pt x="83" y="26"/>
                  </a:lnTo>
                  <a:lnTo>
                    <a:pt x="71" y="15"/>
                  </a:lnTo>
                  <a:lnTo>
                    <a:pt x="55" y="4"/>
                  </a:lnTo>
                  <a:lnTo>
                    <a:pt x="39" y="0"/>
                  </a:lnTo>
                  <a:lnTo>
                    <a:pt x="20" y="8"/>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30" name="Freeform 272"/>
            <p:cNvSpPr>
              <a:spLocks/>
            </p:cNvSpPr>
            <p:nvPr/>
          </p:nvSpPr>
          <p:spPr bwMode="auto">
            <a:xfrm>
              <a:off x="2068" y="1139"/>
              <a:ext cx="91" cy="77"/>
            </a:xfrm>
            <a:custGeom>
              <a:avLst/>
              <a:gdLst>
                <a:gd name="T0" fmla="*/ 20 w 91"/>
                <a:gd name="T1" fmla="*/ 8 h 77"/>
                <a:gd name="T2" fmla="*/ 8 w 91"/>
                <a:gd name="T3" fmla="*/ 15 h 77"/>
                <a:gd name="T4" fmla="*/ 0 w 91"/>
                <a:gd name="T5" fmla="*/ 30 h 77"/>
                <a:gd name="T6" fmla="*/ 0 w 91"/>
                <a:gd name="T7" fmla="*/ 48 h 77"/>
                <a:gd name="T8" fmla="*/ 8 w 91"/>
                <a:gd name="T9" fmla="*/ 59 h 77"/>
                <a:gd name="T10" fmla="*/ 28 w 91"/>
                <a:gd name="T11" fmla="*/ 70 h 77"/>
                <a:gd name="T12" fmla="*/ 43 w 91"/>
                <a:gd name="T13" fmla="*/ 77 h 77"/>
                <a:gd name="T14" fmla="*/ 63 w 91"/>
                <a:gd name="T15" fmla="*/ 77 h 77"/>
                <a:gd name="T16" fmla="*/ 79 w 91"/>
                <a:gd name="T17" fmla="*/ 73 h 77"/>
                <a:gd name="T18" fmla="*/ 87 w 91"/>
                <a:gd name="T19" fmla="*/ 55 h 77"/>
                <a:gd name="T20" fmla="*/ 91 w 91"/>
                <a:gd name="T21" fmla="*/ 40 h 77"/>
                <a:gd name="T22" fmla="*/ 83 w 91"/>
                <a:gd name="T23" fmla="*/ 26 h 77"/>
                <a:gd name="T24" fmla="*/ 71 w 91"/>
                <a:gd name="T25" fmla="*/ 15 h 77"/>
                <a:gd name="T26" fmla="*/ 55 w 91"/>
                <a:gd name="T27" fmla="*/ 4 h 77"/>
                <a:gd name="T28" fmla="*/ 39 w 91"/>
                <a:gd name="T29" fmla="*/ 0 h 77"/>
                <a:gd name="T30" fmla="*/ 20 w 91"/>
                <a:gd name="T31" fmla="*/ 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77">
                  <a:moveTo>
                    <a:pt x="20" y="8"/>
                  </a:moveTo>
                  <a:lnTo>
                    <a:pt x="8" y="15"/>
                  </a:lnTo>
                  <a:lnTo>
                    <a:pt x="0" y="30"/>
                  </a:lnTo>
                  <a:lnTo>
                    <a:pt x="0" y="48"/>
                  </a:lnTo>
                  <a:lnTo>
                    <a:pt x="8" y="59"/>
                  </a:lnTo>
                  <a:lnTo>
                    <a:pt x="28" y="70"/>
                  </a:lnTo>
                  <a:lnTo>
                    <a:pt x="43" y="77"/>
                  </a:lnTo>
                  <a:lnTo>
                    <a:pt x="63" y="77"/>
                  </a:lnTo>
                  <a:lnTo>
                    <a:pt x="79" y="73"/>
                  </a:lnTo>
                  <a:lnTo>
                    <a:pt x="87" y="55"/>
                  </a:lnTo>
                  <a:lnTo>
                    <a:pt x="91" y="40"/>
                  </a:lnTo>
                  <a:lnTo>
                    <a:pt x="83" y="26"/>
                  </a:lnTo>
                  <a:lnTo>
                    <a:pt x="71" y="15"/>
                  </a:lnTo>
                  <a:lnTo>
                    <a:pt x="55" y="4"/>
                  </a:lnTo>
                  <a:lnTo>
                    <a:pt x="39" y="0"/>
                  </a:lnTo>
                  <a:lnTo>
                    <a:pt x="20" y="8"/>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31" name="Freeform 273"/>
            <p:cNvSpPr>
              <a:spLocks/>
            </p:cNvSpPr>
            <p:nvPr/>
          </p:nvSpPr>
          <p:spPr bwMode="auto">
            <a:xfrm>
              <a:off x="2380" y="1231"/>
              <a:ext cx="71" cy="87"/>
            </a:xfrm>
            <a:custGeom>
              <a:avLst/>
              <a:gdLst>
                <a:gd name="T0" fmla="*/ 4 w 71"/>
                <a:gd name="T1" fmla="*/ 3 h 87"/>
                <a:gd name="T2" fmla="*/ 24 w 71"/>
                <a:gd name="T3" fmla="*/ 0 h 87"/>
                <a:gd name="T4" fmla="*/ 48 w 71"/>
                <a:gd name="T5" fmla="*/ 3 h 87"/>
                <a:gd name="T6" fmla="*/ 63 w 71"/>
                <a:gd name="T7" fmla="*/ 18 h 87"/>
                <a:gd name="T8" fmla="*/ 67 w 71"/>
                <a:gd name="T9" fmla="*/ 36 h 87"/>
                <a:gd name="T10" fmla="*/ 71 w 71"/>
                <a:gd name="T11" fmla="*/ 51 h 87"/>
                <a:gd name="T12" fmla="*/ 63 w 71"/>
                <a:gd name="T13" fmla="*/ 65 h 87"/>
                <a:gd name="T14" fmla="*/ 52 w 71"/>
                <a:gd name="T15" fmla="*/ 76 h 87"/>
                <a:gd name="T16" fmla="*/ 36 w 71"/>
                <a:gd name="T17" fmla="*/ 87 h 87"/>
                <a:gd name="T18" fmla="*/ 20 w 71"/>
                <a:gd name="T19" fmla="*/ 84 h 87"/>
                <a:gd name="T20" fmla="*/ 0 w 71"/>
                <a:gd name="T21" fmla="*/ 73 h 87"/>
                <a:gd name="T22" fmla="*/ 0 w 71"/>
                <a:gd name="T23" fmla="*/ 54 h 87"/>
                <a:gd name="T24" fmla="*/ 0 w 71"/>
                <a:gd name="T25" fmla="*/ 40 h 87"/>
                <a:gd name="T26" fmla="*/ 0 w 71"/>
                <a:gd name="T27" fmla="*/ 22 h 87"/>
                <a:gd name="T28" fmla="*/ 0 w 71"/>
                <a:gd name="T29" fmla="*/ 7 h 87"/>
                <a:gd name="T30" fmla="*/ 4 w 71"/>
                <a:gd name="T3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87">
                  <a:moveTo>
                    <a:pt x="4" y="3"/>
                  </a:moveTo>
                  <a:lnTo>
                    <a:pt x="24" y="0"/>
                  </a:lnTo>
                  <a:lnTo>
                    <a:pt x="48" y="3"/>
                  </a:lnTo>
                  <a:lnTo>
                    <a:pt x="63" y="18"/>
                  </a:lnTo>
                  <a:lnTo>
                    <a:pt x="67" y="36"/>
                  </a:lnTo>
                  <a:lnTo>
                    <a:pt x="71" y="51"/>
                  </a:lnTo>
                  <a:lnTo>
                    <a:pt x="63" y="65"/>
                  </a:lnTo>
                  <a:lnTo>
                    <a:pt x="52" y="76"/>
                  </a:lnTo>
                  <a:lnTo>
                    <a:pt x="36" y="87"/>
                  </a:lnTo>
                  <a:lnTo>
                    <a:pt x="20" y="84"/>
                  </a:lnTo>
                  <a:lnTo>
                    <a:pt x="0" y="73"/>
                  </a:lnTo>
                  <a:lnTo>
                    <a:pt x="0" y="54"/>
                  </a:lnTo>
                  <a:lnTo>
                    <a:pt x="0" y="40"/>
                  </a:lnTo>
                  <a:lnTo>
                    <a:pt x="0" y="22"/>
                  </a:lnTo>
                  <a:lnTo>
                    <a:pt x="0" y="7"/>
                  </a:lnTo>
                  <a:lnTo>
                    <a:pt x="4" y="3"/>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32" name="Freeform 274"/>
            <p:cNvSpPr>
              <a:spLocks/>
            </p:cNvSpPr>
            <p:nvPr/>
          </p:nvSpPr>
          <p:spPr bwMode="auto">
            <a:xfrm>
              <a:off x="2380" y="1231"/>
              <a:ext cx="71" cy="87"/>
            </a:xfrm>
            <a:custGeom>
              <a:avLst/>
              <a:gdLst>
                <a:gd name="T0" fmla="*/ 4 w 71"/>
                <a:gd name="T1" fmla="*/ 3 h 87"/>
                <a:gd name="T2" fmla="*/ 24 w 71"/>
                <a:gd name="T3" fmla="*/ 0 h 87"/>
                <a:gd name="T4" fmla="*/ 48 w 71"/>
                <a:gd name="T5" fmla="*/ 3 h 87"/>
                <a:gd name="T6" fmla="*/ 63 w 71"/>
                <a:gd name="T7" fmla="*/ 18 h 87"/>
                <a:gd name="T8" fmla="*/ 67 w 71"/>
                <a:gd name="T9" fmla="*/ 36 h 87"/>
                <a:gd name="T10" fmla="*/ 71 w 71"/>
                <a:gd name="T11" fmla="*/ 51 h 87"/>
                <a:gd name="T12" fmla="*/ 63 w 71"/>
                <a:gd name="T13" fmla="*/ 65 h 87"/>
                <a:gd name="T14" fmla="*/ 52 w 71"/>
                <a:gd name="T15" fmla="*/ 76 h 87"/>
                <a:gd name="T16" fmla="*/ 36 w 71"/>
                <a:gd name="T17" fmla="*/ 87 h 87"/>
                <a:gd name="T18" fmla="*/ 20 w 71"/>
                <a:gd name="T19" fmla="*/ 84 h 87"/>
                <a:gd name="T20" fmla="*/ 0 w 71"/>
                <a:gd name="T21" fmla="*/ 73 h 87"/>
                <a:gd name="T22" fmla="*/ 0 w 71"/>
                <a:gd name="T23" fmla="*/ 54 h 87"/>
                <a:gd name="T24" fmla="*/ 0 w 71"/>
                <a:gd name="T25" fmla="*/ 40 h 87"/>
                <a:gd name="T26" fmla="*/ 0 w 71"/>
                <a:gd name="T27" fmla="*/ 22 h 87"/>
                <a:gd name="T28" fmla="*/ 0 w 71"/>
                <a:gd name="T29" fmla="*/ 7 h 87"/>
                <a:gd name="T30" fmla="*/ 4 w 71"/>
                <a:gd name="T3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87">
                  <a:moveTo>
                    <a:pt x="4" y="3"/>
                  </a:moveTo>
                  <a:lnTo>
                    <a:pt x="24" y="0"/>
                  </a:lnTo>
                  <a:lnTo>
                    <a:pt x="48" y="3"/>
                  </a:lnTo>
                  <a:lnTo>
                    <a:pt x="63" y="18"/>
                  </a:lnTo>
                  <a:lnTo>
                    <a:pt x="67" y="36"/>
                  </a:lnTo>
                  <a:lnTo>
                    <a:pt x="71" y="51"/>
                  </a:lnTo>
                  <a:lnTo>
                    <a:pt x="63" y="65"/>
                  </a:lnTo>
                  <a:lnTo>
                    <a:pt x="52" y="76"/>
                  </a:lnTo>
                  <a:lnTo>
                    <a:pt x="36" y="87"/>
                  </a:lnTo>
                  <a:lnTo>
                    <a:pt x="20" y="84"/>
                  </a:lnTo>
                  <a:lnTo>
                    <a:pt x="0" y="73"/>
                  </a:lnTo>
                  <a:lnTo>
                    <a:pt x="0" y="54"/>
                  </a:lnTo>
                  <a:lnTo>
                    <a:pt x="0" y="40"/>
                  </a:lnTo>
                  <a:lnTo>
                    <a:pt x="0" y="22"/>
                  </a:lnTo>
                  <a:lnTo>
                    <a:pt x="0" y="7"/>
                  </a:lnTo>
                  <a:lnTo>
                    <a:pt x="4" y="3"/>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33" name="Freeform 275"/>
            <p:cNvSpPr>
              <a:spLocks/>
            </p:cNvSpPr>
            <p:nvPr/>
          </p:nvSpPr>
          <p:spPr bwMode="auto">
            <a:xfrm>
              <a:off x="1760" y="1307"/>
              <a:ext cx="75" cy="55"/>
            </a:xfrm>
            <a:custGeom>
              <a:avLst/>
              <a:gdLst>
                <a:gd name="T0" fmla="*/ 8 w 75"/>
                <a:gd name="T1" fmla="*/ 4 h 55"/>
                <a:gd name="T2" fmla="*/ 0 w 75"/>
                <a:gd name="T3" fmla="*/ 19 h 55"/>
                <a:gd name="T4" fmla="*/ 4 w 75"/>
                <a:gd name="T5" fmla="*/ 37 h 55"/>
                <a:gd name="T6" fmla="*/ 19 w 75"/>
                <a:gd name="T7" fmla="*/ 48 h 55"/>
                <a:gd name="T8" fmla="*/ 35 w 75"/>
                <a:gd name="T9" fmla="*/ 55 h 55"/>
                <a:gd name="T10" fmla="*/ 55 w 75"/>
                <a:gd name="T11" fmla="*/ 55 h 55"/>
                <a:gd name="T12" fmla="*/ 71 w 75"/>
                <a:gd name="T13" fmla="*/ 44 h 55"/>
                <a:gd name="T14" fmla="*/ 75 w 75"/>
                <a:gd name="T15" fmla="*/ 29 h 55"/>
                <a:gd name="T16" fmla="*/ 71 w 75"/>
                <a:gd name="T17" fmla="*/ 15 h 55"/>
                <a:gd name="T18" fmla="*/ 55 w 75"/>
                <a:gd name="T19" fmla="*/ 8 h 55"/>
                <a:gd name="T20" fmla="*/ 39 w 75"/>
                <a:gd name="T21" fmla="*/ 0 h 55"/>
                <a:gd name="T22" fmla="*/ 19 w 75"/>
                <a:gd name="T23" fmla="*/ 0 h 55"/>
                <a:gd name="T24" fmla="*/ 8 w 75"/>
                <a:gd name="T25"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5">
                  <a:moveTo>
                    <a:pt x="8" y="4"/>
                  </a:moveTo>
                  <a:lnTo>
                    <a:pt x="0" y="19"/>
                  </a:lnTo>
                  <a:lnTo>
                    <a:pt x="4" y="37"/>
                  </a:lnTo>
                  <a:lnTo>
                    <a:pt x="19" y="48"/>
                  </a:lnTo>
                  <a:lnTo>
                    <a:pt x="35" y="55"/>
                  </a:lnTo>
                  <a:lnTo>
                    <a:pt x="55" y="55"/>
                  </a:lnTo>
                  <a:lnTo>
                    <a:pt x="71" y="44"/>
                  </a:lnTo>
                  <a:lnTo>
                    <a:pt x="75" y="29"/>
                  </a:lnTo>
                  <a:lnTo>
                    <a:pt x="71" y="15"/>
                  </a:lnTo>
                  <a:lnTo>
                    <a:pt x="55" y="8"/>
                  </a:lnTo>
                  <a:lnTo>
                    <a:pt x="39" y="0"/>
                  </a:lnTo>
                  <a:lnTo>
                    <a:pt x="19" y="0"/>
                  </a:lnTo>
                  <a:lnTo>
                    <a:pt x="8" y="4"/>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34" name="Freeform 276"/>
            <p:cNvSpPr>
              <a:spLocks/>
            </p:cNvSpPr>
            <p:nvPr/>
          </p:nvSpPr>
          <p:spPr bwMode="auto">
            <a:xfrm>
              <a:off x="1760" y="1307"/>
              <a:ext cx="75" cy="55"/>
            </a:xfrm>
            <a:custGeom>
              <a:avLst/>
              <a:gdLst>
                <a:gd name="T0" fmla="*/ 8 w 75"/>
                <a:gd name="T1" fmla="*/ 4 h 55"/>
                <a:gd name="T2" fmla="*/ 0 w 75"/>
                <a:gd name="T3" fmla="*/ 19 h 55"/>
                <a:gd name="T4" fmla="*/ 4 w 75"/>
                <a:gd name="T5" fmla="*/ 37 h 55"/>
                <a:gd name="T6" fmla="*/ 19 w 75"/>
                <a:gd name="T7" fmla="*/ 48 h 55"/>
                <a:gd name="T8" fmla="*/ 35 w 75"/>
                <a:gd name="T9" fmla="*/ 55 h 55"/>
                <a:gd name="T10" fmla="*/ 55 w 75"/>
                <a:gd name="T11" fmla="*/ 55 h 55"/>
                <a:gd name="T12" fmla="*/ 71 w 75"/>
                <a:gd name="T13" fmla="*/ 44 h 55"/>
                <a:gd name="T14" fmla="*/ 75 w 75"/>
                <a:gd name="T15" fmla="*/ 29 h 55"/>
                <a:gd name="T16" fmla="*/ 71 w 75"/>
                <a:gd name="T17" fmla="*/ 15 h 55"/>
                <a:gd name="T18" fmla="*/ 55 w 75"/>
                <a:gd name="T19" fmla="*/ 8 h 55"/>
                <a:gd name="T20" fmla="*/ 39 w 75"/>
                <a:gd name="T21" fmla="*/ 0 h 55"/>
                <a:gd name="T22" fmla="*/ 19 w 75"/>
                <a:gd name="T23" fmla="*/ 0 h 55"/>
                <a:gd name="T24" fmla="*/ 8 w 75"/>
                <a:gd name="T25"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5">
                  <a:moveTo>
                    <a:pt x="8" y="4"/>
                  </a:moveTo>
                  <a:lnTo>
                    <a:pt x="0" y="19"/>
                  </a:lnTo>
                  <a:lnTo>
                    <a:pt x="4" y="37"/>
                  </a:lnTo>
                  <a:lnTo>
                    <a:pt x="19" y="48"/>
                  </a:lnTo>
                  <a:lnTo>
                    <a:pt x="35" y="55"/>
                  </a:lnTo>
                  <a:lnTo>
                    <a:pt x="55" y="55"/>
                  </a:lnTo>
                  <a:lnTo>
                    <a:pt x="71" y="44"/>
                  </a:lnTo>
                  <a:lnTo>
                    <a:pt x="75" y="29"/>
                  </a:lnTo>
                  <a:lnTo>
                    <a:pt x="71" y="15"/>
                  </a:lnTo>
                  <a:lnTo>
                    <a:pt x="55" y="8"/>
                  </a:lnTo>
                  <a:lnTo>
                    <a:pt x="39" y="0"/>
                  </a:lnTo>
                  <a:lnTo>
                    <a:pt x="19" y="0"/>
                  </a:lnTo>
                  <a:lnTo>
                    <a:pt x="8" y="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35" name="Freeform 277"/>
            <p:cNvSpPr>
              <a:spLocks/>
            </p:cNvSpPr>
            <p:nvPr/>
          </p:nvSpPr>
          <p:spPr bwMode="auto">
            <a:xfrm>
              <a:off x="1538" y="1336"/>
              <a:ext cx="52" cy="41"/>
            </a:xfrm>
            <a:custGeom>
              <a:avLst/>
              <a:gdLst>
                <a:gd name="T0" fmla="*/ 0 w 52"/>
                <a:gd name="T1" fmla="*/ 8 h 41"/>
                <a:gd name="T2" fmla="*/ 0 w 52"/>
                <a:gd name="T3" fmla="*/ 22 h 41"/>
                <a:gd name="T4" fmla="*/ 8 w 52"/>
                <a:gd name="T5" fmla="*/ 37 h 41"/>
                <a:gd name="T6" fmla="*/ 24 w 52"/>
                <a:gd name="T7" fmla="*/ 41 h 41"/>
                <a:gd name="T8" fmla="*/ 44 w 52"/>
                <a:gd name="T9" fmla="*/ 41 h 41"/>
                <a:gd name="T10" fmla="*/ 52 w 52"/>
                <a:gd name="T11" fmla="*/ 26 h 41"/>
                <a:gd name="T12" fmla="*/ 52 w 52"/>
                <a:gd name="T13" fmla="*/ 11 h 41"/>
                <a:gd name="T14" fmla="*/ 36 w 52"/>
                <a:gd name="T15" fmla="*/ 0 h 41"/>
                <a:gd name="T16" fmla="*/ 20 w 52"/>
                <a:gd name="T17" fmla="*/ 0 h 41"/>
                <a:gd name="T18" fmla="*/ 4 w 52"/>
                <a:gd name="T19" fmla="*/ 0 h 41"/>
                <a:gd name="T20" fmla="*/ 0 w 52"/>
                <a:gd name="T2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41">
                  <a:moveTo>
                    <a:pt x="0" y="8"/>
                  </a:moveTo>
                  <a:lnTo>
                    <a:pt x="0" y="22"/>
                  </a:lnTo>
                  <a:lnTo>
                    <a:pt x="8" y="37"/>
                  </a:lnTo>
                  <a:lnTo>
                    <a:pt x="24" y="41"/>
                  </a:lnTo>
                  <a:lnTo>
                    <a:pt x="44" y="41"/>
                  </a:lnTo>
                  <a:lnTo>
                    <a:pt x="52" y="26"/>
                  </a:lnTo>
                  <a:lnTo>
                    <a:pt x="52" y="11"/>
                  </a:lnTo>
                  <a:lnTo>
                    <a:pt x="36" y="0"/>
                  </a:lnTo>
                  <a:lnTo>
                    <a:pt x="20" y="0"/>
                  </a:lnTo>
                  <a:lnTo>
                    <a:pt x="4" y="0"/>
                  </a:lnTo>
                  <a:lnTo>
                    <a:pt x="0" y="8"/>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36" name="Freeform 278"/>
            <p:cNvSpPr>
              <a:spLocks/>
            </p:cNvSpPr>
            <p:nvPr/>
          </p:nvSpPr>
          <p:spPr bwMode="auto">
            <a:xfrm>
              <a:off x="1538" y="1336"/>
              <a:ext cx="52" cy="41"/>
            </a:xfrm>
            <a:custGeom>
              <a:avLst/>
              <a:gdLst>
                <a:gd name="T0" fmla="*/ 0 w 52"/>
                <a:gd name="T1" fmla="*/ 8 h 41"/>
                <a:gd name="T2" fmla="*/ 0 w 52"/>
                <a:gd name="T3" fmla="*/ 22 h 41"/>
                <a:gd name="T4" fmla="*/ 8 w 52"/>
                <a:gd name="T5" fmla="*/ 37 h 41"/>
                <a:gd name="T6" fmla="*/ 24 w 52"/>
                <a:gd name="T7" fmla="*/ 41 h 41"/>
                <a:gd name="T8" fmla="*/ 44 w 52"/>
                <a:gd name="T9" fmla="*/ 41 h 41"/>
                <a:gd name="T10" fmla="*/ 52 w 52"/>
                <a:gd name="T11" fmla="*/ 26 h 41"/>
                <a:gd name="T12" fmla="*/ 52 w 52"/>
                <a:gd name="T13" fmla="*/ 11 h 41"/>
                <a:gd name="T14" fmla="*/ 36 w 52"/>
                <a:gd name="T15" fmla="*/ 0 h 41"/>
                <a:gd name="T16" fmla="*/ 20 w 52"/>
                <a:gd name="T17" fmla="*/ 0 h 41"/>
                <a:gd name="T18" fmla="*/ 4 w 52"/>
                <a:gd name="T19" fmla="*/ 0 h 41"/>
                <a:gd name="T20" fmla="*/ 0 w 52"/>
                <a:gd name="T2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41">
                  <a:moveTo>
                    <a:pt x="0" y="8"/>
                  </a:moveTo>
                  <a:lnTo>
                    <a:pt x="0" y="22"/>
                  </a:lnTo>
                  <a:lnTo>
                    <a:pt x="8" y="37"/>
                  </a:lnTo>
                  <a:lnTo>
                    <a:pt x="24" y="41"/>
                  </a:lnTo>
                  <a:lnTo>
                    <a:pt x="44" y="41"/>
                  </a:lnTo>
                  <a:lnTo>
                    <a:pt x="52" y="26"/>
                  </a:lnTo>
                  <a:lnTo>
                    <a:pt x="52" y="11"/>
                  </a:lnTo>
                  <a:lnTo>
                    <a:pt x="36" y="0"/>
                  </a:lnTo>
                  <a:lnTo>
                    <a:pt x="20" y="0"/>
                  </a:lnTo>
                  <a:lnTo>
                    <a:pt x="4" y="0"/>
                  </a:lnTo>
                  <a:lnTo>
                    <a:pt x="0" y="8"/>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37" name="Freeform 279"/>
            <p:cNvSpPr>
              <a:spLocks/>
            </p:cNvSpPr>
            <p:nvPr/>
          </p:nvSpPr>
          <p:spPr bwMode="auto">
            <a:xfrm>
              <a:off x="1574" y="1636"/>
              <a:ext cx="32" cy="47"/>
            </a:xfrm>
            <a:custGeom>
              <a:avLst/>
              <a:gdLst>
                <a:gd name="T0" fmla="*/ 8 w 32"/>
                <a:gd name="T1" fmla="*/ 4 h 47"/>
                <a:gd name="T2" fmla="*/ 24 w 32"/>
                <a:gd name="T3" fmla="*/ 0 h 47"/>
                <a:gd name="T4" fmla="*/ 32 w 32"/>
                <a:gd name="T5" fmla="*/ 14 h 47"/>
                <a:gd name="T6" fmla="*/ 32 w 32"/>
                <a:gd name="T7" fmla="*/ 33 h 47"/>
                <a:gd name="T8" fmla="*/ 24 w 32"/>
                <a:gd name="T9" fmla="*/ 47 h 47"/>
                <a:gd name="T10" fmla="*/ 8 w 32"/>
                <a:gd name="T11" fmla="*/ 40 h 47"/>
                <a:gd name="T12" fmla="*/ 0 w 32"/>
                <a:gd name="T13" fmla="*/ 22 h 47"/>
                <a:gd name="T14" fmla="*/ 8 w 32"/>
                <a:gd name="T15" fmla="*/ 4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7">
                  <a:moveTo>
                    <a:pt x="8" y="4"/>
                  </a:moveTo>
                  <a:lnTo>
                    <a:pt x="24" y="0"/>
                  </a:lnTo>
                  <a:lnTo>
                    <a:pt x="32" y="14"/>
                  </a:lnTo>
                  <a:lnTo>
                    <a:pt x="32" y="33"/>
                  </a:lnTo>
                  <a:lnTo>
                    <a:pt x="24" y="47"/>
                  </a:lnTo>
                  <a:lnTo>
                    <a:pt x="8" y="40"/>
                  </a:lnTo>
                  <a:lnTo>
                    <a:pt x="0" y="22"/>
                  </a:lnTo>
                  <a:lnTo>
                    <a:pt x="8" y="4"/>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38" name="Freeform 280"/>
            <p:cNvSpPr>
              <a:spLocks/>
            </p:cNvSpPr>
            <p:nvPr/>
          </p:nvSpPr>
          <p:spPr bwMode="auto">
            <a:xfrm>
              <a:off x="1574" y="1636"/>
              <a:ext cx="32" cy="47"/>
            </a:xfrm>
            <a:custGeom>
              <a:avLst/>
              <a:gdLst>
                <a:gd name="T0" fmla="*/ 8 w 32"/>
                <a:gd name="T1" fmla="*/ 4 h 47"/>
                <a:gd name="T2" fmla="*/ 24 w 32"/>
                <a:gd name="T3" fmla="*/ 0 h 47"/>
                <a:gd name="T4" fmla="*/ 32 w 32"/>
                <a:gd name="T5" fmla="*/ 14 h 47"/>
                <a:gd name="T6" fmla="*/ 32 w 32"/>
                <a:gd name="T7" fmla="*/ 33 h 47"/>
                <a:gd name="T8" fmla="*/ 24 w 32"/>
                <a:gd name="T9" fmla="*/ 47 h 47"/>
                <a:gd name="T10" fmla="*/ 8 w 32"/>
                <a:gd name="T11" fmla="*/ 40 h 47"/>
                <a:gd name="T12" fmla="*/ 0 w 32"/>
                <a:gd name="T13" fmla="*/ 22 h 47"/>
                <a:gd name="T14" fmla="*/ 8 w 32"/>
                <a:gd name="T15" fmla="*/ 4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7">
                  <a:moveTo>
                    <a:pt x="8" y="4"/>
                  </a:moveTo>
                  <a:lnTo>
                    <a:pt x="24" y="0"/>
                  </a:lnTo>
                  <a:lnTo>
                    <a:pt x="32" y="14"/>
                  </a:lnTo>
                  <a:lnTo>
                    <a:pt x="32" y="33"/>
                  </a:lnTo>
                  <a:lnTo>
                    <a:pt x="24" y="47"/>
                  </a:lnTo>
                  <a:lnTo>
                    <a:pt x="8" y="40"/>
                  </a:lnTo>
                  <a:lnTo>
                    <a:pt x="0" y="22"/>
                  </a:lnTo>
                  <a:lnTo>
                    <a:pt x="8" y="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39" name="Freeform 281"/>
            <p:cNvSpPr>
              <a:spLocks/>
            </p:cNvSpPr>
            <p:nvPr/>
          </p:nvSpPr>
          <p:spPr bwMode="auto">
            <a:xfrm>
              <a:off x="1523" y="1775"/>
              <a:ext cx="55" cy="91"/>
            </a:xfrm>
            <a:custGeom>
              <a:avLst/>
              <a:gdLst>
                <a:gd name="T0" fmla="*/ 0 w 55"/>
                <a:gd name="T1" fmla="*/ 11 h 91"/>
                <a:gd name="T2" fmla="*/ 0 w 55"/>
                <a:gd name="T3" fmla="*/ 29 h 91"/>
                <a:gd name="T4" fmla="*/ 3 w 55"/>
                <a:gd name="T5" fmla="*/ 47 h 91"/>
                <a:gd name="T6" fmla="*/ 11 w 55"/>
                <a:gd name="T7" fmla="*/ 62 h 91"/>
                <a:gd name="T8" fmla="*/ 27 w 55"/>
                <a:gd name="T9" fmla="*/ 80 h 91"/>
                <a:gd name="T10" fmla="*/ 39 w 55"/>
                <a:gd name="T11" fmla="*/ 91 h 91"/>
                <a:gd name="T12" fmla="*/ 55 w 55"/>
                <a:gd name="T13" fmla="*/ 80 h 91"/>
                <a:gd name="T14" fmla="*/ 55 w 55"/>
                <a:gd name="T15" fmla="*/ 62 h 91"/>
                <a:gd name="T16" fmla="*/ 55 w 55"/>
                <a:gd name="T17" fmla="*/ 47 h 91"/>
                <a:gd name="T18" fmla="*/ 55 w 55"/>
                <a:gd name="T19" fmla="*/ 32 h 91"/>
                <a:gd name="T20" fmla="*/ 51 w 55"/>
                <a:gd name="T21" fmla="*/ 18 h 91"/>
                <a:gd name="T22" fmla="*/ 35 w 55"/>
                <a:gd name="T23" fmla="*/ 7 h 91"/>
                <a:gd name="T24" fmla="*/ 19 w 55"/>
                <a:gd name="T25" fmla="*/ 0 h 91"/>
                <a:gd name="T26" fmla="*/ 3 w 55"/>
                <a:gd name="T27" fmla="*/ 7 h 91"/>
                <a:gd name="T28" fmla="*/ 0 w 55"/>
                <a:gd name="T29"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1">
                  <a:moveTo>
                    <a:pt x="0" y="11"/>
                  </a:moveTo>
                  <a:lnTo>
                    <a:pt x="0" y="29"/>
                  </a:lnTo>
                  <a:lnTo>
                    <a:pt x="3" y="47"/>
                  </a:lnTo>
                  <a:lnTo>
                    <a:pt x="11" y="62"/>
                  </a:lnTo>
                  <a:lnTo>
                    <a:pt x="27" y="80"/>
                  </a:lnTo>
                  <a:lnTo>
                    <a:pt x="39" y="91"/>
                  </a:lnTo>
                  <a:lnTo>
                    <a:pt x="55" y="80"/>
                  </a:lnTo>
                  <a:lnTo>
                    <a:pt x="55" y="62"/>
                  </a:lnTo>
                  <a:lnTo>
                    <a:pt x="55" y="47"/>
                  </a:lnTo>
                  <a:lnTo>
                    <a:pt x="55" y="32"/>
                  </a:lnTo>
                  <a:lnTo>
                    <a:pt x="51" y="18"/>
                  </a:lnTo>
                  <a:lnTo>
                    <a:pt x="35" y="7"/>
                  </a:lnTo>
                  <a:lnTo>
                    <a:pt x="19" y="0"/>
                  </a:lnTo>
                  <a:lnTo>
                    <a:pt x="3" y="7"/>
                  </a:lnTo>
                  <a:lnTo>
                    <a:pt x="0" y="11"/>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40" name="Freeform 282"/>
            <p:cNvSpPr>
              <a:spLocks/>
            </p:cNvSpPr>
            <p:nvPr/>
          </p:nvSpPr>
          <p:spPr bwMode="auto">
            <a:xfrm>
              <a:off x="1523" y="1775"/>
              <a:ext cx="55" cy="91"/>
            </a:xfrm>
            <a:custGeom>
              <a:avLst/>
              <a:gdLst>
                <a:gd name="T0" fmla="*/ 0 w 55"/>
                <a:gd name="T1" fmla="*/ 11 h 91"/>
                <a:gd name="T2" fmla="*/ 0 w 55"/>
                <a:gd name="T3" fmla="*/ 29 h 91"/>
                <a:gd name="T4" fmla="*/ 3 w 55"/>
                <a:gd name="T5" fmla="*/ 47 h 91"/>
                <a:gd name="T6" fmla="*/ 11 w 55"/>
                <a:gd name="T7" fmla="*/ 62 h 91"/>
                <a:gd name="T8" fmla="*/ 27 w 55"/>
                <a:gd name="T9" fmla="*/ 80 h 91"/>
                <a:gd name="T10" fmla="*/ 39 w 55"/>
                <a:gd name="T11" fmla="*/ 91 h 91"/>
                <a:gd name="T12" fmla="*/ 55 w 55"/>
                <a:gd name="T13" fmla="*/ 80 h 91"/>
                <a:gd name="T14" fmla="*/ 55 w 55"/>
                <a:gd name="T15" fmla="*/ 62 h 91"/>
                <a:gd name="T16" fmla="*/ 55 w 55"/>
                <a:gd name="T17" fmla="*/ 47 h 91"/>
                <a:gd name="T18" fmla="*/ 55 w 55"/>
                <a:gd name="T19" fmla="*/ 32 h 91"/>
                <a:gd name="T20" fmla="*/ 51 w 55"/>
                <a:gd name="T21" fmla="*/ 18 h 91"/>
                <a:gd name="T22" fmla="*/ 35 w 55"/>
                <a:gd name="T23" fmla="*/ 7 h 91"/>
                <a:gd name="T24" fmla="*/ 19 w 55"/>
                <a:gd name="T25" fmla="*/ 0 h 91"/>
                <a:gd name="T26" fmla="*/ 3 w 55"/>
                <a:gd name="T27" fmla="*/ 7 h 91"/>
                <a:gd name="T28" fmla="*/ 0 w 55"/>
                <a:gd name="T29"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1">
                  <a:moveTo>
                    <a:pt x="0" y="11"/>
                  </a:moveTo>
                  <a:lnTo>
                    <a:pt x="0" y="29"/>
                  </a:lnTo>
                  <a:lnTo>
                    <a:pt x="3" y="47"/>
                  </a:lnTo>
                  <a:lnTo>
                    <a:pt x="11" y="62"/>
                  </a:lnTo>
                  <a:lnTo>
                    <a:pt x="27" y="80"/>
                  </a:lnTo>
                  <a:lnTo>
                    <a:pt x="39" y="91"/>
                  </a:lnTo>
                  <a:lnTo>
                    <a:pt x="55" y="80"/>
                  </a:lnTo>
                  <a:lnTo>
                    <a:pt x="55" y="62"/>
                  </a:lnTo>
                  <a:lnTo>
                    <a:pt x="55" y="47"/>
                  </a:lnTo>
                  <a:lnTo>
                    <a:pt x="55" y="32"/>
                  </a:lnTo>
                  <a:lnTo>
                    <a:pt x="51" y="18"/>
                  </a:lnTo>
                  <a:lnTo>
                    <a:pt x="35" y="7"/>
                  </a:lnTo>
                  <a:lnTo>
                    <a:pt x="19" y="0"/>
                  </a:lnTo>
                  <a:lnTo>
                    <a:pt x="3" y="7"/>
                  </a:lnTo>
                  <a:lnTo>
                    <a:pt x="0" y="11"/>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41" name="Freeform 283"/>
            <p:cNvSpPr>
              <a:spLocks/>
            </p:cNvSpPr>
            <p:nvPr/>
          </p:nvSpPr>
          <p:spPr bwMode="auto">
            <a:xfrm>
              <a:off x="2013" y="1815"/>
              <a:ext cx="83" cy="58"/>
            </a:xfrm>
            <a:custGeom>
              <a:avLst/>
              <a:gdLst>
                <a:gd name="T0" fmla="*/ 8 w 83"/>
                <a:gd name="T1" fmla="*/ 7 h 58"/>
                <a:gd name="T2" fmla="*/ 27 w 83"/>
                <a:gd name="T3" fmla="*/ 0 h 58"/>
                <a:gd name="T4" fmla="*/ 47 w 83"/>
                <a:gd name="T5" fmla="*/ 7 h 58"/>
                <a:gd name="T6" fmla="*/ 63 w 83"/>
                <a:gd name="T7" fmla="*/ 14 h 58"/>
                <a:gd name="T8" fmla="*/ 83 w 83"/>
                <a:gd name="T9" fmla="*/ 25 h 58"/>
                <a:gd name="T10" fmla="*/ 83 w 83"/>
                <a:gd name="T11" fmla="*/ 40 h 58"/>
                <a:gd name="T12" fmla="*/ 71 w 83"/>
                <a:gd name="T13" fmla="*/ 51 h 58"/>
                <a:gd name="T14" fmla="*/ 55 w 83"/>
                <a:gd name="T15" fmla="*/ 55 h 58"/>
                <a:gd name="T16" fmla="*/ 35 w 83"/>
                <a:gd name="T17" fmla="*/ 58 h 58"/>
                <a:gd name="T18" fmla="*/ 19 w 83"/>
                <a:gd name="T19" fmla="*/ 51 h 58"/>
                <a:gd name="T20" fmla="*/ 4 w 83"/>
                <a:gd name="T21" fmla="*/ 40 h 58"/>
                <a:gd name="T22" fmla="*/ 0 w 83"/>
                <a:gd name="T23" fmla="*/ 22 h 58"/>
                <a:gd name="T24" fmla="*/ 0 w 83"/>
                <a:gd name="T25" fmla="*/ 7 h 58"/>
                <a:gd name="T26" fmla="*/ 8 w 83"/>
                <a:gd name="T27"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8">
                  <a:moveTo>
                    <a:pt x="8" y="7"/>
                  </a:moveTo>
                  <a:lnTo>
                    <a:pt x="27" y="0"/>
                  </a:lnTo>
                  <a:lnTo>
                    <a:pt x="47" y="7"/>
                  </a:lnTo>
                  <a:lnTo>
                    <a:pt x="63" y="14"/>
                  </a:lnTo>
                  <a:lnTo>
                    <a:pt x="83" y="25"/>
                  </a:lnTo>
                  <a:lnTo>
                    <a:pt x="83" y="40"/>
                  </a:lnTo>
                  <a:lnTo>
                    <a:pt x="71" y="51"/>
                  </a:lnTo>
                  <a:lnTo>
                    <a:pt x="55" y="55"/>
                  </a:lnTo>
                  <a:lnTo>
                    <a:pt x="35" y="58"/>
                  </a:lnTo>
                  <a:lnTo>
                    <a:pt x="19" y="51"/>
                  </a:lnTo>
                  <a:lnTo>
                    <a:pt x="4" y="40"/>
                  </a:lnTo>
                  <a:lnTo>
                    <a:pt x="0" y="22"/>
                  </a:lnTo>
                  <a:lnTo>
                    <a:pt x="0" y="7"/>
                  </a:lnTo>
                  <a:lnTo>
                    <a:pt x="8" y="7"/>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42" name="Freeform 284"/>
            <p:cNvSpPr>
              <a:spLocks/>
            </p:cNvSpPr>
            <p:nvPr/>
          </p:nvSpPr>
          <p:spPr bwMode="auto">
            <a:xfrm>
              <a:off x="2013" y="1815"/>
              <a:ext cx="83" cy="58"/>
            </a:xfrm>
            <a:custGeom>
              <a:avLst/>
              <a:gdLst>
                <a:gd name="T0" fmla="*/ 8 w 83"/>
                <a:gd name="T1" fmla="*/ 7 h 58"/>
                <a:gd name="T2" fmla="*/ 27 w 83"/>
                <a:gd name="T3" fmla="*/ 0 h 58"/>
                <a:gd name="T4" fmla="*/ 47 w 83"/>
                <a:gd name="T5" fmla="*/ 7 h 58"/>
                <a:gd name="T6" fmla="*/ 63 w 83"/>
                <a:gd name="T7" fmla="*/ 14 h 58"/>
                <a:gd name="T8" fmla="*/ 83 w 83"/>
                <a:gd name="T9" fmla="*/ 25 h 58"/>
                <a:gd name="T10" fmla="*/ 83 w 83"/>
                <a:gd name="T11" fmla="*/ 40 h 58"/>
                <a:gd name="T12" fmla="*/ 71 w 83"/>
                <a:gd name="T13" fmla="*/ 51 h 58"/>
                <a:gd name="T14" fmla="*/ 55 w 83"/>
                <a:gd name="T15" fmla="*/ 55 h 58"/>
                <a:gd name="T16" fmla="*/ 35 w 83"/>
                <a:gd name="T17" fmla="*/ 58 h 58"/>
                <a:gd name="T18" fmla="*/ 19 w 83"/>
                <a:gd name="T19" fmla="*/ 51 h 58"/>
                <a:gd name="T20" fmla="*/ 4 w 83"/>
                <a:gd name="T21" fmla="*/ 40 h 58"/>
                <a:gd name="T22" fmla="*/ 0 w 83"/>
                <a:gd name="T23" fmla="*/ 22 h 58"/>
                <a:gd name="T24" fmla="*/ 0 w 83"/>
                <a:gd name="T25" fmla="*/ 7 h 58"/>
                <a:gd name="T26" fmla="*/ 8 w 83"/>
                <a:gd name="T27"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58">
                  <a:moveTo>
                    <a:pt x="8" y="7"/>
                  </a:moveTo>
                  <a:lnTo>
                    <a:pt x="27" y="0"/>
                  </a:lnTo>
                  <a:lnTo>
                    <a:pt x="47" y="7"/>
                  </a:lnTo>
                  <a:lnTo>
                    <a:pt x="63" y="14"/>
                  </a:lnTo>
                  <a:lnTo>
                    <a:pt x="83" y="25"/>
                  </a:lnTo>
                  <a:lnTo>
                    <a:pt x="83" y="40"/>
                  </a:lnTo>
                  <a:lnTo>
                    <a:pt x="71" y="51"/>
                  </a:lnTo>
                  <a:lnTo>
                    <a:pt x="55" y="55"/>
                  </a:lnTo>
                  <a:lnTo>
                    <a:pt x="35" y="58"/>
                  </a:lnTo>
                  <a:lnTo>
                    <a:pt x="19" y="51"/>
                  </a:lnTo>
                  <a:lnTo>
                    <a:pt x="4" y="40"/>
                  </a:lnTo>
                  <a:lnTo>
                    <a:pt x="0" y="22"/>
                  </a:lnTo>
                  <a:lnTo>
                    <a:pt x="0" y="7"/>
                  </a:lnTo>
                  <a:lnTo>
                    <a:pt x="8" y="7"/>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43" name="Freeform 285"/>
            <p:cNvSpPr>
              <a:spLocks/>
            </p:cNvSpPr>
            <p:nvPr/>
          </p:nvSpPr>
          <p:spPr bwMode="auto">
            <a:xfrm>
              <a:off x="2175" y="1632"/>
              <a:ext cx="75" cy="70"/>
            </a:xfrm>
            <a:custGeom>
              <a:avLst/>
              <a:gdLst>
                <a:gd name="T0" fmla="*/ 19 w 75"/>
                <a:gd name="T1" fmla="*/ 4 h 70"/>
                <a:gd name="T2" fmla="*/ 35 w 75"/>
                <a:gd name="T3" fmla="*/ 0 h 70"/>
                <a:gd name="T4" fmla="*/ 51 w 75"/>
                <a:gd name="T5" fmla="*/ 0 h 70"/>
                <a:gd name="T6" fmla="*/ 67 w 75"/>
                <a:gd name="T7" fmla="*/ 11 h 70"/>
                <a:gd name="T8" fmla="*/ 75 w 75"/>
                <a:gd name="T9" fmla="*/ 29 h 70"/>
                <a:gd name="T10" fmla="*/ 67 w 75"/>
                <a:gd name="T11" fmla="*/ 48 h 70"/>
                <a:gd name="T12" fmla="*/ 51 w 75"/>
                <a:gd name="T13" fmla="*/ 59 h 70"/>
                <a:gd name="T14" fmla="*/ 35 w 75"/>
                <a:gd name="T15" fmla="*/ 66 h 70"/>
                <a:gd name="T16" fmla="*/ 19 w 75"/>
                <a:gd name="T17" fmla="*/ 70 h 70"/>
                <a:gd name="T18" fmla="*/ 4 w 75"/>
                <a:gd name="T19" fmla="*/ 59 h 70"/>
                <a:gd name="T20" fmla="*/ 0 w 75"/>
                <a:gd name="T21" fmla="*/ 44 h 70"/>
                <a:gd name="T22" fmla="*/ 0 w 75"/>
                <a:gd name="T23" fmla="*/ 29 h 70"/>
                <a:gd name="T24" fmla="*/ 8 w 75"/>
                <a:gd name="T25" fmla="*/ 15 h 70"/>
                <a:gd name="T26" fmla="*/ 19 w 75"/>
                <a:gd name="T27"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70">
                  <a:moveTo>
                    <a:pt x="19" y="4"/>
                  </a:moveTo>
                  <a:lnTo>
                    <a:pt x="35" y="0"/>
                  </a:lnTo>
                  <a:lnTo>
                    <a:pt x="51" y="0"/>
                  </a:lnTo>
                  <a:lnTo>
                    <a:pt x="67" y="11"/>
                  </a:lnTo>
                  <a:lnTo>
                    <a:pt x="75" y="29"/>
                  </a:lnTo>
                  <a:lnTo>
                    <a:pt x="67" y="48"/>
                  </a:lnTo>
                  <a:lnTo>
                    <a:pt x="51" y="59"/>
                  </a:lnTo>
                  <a:lnTo>
                    <a:pt x="35" y="66"/>
                  </a:lnTo>
                  <a:lnTo>
                    <a:pt x="19" y="70"/>
                  </a:lnTo>
                  <a:lnTo>
                    <a:pt x="4" y="59"/>
                  </a:lnTo>
                  <a:lnTo>
                    <a:pt x="0" y="44"/>
                  </a:lnTo>
                  <a:lnTo>
                    <a:pt x="0" y="29"/>
                  </a:lnTo>
                  <a:lnTo>
                    <a:pt x="8" y="15"/>
                  </a:lnTo>
                  <a:lnTo>
                    <a:pt x="19" y="4"/>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44" name="Freeform 286"/>
            <p:cNvSpPr>
              <a:spLocks/>
            </p:cNvSpPr>
            <p:nvPr/>
          </p:nvSpPr>
          <p:spPr bwMode="auto">
            <a:xfrm>
              <a:off x="2175" y="1632"/>
              <a:ext cx="75" cy="70"/>
            </a:xfrm>
            <a:custGeom>
              <a:avLst/>
              <a:gdLst>
                <a:gd name="T0" fmla="*/ 19 w 75"/>
                <a:gd name="T1" fmla="*/ 4 h 70"/>
                <a:gd name="T2" fmla="*/ 35 w 75"/>
                <a:gd name="T3" fmla="*/ 0 h 70"/>
                <a:gd name="T4" fmla="*/ 51 w 75"/>
                <a:gd name="T5" fmla="*/ 0 h 70"/>
                <a:gd name="T6" fmla="*/ 67 w 75"/>
                <a:gd name="T7" fmla="*/ 11 h 70"/>
                <a:gd name="T8" fmla="*/ 75 w 75"/>
                <a:gd name="T9" fmla="*/ 29 h 70"/>
                <a:gd name="T10" fmla="*/ 67 w 75"/>
                <a:gd name="T11" fmla="*/ 48 h 70"/>
                <a:gd name="T12" fmla="*/ 51 w 75"/>
                <a:gd name="T13" fmla="*/ 59 h 70"/>
                <a:gd name="T14" fmla="*/ 35 w 75"/>
                <a:gd name="T15" fmla="*/ 66 h 70"/>
                <a:gd name="T16" fmla="*/ 19 w 75"/>
                <a:gd name="T17" fmla="*/ 70 h 70"/>
                <a:gd name="T18" fmla="*/ 4 w 75"/>
                <a:gd name="T19" fmla="*/ 59 h 70"/>
                <a:gd name="T20" fmla="*/ 0 w 75"/>
                <a:gd name="T21" fmla="*/ 44 h 70"/>
                <a:gd name="T22" fmla="*/ 0 w 75"/>
                <a:gd name="T23" fmla="*/ 29 h 70"/>
                <a:gd name="T24" fmla="*/ 8 w 75"/>
                <a:gd name="T25" fmla="*/ 15 h 70"/>
                <a:gd name="T26" fmla="*/ 19 w 75"/>
                <a:gd name="T27"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70">
                  <a:moveTo>
                    <a:pt x="19" y="4"/>
                  </a:moveTo>
                  <a:lnTo>
                    <a:pt x="35" y="0"/>
                  </a:lnTo>
                  <a:lnTo>
                    <a:pt x="51" y="0"/>
                  </a:lnTo>
                  <a:lnTo>
                    <a:pt x="67" y="11"/>
                  </a:lnTo>
                  <a:lnTo>
                    <a:pt x="75" y="29"/>
                  </a:lnTo>
                  <a:lnTo>
                    <a:pt x="67" y="48"/>
                  </a:lnTo>
                  <a:lnTo>
                    <a:pt x="51" y="59"/>
                  </a:lnTo>
                  <a:lnTo>
                    <a:pt x="35" y="66"/>
                  </a:lnTo>
                  <a:lnTo>
                    <a:pt x="19" y="70"/>
                  </a:lnTo>
                  <a:lnTo>
                    <a:pt x="4" y="59"/>
                  </a:lnTo>
                  <a:lnTo>
                    <a:pt x="0" y="44"/>
                  </a:lnTo>
                  <a:lnTo>
                    <a:pt x="0" y="29"/>
                  </a:lnTo>
                  <a:lnTo>
                    <a:pt x="8" y="15"/>
                  </a:lnTo>
                  <a:lnTo>
                    <a:pt x="19" y="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45" name="Freeform 287"/>
            <p:cNvSpPr>
              <a:spLocks/>
            </p:cNvSpPr>
            <p:nvPr/>
          </p:nvSpPr>
          <p:spPr bwMode="auto">
            <a:xfrm>
              <a:off x="2368" y="1428"/>
              <a:ext cx="44" cy="29"/>
            </a:xfrm>
            <a:custGeom>
              <a:avLst/>
              <a:gdLst>
                <a:gd name="T0" fmla="*/ 20 w 44"/>
                <a:gd name="T1" fmla="*/ 3 h 29"/>
                <a:gd name="T2" fmla="*/ 36 w 44"/>
                <a:gd name="T3" fmla="*/ 0 h 29"/>
                <a:gd name="T4" fmla="*/ 44 w 44"/>
                <a:gd name="T5" fmla="*/ 14 h 29"/>
                <a:gd name="T6" fmla="*/ 36 w 44"/>
                <a:gd name="T7" fmla="*/ 25 h 29"/>
                <a:gd name="T8" fmla="*/ 20 w 44"/>
                <a:gd name="T9" fmla="*/ 29 h 29"/>
                <a:gd name="T10" fmla="*/ 0 w 44"/>
                <a:gd name="T11" fmla="*/ 29 h 29"/>
                <a:gd name="T12" fmla="*/ 0 w 44"/>
                <a:gd name="T13" fmla="*/ 14 h 29"/>
                <a:gd name="T14" fmla="*/ 20 w 44"/>
                <a:gd name="T15" fmla="*/ 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9">
                  <a:moveTo>
                    <a:pt x="20" y="3"/>
                  </a:moveTo>
                  <a:lnTo>
                    <a:pt x="36" y="0"/>
                  </a:lnTo>
                  <a:lnTo>
                    <a:pt x="44" y="14"/>
                  </a:lnTo>
                  <a:lnTo>
                    <a:pt x="36" y="25"/>
                  </a:lnTo>
                  <a:lnTo>
                    <a:pt x="20" y="29"/>
                  </a:lnTo>
                  <a:lnTo>
                    <a:pt x="0" y="29"/>
                  </a:lnTo>
                  <a:lnTo>
                    <a:pt x="0" y="14"/>
                  </a:lnTo>
                  <a:lnTo>
                    <a:pt x="20" y="3"/>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46" name="Freeform 288"/>
            <p:cNvSpPr>
              <a:spLocks/>
            </p:cNvSpPr>
            <p:nvPr/>
          </p:nvSpPr>
          <p:spPr bwMode="auto">
            <a:xfrm>
              <a:off x="2368" y="1428"/>
              <a:ext cx="44" cy="29"/>
            </a:xfrm>
            <a:custGeom>
              <a:avLst/>
              <a:gdLst>
                <a:gd name="T0" fmla="*/ 20 w 44"/>
                <a:gd name="T1" fmla="*/ 3 h 29"/>
                <a:gd name="T2" fmla="*/ 36 w 44"/>
                <a:gd name="T3" fmla="*/ 0 h 29"/>
                <a:gd name="T4" fmla="*/ 44 w 44"/>
                <a:gd name="T5" fmla="*/ 14 h 29"/>
                <a:gd name="T6" fmla="*/ 36 w 44"/>
                <a:gd name="T7" fmla="*/ 25 h 29"/>
                <a:gd name="T8" fmla="*/ 20 w 44"/>
                <a:gd name="T9" fmla="*/ 29 h 29"/>
                <a:gd name="T10" fmla="*/ 0 w 44"/>
                <a:gd name="T11" fmla="*/ 29 h 29"/>
                <a:gd name="T12" fmla="*/ 0 w 44"/>
                <a:gd name="T13" fmla="*/ 14 h 29"/>
                <a:gd name="T14" fmla="*/ 20 w 44"/>
                <a:gd name="T15" fmla="*/ 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9">
                  <a:moveTo>
                    <a:pt x="20" y="3"/>
                  </a:moveTo>
                  <a:lnTo>
                    <a:pt x="36" y="0"/>
                  </a:lnTo>
                  <a:lnTo>
                    <a:pt x="44" y="14"/>
                  </a:lnTo>
                  <a:lnTo>
                    <a:pt x="36" y="25"/>
                  </a:lnTo>
                  <a:lnTo>
                    <a:pt x="20" y="29"/>
                  </a:lnTo>
                  <a:lnTo>
                    <a:pt x="0" y="29"/>
                  </a:lnTo>
                  <a:lnTo>
                    <a:pt x="0" y="14"/>
                  </a:lnTo>
                  <a:lnTo>
                    <a:pt x="20" y="3"/>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47" name="Line 289"/>
            <p:cNvSpPr>
              <a:spLocks noChangeShapeType="1"/>
            </p:cNvSpPr>
            <p:nvPr/>
          </p:nvSpPr>
          <p:spPr bwMode="auto">
            <a:xfrm flipV="1">
              <a:off x="2388" y="1428"/>
              <a:ext cx="16" cy="3"/>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48" name="Line 290"/>
            <p:cNvSpPr>
              <a:spLocks noChangeShapeType="1"/>
            </p:cNvSpPr>
            <p:nvPr/>
          </p:nvSpPr>
          <p:spPr bwMode="auto">
            <a:xfrm flipV="1">
              <a:off x="2368" y="1431"/>
              <a:ext cx="20" cy="11"/>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49" name="Freeform 291"/>
            <p:cNvSpPr>
              <a:spLocks/>
            </p:cNvSpPr>
            <p:nvPr/>
          </p:nvSpPr>
          <p:spPr bwMode="auto">
            <a:xfrm>
              <a:off x="2317" y="1778"/>
              <a:ext cx="111" cy="95"/>
            </a:xfrm>
            <a:custGeom>
              <a:avLst/>
              <a:gdLst>
                <a:gd name="T0" fmla="*/ 107 w 111"/>
                <a:gd name="T1" fmla="*/ 8 h 95"/>
                <a:gd name="T2" fmla="*/ 87 w 111"/>
                <a:gd name="T3" fmla="*/ 0 h 95"/>
                <a:gd name="T4" fmla="*/ 71 w 111"/>
                <a:gd name="T5" fmla="*/ 0 h 95"/>
                <a:gd name="T6" fmla="*/ 51 w 111"/>
                <a:gd name="T7" fmla="*/ 0 h 95"/>
                <a:gd name="T8" fmla="*/ 36 w 111"/>
                <a:gd name="T9" fmla="*/ 0 h 95"/>
                <a:gd name="T10" fmla="*/ 16 w 111"/>
                <a:gd name="T11" fmla="*/ 8 h 95"/>
                <a:gd name="T12" fmla="*/ 4 w 111"/>
                <a:gd name="T13" fmla="*/ 15 h 95"/>
                <a:gd name="T14" fmla="*/ 0 w 111"/>
                <a:gd name="T15" fmla="*/ 29 h 95"/>
                <a:gd name="T16" fmla="*/ 0 w 111"/>
                <a:gd name="T17" fmla="*/ 48 h 95"/>
                <a:gd name="T18" fmla="*/ 8 w 111"/>
                <a:gd name="T19" fmla="*/ 59 h 95"/>
                <a:gd name="T20" fmla="*/ 24 w 111"/>
                <a:gd name="T21" fmla="*/ 70 h 95"/>
                <a:gd name="T22" fmla="*/ 36 w 111"/>
                <a:gd name="T23" fmla="*/ 81 h 95"/>
                <a:gd name="T24" fmla="*/ 55 w 111"/>
                <a:gd name="T25" fmla="*/ 88 h 95"/>
                <a:gd name="T26" fmla="*/ 75 w 111"/>
                <a:gd name="T27" fmla="*/ 95 h 95"/>
                <a:gd name="T28" fmla="*/ 95 w 111"/>
                <a:gd name="T29" fmla="*/ 92 h 95"/>
                <a:gd name="T30" fmla="*/ 103 w 111"/>
                <a:gd name="T31" fmla="*/ 81 h 95"/>
                <a:gd name="T32" fmla="*/ 107 w 111"/>
                <a:gd name="T33" fmla="*/ 62 h 95"/>
                <a:gd name="T34" fmla="*/ 111 w 111"/>
                <a:gd name="T35" fmla="*/ 48 h 95"/>
                <a:gd name="T36" fmla="*/ 111 w 111"/>
                <a:gd name="T37" fmla="*/ 33 h 95"/>
                <a:gd name="T38" fmla="*/ 107 w 111"/>
                <a:gd name="T39"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95">
                  <a:moveTo>
                    <a:pt x="107" y="8"/>
                  </a:moveTo>
                  <a:lnTo>
                    <a:pt x="87" y="0"/>
                  </a:lnTo>
                  <a:lnTo>
                    <a:pt x="71" y="0"/>
                  </a:lnTo>
                  <a:lnTo>
                    <a:pt x="51" y="0"/>
                  </a:lnTo>
                  <a:lnTo>
                    <a:pt x="36" y="0"/>
                  </a:lnTo>
                  <a:lnTo>
                    <a:pt x="16" y="8"/>
                  </a:lnTo>
                  <a:lnTo>
                    <a:pt x="4" y="15"/>
                  </a:lnTo>
                  <a:lnTo>
                    <a:pt x="0" y="29"/>
                  </a:lnTo>
                  <a:lnTo>
                    <a:pt x="0" y="48"/>
                  </a:lnTo>
                  <a:lnTo>
                    <a:pt x="8" y="59"/>
                  </a:lnTo>
                  <a:lnTo>
                    <a:pt x="24" y="70"/>
                  </a:lnTo>
                  <a:lnTo>
                    <a:pt x="36" y="81"/>
                  </a:lnTo>
                  <a:lnTo>
                    <a:pt x="55" y="88"/>
                  </a:lnTo>
                  <a:lnTo>
                    <a:pt x="75" y="95"/>
                  </a:lnTo>
                  <a:lnTo>
                    <a:pt x="95" y="92"/>
                  </a:lnTo>
                  <a:lnTo>
                    <a:pt x="103" y="81"/>
                  </a:lnTo>
                  <a:lnTo>
                    <a:pt x="107" y="62"/>
                  </a:lnTo>
                  <a:lnTo>
                    <a:pt x="111" y="48"/>
                  </a:lnTo>
                  <a:lnTo>
                    <a:pt x="111" y="33"/>
                  </a:lnTo>
                  <a:lnTo>
                    <a:pt x="107" y="8"/>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50" name="Freeform 292"/>
            <p:cNvSpPr>
              <a:spLocks/>
            </p:cNvSpPr>
            <p:nvPr/>
          </p:nvSpPr>
          <p:spPr bwMode="auto">
            <a:xfrm>
              <a:off x="2317" y="1778"/>
              <a:ext cx="111" cy="95"/>
            </a:xfrm>
            <a:custGeom>
              <a:avLst/>
              <a:gdLst>
                <a:gd name="T0" fmla="*/ 107 w 111"/>
                <a:gd name="T1" fmla="*/ 8 h 95"/>
                <a:gd name="T2" fmla="*/ 87 w 111"/>
                <a:gd name="T3" fmla="*/ 0 h 95"/>
                <a:gd name="T4" fmla="*/ 71 w 111"/>
                <a:gd name="T5" fmla="*/ 0 h 95"/>
                <a:gd name="T6" fmla="*/ 51 w 111"/>
                <a:gd name="T7" fmla="*/ 0 h 95"/>
                <a:gd name="T8" fmla="*/ 36 w 111"/>
                <a:gd name="T9" fmla="*/ 0 h 95"/>
                <a:gd name="T10" fmla="*/ 16 w 111"/>
                <a:gd name="T11" fmla="*/ 8 h 95"/>
                <a:gd name="T12" fmla="*/ 4 w 111"/>
                <a:gd name="T13" fmla="*/ 15 h 95"/>
                <a:gd name="T14" fmla="*/ 0 w 111"/>
                <a:gd name="T15" fmla="*/ 29 h 95"/>
                <a:gd name="T16" fmla="*/ 0 w 111"/>
                <a:gd name="T17" fmla="*/ 48 h 95"/>
                <a:gd name="T18" fmla="*/ 8 w 111"/>
                <a:gd name="T19" fmla="*/ 59 h 95"/>
                <a:gd name="T20" fmla="*/ 24 w 111"/>
                <a:gd name="T21" fmla="*/ 70 h 95"/>
                <a:gd name="T22" fmla="*/ 36 w 111"/>
                <a:gd name="T23" fmla="*/ 81 h 95"/>
                <a:gd name="T24" fmla="*/ 55 w 111"/>
                <a:gd name="T25" fmla="*/ 88 h 95"/>
                <a:gd name="T26" fmla="*/ 75 w 111"/>
                <a:gd name="T27" fmla="*/ 95 h 95"/>
                <a:gd name="T28" fmla="*/ 95 w 111"/>
                <a:gd name="T29" fmla="*/ 92 h 95"/>
                <a:gd name="T30" fmla="*/ 103 w 111"/>
                <a:gd name="T31" fmla="*/ 81 h 95"/>
                <a:gd name="T32" fmla="*/ 107 w 111"/>
                <a:gd name="T33" fmla="*/ 62 h 95"/>
                <a:gd name="T34" fmla="*/ 111 w 111"/>
                <a:gd name="T35" fmla="*/ 48 h 95"/>
                <a:gd name="T36" fmla="*/ 111 w 111"/>
                <a:gd name="T37" fmla="*/ 33 h 95"/>
                <a:gd name="T38" fmla="*/ 107 w 111"/>
                <a:gd name="T39"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95">
                  <a:moveTo>
                    <a:pt x="107" y="8"/>
                  </a:moveTo>
                  <a:lnTo>
                    <a:pt x="87" y="0"/>
                  </a:lnTo>
                  <a:lnTo>
                    <a:pt x="71" y="0"/>
                  </a:lnTo>
                  <a:lnTo>
                    <a:pt x="51" y="0"/>
                  </a:lnTo>
                  <a:lnTo>
                    <a:pt x="36" y="0"/>
                  </a:lnTo>
                  <a:lnTo>
                    <a:pt x="16" y="8"/>
                  </a:lnTo>
                  <a:lnTo>
                    <a:pt x="4" y="15"/>
                  </a:lnTo>
                  <a:lnTo>
                    <a:pt x="0" y="29"/>
                  </a:lnTo>
                  <a:lnTo>
                    <a:pt x="0" y="48"/>
                  </a:lnTo>
                  <a:lnTo>
                    <a:pt x="8" y="59"/>
                  </a:lnTo>
                  <a:lnTo>
                    <a:pt x="24" y="70"/>
                  </a:lnTo>
                  <a:lnTo>
                    <a:pt x="36" y="81"/>
                  </a:lnTo>
                  <a:lnTo>
                    <a:pt x="55" y="88"/>
                  </a:lnTo>
                  <a:lnTo>
                    <a:pt x="75" y="95"/>
                  </a:lnTo>
                  <a:lnTo>
                    <a:pt x="95" y="92"/>
                  </a:lnTo>
                  <a:lnTo>
                    <a:pt x="103" y="81"/>
                  </a:lnTo>
                  <a:lnTo>
                    <a:pt x="107" y="62"/>
                  </a:lnTo>
                  <a:lnTo>
                    <a:pt x="111" y="48"/>
                  </a:lnTo>
                  <a:lnTo>
                    <a:pt x="111" y="33"/>
                  </a:lnTo>
                  <a:lnTo>
                    <a:pt x="107" y="8"/>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51" name="Freeform 293"/>
            <p:cNvSpPr>
              <a:spLocks/>
            </p:cNvSpPr>
            <p:nvPr/>
          </p:nvSpPr>
          <p:spPr bwMode="auto">
            <a:xfrm>
              <a:off x="2522" y="1654"/>
              <a:ext cx="44" cy="37"/>
            </a:xfrm>
            <a:custGeom>
              <a:avLst/>
              <a:gdLst>
                <a:gd name="T0" fmla="*/ 12 w 44"/>
                <a:gd name="T1" fmla="*/ 7 h 37"/>
                <a:gd name="T2" fmla="*/ 28 w 44"/>
                <a:gd name="T3" fmla="*/ 0 h 37"/>
                <a:gd name="T4" fmla="*/ 44 w 44"/>
                <a:gd name="T5" fmla="*/ 7 h 37"/>
                <a:gd name="T6" fmla="*/ 40 w 44"/>
                <a:gd name="T7" fmla="*/ 26 h 37"/>
                <a:gd name="T8" fmla="*/ 28 w 44"/>
                <a:gd name="T9" fmla="*/ 33 h 37"/>
                <a:gd name="T10" fmla="*/ 8 w 44"/>
                <a:gd name="T11" fmla="*/ 37 h 37"/>
                <a:gd name="T12" fmla="*/ 0 w 44"/>
                <a:gd name="T13" fmla="*/ 22 h 37"/>
                <a:gd name="T14" fmla="*/ 12 w 44"/>
                <a:gd name="T15" fmla="*/ 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7">
                  <a:moveTo>
                    <a:pt x="12" y="7"/>
                  </a:moveTo>
                  <a:lnTo>
                    <a:pt x="28" y="0"/>
                  </a:lnTo>
                  <a:lnTo>
                    <a:pt x="44" y="7"/>
                  </a:lnTo>
                  <a:lnTo>
                    <a:pt x="40" y="26"/>
                  </a:lnTo>
                  <a:lnTo>
                    <a:pt x="28" y="33"/>
                  </a:lnTo>
                  <a:lnTo>
                    <a:pt x="8" y="37"/>
                  </a:lnTo>
                  <a:lnTo>
                    <a:pt x="0" y="22"/>
                  </a:lnTo>
                  <a:lnTo>
                    <a:pt x="12" y="7"/>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52" name="Freeform 294"/>
            <p:cNvSpPr>
              <a:spLocks/>
            </p:cNvSpPr>
            <p:nvPr/>
          </p:nvSpPr>
          <p:spPr bwMode="auto">
            <a:xfrm>
              <a:off x="2522" y="1654"/>
              <a:ext cx="44" cy="37"/>
            </a:xfrm>
            <a:custGeom>
              <a:avLst/>
              <a:gdLst>
                <a:gd name="T0" fmla="*/ 12 w 44"/>
                <a:gd name="T1" fmla="*/ 7 h 37"/>
                <a:gd name="T2" fmla="*/ 28 w 44"/>
                <a:gd name="T3" fmla="*/ 0 h 37"/>
                <a:gd name="T4" fmla="*/ 44 w 44"/>
                <a:gd name="T5" fmla="*/ 7 h 37"/>
                <a:gd name="T6" fmla="*/ 40 w 44"/>
                <a:gd name="T7" fmla="*/ 26 h 37"/>
                <a:gd name="T8" fmla="*/ 28 w 44"/>
                <a:gd name="T9" fmla="*/ 33 h 37"/>
                <a:gd name="T10" fmla="*/ 8 w 44"/>
                <a:gd name="T11" fmla="*/ 37 h 37"/>
                <a:gd name="T12" fmla="*/ 0 w 44"/>
                <a:gd name="T13" fmla="*/ 22 h 37"/>
                <a:gd name="T14" fmla="*/ 12 w 44"/>
                <a:gd name="T15" fmla="*/ 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7">
                  <a:moveTo>
                    <a:pt x="12" y="7"/>
                  </a:moveTo>
                  <a:lnTo>
                    <a:pt x="28" y="0"/>
                  </a:lnTo>
                  <a:lnTo>
                    <a:pt x="44" y="7"/>
                  </a:lnTo>
                  <a:lnTo>
                    <a:pt x="40" y="26"/>
                  </a:lnTo>
                  <a:lnTo>
                    <a:pt x="28" y="33"/>
                  </a:lnTo>
                  <a:lnTo>
                    <a:pt x="8" y="37"/>
                  </a:lnTo>
                  <a:lnTo>
                    <a:pt x="0" y="22"/>
                  </a:lnTo>
                  <a:lnTo>
                    <a:pt x="12" y="7"/>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53" name="Freeform 295"/>
            <p:cNvSpPr>
              <a:spLocks/>
            </p:cNvSpPr>
            <p:nvPr/>
          </p:nvSpPr>
          <p:spPr bwMode="auto">
            <a:xfrm>
              <a:off x="2657" y="1815"/>
              <a:ext cx="51" cy="51"/>
            </a:xfrm>
            <a:custGeom>
              <a:avLst/>
              <a:gdLst>
                <a:gd name="T0" fmla="*/ 39 w 51"/>
                <a:gd name="T1" fmla="*/ 7 h 51"/>
                <a:gd name="T2" fmla="*/ 20 w 51"/>
                <a:gd name="T3" fmla="*/ 0 h 51"/>
                <a:gd name="T4" fmla="*/ 4 w 51"/>
                <a:gd name="T5" fmla="*/ 7 h 51"/>
                <a:gd name="T6" fmla="*/ 0 w 51"/>
                <a:gd name="T7" fmla="*/ 22 h 51"/>
                <a:gd name="T8" fmla="*/ 12 w 51"/>
                <a:gd name="T9" fmla="*/ 40 h 51"/>
                <a:gd name="T10" fmla="*/ 24 w 51"/>
                <a:gd name="T11" fmla="*/ 47 h 51"/>
                <a:gd name="T12" fmla="*/ 39 w 51"/>
                <a:gd name="T13" fmla="*/ 51 h 51"/>
                <a:gd name="T14" fmla="*/ 51 w 51"/>
                <a:gd name="T15" fmla="*/ 36 h 51"/>
                <a:gd name="T16" fmla="*/ 51 w 51"/>
                <a:gd name="T17" fmla="*/ 22 h 51"/>
                <a:gd name="T18" fmla="*/ 39 w 51"/>
                <a:gd name="T19"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39" y="7"/>
                  </a:moveTo>
                  <a:lnTo>
                    <a:pt x="20" y="0"/>
                  </a:lnTo>
                  <a:lnTo>
                    <a:pt x="4" y="7"/>
                  </a:lnTo>
                  <a:lnTo>
                    <a:pt x="0" y="22"/>
                  </a:lnTo>
                  <a:lnTo>
                    <a:pt x="12" y="40"/>
                  </a:lnTo>
                  <a:lnTo>
                    <a:pt x="24" y="47"/>
                  </a:lnTo>
                  <a:lnTo>
                    <a:pt x="39" y="51"/>
                  </a:lnTo>
                  <a:lnTo>
                    <a:pt x="51" y="36"/>
                  </a:lnTo>
                  <a:lnTo>
                    <a:pt x="51" y="22"/>
                  </a:lnTo>
                  <a:lnTo>
                    <a:pt x="39" y="7"/>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54" name="Freeform 296"/>
            <p:cNvSpPr>
              <a:spLocks/>
            </p:cNvSpPr>
            <p:nvPr/>
          </p:nvSpPr>
          <p:spPr bwMode="auto">
            <a:xfrm>
              <a:off x="2657" y="1815"/>
              <a:ext cx="51" cy="51"/>
            </a:xfrm>
            <a:custGeom>
              <a:avLst/>
              <a:gdLst>
                <a:gd name="T0" fmla="*/ 39 w 51"/>
                <a:gd name="T1" fmla="*/ 7 h 51"/>
                <a:gd name="T2" fmla="*/ 20 w 51"/>
                <a:gd name="T3" fmla="*/ 0 h 51"/>
                <a:gd name="T4" fmla="*/ 4 w 51"/>
                <a:gd name="T5" fmla="*/ 7 h 51"/>
                <a:gd name="T6" fmla="*/ 0 w 51"/>
                <a:gd name="T7" fmla="*/ 22 h 51"/>
                <a:gd name="T8" fmla="*/ 12 w 51"/>
                <a:gd name="T9" fmla="*/ 40 h 51"/>
                <a:gd name="T10" fmla="*/ 24 w 51"/>
                <a:gd name="T11" fmla="*/ 47 h 51"/>
                <a:gd name="T12" fmla="*/ 39 w 51"/>
                <a:gd name="T13" fmla="*/ 51 h 51"/>
                <a:gd name="T14" fmla="*/ 51 w 51"/>
                <a:gd name="T15" fmla="*/ 36 h 51"/>
                <a:gd name="T16" fmla="*/ 51 w 51"/>
                <a:gd name="T17" fmla="*/ 22 h 51"/>
                <a:gd name="T18" fmla="*/ 39 w 51"/>
                <a:gd name="T19"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39" y="7"/>
                  </a:moveTo>
                  <a:lnTo>
                    <a:pt x="20" y="0"/>
                  </a:lnTo>
                  <a:lnTo>
                    <a:pt x="4" y="7"/>
                  </a:lnTo>
                  <a:lnTo>
                    <a:pt x="0" y="22"/>
                  </a:lnTo>
                  <a:lnTo>
                    <a:pt x="12" y="40"/>
                  </a:lnTo>
                  <a:lnTo>
                    <a:pt x="24" y="47"/>
                  </a:lnTo>
                  <a:lnTo>
                    <a:pt x="39" y="51"/>
                  </a:lnTo>
                  <a:lnTo>
                    <a:pt x="51" y="36"/>
                  </a:lnTo>
                  <a:lnTo>
                    <a:pt x="51" y="22"/>
                  </a:lnTo>
                  <a:lnTo>
                    <a:pt x="39" y="7"/>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55" name="Freeform 297"/>
            <p:cNvSpPr>
              <a:spLocks/>
            </p:cNvSpPr>
            <p:nvPr/>
          </p:nvSpPr>
          <p:spPr bwMode="auto">
            <a:xfrm>
              <a:off x="2795" y="1694"/>
              <a:ext cx="44" cy="37"/>
            </a:xfrm>
            <a:custGeom>
              <a:avLst/>
              <a:gdLst>
                <a:gd name="T0" fmla="*/ 16 w 44"/>
                <a:gd name="T1" fmla="*/ 4 h 37"/>
                <a:gd name="T2" fmla="*/ 32 w 44"/>
                <a:gd name="T3" fmla="*/ 0 h 37"/>
                <a:gd name="T4" fmla="*/ 44 w 44"/>
                <a:gd name="T5" fmla="*/ 11 h 37"/>
                <a:gd name="T6" fmla="*/ 44 w 44"/>
                <a:gd name="T7" fmla="*/ 26 h 37"/>
                <a:gd name="T8" fmla="*/ 28 w 44"/>
                <a:gd name="T9" fmla="*/ 37 h 37"/>
                <a:gd name="T10" fmla="*/ 12 w 44"/>
                <a:gd name="T11" fmla="*/ 37 h 37"/>
                <a:gd name="T12" fmla="*/ 0 w 44"/>
                <a:gd name="T13" fmla="*/ 22 h 37"/>
                <a:gd name="T14" fmla="*/ 4 w 44"/>
                <a:gd name="T15" fmla="*/ 8 h 37"/>
                <a:gd name="T16" fmla="*/ 16 w 44"/>
                <a:gd name="T17"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7">
                  <a:moveTo>
                    <a:pt x="16" y="4"/>
                  </a:moveTo>
                  <a:lnTo>
                    <a:pt x="32" y="0"/>
                  </a:lnTo>
                  <a:lnTo>
                    <a:pt x="44" y="11"/>
                  </a:lnTo>
                  <a:lnTo>
                    <a:pt x="44" y="26"/>
                  </a:lnTo>
                  <a:lnTo>
                    <a:pt x="28" y="37"/>
                  </a:lnTo>
                  <a:lnTo>
                    <a:pt x="12" y="37"/>
                  </a:lnTo>
                  <a:lnTo>
                    <a:pt x="0" y="22"/>
                  </a:lnTo>
                  <a:lnTo>
                    <a:pt x="4" y="8"/>
                  </a:lnTo>
                  <a:lnTo>
                    <a:pt x="16" y="4"/>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56" name="Freeform 298"/>
            <p:cNvSpPr>
              <a:spLocks/>
            </p:cNvSpPr>
            <p:nvPr/>
          </p:nvSpPr>
          <p:spPr bwMode="auto">
            <a:xfrm>
              <a:off x="2795" y="1694"/>
              <a:ext cx="44" cy="37"/>
            </a:xfrm>
            <a:custGeom>
              <a:avLst/>
              <a:gdLst>
                <a:gd name="T0" fmla="*/ 16 w 44"/>
                <a:gd name="T1" fmla="*/ 4 h 37"/>
                <a:gd name="T2" fmla="*/ 32 w 44"/>
                <a:gd name="T3" fmla="*/ 0 h 37"/>
                <a:gd name="T4" fmla="*/ 44 w 44"/>
                <a:gd name="T5" fmla="*/ 11 h 37"/>
                <a:gd name="T6" fmla="*/ 44 w 44"/>
                <a:gd name="T7" fmla="*/ 26 h 37"/>
                <a:gd name="T8" fmla="*/ 28 w 44"/>
                <a:gd name="T9" fmla="*/ 37 h 37"/>
                <a:gd name="T10" fmla="*/ 12 w 44"/>
                <a:gd name="T11" fmla="*/ 37 h 37"/>
                <a:gd name="T12" fmla="*/ 0 w 44"/>
                <a:gd name="T13" fmla="*/ 22 h 37"/>
                <a:gd name="T14" fmla="*/ 4 w 44"/>
                <a:gd name="T15" fmla="*/ 8 h 37"/>
                <a:gd name="T16" fmla="*/ 16 w 44"/>
                <a:gd name="T17"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7">
                  <a:moveTo>
                    <a:pt x="16" y="4"/>
                  </a:moveTo>
                  <a:lnTo>
                    <a:pt x="32" y="0"/>
                  </a:lnTo>
                  <a:lnTo>
                    <a:pt x="44" y="11"/>
                  </a:lnTo>
                  <a:lnTo>
                    <a:pt x="44" y="26"/>
                  </a:lnTo>
                  <a:lnTo>
                    <a:pt x="28" y="37"/>
                  </a:lnTo>
                  <a:lnTo>
                    <a:pt x="12" y="37"/>
                  </a:lnTo>
                  <a:lnTo>
                    <a:pt x="0" y="22"/>
                  </a:lnTo>
                  <a:lnTo>
                    <a:pt x="4" y="8"/>
                  </a:lnTo>
                  <a:lnTo>
                    <a:pt x="16" y="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57" name="Freeform 299"/>
            <p:cNvSpPr>
              <a:spLocks/>
            </p:cNvSpPr>
            <p:nvPr/>
          </p:nvSpPr>
          <p:spPr bwMode="auto">
            <a:xfrm>
              <a:off x="2874" y="1840"/>
              <a:ext cx="59" cy="48"/>
            </a:xfrm>
            <a:custGeom>
              <a:avLst/>
              <a:gdLst>
                <a:gd name="T0" fmla="*/ 20 w 59"/>
                <a:gd name="T1" fmla="*/ 0 h 48"/>
                <a:gd name="T2" fmla="*/ 40 w 59"/>
                <a:gd name="T3" fmla="*/ 0 h 48"/>
                <a:gd name="T4" fmla="*/ 56 w 59"/>
                <a:gd name="T5" fmla="*/ 15 h 48"/>
                <a:gd name="T6" fmla="*/ 59 w 59"/>
                <a:gd name="T7" fmla="*/ 30 h 48"/>
                <a:gd name="T8" fmla="*/ 48 w 59"/>
                <a:gd name="T9" fmla="*/ 44 h 48"/>
                <a:gd name="T10" fmla="*/ 32 w 59"/>
                <a:gd name="T11" fmla="*/ 48 h 48"/>
                <a:gd name="T12" fmla="*/ 12 w 59"/>
                <a:gd name="T13" fmla="*/ 44 h 48"/>
                <a:gd name="T14" fmla="*/ 0 w 59"/>
                <a:gd name="T15" fmla="*/ 33 h 48"/>
                <a:gd name="T16" fmla="*/ 0 w 59"/>
                <a:gd name="T17" fmla="*/ 15 h 48"/>
                <a:gd name="T18" fmla="*/ 8 w 59"/>
                <a:gd name="T19" fmla="*/ 0 h 48"/>
                <a:gd name="T20" fmla="*/ 20 w 5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48">
                  <a:moveTo>
                    <a:pt x="20" y="0"/>
                  </a:moveTo>
                  <a:lnTo>
                    <a:pt x="40" y="0"/>
                  </a:lnTo>
                  <a:lnTo>
                    <a:pt x="56" y="15"/>
                  </a:lnTo>
                  <a:lnTo>
                    <a:pt x="59" y="30"/>
                  </a:lnTo>
                  <a:lnTo>
                    <a:pt x="48" y="44"/>
                  </a:lnTo>
                  <a:lnTo>
                    <a:pt x="32" y="48"/>
                  </a:lnTo>
                  <a:lnTo>
                    <a:pt x="12" y="44"/>
                  </a:lnTo>
                  <a:lnTo>
                    <a:pt x="0" y="33"/>
                  </a:lnTo>
                  <a:lnTo>
                    <a:pt x="0" y="15"/>
                  </a:lnTo>
                  <a:lnTo>
                    <a:pt x="8" y="0"/>
                  </a:lnTo>
                  <a:lnTo>
                    <a:pt x="20"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58" name="Freeform 300"/>
            <p:cNvSpPr>
              <a:spLocks/>
            </p:cNvSpPr>
            <p:nvPr/>
          </p:nvSpPr>
          <p:spPr bwMode="auto">
            <a:xfrm>
              <a:off x="2874" y="1840"/>
              <a:ext cx="59" cy="48"/>
            </a:xfrm>
            <a:custGeom>
              <a:avLst/>
              <a:gdLst>
                <a:gd name="T0" fmla="*/ 20 w 59"/>
                <a:gd name="T1" fmla="*/ 0 h 48"/>
                <a:gd name="T2" fmla="*/ 40 w 59"/>
                <a:gd name="T3" fmla="*/ 0 h 48"/>
                <a:gd name="T4" fmla="*/ 56 w 59"/>
                <a:gd name="T5" fmla="*/ 15 h 48"/>
                <a:gd name="T6" fmla="*/ 59 w 59"/>
                <a:gd name="T7" fmla="*/ 30 h 48"/>
                <a:gd name="T8" fmla="*/ 48 w 59"/>
                <a:gd name="T9" fmla="*/ 44 h 48"/>
                <a:gd name="T10" fmla="*/ 32 w 59"/>
                <a:gd name="T11" fmla="*/ 48 h 48"/>
                <a:gd name="T12" fmla="*/ 12 w 59"/>
                <a:gd name="T13" fmla="*/ 44 h 48"/>
                <a:gd name="T14" fmla="*/ 0 w 59"/>
                <a:gd name="T15" fmla="*/ 33 h 48"/>
                <a:gd name="T16" fmla="*/ 0 w 59"/>
                <a:gd name="T17" fmla="*/ 15 h 48"/>
                <a:gd name="T18" fmla="*/ 8 w 59"/>
                <a:gd name="T19" fmla="*/ 0 h 48"/>
                <a:gd name="T20" fmla="*/ 20 w 5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48">
                  <a:moveTo>
                    <a:pt x="20" y="0"/>
                  </a:moveTo>
                  <a:lnTo>
                    <a:pt x="40" y="0"/>
                  </a:lnTo>
                  <a:lnTo>
                    <a:pt x="56" y="15"/>
                  </a:lnTo>
                  <a:lnTo>
                    <a:pt x="59" y="30"/>
                  </a:lnTo>
                  <a:lnTo>
                    <a:pt x="48" y="44"/>
                  </a:lnTo>
                  <a:lnTo>
                    <a:pt x="32" y="48"/>
                  </a:lnTo>
                  <a:lnTo>
                    <a:pt x="12" y="44"/>
                  </a:lnTo>
                  <a:lnTo>
                    <a:pt x="0" y="33"/>
                  </a:lnTo>
                  <a:lnTo>
                    <a:pt x="0" y="15"/>
                  </a:lnTo>
                  <a:lnTo>
                    <a:pt x="8" y="0"/>
                  </a:lnTo>
                  <a:lnTo>
                    <a:pt x="20"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59" name="Freeform 301"/>
            <p:cNvSpPr>
              <a:spLocks/>
            </p:cNvSpPr>
            <p:nvPr/>
          </p:nvSpPr>
          <p:spPr bwMode="auto">
            <a:xfrm>
              <a:off x="2542" y="1154"/>
              <a:ext cx="28" cy="29"/>
            </a:xfrm>
            <a:custGeom>
              <a:avLst/>
              <a:gdLst>
                <a:gd name="T0" fmla="*/ 4 w 28"/>
                <a:gd name="T1" fmla="*/ 0 h 29"/>
                <a:gd name="T2" fmla="*/ 0 w 28"/>
                <a:gd name="T3" fmla="*/ 15 h 29"/>
                <a:gd name="T4" fmla="*/ 8 w 28"/>
                <a:gd name="T5" fmla="*/ 29 h 29"/>
                <a:gd name="T6" fmla="*/ 28 w 28"/>
                <a:gd name="T7" fmla="*/ 25 h 29"/>
                <a:gd name="T8" fmla="*/ 28 w 28"/>
                <a:gd name="T9" fmla="*/ 11 h 29"/>
                <a:gd name="T10" fmla="*/ 16 w 28"/>
                <a:gd name="T11" fmla="*/ 0 h 29"/>
                <a:gd name="T12" fmla="*/ 4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4" y="0"/>
                  </a:moveTo>
                  <a:lnTo>
                    <a:pt x="0" y="15"/>
                  </a:lnTo>
                  <a:lnTo>
                    <a:pt x="8" y="29"/>
                  </a:lnTo>
                  <a:lnTo>
                    <a:pt x="28" y="25"/>
                  </a:lnTo>
                  <a:lnTo>
                    <a:pt x="28" y="11"/>
                  </a:lnTo>
                  <a:lnTo>
                    <a:pt x="16" y="0"/>
                  </a:lnTo>
                  <a:lnTo>
                    <a:pt x="4"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60" name="Freeform 302"/>
            <p:cNvSpPr>
              <a:spLocks/>
            </p:cNvSpPr>
            <p:nvPr/>
          </p:nvSpPr>
          <p:spPr bwMode="auto">
            <a:xfrm>
              <a:off x="2542" y="1154"/>
              <a:ext cx="28" cy="29"/>
            </a:xfrm>
            <a:custGeom>
              <a:avLst/>
              <a:gdLst>
                <a:gd name="T0" fmla="*/ 4 w 28"/>
                <a:gd name="T1" fmla="*/ 0 h 29"/>
                <a:gd name="T2" fmla="*/ 0 w 28"/>
                <a:gd name="T3" fmla="*/ 15 h 29"/>
                <a:gd name="T4" fmla="*/ 8 w 28"/>
                <a:gd name="T5" fmla="*/ 29 h 29"/>
                <a:gd name="T6" fmla="*/ 28 w 28"/>
                <a:gd name="T7" fmla="*/ 25 h 29"/>
                <a:gd name="T8" fmla="*/ 28 w 28"/>
                <a:gd name="T9" fmla="*/ 11 h 29"/>
                <a:gd name="T10" fmla="*/ 16 w 28"/>
                <a:gd name="T11" fmla="*/ 0 h 29"/>
                <a:gd name="T12" fmla="*/ 4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4" y="0"/>
                  </a:moveTo>
                  <a:lnTo>
                    <a:pt x="0" y="15"/>
                  </a:lnTo>
                  <a:lnTo>
                    <a:pt x="8" y="29"/>
                  </a:lnTo>
                  <a:lnTo>
                    <a:pt x="28" y="25"/>
                  </a:lnTo>
                  <a:lnTo>
                    <a:pt x="28" y="11"/>
                  </a:lnTo>
                  <a:lnTo>
                    <a:pt x="16" y="0"/>
                  </a:lnTo>
                  <a:lnTo>
                    <a:pt x="4"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61" name="Freeform 303"/>
            <p:cNvSpPr>
              <a:spLocks/>
            </p:cNvSpPr>
            <p:nvPr/>
          </p:nvSpPr>
          <p:spPr bwMode="auto">
            <a:xfrm>
              <a:off x="2716" y="1169"/>
              <a:ext cx="75" cy="54"/>
            </a:xfrm>
            <a:custGeom>
              <a:avLst/>
              <a:gdLst>
                <a:gd name="T0" fmla="*/ 4 w 75"/>
                <a:gd name="T1" fmla="*/ 7 h 54"/>
                <a:gd name="T2" fmla="*/ 24 w 75"/>
                <a:gd name="T3" fmla="*/ 0 h 54"/>
                <a:gd name="T4" fmla="*/ 44 w 75"/>
                <a:gd name="T5" fmla="*/ 0 h 54"/>
                <a:gd name="T6" fmla="*/ 59 w 75"/>
                <a:gd name="T7" fmla="*/ 0 h 54"/>
                <a:gd name="T8" fmla="*/ 67 w 75"/>
                <a:gd name="T9" fmla="*/ 14 h 54"/>
                <a:gd name="T10" fmla="*/ 75 w 75"/>
                <a:gd name="T11" fmla="*/ 29 h 54"/>
                <a:gd name="T12" fmla="*/ 67 w 75"/>
                <a:gd name="T13" fmla="*/ 47 h 54"/>
                <a:gd name="T14" fmla="*/ 51 w 75"/>
                <a:gd name="T15" fmla="*/ 54 h 54"/>
                <a:gd name="T16" fmla="*/ 36 w 75"/>
                <a:gd name="T17" fmla="*/ 54 h 54"/>
                <a:gd name="T18" fmla="*/ 16 w 75"/>
                <a:gd name="T19" fmla="*/ 54 h 54"/>
                <a:gd name="T20" fmla="*/ 0 w 75"/>
                <a:gd name="T21" fmla="*/ 43 h 54"/>
                <a:gd name="T22" fmla="*/ 0 w 75"/>
                <a:gd name="T23" fmla="*/ 29 h 54"/>
                <a:gd name="T24" fmla="*/ 4 w 75"/>
                <a:gd name="T25"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4">
                  <a:moveTo>
                    <a:pt x="4" y="7"/>
                  </a:moveTo>
                  <a:lnTo>
                    <a:pt x="24" y="0"/>
                  </a:lnTo>
                  <a:lnTo>
                    <a:pt x="44" y="0"/>
                  </a:lnTo>
                  <a:lnTo>
                    <a:pt x="59" y="0"/>
                  </a:lnTo>
                  <a:lnTo>
                    <a:pt x="67" y="14"/>
                  </a:lnTo>
                  <a:lnTo>
                    <a:pt x="75" y="29"/>
                  </a:lnTo>
                  <a:lnTo>
                    <a:pt x="67" y="47"/>
                  </a:lnTo>
                  <a:lnTo>
                    <a:pt x="51" y="54"/>
                  </a:lnTo>
                  <a:lnTo>
                    <a:pt x="36" y="54"/>
                  </a:lnTo>
                  <a:lnTo>
                    <a:pt x="16" y="54"/>
                  </a:lnTo>
                  <a:lnTo>
                    <a:pt x="0" y="43"/>
                  </a:lnTo>
                  <a:lnTo>
                    <a:pt x="0" y="29"/>
                  </a:lnTo>
                  <a:lnTo>
                    <a:pt x="4" y="7"/>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62" name="Freeform 304"/>
            <p:cNvSpPr>
              <a:spLocks/>
            </p:cNvSpPr>
            <p:nvPr/>
          </p:nvSpPr>
          <p:spPr bwMode="auto">
            <a:xfrm>
              <a:off x="2716" y="1169"/>
              <a:ext cx="75" cy="54"/>
            </a:xfrm>
            <a:custGeom>
              <a:avLst/>
              <a:gdLst>
                <a:gd name="T0" fmla="*/ 4 w 75"/>
                <a:gd name="T1" fmla="*/ 7 h 54"/>
                <a:gd name="T2" fmla="*/ 24 w 75"/>
                <a:gd name="T3" fmla="*/ 0 h 54"/>
                <a:gd name="T4" fmla="*/ 44 w 75"/>
                <a:gd name="T5" fmla="*/ 0 h 54"/>
                <a:gd name="T6" fmla="*/ 59 w 75"/>
                <a:gd name="T7" fmla="*/ 0 h 54"/>
                <a:gd name="T8" fmla="*/ 67 w 75"/>
                <a:gd name="T9" fmla="*/ 14 h 54"/>
                <a:gd name="T10" fmla="*/ 75 w 75"/>
                <a:gd name="T11" fmla="*/ 29 h 54"/>
                <a:gd name="T12" fmla="*/ 67 w 75"/>
                <a:gd name="T13" fmla="*/ 47 h 54"/>
                <a:gd name="T14" fmla="*/ 51 w 75"/>
                <a:gd name="T15" fmla="*/ 54 h 54"/>
                <a:gd name="T16" fmla="*/ 36 w 75"/>
                <a:gd name="T17" fmla="*/ 54 h 54"/>
                <a:gd name="T18" fmla="*/ 16 w 75"/>
                <a:gd name="T19" fmla="*/ 54 h 54"/>
                <a:gd name="T20" fmla="*/ 0 w 75"/>
                <a:gd name="T21" fmla="*/ 43 h 54"/>
                <a:gd name="T22" fmla="*/ 0 w 75"/>
                <a:gd name="T23" fmla="*/ 29 h 54"/>
                <a:gd name="T24" fmla="*/ 4 w 75"/>
                <a:gd name="T25"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4">
                  <a:moveTo>
                    <a:pt x="4" y="7"/>
                  </a:moveTo>
                  <a:lnTo>
                    <a:pt x="24" y="0"/>
                  </a:lnTo>
                  <a:lnTo>
                    <a:pt x="44" y="0"/>
                  </a:lnTo>
                  <a:lnTo>
                    <a:pt x="59" y="0"/>
                  </a:lnTo>
                  <a:lnTo>
                    <a:pt x="67" y="14"/>
                  </a:lnTo>
                  <a:lnTo>
                    <a:pt x="75" y="29"/>
                  </a:lnTo>
                  <a:lnTo>
                    <a:pt x="67" y="47"/>
                  </a:lnTo>
                  <a:lnTo>
                    <a:pt x="51" y="54"/>
                  </a:lnTo>
                  <a:lnTo>
                    <a:pt x="36" y="54"/>
                  </a:lnTo>
                  <a:lnTo>
                    <a:pt x="16" y="54"/>
                  </a:lnTo>
                  <a:lnTo>
                    <a:pt x="0" y="43"/>
                  </a:lnTo>
                  <a:lnTo>
                    <a:pt x="0" y="29"/>
                  </a:lnTo>
                  <a:lnTo>
                    <a:pt x="4" y="7"/>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63" name="Freeform 305"/>
            <p:cNvSpPr>
              <a:spLocks/>
            </p:cNvSpPr>
            <p:nvPr/>
          </p:nvSpPr>
          <p:spPr bwMode="auto">
            <a:xfrm>
              <a:off x="2669" y="1307"/>
              <a:ext cx="35" cy="37"/>
            </a:xfrm>
            <a:custGeom>
              <a:avLst/>
              <a:gdLst>
                <a:gd name="T0" fmla="*/ 4 w 35"/>
                <a:gd name="T1" fmla="*/ 0 h 37"/>
                <a:gd name="T2" fmla="*/ 0 w 35"/>
                <a:gd name="T3" fmla="*/ 15 h 37"/>
                <a:gd name="T4" fmla="*/ 8 w 35"/>
                <a:gd name="T5" fmla="*/ 29 h 37"/>
                <a:gd name="T6" fmla="*/ 23 w 35"/>
                <a:gd name="T7" fmla="*/ 37 h 37"/>
                <a:gd name="T8" fmla="*/ 35 w 35"/>
                <a:gd name="T9" fmla="*/ 22 h 37"/>
                <a:gd name="T10" fmla="*/ 27 w 35"/>
                <a:gd name="T11" fmla="*/ 8 h 37"/>
                <a:gd name="T12" fmla="*/ 4 w 3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4" y="0"/>
                  </a:moveTo>
                  <a:lnTo>
                    <a:pt x="0" y="15"/>
                  </a:lnTo>
                  <a:lnTo>
                    <a:pt x="8" y="29"/>
                  </a:lnTo>
                  <a:lnTo>
                    <a:pt x="23" y="37"/>
                  </a:lnTo>
                  <a:lnTo>
                    <a:pt x="35" y="22"/>
                  </a:lnTo>
                  <a:lnTo>
                    <a:pt x="27" y="8"/>
                  </a:lnTo>
                  <a:lnTo>
                    <a:pt x="4"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64" name="Freeform 306"/>
            <p:cNvSpPr>
              <a:spLocks/>
            </p:cNvSpPr>
            <p:nvPr/>
          </p:nvSpPr>
          <p:spPr bwMode="auto">
            <a:xfrm>
              <a:off x="2669" y="1307"/>
              <a:ext cx="35" cy="37"/>
            </a:xfrm>
            <a:custGeom>
              <a:avLst/>
              <a:gdLst>
                <a:gd name="T0" fmla="*/ 4 w 35"/>
                <a:gd name="T1" fmla="*/ 0 h 37"/>
                <a:gd name="T2" fmla="*/ 0 w 35"/>
                <a:gd name="T3" fmla="*/ 15 h 37"/>
                <a:gd name="T4" fmla="*/ 8 w 35"/>
                <a:gd name="T5" fmla="*/ 29 h 37"/>
                <a:gd name="T6" fmla="*/ 23 w 35"/>
                <a:gd name="T7" fmla="*/ 37 h 37"/>
                <a:gd name="T8" fmla="*/ 35 w 35"/>
                <a:gd name="T9" fmla="*/ 22 h 37"/>
                <a:gd name="T10" fmla="*/ 27 w 35"/>
                <a:gd name="T11" fmla="*/ 8 h 37"/>
                <a:gd name="T12" fmla="*/ 4 w 3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4" y="0"/>
                  </a:moveTo>
                  <a:lnTo>
                    <a:pt x="0" y="15"/>
                  </a:lnTo>
                  <a:lnTo>
                    <a:pt x="8" y="29"/>
                  </a:lnTo>
                  <a:lnTo>
                    <a:pt x="23" y="37"/>
                  </a:lnTo>
                  <a:lnTo>
                    <a:pt x="35" y="22"/>
                  </a:lnTo>
                  <a:lnTo>
                    <a:pt x="27" y="8"/>
                  </a:lnTo>
                  <a:lnTo>
                    <a:pt x="4"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65" name="Freeform 307"/>
            <p:cNvSpPr>
              <a:spLocks/>
            </p:cNvSpPr>
            <p:nvPr/>
          </p:nvSpPr>
          <p:spPr bwMode="auto">
            <a:xfrm>
              <a:off x="2799" y="1388"/>
              <a:ext cx="75" cy="62"/>
            </a:xfrm>
            <a:custGeom>
              <a:avLst/>
              <a:gdLst>
                <a:gd name="T0" fmla="*/ 12 w 75"/>
                <a:gd name="T1" fmla="*/ 14 h 62"/>
                <a:gd name="T2" fmla="*/ 28 w 75"/>
                <a:gd name="T3" fmla="*/ 0 h 62"/>
                <a:gd name="T4" fmla="*/ 44 w 75"/>
                <a:gd name="T5" fmla="*/ 0 h 62"/>
                <a:gd name="T6" fmla="*/ 63 w 75"/>
                <a:gd name="T7" fmla="*/ 7 h 62"/>
                <a:gd name="T8" fmla="*/ 75 w 75"/>
                <a:gd name="T9" fmla="*/ 18 h 62"/>
                <a:gd name="T10" fmla="*/ 75 w 75"/>
                <a:gd name="T11" fmla="*/ 32 h 62"/>
                <a:gd name="T12" fmla="*/ 67 w 75"/>
                <a:gd name="T13" fmla="*/ 47 h 62"/>
                <a:gd name="T14" fmla="*/ 48 w 75"/>
                <a:gd name="T15" fmla="*/ 58 h 62"/>
                <a:gd name="T16" fmla="*/ 32 w 75"/>
                <a:gd name="T17" fmla="*/ 62 h 62"/>
                <a:gd name="T18" fmla="*/ 12 w 75"/>
                <a:gd name="T19" fmla="*/ 58 h 62"/>
                <a:gd name="T20" fmla="*/ 4 w 75"/>
                <a:gd name="T21" fmla="*/ 43 h 62"/>
                <a:gd name="T22" fmla="*/ 0 w 75"/>
                <a:gd name="T23" fmla="*/ 29 h 62"/>
                <a:gd name="T24" fmla="*/ 12 w 75"/>
                <a:gd name="T25"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2">
                  <a:moveTo>
                    <a:pt x="12" y="14"/>
                  </a:moveTo>
                  <a:lnTo>
                    <a:pt x="28" y="0"/>
                  </a:lnTo>
                  <a:lnTo>
                    <a:pt x="44" y="0"/>
                  </a:lnTo>
                  <a:lnTo>
                    <a:pt x="63" y="7"/>
                  </a:lnTo>
                  <a:lnTo>
                    <a:pt x="75" y="18"/>
                  </a:lnTo>
                  <a:lnTo>
                    <a:pt x="75" y="32"/>
                  </a:lnTo>
                  <a:lnTo>
                    <a:pt x="67" y="47"/>
                  </a:lnTo>
                  <a:lnTo>
                    <a:pt x="48" y="58"/>
                  </a:lnTo>
                  <a:lnTo>
                    <a:pt x="32" y="62"/>
                  </a:lnTo>
                  <a:lnTo>
                    <a:pt x="12" y="58"/>
                  </a:lnTo>
                  <a:lnTo>
                    <a:pt x="4" y="43"/>
                  </a:lnTo>
                  <a:lnTo>
                    <a:pt x="0" y="29"/>
                  </a:lnTo>
                  <a:lnTo>
                    <a:pt x="12" y="14"/>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66" name="Freeform 308"/>
            <p:cNvSpPr>
              <a:spLocks/>
            </p:cNvSpPr>
            <p:nvPr/>
          </p:nvSpPr>
          <p:spPr bwMode="auto">
            <a:xfrm>
              <a:off x="2799" y="1388"/>
              <a:ext cx="75" cy="62"/>
            </a:xfrm>
            <a:custGeom>
              <a:avLst/>
              <a:gdLst>
                <a:gd name="T0" fmla="*/ 12 w 75"/>
                <a:gd name="T1" fmla="*/ 14 h 62"/>
                <a:gd name="T2" fmla="*/ 28 w 75"/>
                <a:gd name="T3" fmla="*/ 0 h 62"/>
                <a:gd name="T4" fmla="*/ 44 w 75"/>
                <a:gd name="T5" fmla="*/ 0 h 62"/>
                <a:gd name="T6" fmla="*/ 63 w 75"/>
                <a:gd name="T7" fmla="*/ 7 h 62"/>
                <a:gd name="T8" fmla="*/ 75 w 75"/>
                <a:gd name="T9" fmla="*/ 18 h 62"/>
                <a:gd name="T10" fmla="*/ 75 w 75"/>
                <a:gd name="T11" fmla="*/ 32 h 62"/>
                <a:gd name="T12" fmla="*/ 67 w 75"/>
                <a:gd name="T13" fmla="*/ 47 h 62"/>
                <a:gd name="T14" fmla="*/ 48 w 75"/>
                <a:gd name="T15" fmla="*/ 58 h 62"/>
                <a:gd name="T16" fmla="*/ 32 w 75"/>
                <a:gd name="T17" fmla="*/ 62 h 62"/>
                <a:gd name="T18" fmla="*/ 12 w 75"/>
                <a:gd name="T19" fmla="*/ 58 h 62"/>
                <a:gd name="T20" fmla="*/ 4 w 75"/>
                <a:gd name="T21" fmla="*/ 43 h 62"/>
                <a:gd name="T22" fmla="*/ 0 w 75"/>
                <a:gd name="T23" fmla="*/ 29 h 62"/>
                <a:gd name="T24" fmla="*/ 12 w 75"/>
                <a:gd name="T25"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62">
                  <a:moveTo>
                    <a:pt x="12" y="14"/>
                  </a:moveTo>
                  <a:lnTo>
                    <a:pt x="28" y="0"/>
                  </a:lnTo>
                  <a:lnTo>
                    <a:pt x="44" y="0"/>
                  </a:lnTo>
                  <a:lnTo>
                    <a:pt x="63" y="7"/>
                  </a:lnTo>
                  <a:lnTo>
                    <a:pt x="75" y="18"/>
                  </a:lnTo>
                  <a:lnTo>
                    <a:pt x="75" y="32"/>
                  </a:lnTo>
                  <a:lnTo>
                    <a:pt x="67" y="47"/>
                  </a:lnTo>
                  <a:lnTo>
                    <a:pt x="48" y="58"/>
                  </a:lnTo>
                  <a:lnTo>
                    <a:pt x="32" y="62"/>
                  </a:lnTo>
                  <a:lnTo>
                    <a:pt x="12" y="58"/>
                  </a:lnTo>
                  <a:lnTo>
                    <a:pt x="4" y="43"/>
                  </a:lnTo>
                  <a:lnTo>
                    <a:pt x="0" y="29"/>
                  </a:lnTo>
                  <a:lnTo>
                    <a:pt x="12" y="1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67" name="Freeform 309"/>
            <p:cNvSpPr>
              <a:spLocks/>
            </p:cNvSpPr>
            <p:nvPr/>
          </p:nvSpPr>
          <p:spPr bwMode="auto">
            <a:xfrm>
              <a:off x="1625" y="1106"/>
              <a:ext cx="32" cy="52"/>
            </a:xfrm>
            <a:custGeom>
              <a:avLst/>
              <a:gdLst>
                <a:gd name="T0" fmla="*/ 16 w 32"/>
                <a:gd name="T1" fmla="*/ 0 h 52"/>
                <a:gd name="T2" fmla="*/ 32 w 32"/>
                <a:gd name="T3" fmla="*/ 52 h 52"/>
                <a:gd name="T4" fmla="*/ 0 w 32"/>
                <a:gd name="T5" fmla="*/ 52 h 52"/>
                <a:gd name="T6" fmla="*/ 16 w 32"/>
                <a:gd name="T7" fmla="*/ 0 h 52"/>
              </a:gdLst>
              <a:ahLst/>
              <a:cxnLst>
                <a:cxn ang="0">
                  <a:pos x="T0" y="T1"/>
                </a:cxn>
                <a:cxn ang="0">
                  <a:pos x="T2" y="T3"/>
                </a:cxn>
                <a:cxn ang="0">
                  <a:pos x="T4" y="T5"/>
                </a:cxn>
                <a:cxn ang="0">
                  <a:pos x="T6" y="T7"/>
                </a:cxn>
              </a:cxnLst>
              <a:rect l="0" t="0" r="r" b="b"/>
              <a:pathLst>
                <a:path w="32" h="52">
                  <a:moveTo>
                    <a:pt x="16" y="0"/>
                  </a:moveTo>
                  <a:lnTo>
                    <a:pt x="32" y="52"/>
                  </a:lnTo>
                  <a:lnTo>
                    <a:pt x="0" y="52"/>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68" name="Freeform 310"/>
            <p:cNvSpPr>
              <a:spLocks/>
            </p:cNvSpPr>
            <p:nvPr/>
          </p:nvSpPr>
          <p:spPr bwMode="auto">
            <a:xfrm>
              <a:off x="1625" y="1899"/>
              <a:ext cx="32" cy="51"/>
            </a:xfrm>
            <a:custGeom>
              <a:avLst/>
              <a:gdLst>
                <a:gd name="T0" fmla="*/ 16 w 32"/>
                <a:gd name="T1" fmla="*/ 51 h 51"/>
                <a:gd name="T2" fmla="*/ 0 w 32"/>
                <a:gd name="T3" fmla="*/ 0 h 51"/>
                <a:gd name="T4" fmla="*/ 32 w 32"/>
                <a:gd name="T5" fmla="*/ 0 h 51"/>
                <a:gd name="T6" fmla="*/ 16 w 32"/>
                <a:gd name="T7" fmla="*/ 51 h 51"/>
              </a:gdLst>
              <a:ahLst/>
              <a:cxnLst>
                <a:cxn ang="0">
                  <a:pos x="T0" y="T1"/>
                </a:cxn>
                <a:cxn ang="0">
                  <a:pos x="T2" y="T3"/>
                </a:cxn>
                <a:cxn ang="0">
                  <a:pos x="T4" y="T5"/>
                </a:cxn>
                <a:cxn ang="0">
                  <a:pos x="T6" y="T7"/>
                </a:cxn>
              </a:cxnLst>
              <a:rect l="0" t="0" r="r" b="b"/>
              <a:pathLst>
                <a:path w="32" h="51">
                  <a:moveTo>
                    <a:pt x="16" y="51"/>
                  </a:moveTo>
                  <a:lnTo>
                    <a:pt x="0" y="0"/>
                  </a:lnTo>
                  <a:lnTo>
                    <a:pt x="32" y="0"/>
                  </a:lnTo>
                  <a:lnTo>
                    <a:pt x="16" y="5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69" name="Freeform 311"/>
            <p:cNvSpPr>
              <a:spLocks/>
            </p:cNvSpPr>
            <p:nvPr/>
          </p:nvSpPr>
          <p:spPr bwMode="auto">
            <a:xfrm>
              <a:off x="3115" y="1220"/>
              <a:ext cx="99" cy="98"/>
            </a:xfrm>
            <a:custGeom>
              <a:avLst/>
              <a:gdLst>
                <a:gd name="T0" fmla="*/ 44 w 99"/>
                <a:gd name="T1" fmla="*/ 0 h 98"/>
                <a:gd name="T2" fmla="*/ 60 w 99"/>
                <a:gd name="T3" fmla="*/ 11 h 98"/>
                <a:gd name="T4" fmla="*/ 71 w 99"/>
                <a:gd name="T5" fmla="*/ 22 h 98"/>
                <a:gd name="T6" fmla="*/ 83 w 99"/>
                <a:gd name="T7" fmla="*/ 33 h 98"/>
                <a:gd name="T8" fmla="*/ 95 w 99"/>
                <a:gd name="T9" fmla="*/ 43 h 98"/>
                <a:gd name="T10" fmla="*/ 99 w 99"/>
                <a:gd name="T11" fmla="*/ 62 h 98"/>
                <a:gd name="T12" fmla="*/ 95 w 99"/>
                <a:gd name="T13" fmla="*/ 76 h 98"/>
                <a:gd name="T14" fmla="*/ 83 w 99"/>
                <a:gd name="T15" fmla="*/ 91 h 98"/>
                <a:gd name="T16" fmla="*/ 64 w 99"/>
                <a:gd name="T17" fmla="*/ 98 h 98"/>
                <a:gd name="T18" fmla="*/ 48 w 99"/>
                <a:gd name="T19" fmla="*/ 91 h 98"/>
                <a:gd name="T20" fmla="*/ 32 w 99"/>
                <a:gd name="T21" fmla="*/ 84 h 98"/>
                <a:gd name="T22" fmla="*/ 16 w 99"/>
                <a:gd name="T23" fmla="*/ 69 h 98"/>
                <a:gd name="T24" fmla="*/ 4 w 99"/>
                <a:gd name="T25" fmla="*/ 58 h 98"/>
                <a:gd name="T26" fmla="*/ 0 w 99"/>
                <a:gd name="T27" fmla="*/ 40 h 98"/>
                <a:gd name="T28" fmla="*/ 8 w 99"/>
                <a:gd name="T29" fmla="*/ 25 h 98"/>
                <a:gd name="T30" fmla="*/ 20 w 99"/>
                <a:gd name="T31" fmla="*/ 14 h 98"/>
                <a:gd name="T32" fmla="*/ 32 w 99"/>
                <a:gd name="T33" fmla="*/ 3 h 98"/>
                <a:gd name="T34" fmla="*/ 44 w 99"/>
                <a:gd name="T3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98">
                  <a:moveTo>
                    <a:pt x="44" y="0"/>
                  </a:moveTo>
                  <a:lnTo>
                    <a:pt x="60" y="11"/>
                  </a:lnTo>
                  <a:lnTo>
                    <a:pt x="71" y="22"/>
                  </a:lnTo>
                  <a:lnTo>
                    <a:pt x="83" y="33"/>
                  </a:lnTo>
                  <a:lnTo>
                    <a:pt x="95" y="43"/>
                  </a:lnTo>
                  <a:lnTo>
                    <a:pt x="99" y="62"/>
                  </a:lnTo>
                  <a:lnTo>
                    <a:pt x="95" y="76"/>
                  </a:lnTo>
                  <a:lnTo>
                    <a:pt x="83" y="91"/>
                  </a:lnTo>
                  <a:lnTo>
                    <a:pt x="64" y="98"/>
                  </a:lnTo>
                  <a:lnTo>
                    <a:pt x="48" y="91"/>
                  </a:lnTo>
                  <a:lnTo>
                    <a:pt x="32" y="84"/>
                  </a:lnTo>
                  <a:lnTo>
                    <a:pt x="16" y="69"/>
                  </a:lnTo>
                  <a:lnTo>
                    <a:pt x="4" y="58"/>
                  </a:lnTo>
                  <a:lnTo>
                    <a:pt x="0" y="40"/>
                  </a:lnTo>
                  <a:lnTo>
                    <a:pt x="8" y="25"/>
                  </a:lnTo>
                  <a:lnTo>
                    <a:pt x="20" y="14"/>
                  </a:lnTo>
                  <a:lnTo>
                    <a:pt x="32" y="3"/>
                  </a:lnTo>
                  <a:lnTo>
                    <a:pt x="44"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70" name="Freeform 312"/>
            <p:cNvSpPr>
              <a:spLocks/>
            </p:cNvSpPr>
            <p:nvPr/>
          </p:nvSpPr>
          <p:spPr bwMode="auto">
            <a:xfrm>
              <a:off x="3115" y="1220"/>
              <a:ext cx="99" cy="98"/>
            </a:xfrm>
            <a:custGeom>
              <a:avLst/>
              <a:gdLst>
                <a:gd name="T0" fmla="*/ 44 w 99"/>
                <a:gd name="T1" fmla="*/ 0 h 98"/>
                <a:gd name="T2" fmla="*/ 60 w 99"/>
                <a:gd name="T3" fmla="*/ 11 h 98"/>
                <a:gd name="T4" fmla="*/ 71 w 99"/>
                <a:gd name="T5" fmla="*/ 22 h 98"/>
                <a:gd name="T6" fmla="*/ 83 w 99"/>
                <a:gd name="T7" fmla="*/ 33 h 98"/>
                <a:gd name="T8" fmla="*/ 95 w 99"/>
                <a:gd name="T9" fmla="*/ 43 h 98"/>
                <a:gd name="T10" fmla="*/ 99 w 99"/>
                <a:gd name="T11" fmla="*/ 62 h 98"/>
                <a:gd name="T12" fmla="*/ 95 w 99"/>
                <a:gd name="T13" fmla="*/ 76 h 98"/>
                <a:gd name="T14" fmla="*/ 83 w 99"/>
                <a:gd name="T15" fmla="*/ 91 h 98"/>
                <a:gd name="T16" fmla="*/ 64 w 99"/>
                <a:gd name="T17" fmla="*/ 98 h 98"/>
                <a:gd name="T18" fmla="*/ 48 w 99"/>
                <a:gd name="T19" fmla="*/ 91 h 98"/>
                <a:gd name="T20" fmla="*/ 32 w 99"/>
                <a:gd name="T21" fmla="*/ 84 h 98"/>
                <a:gd name="T22" fmla="*/ 16 w 99"/>
                <a:gd name="T23" fmla="*/ 69 h 98"/>
                <a:gd name="T24" fmla="*/ 4 w 99"/>
                <a:gd name="T25" fmla="*/ 58 h 98"/>
                <a:gd name="T26" fmla="*/ 0 w 99"/>
                <a:gd name="T27" fmla="*/ 40 h 98"/>
                <a:gd name="T28" fmla="*/ 8 w 99"/>
                <a:gd name="T29" fmla="*/ 25 h 98"/>
                <a:gd name="T30" fmla="*/ 20 w 99"/>
                <a:gd name="T31" fmla="*/ 14 h 98"/>
                <a:gd name="T32" fmla="*/ 32 w 99"/>
                <a:gd name="T33" fmla="*/ 3 h 98"/>
                <a:gd name="T34" fmla="*/ 44 w 99"/>
                <a:gd name="T3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98">
                  <a:moveTo>
                    <a:pt x="44" y="0"/>
                  </a:moveTo>
                  <a:lnTo>
                    <a:pt x="60" y="11"/>
                  </a:lnTo>
                  <a:lnTo>
                    <a:pt x="71" y="22"/>
                  </a:lnTo>
                  <a:lnTo>
                    <a:pt x="83" y="33"/>
                  </a:lnTo>
                  <a:lnTo>
                    <a:pt x="95" y="43"/>
                  </a:lnTo>
                  <a:lnTo>
                    <a:pt x="99" y="62"/>
                  </a:lnTo>
                  <a:lnTo>
                    <a:pt x="95" y="76"/>
                  </a:lnTo>
                  <a:lnTo>
                    <a:pt x="83" y="91"/>
                  </a:lnTo>
                  <a:lnTo>
                    <a:pt x="64" y="98"/>
                  </a:lnTo>
                  <a:lnTo>
                    <a:pt x="48" y="91"/>
                  </a:lnTo>
                  <a:lnTo>
                    <a:pt x="32" y="84"/>
                  </a:lnTo>
                  <a:lnTo>
                    <a:pt x="16" y="69"/>
                  </a:lnTo>
                  <a:lnTo>
                    <a:pt x="4" y="58"/>
                  </a:lnTo>
                  <a:lnTo>
                    <a:pt x="0" y="40"/>
                  </a:lnTo>
                  <a:lnTo>
                    <a:pt x="8" y="25"/>
                  </a:lnTo>
                  <a:lnTo>
                    <a:pt x="20" y="14"/>
                  </a:lnTo>
                  <a:lnTo>
                    <a:pt x="32" y="3"/>
                  </a:lnTo>
                  <a:lnTo>
                    <a:pt x="44"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71" name="Freeform 313"/>
            <p:cNvSpPr>
              <a:spLocks/>
            </p:cNvSpPr>
            <p:nvPr/>
          </p:nvSpPr>
          <p:spPr bwMode="auto">
            <a:xfrm>
              <a:off x="3384" y="1143"/>
              <a:ext cx="79" cy="88"/>
            </a:xfrm>
            <a:custGeom>
              <a:avLst/>
              <a:gdLst>
                <a:gd name="T0" fmla="*/ 47 w 79"/>
                <a:gd name="T1" fmla="*/ 4 h 88"/>
                <a:gd name="T2" fmla="*/ 32 w 79"/>
                <a:gd name="T3" fmla="*/ 0 h 88"/>
                <a:gd name="T4" fmla="*/ 16 w 79"/>
                <a:gd name="T5" fmla="*/ 7 h 88"/>
                <a:gd name="T6" fmla="*/ 4 w 79"/>
                <a:gd name="T7" fmla="*/ 18 h 88"/>
                <a:gd name="T8" fmla="*/ 0 w 79"/>
                <a:gd name="T9" fmla="*/ 33 h 88"/>
                <a:gd name="T10" fmla="*/ 4 w 79"/>
                <a:gd name="T11" fmla="*/ 51 h 88"/>
                <a:gd name="T12" fmla="*/ 8 w 79"/>
                <a:gd name="T13" fmla="*/ 69 h 88"/>
                <a:gd name="T14" fmla="*/ 24 w 79"/>
                <a:gd name="T15" fmla="*/ 80 h 88"/>
                <a:gd name="T16" fmla="*/ 40 w 79"/>
                <a:gd name="T17" fmla="*/ 88 h 88"/>
                <a:gd name="T18" fmla="*/ 55 w 79"/>
                <a:gd name="T19" fmla="*/ 84 h 88"/>
                <a:gd name="T20" fmla="*/ 71 w 79"/>
                <a:gd name="T21" fmla="*/ 73 h 88"/>
                <a:gd name="T22" fmla="*/ 79 w 79"/>
                <a:gd name="T23" fmla="*/ 58 h 88"/>
                <a:gd name="T24" fmla="*/ 79 w 79"/>
                <a:gd name="T25" fmla="*/ 40 h 88"/>
                <a:gd name="T26" fmla="*/ 75 w 79"/>
                <a:gd name="T27" fmla="*/ 26 h 88"/>
                <a:gd name="T28" fmla="*/ 67 w 79"/>
                <a:gd name="T29" fmla="*/ 11 h 88"/>
                <a:gd name="T30" fmla="*/ 47 w 79"/>
                <a:gd name="T31"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88">
                  <a:moveTo>
                    <a:pt x="47" y="4"/>
                  </a:moveTo>
                  <a:lnTo>
                    <a:pt x="32" y="0"/>
                  </a:lnTo>
                  <a:lnTo>
                    <a:pt x="16" y="7"/>
                  </a:lnTo>
                  <a:lnTo>
                    <a:pt x="4" y="18"/>
                  </a:lnTo>
                  <a:lnTo>
                    <a:pt x="0" y="33"/>
                  </a:lnTo>
                  <a:lnTo>
                    <a:pt x="4" y="51"/>
                  </a:lnTo>
                  <a:lnTo>
                    <a:pt x="8" y="69"/>
                  </a:lnTo>
                  <a:lnTo>
                    <a:pt x="24" y="80"/>
                  </a:lnTo>
                  <a:lnTo>
                    <a:pt x="40" y="88"/>
                  </a:lnTo>
                  <a:lnTo>
                    <a:pt x="55" y="84"/>
                  </a:lnTo>
                  <a:lnTo>
                    <a:pt x="71" y="73"/>
                  </a:lnTo>
                  <a:lnTo>
                    <a:pt x="79" y="58"/>
                  </a:lnTo>
                  <a:lnTo>
                    <a:pt x="79" y="40"/>
                  </a:lnTo>
                  <a:lnTo>
                    <a:pt x="75" y="26"/>
                  </a:lnTo>
                  <a:lnTo>
                    <a:pt x="67" y="11"/>
                  </a:lnTo>
                  <a:lnTo>
                    <a:pt x="47" y="4"/>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72" name="Freeform 314"/>
            <p:cNvSpPr>
              <a:spLocks/>
            </p:cNvSpPr>
            <p:nvPr/>
          </p:nvSpPr>
          <p:spPr bwMode="auto">
            <a:xfrm>
              <a:off x="3384" y="1143"/>
              <a:ext cx="79" cy="88"/>
            </a:xfrm>
            <a:custGeom>
              <a:avLst/>
              <a:gdLst>
                <a:gd name="T0" fmla="*/ 47 w 79"/>
                <a:gd name="T1" fmla="*/ 4 h 88"/>
                <a:gd name="T2" fmla="*/ 32 w 79"/>
                <a:gd name="T3" fmla="*/ 0 h 88"/>
                <a:gd name="T4" fmla="*/ 16 w 79"/>
                <a:gd name="T5" fmla="*/ 7 h 88"/>
                <a:gd name="T6" fmla="*/ 4 w 79"/>
                <a:gd name="T7" fmla="*/ 18 h 88"/>
                <a:gd name="T8" fmla="*/ 0 w 79"/>
                <a:gd name="T9" fmla="*/ 33 h 88"/>
                <a:gd name="T10" fmla="*/ 4 w 79"/>
                <a:gd name="T11" fmla="*/ 51 h 88"/>
                <a:gd name="T12" fmla="*/ 8 w 79"/>
                <a:gd name="T13" fmla="*/ 69 h 88"/>
                <a:gd name="T14" fmla="*/ 24 w 79"/>
                <a:gd name="T15" fmla="*/ 80 h 88"/>
                <a:gd name="T16" fmla="*/ 40 w 79"/>
                <a:gd name="T17" fmla="*/ 88 h 88"/>
                <a:gd name="T18" fmla="*/ 55 w 79"/>
                <a:gd name="T19" fmla="*/ 84 h 88"/>
                <a:gd name="T20" fmla="*/ 71 w 79"/>
                <a:gd name="T21" fmla="*/ 73 h 88"/>
                <a:gd name="T22" fmla="*/ 79 w 79"/>
                <a:gd name="T23" fmla="*/ 58 h 88"/>
                <a:gd name="T24" fmla="*/ 79 w 79"/>
                <a:gd name="T25" fmla="*/ 40 h 88"/>
                <a:gd name="T26" fmla="*/ 75 w 79"/>
                <a:gd name="T27" fmla="*/ 26 h 88"/>
                <a:gd name="T28" fmla="*/ 67 w 79"/>
                <a:gd name="T29" fmla="*/ 11 h 88"/>
                <a:gd name="T30" fmla="*/ 47 w 79"/>
                <a:gd name="T31"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88">
                  <a:moveTo>
                    <a:pt x="47" y="4"/>
                  </a:moveTo>
                  <a:lnTo>
                    <a:pt x="32" y="0"/>
                  </a:lnTo>
                  <a:lnTo>
                    <a:pt x="16" y="7"/>
                  </a:lnTo>
                  <a:lnTo>
                    <a:pt x="4" y="18"/>
                  </a:lnTo>
                  <a:lnTo>
                    <a:pt x="0" y="33"/>
                  </a:lnTo>
                  <a:lnTo>
                    <a:pt x="4" y="51"/>
                  </a:lnTo>
                  <a:lnTo>
                    <a:pt x="8" y="69"/>
                  </a:lnTo>
                  <a:lnTo>
                    <a:pt x="24" y="80"/>
                  </a:lnTo>
                  <a:lnTo>
                    <a:pt x="40" y="88"/>
                  </a:lnTo>
                  <a:lnTo>
                    <a:pt x="55" y="84"/>
                  </a:lnTo>
                  <a:lnTo>
                    <a:pt x="71" y="73"/>
                  </a:lnTo>
                  <a:lnTo>
                    <a:pt x="79" y="58"/>
                  </a:lnTo>
                  <a:lnTo>
                    <a:pt x="79" y="40"/>
                  </a:lnTo>
                  <a:lnTo>
                    <a:pt x="75" y="26"/>
                  </a:lnTo>
                  <a:lnTo>
                    <a:pt x="67" y="11"/>
                  </a:lnTo>
                  <a:lnTo>
                    <a:pt x="47" y="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73" name="Freeform 315"/>
            <p:cNvSpPr>
              <a:spLocks/>
            </p:cNvSpPr>
            <p:nvPr/>
          </p:nvSpPr>
          <p:spPr bwMode="auto">
            <a:xfrm>
              <a:off x="3621" y="1300"/>
              <a:ext cx="87" cy="84"/>
            </a:xfrm>
            <a:custGeom>
              <a:avLst/>
              <a:gdLst>
                <a:gd name="T0" fmla="*/ 59 w 87"/>
                <a:gd name="T1" fmla="*/ 0 h 84"/>
                <a:gd name="T2" fmla="*/ 71 w 87"/>
                <a:gd name="T3" fmla="*/ 11 h 84"/>
                <a:gd name="T4" fmla="*/ 87 w 87"/>
                <a:gd name="T5" fmla="*/ 26 h 84"/>
                <a:gd name="T6" fmla="*/ 87 w 87"/>
                <a:gd name="T7" fmla="*/ 47 h 84"/>
                <a:gd name="T8" fmla="*/ 79 w 87"/>
                <a:gd name="T9" fmla="*/ 66 h 84"/>
                <a:gd name="T10" fmla="*/ 67 w 87"/>
                <a:gd name="T11" fmla="*/ 77 h 84"/>
                <a:gd name="T12" fmla="*/ 52 w 87"/>
                <a:gd name="T13" fmla="*/ 84 h 84"/>
                <a:gd name="T14" fmla="*/ 36 w 87"/>
                <a:gd name="T15" fmla="*/ 84 h 84"/>
                <a:gd name="T16" fmla="*/ 16 w 87"/>
                <a:gd name="T17" fmla="*/ 80 h 84"/>
                <a:gd name="T18" fmla="*/ 4 w 87"/>
                <a:gd name="T19" fmla="*/ 66 h 84"/>
                <a:gd name="T20" fmla="*/ 0 w 87"/>
                <a:gd name="T21" fmla="*/ 47 h 84"/>
                <a:gd name="T22" fmla="*/ 12 w 87"/>
                <a:gd name="T23" fmla="*/ 33 h 84"/>
                <a:gd name="T24" fmla="*/ 28 w 87"/>
                <a:gd name="T25" fmla="*/ 22 h 84"/>
                <a:gd name="T26" fmla="*/ 40 w 87"/>
                <a:gd name="T27" fmla="*/ 11 h 84"/>
                <a:gd name="T28" fmla="*/ 52 w 87"/>
                <a:gd name="T29" fmla="*/ 0 h 84"/>
                <a:gd name="T30" fmla="*/ 59 w 87"/>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84">
                  <a:moveTo>
                    <a:pt x="59" y="0"/>
                  </a:moveTo>
                  <a:lnTo>
                    <a:pt x="71" y="11"/>
                  </a:lnTo>
                  <a:lnTo>
                    <a:pt x="87" y="26"/>
                  </a:lnTo>
                  <a:lnTo>
                    <a:pt x="87" y="47"/>
                  </a:lnTo>
                  <a:lnTo>
                    <a:pt x="79" y="66"/>
                  </a:lnTo>
                  <a:lnTo>
                    <a:pt x="67" y="77"/>
                  </a:lnTo>
                  <a:lnTo>
                    <a:pt x="52" y="84"/>
                  </a:lnTo>
                  <a:lnTo>
                    <a:pt x="36" y="84"/>
                  </a:lnTo>
                  <a:lnTo>
                    <a:pt x="16" y="80"/>
                  </a:lnTo>
                  <a:lnTo>
                    <a:pt x="4" y="66"/>
                  </a:lnTo>
                  <a:lnTo>
                    <a:pt x="0" y="47"/>
                  </a:lnTo>
                  <a:lnTo>
                    <a:pt x="12" y="33"/>
                  </a:lnTo>
                  <a:lnTo>
                    <a:pt x="28" y="22"/>
                  </a:lnTo>
                  <a:lnTo>
                    <a:pt x="40" y="11"/>
                  </a:lnTo>
                  <a:lnTo>
                    <a:pt x="52" y="0"/>
                  </a:lnTo>
                  <a:lnTo>
                    <a:pt x="59"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74" name="Freeform 316"/>
            <p:cNvSpPr>
              <a:spLocks/>
            </p:cNvSpPr>
            <p:nvPr/>
          </p:nvSpPr>
          <p:spPr bwMode="auto">
            <a:xfrm>
              <a:off x="3621" y="1300"/>
              <a:ext cx="87" cy="84"/>
            </a:xfrm>
            <a:custGeom>
              <a:avLst/>
              <a:gdLst>
                <a:gd name="T0" fmla="*/ 59 w 87"/>
                <a:gd name="T1" fmla="*/ 0 h 84"/>
                <a:gd name="T2" fmla="*/ 71 w 87"/>
                <a:gd name="T3" fmla="*/ 11 h 84"/>
                <a:gd name="T4" fmla="*/ 87 w 87"/>
                <a:gd name="T5" fmla="*/ 26 h 84"/>
                <a:gd name="T6" fmla="*/ 87 w 87"/>
                <a:gd name="T7" fmla="*/ 47 h 84"/>
                <a:gd name="T8" fmla="*/ 79 w 87"/>
                <a:gd name="T9" fmla="*/ 66 h 84"/>
                <a:gd name="T10" fmla="*/ 67 w 87"/>
                <a:gd name="T11" fmla="*/ 77 h 84"/>
                <a:gd name="T12" fmla="*/ 52 w 87"/>
                <a:gd name="T13" fmla="*/ 84 h 84"/>
                <a:gd name="T14" fmla="*/ 36 w 87"/>
                <a:gd name="T15" fmla="*/ 84 h 84"/>
                <a:gd name="T16" fmla="*/ 16 w 87"/>
                <a:gd name="T17" fmla="*/ 80 h 84"/>
                <a:gd name="T18" fmla="*/ 4 w 87"/>
                <a:gd name="T19" fmla="*/ 66 h 84"/>
                <a:gd name="T20" fmla="*/ 0 w 87"/>
                <a:gd name="T21" fmla="*/ 47 h 84"/>
                <a:gd name="T22" fmla="*/ 12 w 87"/>
                <a:gd name="T23" fmla="*/ 33 h 84"/>
                <a:gd name="T24" fmla="*/ 28 w 87"/>
                <a:gd name="T25" fmla="*/ 22 h 84"/>
                <a:gd name="T26" fmla="*/ 40 w 87"/>
                <a:gd name="T27" fmla="*/ 11 h 84"/>
                <a:gd name="T28" fmla="*/ 52 w 87"/>
                <a:gd name="T29" fmla="*/ 0 h 84"/>
                <a:gd name="T30" fmla="*/ 59 w 87"/>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84">
                  <a:moveTo>
                    <a:pt x="59" y="0"/>
                  </a:moveTo>
                  <a:lnTo>
                    <a:pt x="71" y="11"/>
                  </a:lnTo>
                  <a:lnTo>
                    <a:pt x="87" y="26"/>
                  </a:lnTo>
                  <a:lnTo>
                    <a:pt x="87" y="47"/>
                  </a:lnTo>
                  <a:lnTo>
                    <a:pt x="79" y="66"/>
                  </a:lnTo>
                  <a:lnTo>
                    <a:pt x="67" y="77"/>
                  </a:lnTo>
                  <a:lnTo>
                    <a:pt x="52" y="84"/>
                  </a:lnTo>
                  <a:lnTo>
                    <a:pt x="36" y="84"/>
                  </a:lnTo>
                  <a:lnTo>
                    <a:pt x="16" y="80"/>
                  </a:lnTo>
                  <a:lnTo>
                    <a:pt x="4" y="66"/>
                  </a:lnTo>
                  <a:lnTo>
                    <a:pt x="0" y="47"/>
                  </a:lnTo>
                  <a:lnTo>
                    <a:pt x="12" y="33"/>
                  </a:lnTo>
                  <a:lnTo>
                    <a:pt x="28" y="22"/>
                  </a:lnTo>
                  <a:lnTo>
                    <a:pt x="40" y="11"/>
                  </a:lnTo>
                  <a:lnTo>
                    <a:pt x="52" y="0"/>
                  </a:lnTo>
                  <a:lnTo>
                    <a:pt x="59"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75" name="Freeform 317"/>
            <p:cNvSpPr>
              <a:spLocks/>
            </p:cNvSpPr>
            <p:nvPr/>
          </p:nvSpPr>
          <p:spPr bwMode="auto">
            <a:xfrm>
              <a:off x="3238" y="1829"/>
              <a:ext cx="47" cy="33"/>
            </a:xfrm>
            <a:custGeom>
              <a:avLst/>
              <a:gdLst>
                <a:gd name="T0" fmla="*/ 31 w 47"/>
                <a:gd name="T1" fmla="*/ 8 h 33"/>
                <a:gd name="T2" fmla="*/ 47 w 47"/>
                <a:gd name="T3" fmla="*/ 15 h 33"/>
                <a:gd name="T4" fmla="*/ 39 w 47"/>
                <a:gd name="T5" fmla="*/ 30 h 33"/>
                <a:gd name="T6" fmla="*/ 24 w 47"/>
                <a:gd name="T7" fmla="*/ 33 h 33"/>
                <a:gd name="T8" fmla="*/ 12 w 47"/>
                <a:gd name="T9" fmla="*/ 26 h 33"/>
                <a:gd name="T10" fmla="*/ 0 w 47"/>
                <a:gd name="T11" fmla="*/ 15 h 33"/>
                <a:gd name="T12" fmla="*/ 12 w 47"/>
                <a:gd name="T13" fmla="*/ 0 h 33"/>
                <a:gd name="T14" fmla="*/ 31 w 47"/>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3">
                  <a:moveTo>
                    <a:pt x="31" y="8"/>
                  </a:moveTo>
                  <a:lnTo>
                    <a:pt x="47" y="15"/>
                  </a:lnTo>
                  <a:lnTo>
                    <a:pt x="39" y="30"/>
                  </a:lnTo>
                  <a:lnTo>
                    <a:pt x="24" y="33"/>
                  </a:lnTo>
                  <a:lnTo>
                    <a:pt x="12" y="26"/>
                  </a:lnTo>
                  <a:lnTo>
                    <a:pt x="0" y="15"/>
                  </a:lnTo>
                  <a:lnTo>
                    <a:pt x="12" y="0"/>
                  </a:lnTo>
                  <a:lnTo>
                    <a:pt x="31" y="8"/>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76" name="Freeform 318"/>
            <p:cNvSpPr>
              <a:spLocks/>
            </p:cNvSpPr>
            <p:nvPr/>
          </p:nvSpPr>
          <p:spPr bwMode="auto">
            <a:xfrm>
              <a:off x="3238" y="1829"/>
              <a:ext cx="47" cy="33"/>
            </a:xfrm>
            <a:custGeom>
              <a:avLst/>
              <a:gdLst>
                <a:gd name="T0" fmla="*/ 31 w 47"/>
                <a:gd name="T1" fmla="*/ 8 h 33"/>
                <a:gd name="T2" fmla="*/ 47 w 47"/>
                <a:gd name="T3" fmla="*/ 15 h 33"/>
                <a:gd name="T4" fmla="*/ 39 w 47"/>
                <a:gd name="T5" fmla="*/ 30 h 33"/>
                <a:gd name="T6" fmla="*/ 24 w 47"/>
                <a:gd name="T7" fmla="*/ 33 h 33"/>
                <a:gd name="T8" fmla="*/ 12 w 47"/>
                <a:gd name="T9" fmla="*/ 26 h 33"/>
                <a:gd name="T10" fmla="*/ 0 w 47"/>
                <a:gd name="T11" fmla="*/ 15 h 33"/>
                <a:gd name="T12" fmla="*/ 12 w 47"/>
                <a:gd name="T13" fmla="*/ 0 h 33"/>
                <a:gd name="T14" fmla="*/ 31 w 47"/>
                <a:gd name="T15" fmla="*/ 8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3">
                  <a:moveTo>
                    <a:pt x="31" y="8"/>
                  </a:moveTo>
                  <a:lnTo>
                    <a:pt x="47" y="15"/>
                  </a:lnTo>
                  <a:lnTo>
                    <a:pt x="39" y="30"/>
                  </a:lnTo>
                  <a:lnTo>
                    <a:pt x="24" y="33"/>
                  </a:lnTo>
                  <a:lnTo>
                    <a:pt x="12" y="26"/>
                  </a:lnTo>
                  <a:lnTo>
                    <a:pt x="0" y="15"/>
                  </a:lnTo>
                  <a:lnTo>
                    <a:pt x="12" y="0"/>
                  </a:lnTo>
                  <a:lnTo>
                    <a:pt x="31" y="8"/>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77" name="Freeform 319"/>
            <p:cNvSpPr>
              <a:spLocks/>
            </p:cNvSpPr>
            <p:nvPr/>
          </p:nvSpPr>
          <p:spPr bwMode="auto">
            <a:xfrm>
              <a:off x="3854" y="1220"/>
              <a:ext cx="24" cy="36"/>
            </a:xfrm>
            <a:custGeom>
              <a:avLst/>
              <a:gdLst>
                <a:gd name="T0" fmla="*/ 16 w 24"/>
                <a:gd name="T1" fmla="*/ 0 h 36"/>
                <a:gd name="T2" fmla="*/ 0 w 24"/>
                <a:gd name="T3" fmla="*/ 11 h 36"/>
                <a:gd name="T4" fmla="*/ 0 w 24"/>
                <a:gd name="T5" fmla="*/ 25 h 36"/>
                <a:gd name="T6" fmla="*/ 12 w 24"/>
                <a:gd name="T7" fmla="*/ 36 h 36"/>
                <a:gd name="T8" fmla="*/ 24 w 24"/>
                <a:gd name="T9" fmla="*/ 25 h 36"/>
                <a:gd name="T10" fmla="*/ 24 w 24"/>
                <a:gd name="T11" fmla="*/ 11 h 36"/>
                <a:gd name="T12" fmla="*/ 16 w 24"/>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4" h="36">
                  <a:moveTo>
                    <a:pt x="16" y="0"/>
                  </a:moveTo>
                  <a:lnTo>
                    <a:pt x="0" y="11"/>
                  </a:lnTo>
                  <a:lnTo>
                    <a:pt x="0" y="25"/>
                  </a:lnTo>
                  <a:lnTo>
                    <a:pt x="12" y="36"/>
                  </a:lnTo>
                  <a:lnTo>
                    <a:pt x="24" y="25"/>
                  </a:lnTo>
                  <a:lnTo>
                    <a:pt x="24" y="11"/>
                  </a:lnTo>
                  <a:lnTo>
                    <a:pt x="16"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78" name="Freeform 320"/>
            <p:cNvSpPr>
              <a:spLocks/>
            </p:cNvSpPr>
            <p:nvPr/>
          </p:nvSpPr>
          <p:spPr bwMode="auto">
            <a:xfrm>
              <a:off x="3854" y="1220"/>
              <a:ext cx="24" cy="36"/>
            </a:xfrm>
            <a:custGeom>
              <a:avLst/>
              <a:gdLst>
                <a:gd name="T0" fmla="*/ 16 w 24"/>
                <a:gd name="T1" fmla="*/ 0 h 36"/>
                <a:gd name="T2" fmla="*/ 0 w 24"/>
                <a:gd name="T3" fmla="*/ 11 h 36"/>
                <a:gd name="T4" fmla="*/ 0 w 24"/>
                <a:gd name="T5" fmla="*/ 25 h 36"/>
                <a:gd name="T6" fmla="*/ 12 w 24"/>
                <a:gd name="T7" fmla="*/ 36 h 36"/>
                <a:gd name="T8" fmla="*/ 24 w 24"/>
                <a:gd name="T9" fmla="*/ 25 h 36"/>
                <a:gd name="T10" fmla="*/ 24 w 24"/>
                <a:gd name="T11" fmla="*/ 11 h 36"/>
                <a:gd name="T12" fmla="*/ 16 w 24"/>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4" h="36">
                  <a:moveTo>
                    <a:pt x="16" y="0"/>
                  </a:moveTo>
                  <a:lnTo>
                    <a:pt x="0" y="11"/>
                  </a:lnTo>
                  <a:lnTo>
                    <a:pt x="0" y="25"/>
                  </a:lnTo>
                  <a:lnTo>
                    <a:pt x="12" y="36"/>
                  </a:lnTo>
                  <a:lnTo>
                    <a:pt x="24" y="25"/>
                  </a:lnTo>
                  <a:lnTo>
                    <a:pt x="24" y="11"/>
                  </a:lnTo>
                  <a:lnTo>
                    <a:pt x="16"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79" name="Freeform 321"/>
            <p:cNvSpPr>
              <a:spLocks/>
            </p:cNvSpPr>
            <p:nvPr/>
          </p:nvSpPr>
          <p:spPr bwMode="auto">
            <a:xfrm>
              <a:off x="4008" y="1665"/>
              <a:ext cx="76" cy="69"/>
            </a:xfrm>
            <a:custGeom>
              <a:avLst/>
              <a:gdLst>
                <a:gd name="T0" fmla="*/ 32 w 76"/>
                <a:gd name="T1" fmla="*/ 0 h 69"/>
                <a:gd name="T2" fmla="*/ 52 w 76"/>
                <a:gd name="T3" fmla="*/ 7 h 69"/>
                <a:gd name="T4" fmla="*/ 64 w 76"/>
                <a:gd name="T5" fmla="*/ 18 h 69"/>
                <a:gd name="T6" fmla="*/ 76 w 76"/>
                <a:gd name="T7" fmla="*/ 29 h 69"/>
                <a:gd name="T8" fmla="*/ 72 w 76"/>
                <a:gd name="T9" fmla="*/ 48 h 69"/>
                <a:gd name="T10" fmla="*/ 64 w 76"/>
                <a:gd name="T11" fmla="*/ 62 h 69"/>
                <a:gd name="T12" fmla="*/ 48 w 76"/>
                <a:gd name="T13" fmla="*/ 69 h 69"/>
                <a:gd name="T14" fmla="*/ 28 w 76"/>
                <a:gd name="T15" fmla="*/ 66 h 69"/>
                <a:gd name="T16" fmla="*/ 16 w 76"/>
                <a:gd name="T17" fmla="*/ 55 h 69"/>
                <a:gd name="T18" fmla="*/ 4 w 76"/>
                <a:gd name="T19" fmla="*/ 40 h 69"/>
                <a:gd name="T20" fmla="*/ 0 w 76"/>
                <a:gd name="T21" fmla="*/ 26 h 69"/>
                <a:gd name="T22" fmla="*/ 12 w 76"/>
                <a:gd name="T23" fmla="*/ 11 h 69"/>
                <a:gd name="T24" fmla="*/ 32 w 76"/>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69">
                  <a:moveTo>
                    <a:pt x="32" y="0"/>
                  </a:moveTo>
                  <a:lnTo>
                    <a:pt x="52" y="7"/>
                  </a:lnTo>
                  <a:lnTo>
                    <a:pt x="64" y="18"/>
                  </a:lnTo>
                  <a:lnTo>
                    <a:pt x="76" y="29"/>
                  </a:lnTo>
                  <a:lnTo>
                    <a:pt x="72" y="48"/>
                  </a:lnTo>
                  <a:lnTo>
                    <a:pt x="64" y="62"/>
                  </a:lnTo>
                  <a:lnTo>
                    <a:pt x="48" y="69"/>
                  </a:lnTo>
                  <a:lnTo>
                    <a:pt x="28" y="66"/>
                  </a:lnTo>
                  <a:lnTo>
                    <a:pt x="16" y="55"/>
                  </a:lnTo>
                  <a:lnTo>
                    <a:pt x="4" y="40"/>
                  </a:lnTo>
                  <a:lnTo>
                    <a:pt x="0" y="26"/>
                  </a:lnTo>
                  <a:lnTo>
                    <a:pt x="12" y="11"/>
                  </a:lnTo>
                  <a:lnTo>
                    <a:pt x="32"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80" name="Freeform 322"/>
            <p:cNvSpPr>
              <a:spLocks/>
            </p:cNvSpPr>
            <p:nvPr/>
          </p:nvSpPr>
          <p:spPr bwMode="auto">
            <a:xfrm>
              <a:off x="4008" y="1665"/>
              <a:ext cx="76" cy="69"/>
            </a:xfrm>
            <a:custGeom>
              <a:avLst/>
              <a:gdLst>
                <a:gd name="T0" fmla="*/ 32 w 76"/>
                <a:gd name="T1" fmla="*/ 0 h 69"/>
                <a:gd name="T2" fmla="*/ 52 w 76"/>
                <a:gd name="T3" fmla="*/ 7 h 69"/>
                <a:gd name="T4" fmla="*/ 64 w 76"/>
                <a:gd name="T5" fmla="*/ 18 h 69"/>
                <a:gd name="T6" fmla="*/ 76 w 76"/>
                <a:gd name="T7" fmla="*/ 29 h 69"/>
                <a:gd name="T8" fmla="*/ 72 w 76"/>
                <a:gd name="T9" fmla="*/ 48 h 69"/>
                <a:gd name="T10" fmla="*/ 64 w 76"/>
                <a:gd name="T11" fmla="*/ 62 h 69"/>
                <a:gd name="T12" fmla="*/ 48 w 76"/>
                <a:gd name="T13" fmla="*/ 69 h 69"/>
                <a:gd name="T14" fmla="*/ 28 w 76"/>
                <a:gd name="T15" fmla="*/ 66 h 69"/>
                <a:gd name="T16" fmla="*/ 16 w 76"/>
                <a:gd name="T17" fmla="*/ 55 h 69"/>
                <a:gd name="T18" fmla="*/ 4 w 76"/>
                <a:gd name="T19" fmla="*/ 40 h 69"/>
                <a:gd name="T20" fmla="*/ 0 w 76"/>
                <a:gd name="T21" fmla="*/ 26 h 69"/>
                <a:gd name="T22" fmla="*/ 12 w 76"/>
                <a:gd name="T23" fmla="*/ 11 h 69"/>
                <a:gd name="T24" fmla="*/ 32 w 76"/>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69">
                  <a:moveTo>
                    <a:pt x="32" y="0"/>
                  </a:moveTo>
                  <a:lnTo>
                    <a:pt x="52" y="7"/>
                  </a:lnTo>
                  <a:lnTo>
                    <a:pt x="64" y="18"/>
                  </a:lnTo>
                  <a:lnTo>
                    <a:pt x="76" y="29"/>
                  </a:lnTo>
                  <a:lnTo>
                    <a:pt x="72" y="48"/>
                  </a:lnTo>
                  <a:lnTo>
                    <a:pt x="64" y="62"/>
                  </a:lnTo>
                  <a:lnTo>
                    <a:pt x="48" y="69"/>
                  </a:lnTo>
                  <a:lnTo>
                    <a:pt x="28" y="66"/>
                  </a:lnTo>
                  <a:lnTo>
                    <a:pt x="16" y="55"/>
                  </a:lnTo>
                  <a:lnTo>
                    <a:pt x="4" y="40"/>
                  </a:lnTo>
                  <a:lnTo>
                    <a:pt x="0" y="26"/>
                  </a:lnTo>
                  <a:lnTo>
                    <a:pt x="12" y="11"/>
                  </a:lnTo>
                  <a:lnTo>
                    <a:pt x="32"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81" name="Freeform 323"/>
            <p:cNvSpPr>
              <a:spLocks/>
            </p:cNvSpPr>
            <p:nvPr/>
          </p:nvSpPr>
          <p:spPr bwMode="auto">
            <a:xfrm>
              <a:off x="3673" y="1669"/>
              <a:ext cx="31" cy="36"/>
            </a:xfrm>
            <a:custGeom>
              <a:avLst/>
              <a:gdLst>
                <a:gd name="T0" fmla="*/ 19 w 31"/>
                <a:gd name="T1" fmla="*/ 0 h 36"/>
                <a:gd name="T2" fmla="*/ 3 w 31"/>
                <a:gd name="T3" fmla="*/ 7 h 36"/>
                <a:gd name="T4" fmla="*/ 0 w 31"/>
                <a:gd name="T5" fmla="*/ 22 h 36"/>
                <a:gd name="T6" fmla="*/ 7 w 31"/>
                <a:gd name="T7" fmla="*/ 36 h 36"/>
                <a:gd name="T8" fmla="*/ 23 w 31"/>
                <a:gd name="T9" fmla="*/ 36 h 36"/>
                <a:gd name="T10" fmla="*/ 31 w 31"/>
                <a:gd name="T11" fmla="*/ 22 h 36"/>
                <a:gd name="T12" fmla="*/ 19 w 3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19" y="0"/>
                  </a:moveTo>
                  <a:lnTo>
                    <a:pt x="3" y="7"/>
                  </a:lnTo>
                  <a:lnTo>
                    <a:pt x="0" y="22"/>
                  </a:lnTo>
                  <a:lnTo>
                    <a:pt x="7" y="36"/>
                  </a:lnTo>
                  <a:lnTo>
                    <a:pt x="23" y="36"/>
                  </a:lnTo>
                  <a:lnTo>
                    <a:pt x="31" y="22"/>
                  </a:lnTo>
                  <a:lnTo>
                    <a:pt x="19"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82" name="Freeform 324"/>
            <p:cNvSpPr>
              <a:spLocks/>
            </p:cNvSpPr>
            <p:nvPr/>
          </p:nvSpPr>
          <p:spPr bwMode="auto">
            <a:xfrm>
              <a:off x="3673" y="1669"/>
              <a:ext cx="31" cy="36"/>
            </a:xfrm>
            <a:custGeom>
              <a:avLst/>
              <a:gdLst>
                <a:gd name="T0" fmla="*/ 19 w 31"/>
                <a:gd name="T1" fmla="*/ 0 h 36"/>
                <a:gd name="T2" fmla="*/ 3 w 31"/>
                <a:gd name="T3" fmla="*/ 7 h 36"/>
                <a:gd name="T4" fmla="*/ 0 w 31"/>
                <a:gd name="T5" fmla="*/ 22 h 36"/>
                <a:gd name="T6" fmla="*/ 7 w 31"/>
                <a:gd name="T7" fmla="*/ 36 h 36"/>
                <a:gd name="T8" fmla="*/ 23 w 31"/>
                <a:gd name="T9" fmla="*/ 36 h 36"/>
                <a:gd name="T10" fmla="*/ 31 w 31"/>
                <a:gd name="T11" fmla="*/ 22 h 36"/>
                <a:gd name="T12" fmla="*/ 19 w 3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19" y="0"/>
                  </a:moveTo>
                  <a:lnTo>
                    <a:pt x="3" y="7"/>
                  </a:lnTo>
                  <a:lnTo>
                    <a:pt x="0" y="22"/>
                  </a:lnTo>
                  <a:lnTo>
                    <a:pt x="7" y="36"/>
                  </a:lnTo>
                  <a:lnTo>
                    <a:pt x="23" y="36"/>
                  </a:lnTo>
                  <a:lnTo>
                    <a:pt x="31" y="22"/>
                  </a:lnTo>
                  <a:lnTo>
                    <a:pt x="19"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83" name="Freeform 325"/>
            <p:cNvSpPr>
              <a:spLocks/>
            </p:cNvSpPr>
            <p:nvPr/>
          </p:nvSpPr>
          <p:spPr bwMode="auto">
            <a:xfrm>
              <a:off x="3684" y="1826"/>
              <a:ext cx="75" cy="58"/>
            </a:xfrm>
            <a:custGeom>
              <a:avLst/>
              <a:gdLst>
                <a:gd name="T0" fmla="*/ 36 w 75"/>
                <a:gd name="T1" fmla="*/ 0 h 58"/>
                <a:gd name="T2" fmla="*/ 52 w 75"/>
                <a:gd name="T3" fmla="*/ 0 h 58"/>
                <a:gd name="T4" fmla="*/ 68 w 75"/>
                <a:gd name="T5" fmla="*/ 11 h 58"/>
                <a:gd name="T6" fmla="*/ 75 w 75"/>
                <a:gd name="T7" fmla="*/ 29 h 58"/>
                <a:gd name="T8" fmla="*/ 75 w 75"/>
                <a:gd name="T9" fmla="*/ 44 h 58"/>
                <a:gd name="T10" fmla="*/ 64 w 75"/>
                <a:gd name="T11" fmla="*/ 54 h 58"/>
                <a:gd name="T12" fmla="*/ 44 w 75"/>
                <a:gd name="T13" fmla="*/ 58 h 58"/>
                <a:gd name="T14" fmla="*/ 24 w 75"/>
                <a:gd name="T15" fmla="*/ 54 h 58"/>
                <a:gd name="T16" fmla="*/ 8 w 75"/>
                <a:gd name="T17" fmla="*/ 44 h 58"/>
                <a:gd name="T18" fmla="*/ 0 w 75"/>
                <a:gd name="T19" fmla="*/ 29 h 58"/>
                <a:gd name="T20" fmla="*/ 4 w 75"/>
                <a:gd name="T21" fmla="*/ 14 h 58"/>
                <a:gd name="T22" fmla="*/ 12 w 75"/>
                <a:gd name="T23" fmla="*/ 0 h 58"/>
                <a:gd name="T24" fmla="*/ 36 w 75"/>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8">
                  <a:moveTo>
                    <a:pt x="36" y="0"/>
                  </a:moveTo>
                  <a:lnTo>
                    <a:pt x="52" y="0"/>
                  </a:lnTo>
                  <a:lnTo>
                    <a:pt x="68" y="11"/>
                  </a:lnTo>
                  <a:lnTo>
                    <a:pt x="75" y="29"/>
                  </a:lnTo>
                  <a:lnTo>
                    <a:pt x="75" y="44"/>
                  </a:lnTo>
                  <a:lnTo>
                    <a:pt x="64" y="54"/>
                  </a:lnTo>
                  <a:lnTo>
                    <a:pt x="44" y="58"/>
                  </a:lnTo>
                  <a:lnTo>
                    <a:pt x="24" y="54"/>
                  </a:lnTo>
                  <a:lnTo>
                    <a:pt x="8" y="44"/>
                  </a:lnTo>
                  <a:lnTo>
                    <a:pt x="0" y="29"/>
                  </a:lnTo>
                  <a:lnTo>
                    <a:pt x="4" y="14"/>
                  </a:lnTo>
                  <a:lnTo>
                    <a:pt x="12" y="0"/>
                  </a:lnTo>
                  <a:lnTo>
                    <a:pt x="36"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84" name="Freeform 326"/>
            <p:cNvSpPr>
              <a:spLocks/>
            </p:cNvSpPr>
            <p:nvPr/>
          </p:nvSpPr>
          <p:spPr bwMode="auto">
            <a:xfrm>
              <a:off x="3684" y="1826"/>
              <a:ext cx="75" cy="58"/>
            </a:xfrm>
            <a:custGeom>
              <a:avLst/>
              <a:gdLst>
                <a:gd name="T0" fmla="*/ 36 w 75"/>
                <a:gd name="T1" fmla="*/ 0 h 58"/>
                <a:gd name="T2" fmla="*/ 52 w 75"/>
                <a:gd name="T3" fmla="*/ 0 h 58"/>
                <a:gd name="T4" fmla="*/ 68 w 75"/>
                <a:gd name="T5" fmla="*/ 11 h 58"/>
                <a:gd name="T6" fmla="*/ 75 w 75"/>
                <a:gd name="T7" fmla="*/ 29 h 58"/>
                <a:gd name="T8" fmla="*/ 75 w 75"/>
                <a:gd name="T9" fmla="*/ 44 h 58"/>
                <a:gd name="T10" fmla="*/ 64 w 75"/>
                <a:gd name="T11" fmla="*/ 54 h 58"/>
                <a:gd name="T12" fmla="*/ 44 w 75"/>
                <a:gd name="T13" fmla="*/ 58 h 58"/>
                <a:gd name="T14" fmla="*/ 24 w 75"/>
                <a:gd name="T15" fmla="*/ 54 h 58"/>
                <a:gd name="T16" fmla="*/ 8 w 75"/>
                <a:gd name="T17" fmla="*/ 44 h 58"/>
                <a:gd name="T18" fmla="*/ 0 w 75"/>
                <a:gd name="T19" fmla="*/ 29 h 58"/>
                <a:gd name="T20" fmla="*/ 4 w 75"/>
                <a:gd name="T21" fmla="*/ 14 h 58"/>
                <a:gd name="T22" fmla="*/ 12 w 75"/>
                <a:gd name="T23" fmla="*/ 0 h 58"/>
                <a:gd name="T24" fmla="*/ 36 w 75"/>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8">
                  <a:moveTo>
                    <a:pt x="36" y="0"/>
                  </a:moveTo>
                  <a:lnTo>
                    <a:pt x="52" y="0"/>
                  </a:lnTo>
                  <a:lnTo>
                    <a:pt x="68" y="11"/>
                  </a:lnTo>
                  <a:lnTo>
                    <a:pt x="75" y="29"/>
                  </a:lnTo>
                  <a:lnTo>
                    <a:pt x="75" y="44"/>
                  </a:lnTo>
                  <a:lnTo>
                    <a:pt x="64" y="54"/>
                  </a:lnTo>
                  <a:lnTo>
                    <a:pt x="44" y="58"/>
                  </a:lnTo>
                  <a:lnTo>
                    <a:pt x="24" y="54"/>
                  </a:lnTo>
                  <a:lnTo>
                    <a:pt x="8" y="44"/>
                  </a:lnTo>
                  <a:lnTo>
                    <a:pt x="0" y="29"/>
                  </a:lnTo>
                  <a:lnTo>
                    <a:pt x="4" y="14"/>
                  </a:lnTo>
                  <a:lnTo>
                    <a:pt x="12" y="0"/>
                  </a:lnTo>
                  <a:lnTo>
                    <a:pt x="36"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85" name="Freeform 327"/>
            <p:cNvSpPr>
              <a:spLocks/>
            </p:cNvSpPr>
            <p:nvPr/>
          </p:nvSpPr>
          <p:spPr bwMode="auto">
            <a:xfrm>
              <a:off x="3139" y="1643"/>
              <a:ext cx="71" cy="66"/>
            </a:xfrm>
            <a:custGeom>
              <a:avLst/>
              <a:gdLst>
                <a:gd name="T0" fmla="*/ 16 w 71"/>
                <a:gd name="T1" fmla="*/ 0 h 66"/>
                <a:gd name="T2" fmla="*/ 32 w 71"/>
                <a:gd name="T3" fmla="*/ 0 h 66"/>
                <a:gd name="T4" fmla="*/ 51 w 71"/>
                <a:gd name="T5" fmla="*/ 0 h 66"/>
                <a:gd name="T6" fmla="*/ 63 w 71"/>
                <a:gd name="T7" fmla="*/ 7 h 66"/>
                <a:gd name="T8" fmla="*/ 71 w 71"/>
                <a:gd name="T9" fmla="*/ 26 h 66"/>
                <a:gd name="T10" fmla="*/ 63 w 71"/>
                <a:gd name="T11" fmla="*/ 44 h 66"/>
                <a:gd name="T12" fmla="*/ 51 w 71"/>
                <a:gd name="T13" fmla="*/ 55 h 66"/>
                <a:gd name="T14" fmla="*/ 32 w 71"/>
                <a:gd name="T15" fmla="*/ 62 h 66"/>
                <a:gd name="T16" fmla="*/ 16 w 71"/>
                <a:gd name="T17" fmla="*/ 66 h 66"/>
                <a:gd name="T18" fmla="*/ 0 w 71"/>
                <a:gd name="T19" fmla="*/ 59 h 66"/>
                <a:gd name="T20" fmla="*/ 0 w 71"/>
                <a:gd name="T21" fmla="*/ 40 h 66"/>
                <a:gd name="T22" fmla="*/ 0 w 71"/>
                <a:gd name="T23" fmla="*/ 26 h 66"/>
                <a:gd name="T24" fmla="*/ 4 w 71"/>
                <a:gd name="T25" fmla="*/ 11 h 66"/>
                <a:gd name="T26" fmla="*/ 16 w 71"/>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66">
                  <a:moveTo>
                    <a:pt x="16" y="0"/>
                  </a:moveTo>
                  <a:lnTo>
                    <a:pt x="32" y="0"/>
                  </a:lnTo>
                  <a:lnTo>
                    <a:pt x="51" y="0"/>
                  </a:lnTo>
                  <a:lnTo>
                    <a:pt x="63" y="7"/>
                  </a:lnTo>
                  <a:lnTo>
                    <a:pt x="71" y="26"/>
                  </a:lnTo>
                  <a:lnTo>
                    <a:pt x="63" y="44"/>
                  </a:lnTo>
                  <a:lnTo>
                    <a:pt x="51" y="55"/>
                  </a:lnTo>
                  <a:lnTo>
                    <a:pt x="32" y="62"/>
                  </a:lnTo>
                  <a:lnTo>
                    <a:pt x="16" y="66"/>
                  </a:lnTo>
                  <a:lnTo>
                    <a:pt x="0" y="59"/>
                  </a:lnTo>
                  <a:lnTo>
                    <a:pt x="0" y="40"/>
                  </a:lnTo>
                  <a:lnTo>
                    <a:pt x="0" y="26"/>
                  </a:lnTo>
                  <a:lnTo>
                    <a:pt x="4" y="11"/>
                  </a:lnTo>
                  <a:lnTo>
                    <a:pt x="16" y="0"/>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86" name="Freeform 328"/>
            <p:cNvSpPr>
              <a:spLocks/>
            </p:cNvSpPr>
            <p:nvPr/>
          </p:nvSpPr>
          <p:spPr bwMode="auto">
            <a:xfrm>
              <a:off x="3139" y="1643"/>
              <a:ext cx="71" cy="66"/>
            </a:xfrm>
            <a:custGeom>
              <a:avLst/>
              <a:gdLst>
                <a:gd name="T0" fmla="*/ 16 w 71"/>
                <a:gd name="T1" fmla="*/ 0 h 66"/>
                <a:gd name="T2" fmla="*/ 32 w 71"/>
                <a:gd name="T3" fmla="*/ 0 h 66"/>
                <a:gd name="T4" fmla="*/ 51 w 71"/>
                <a:gd name="T5" fmla="*/ 0 h 66"/>
                <a:gd name="T6" fmla="*/ 63 w 71"/>
                <a:gd name="T7" fmla="*/ 7 h 66"/>
                <a:gd name="T8" fmla="*/ 71 w 71"/>
                <a:gd name="T9" fmla="*/ 26 h 66"/>
                <a:gd name="T10" fmla="*/ 63 w 71"/>
                <a:gd name="T11" fmla="*/ 44 h 66"/>
                <a:gd name="T12" fmla="*/ 51 w 71"/>
                <a:gd name="T13" fmla="*/ 55 h 66"/>
                <a:gd name="T14" fmla="*/ 32 w 71"/>
                <a:gd name="T15" fmla="*/ 62 h 66"/>
                <a:gd name="T16" fmla="*/ 16 w 71"/>
                <a:gd name="T17" fmla="*/ 66 h 66"/>
                <a:gd name="T18" fmla="*/ 0 w 71"/>
                <a:gd name="T19" fmla="*/ 59 h 66"/>
                <a:gd name="T20" fmla="*/ 0 w 71"/>
                <a:gd name="T21" fmla="*/ 40 h 66"/>
                <a:gd name="T22" fmla="*/ 0 w 71"/>
                <a:gd name="T23" fmla="*/ 26 h 66"/>
                <a:gd name="T24" fmla="*/ 4 w 71"/>
                <a:gd name="T25" fmla="*/ 11 h 66"/>
                <a:gd name="T26" fmla="*/ 16 w 71"/>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66">
                  <a:moveTo>
                    <a:pt x="16" y="0"/>
                  </a:moveTo>
                  <a:lnTo>
                    <a:pt x="32" y="0"/>
                  </a:lnTo>
                  <a:lnTo>
                    <a:pt x="51" y="0"/>
                  </a:lnTo>
                  <a:lnTo>
                    <a:pt x="63" y="7"/>
                  </a:lnTo>
                  <a:lnTo>
                    <a:pt x="71" y="26"/>
                  </a:lnTo>
                  <a:lnTo>
                    <a:pt x="63" y="44"/>
                  </a:lnTo>
                  <a:lnTo>
                    <a:pt x="51" y="55"/>
                  </a:lnTo>
                  <a:lnTo>
                    <a:pt x="32" y="62"/>
                  </a:lnTo>
                  <a:lnTo>
                    <a:pt x="16" y="66"/>
                  </a:lnTo>
                  <a:lnTo>
                    <a:pt x="0" y="59"/>
                  </a:lnTo>
                  <a:lnTo>
                    <a:pt x="0" y="40"/>
                  </a:lnTo>
                  <a:lnTo>
                    <a:pt x="0" y="26"/>
                  </a:lnTo>
                  <a:lnTo>
                    <a:pt x="4" y="11"/>
                  </a:lnTo>
                  <a:lnTo>
                    <a:pt x="16" y="0"/>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87" name="Freeform 329"/>
            <p:cNvSpPr>
              <a:spLocks/>
            </p:cNvSpPr>
            <p:nvPr/>
          </p:nvSpPr>
          <p:spPr bwMode="auto">
            <a:xfrm>
              <a:off x="4044" y="1205"/>
              <a:ext cx="55" cy="91"/>
            </a:xfrm>
            <a:custGeom>
              <a:avLst/>
              <a:gdLst>
                <a:gd name="T0" fmla="*/ 0 w 55"/>
                <a:gd name="T1" fmla="*/ 11 h 91"/>
                <a:gd name="T2" fmla="*/ 0 w 55"/>
                <a:gd name="T3" fmla="*/ 29 h 91"/>
                <a:gd name="T4" fmla="*/ 4 w 55"/>
                <a:gd name="T5" fmla="*/ 48 h 91"/>
                <a:gd name="T6" fmla="*/ 12 w 55"/>
                <a:gd name="T7" fmla="*/ 62 h 91"/>
                <a:gd name="T8" fmla="*/ 28 w 55"/>
                <a:gd name="T9" fmla="*/ 80 h 91"/>
                <a:gd name="T10" fmla="*/ 40 w 55"/>
                <a:gd name="T11" fmla="*/ 91 h 91"/>
                <a:gd name="T12" fmla="*/ 55 w 55"/>
                <a:gd name="T13" fmla="*/ 80 h 91"/>
                <a:gd name="T14" fmla="*/ 55 w 55"/>
                <a:gd name="T15" fmla="*/ 62 h 91"/>
                <a:gd name="T16" fmla="*/ 55 w 55"/>
                <a:gd name="T17" fmla="*/ 48 h 91"/>
                <a:gd name="T18" fmla="*/ 55 w 55"/>
                <a:gd name="T19" fmla="*/ 33 h 91"/>
                <a:gd name="T20" fmla="*/ 51 w 55"/>
                <a:gd name="T21" fmla="*/ 18 h 91"/>
                <a:gd name="T22" fmla="*/ 36 w 55"/>
                <a:gd name="T23" fmla="*/ 7 h 91"/>
                <a:gd name="T24" fmla="*/ 20 w 55"/>
                <a:gd name="T25" fmla="*/ 0 h 91"/>
                <a:gd name="T26" fmla="*/ 4 w 55"/>
                <a:gd name="T27" fmla="*/ 7 h 91"/>
                <a:gd name="T28" fmla="*/ 0 w 55"/>
                <a:gd name="T29"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1">
                  <a:moveTo>
                    <a:pt x="0" y="11"/>
                  </a:moveTo>
                  <a:lnTo>
                    <a:pt x="0" y="29"/>
                  </a:lnTo>
                  <a:lnTo>
                    <a:pt x="4" y="48"/>
                  </a:lnTo>
                  <a:lnTo>
                    <a:pt x="12" y="62"/>
                  </a:lnTo>
                  <a:lnTo>
                    <a:pt x="28" y="80"/>
                  </a:lnTo>
                  <a:lnTo>
                    <a:pt x="40" y="91"/>
                  </a:lnTo>
                  <a:lnTo>
                    <a:pt x="55" y="80"/>
                  </a:lnTo>
                  <a:lnTo>
                    <a:pt x="55" y="62"/>
                  </a:lnTo>
                  <a:lnTo>
                    <a:pt x="55" y="48"/>
                  </a:lnTo>
                  <a:lnTo>
                    <a:pt x="55" y="33"/>
                  </a:lnTo>
                  <a:lnTo>
                    <a:pt x="51" y="18"/>
                  </a:lnTo>
                  <a:lnTo>
                    <a:pt x="36" y="7"/>
                  </a:lnTo>
                  <a:lnTo>
                    <a:pt x="20" y="0"/>
                  </a:lnTo>
                  <a:lnTo>
                    <a:pt x="4" y="7"/>
                  </a:lnTo>
                  <a:lnTo>
                    <a:pt x="0" y="11"/>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88" name="Freeform 330"/>
            <p:cNvSpPr>
              <a:spLocks/>
            </p:cNvSpPr>
            <p:nvPr/>
          </p:nvSpPr>
          <p:spPr bwMode="auto">
            <a:xfrm>
              <a:off x="4044" y="1205"/>
              <a:ext cx="55" cy="91"/>
            </a:xfrm>
            <a:custGeom>
              <a:avLst/>
              <a:gdLst>
                <a:gd name="T0" fmla="*/ 0 w 55"/>
                <a:gd name="T1" fmla="*/ 11 h 91"/>
                <a:gd name="T2" fmla="*/ 0 w 55"/>
                <a:gd name="T3" fmla="*/ 29 h 91"/>
                <a:gd name="T4" fmla="*/ 4 w 55"/>
                <a:gd name="T5" fmla="*/ 48 h 91"/>
                <a:gd name="T6" fmla="*/ 12 w 55"/>
                <a:gd name="T7" fmla="*/ 62 h 91"/>
                <a:gd name="T8" fmla="*/ 28 w 55"/>
                <a:gd name="T9" fmla="*/ 80 h 91"/>
                <a:gd name="T10" fmla="*/ 40 w 55"/>
                <a:gd name="T11" fmla="*/ 91 h 91"/>
                <a:gd name="T12" fmla="*/ 55 w 55"/>
                <a:gd name="T13" fmla="*/ 80 h 91"/>
                <a:gd name="T14" fmla="*/ 55 w 55"/>
                <a:gd name="T15" fmla="*/ 62 h 91"/>
                <a:gd name="T16" fmla="*/ 55 w 55"/>
                <a:gd name="T17" fmla="*/ 48 h 91"/>
                <a:gd name="T18" fmla="*/ 55 w 55"/>
                <a:gd name="T19" fmla="*/ 33 h 91"/>
                <a:gd name="T20" fmla="*/ 51 w 55"/>
                <a:gd name="T21" fmla="*/ 18 h 91"/>
                <a:gd name="T22" fmla="*/ 36 w 55"/>
                <a:gd name="T23" fmla="*/ 7 h 91"/>
                <a:gd name="T24" fmla="*/ 20 w 55"/>
                <a:gd name="T25" fmla="*/ 0 h 91"/>
                <a:gd name="T26" fmla="*/ 4 w 55"/>
                <a:gd name="T27" fmla="*/ 7 h 91"/>
                <a:gd name="T28" fmla="*/ 0 w 55"/>
                <a:gd name="T29"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1">
                  <a:moveTo>
                    <a:pt x="0" y="11"/>
                  </a:moveTo>
                  <a:lnTo>
                    <a:pt x="0" y="29"/>
                  </a:lnTo>
                  <a:lnTo>
                    <a:pt x="4" y="48"/>
                  </a:lnTo>
                  <a:lnTo>
                    <a:pt x="12" y="62"/>
                  </a:lnTo>
                  <a:lnTo>
                    <a:pt x="28" y="80"/>
                  </a:lnTo>
                  <a:lnTo>
                    <a:pt x="40" y="91"/>
                  </a:lnTo>
                  <a:lnTo>
                    <a:pt x="55" y="80"/>
                  </a:lnTo>
                  <a:lnTo>
                    <a:pt x="55" y="62"/>
                  </a:lnTo>
                  <a:lnTo>
                    <a:pt x="55" y="48"/>
                  </a:lnTo>
                  <a:lnTo>
                    <a:pt x="55" y="33"/>
                  </a:lnTo>
                  <a:lnTo>
                    <a:pt x="51" y="18"/>
                  </a:lnTo>
                  <a:lnTo>
                    <a:pt x="36" y="7"/>
                  </a:lnTo>
                  <a:lnTo>
                    <a:pt x="20" y="0"/>
                  </a:lnTo>
                  <a:lnTo>
                    <a:pt x="4" y="7"/>
                  </a:lnTo>
                  <a:lnTo>
                    <a:pt x="0" y="11"/>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89" name="Freeform 331"/>
            <p:cNvSpPr>
              <a:spLocks/>
            </p:cNvSpPr>
            <p:nvPr/>
          </p:nvSpPr>
          <p:spPr bwMode="auto">
            <a:xfrm>
              <a:off x="4222" y="1340"/>
              <a:ext cx="79" cy="62"/>
            </a:xfrm>
            <a:custGeom>
              <a:avLst/>
              <a:gdLst>
                <a:gd name="T0" fmla="*/ 16 w 79"/>
                <a:gd name="T1" fmla="*/ 15 h 62"/>
                <a:gd name="T2" fmla="*/ 32 w 79"/>
                <a:gd name="T3" fmla="*/ 4 h 62"/>
                <a:gd name="T4" fmla="*/ 47 w 79"/>
                <a:gd name="T5" fmla="*/ 0 h 62"/>
                <a:gd name="T6" fmla="*/ 67 w 79"/>
                <a:gd name="T7" fmla="*/ 7 h 62"/>
                <a:gd name="T8" fmla="*/ 79 w 79"/>
                <a:gd name="T9" fmla="*/ 22 h 62"/>
                <a:gd name="T10" fmla="*/ 79 w 79"/>
                <a:gd name="T11" fmla="*/ 37 h 62"/>
                <a:gd name="T12" fmla="*/ 67 w 79"/>
                <a:gd name="T13" fmla="*/ 51 h 62"/>
                <a:gd name="T14" fmla="*/ 51 w 79"/>
                <a:gd name="T15" fmla="*/ 59 h 62"/>
                <a:gd name="T16" fmla="*/ 32 w 79"/>
                <a:gd name="T17" fmla="*/ 62 h 62"/>
                <a:gd name="T18" fmla="*/ 16 w 79"/>
                <a:gd name="T19" fmla="*/ 59 h 62"/>
                <a:gd name="T20" fmla="*/ 4 w 79"/>
                <a:gd name="T21" fmla="*/ 44 h 62"/>
                <a:gd name="T22" fmla="*/ 0 w 79"/>
                <a:gd name="T23" fmla="*/ 29 h 62"/>
                <a:gd name="T24" fmla="*/ 16 w 79"/>
                <a:gd name="T25" fmla="*/ 1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2">
                  <a:moveTo>
                    <a:pt x="16" y="15"/>
                  </a:moveTo>
                  <a:lnTo>
                    <a:pt x="32" y="4"/>
                  </a:lnTo>
                  <a:lnTo>
                    <a:pt x="47" y="0"/>
                  </a:lnTo>
                  <a:lnTo>
                    <a:pt x="67" y="7"/>
                  </a:lnTo>
                  <a:lnTo>
                    <a:pt x="79" y="22"/>
                  </a:lnTo>
                  <a:lnTo>
                    <a:pt x="79" y="37"/>
                  </a:lnTo>
                  <a:lnTo>
                    <a:pt x="67" y="51"/>
                  </a:lnTo>
                  <a:lnTo>
                    <a:pt x="51" y="59"/>
                  </a:lnTo>
                  <a:lnTo>
                    <a:pt x="32" y="62"/>
                  </a:lnTo>
                  <a:lnTo>
                    <a:pt x="16" y="59"/>
                  </a:lnTo>
                  <a:lnTo>
                    <a:pt x="4" y="44"/>
                  </a:lnTo>
                  <a:lnTo>
                    <a:pt x="0" y="29"/>
                  </a:lnTo>
                  <a:lnTo>
                    <a:pt x="16" y="15"/>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90" name="Freeform 332"/>
            <p:cNvSpPr>
              <a:spLocks/>
            </p:cNvSpPr>
            <p:nvPr/>
          </p:nvSpPr>
          <p:spPr bwMode="auto">
            <a:xfrm>
              <a:off x="4222" y="1340"/>
              <a:ext cx="79" cy="62"/>
            </a:xfrm>
            <a:custGeom>
              <a:avLst/>
              <a:gdLst>
                <a:gd name="T0" fmla="*/ 16 w 79"/>
                <a:gd name="T1" fmla="*/ 15 h 62"/>
                <a:gd name="T2" fmla="*/ 32 w 79"/>
                <a:gd name="T3" fmla="*/ 4 h 62"/>
                <a:gd name="T4" fmla="*/ 47 w 79"/>
                <a:gd name="T5" fmla="*/ 0 h 62"/>
                <a:gd name="T6" fmla="*/ 67 w 79"/>
                <a:gd name="T7" fmla="*/ 7 h 62"/>
                <a:gd name="T8" fmla="*/ 79 w 79"/>
                <a:gd name="T9" fmla="*/ 22 h 62"/>
                <a:gd name="T10" fmla="*/ 79 w 79"/>
                <a:gd name="T11" fmla="*/ 37 h 62"/>
                <a:gd name="T12" fmla="*/ 67 w 79"/>
                <a:gd name="T13" fmla="*/ 51 h 62"/>
                <a:gd name="T14" fmla="*/ 51 w 79"/>
                <a:gd name="T15" fmla="*/ 59 h 62"/>
                <a:gd name="T16" fmla="*/ 32 w 79"/>
                <a:gd name="T17" fmla="*/ 62 h 62"/>
                <a:gd name="T18" fmla="*/ 16 w 79"/>
                <a:gd name="T19" fmla="*/ 59 h 62"/>
                <a:gd name="T20" fmla="*/ 4 w 79"/>
                <a:gd name="T21" fmla="*/ 44 h 62"/>
                <a:gd name="T22" fmla="*/ 0 w 79"/>
                <a:gd name="T23" fmla="*/ 29 h 62"/>
                <a:gd name="T24" fmla="*/ 16 w 79"/>
                <a:gd name="T25" fmla="*/ 1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2">
                  <a:moveTo>
                    <a:pt x="16" y="15"/>
                  </a:moveTo>
                  <a:lnTo>
                    <a:pt x="32" y="4"/>
                  </a:lnTo>
                  <a:lnTo>
                    <a:pt x="47" y="0"/>
                  </a:lnTo>
                  <a:lnTo>
                    <a:pt x="67" y="7"/>
                  </a:lnTo>
                  <a:lnTo>
                    <a:pt x="79" y="22"/>
                  </a:lnTo>
                  <a:lnTo>
                    <a:pt x="79" y="37"/>
                  </a:lnTo>
                  <a:lnTo>
                    <a:pt x="67" y="51"/>
                  </a:lnTo>
                  <a:lnTo>
                    <a:pt x="51" y="59"/>
                  </a:lnTo>
                  <a:lnTo>
                    <a:pt x="32" y="62"/>
                  </a:lnTo>
                  <a:lnTo>
                    <a:pt x="16" y="59"/>
                  </a:lnTo>
                  <a:lnTo>
                    <a:pt x="4" y="44"/>
                  </a:lnTo>
                  <a:lnTo>
                    <a:pt x="0" y="29"/>
                  </a:lnTo>
                  <a:lnTo>
                    <a:pt x="16" y="15"/>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91" name="Freeform 333"/>
            <p:cNvSpPr>
              <a:spLocks/>
            </p:cNvSpPr>
            <p:nvPr/>
          </p:nvSpPr>
          <p:spPr bwMode="auto">
            <a:xfrm>
              <a:off x="4352" y="1439"/>
              <a:ext cx="44" cy="29"/>
            </a:xfrm>
            <a:custGeom>
              <a:avLst/>
              <a:gdLst>
                <a:gd name="T0" fmla="*/ 20 w 44"/>
                <a:gd name="T1" fmla="*/ 3 h 29"/>
                <a:gd name="T2" fmla="*/ 36 w 44"/>
                <a:gd name="T3" fmla="*/ 0 h 29"/>
                <a:gd name="T4" fmla="*/ 44 w 44"/>
                <a:gd name="T5" fmla="*/ 14 h 29"/>
                <a:gd name="T6" fmla="*/ 36 w 44"/>
                <a:gd name="T7" fmla="*/ 25 h 29"/>
                <a:gd name="T8" fmla="*/ 20 w 44"/>
                <a:gd name="T9" fmla="*/ 29 h 29"/>
                <a:gd name="T10" fmla="*/ 0 w 44"/>
                <a:gd name="T11" fmla="*/ 29 h 29"/>
                <a:gd name="T12" fmla="*/ 0 w 44"/>
                <a:gd name="T13" fmla="*/ 14 h 29"/>
                <a:gd name="T14" fmla="*/ 20 w 44"/>
                <a:gd name="T15" fmla="*/ 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9">
                  <a:moveTo>
                    <a:pt x="20" y="3"/>
                  </a:moveTo>
                  <a:lnTo>
                    <a:pt x="36" y="0"/>
                  </a:lnTo>
                  <a:lnTo>
                    <a:pt x="44" y="14"/>
                  </a:lnTo>
                  <a:lnTo>
                    <a:pt x="36" y="25"/>
                  </a:lnTo>
                  <a:lnTo>
                    <a:pt x="20" y="29"/>
                  </a:lnTo>
                  <a:lnTo>
                    <a:pt x="0" y="29"/>
                  </a:lnTo>
                  <a:lnTo>
                    <a:pt x="0" y="14"/>
                  </a:lnTo>
                  <a:lnTo>
                    <a:pt x="20" y="3"/>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92" name="Freeform 334"/>
            <p:cNvSpPr>
              <a:spLocks/>
            </p:cNvSpPr>
            <p:nvPr/>
          </p:nvSpPr>
          <p:spPr bwMode="auto">
            <a:xfrm>
              <a:off x="4352" y="1439"/>
              <a:ext cx="44" cy="29"/>
            </a:xfrm>
            <a:custGeom>
              <a:avLst/>
              <a:gdLst>
                <a:gd name="T0" fmla="*/ 20 w 44"/>
                <a:gd name="T1" fmla="*/ 3 h 29"/>
                <a:gd name="T2" fmla="*/ 36 w 44"/>
                <a:gd name="T3" fmla="*/ 0 h 29"/>
                <a:gd name="T4" fmla="*/ 44 w 44"/>
                <a:gd name="T5" fmla="*/ 14 h 29"/>
                <a:gd name="T6" fmla="*/ 36 w 44"/>
                <a:gd name="T7" fmla="*/ 25 h 29"/>
                <a:gd name="T8" fmla="*/ 20 w 44"/>
                <a:gd name="T9" fmla="*/ 29 h 29"/>
                <a:gd name="T10" fmla="*/ 0 w 44"/>
                <a:gd name="T11" fmla="*/ 29 h 29"/>
                <a:gd name="T12" fmla="*/ 0 w 44"/>
                <a:gd name="T13" fmla="*/ 14 h 29"/>
                <a:gd name="T14" fmla="*/ 20 w 44"/>
                <a:gd name="T15" fmla="*/ 3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9">
                  <a:moveTo>
                    <a:pt x="20" y="3"/>
                  </a:moveTo>
                  <a:lnTo>
                    <a:pt x="36" y="0"/>
                  </a:lnTo>
                  <a:lnTo>
                    <a:pt x="44" y="14"/>
                  </a:lnTo>
                  <a:lnTo>
                    <a:pt x="36" y="25"/>
                  </a:lnTo>
                  <a:lnTo>
                    <a:pt x="20" y="29"/>
                  </a:lnTo>
                  <a:lnTo>
                    <a:pt x="0" y="29"/>
                  </a:lnTo>
                  <a:lnTo>
                    <a:pt x="0" y="14"/>
                  </a:lnTo>
                  <a:lnTo>
                    <a:pt x="20" y="3"/>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93" name="Freeform 335"/>
            <p:cNvSpPr>
              <a:spLocks/>
            </p:cNvSpPr>
            <p:nvPr/>
          </p:nvSpPr>
          <p:spPr bwMode="auto">
            <a:xfrm>
              <a:off x="4337" y="1665"/>
              <a:ext cx="86" cy="77"/>
            </a:xfrm>
            <a:custGeom>
              <a:avLst/>
              <a:gdLst>
                <a:gd name="T0" fmla="*/ 19 w 86"/>
                <a:gd name="T1" fmla="*/ 7 h 77"/>
                <a:gd name="T2" fmla="*/ 7 w 86"/>
                <a:gd name="T3" fmla="*/ 15 h 77"/>
                <a:gd name="T4" fmla="*/ 0 w 86"/>
                <a:gd name="T5" fmla="*/ 33 h 77"/>
                <a:gd name="T6" fmla="*/ 0 w 86"/>
                <a:gd name="T7" fmla="*/ 48 h 77"/>
                <a:gd name="T8" fmla="*/ 7 w 86"/>
                <a:gd name="T9" fmla="*/ 62 h 77"/>
                <a:gd name="T10" fmla="*/ 23 w 86"/>
                <a:gd name="T11" fmla="*/ 69 h 77"/>
                <a:gd name="T12" fmla="*/ 43 w 86"/>
                <a:gd name="T13" fmla="*/ 77 h 77"/>
                <a:gd name="T14" fmla="*/ 59 w 86"/>
                <a:gd name="T15" fmla="*/ 77 h 77"/>
                <a:gd name="T16" fmla="*/ 79 w 86"/>
                <a:gd name="T17" fmla="*/ 73 h 77"/>
                <a:gd name="T18" fmla="*/ 86 w 86"/>
                <a:gd name="T19" fmla="*/ 58 h 77"/>
                <a:gd name="T20" fmla="*/ 86 w 86"/>
                <a:gd name="T21" fmla="*/ 40 h 77"/>
                <a:gd name="T22" fmla="*/ 83 w 86"/>
                <a:gd name="T23" fmla="*/ 26 h 77"/>
                <a:gd name="T24" fmla="*/ 71 w 86"/>
                <a:gd name="T25" fmla="*/ 15 h 77"/>
                <a:gd name="T26" fmla="*/ 55 w 86"/>
                <a:gd name="T27" fmla="*/ 4 h 77"/>
                <a:gd name="T28" fmla="*/ 39 w 86"/>
                <a:gd name="T29" fmla="*/ 0 h 77"/>
                <a:gd name="T30" fmla="*/ 19 w 86"/>
                <a:gd name="T31"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77">
                  <a:moveTo>
                    <a:pt x="19" y="7"/>
                  </a:moveTo>
                  <a:lnTo>
                    <a:pt x="7" y="15"/>
                  </a:lnTo>
                  <a:lnTo>
                    <a:pt x="0" y="33"/>
                  </a:lnTo>
                  <a:lnTo>
                    <a:pt x="0" y="48"/>
                  </a:lnTo>
                  <a:lnTo>
                    <a:pt x="7" y="62"/>
                  </a:lnTo>
                  <a:lnTo>
                    <a:pt x="23" y="69"/>
                  </a:lnTo>
                  <a:lnTo>
                    <a:pt x="43" y="77"/>
                  </a:lnTo>
                  <a:lnTo>
                    <a:pt x="59" y="77"/>
                  </a:lnTo>
                  <a:lnTo>
                    <a:pt x="79" y="73"/>
                  </a:lnTo>
                  <a:lnTo>
                    <a:pt x="86" y="58"/>
                  </a:lnTo>
                  <a:lnTo>
                    <a:pt x="86" y="40"/>
                  </a:lnTo>
                  <a:lnTo>
                    <a:pt x="83" y="26"/>
                  </a:lnTo>
                  <a:lnTo>
                    <a:pt x="71" y="15"/>
                  </a:lnTo>
                  <a:lnTo>
                    <a:pt x="55" y="4"/>
                  </a:lnTo>
                  <a:lnTo>
                    <a:pt x="39" y="0"/>
                  </a:lnTo>
                  <a:lnTo>
                    <a:pt x="19" y="7"/>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94" name="Freeform 336"/>
            <p:cNvSpPr>
              <a:spLocks/>
            </p:cNvSpPr>
            <p:nvPr/>
          </p:nvSpPr>
          <p:spPr bwMode="auto">
            <a:xfrm>
              <a:off x="4337" y="1665"/>
              <a:ext cx="86" cy="77"/>
            </a:xfrm>
            <a:custGeom>
              <a:avLst/>
              <a:gdLst>
                <a:gd name="T0" fmla="*/ 19 w 86"/>
                <a:gd name="T1" fmla="*/ 7 h 77"/>
                <a:gd name="T2" fmla="*/ 7 w 86"/>
                <a:gd name="T3" fmla="*/ 15 h 77"/>
                <a:gd name="T4" fmla="*/ 0 w 86"/>
                <a:gd name="T5" fmla="*/ 33 h 77"/>
                <a:gd name="T6" fmla="*/ 0 w 86"/>
                <a:gd name="T7" fmla="*/ 48 h 77"/>
                <a:gd name="T8" fmla="*/ 7 w 86"/>
                <a:gd name="T9" fmla="*/ 62 h 77"/>
                <a:gd name="T10" fmla="*/ 23 w 86"/>
                <a:gd name="T11" fmla="*/ 69 h 77"/>
                <a:gd name="T12" fmla="*/ 43 w 86"/>
                <a:gd name="T13" fmla="*/ 77 h 77"/>
                <a:gd name="T14" fmla="*/ 59 w 86"/>
                <a:gd name="T15" fmla="*/ 77 h 77"/>
                <a:gd name="T16" fmla="*/ 79 w 86"/>
                <a:gd name="T17" fmla="*/ 73 h 77"/>
                <a:gd name="T18" fmla="*/ 86 w 86"/>
                <a:gd name="T19" fmla="*/ 58 h 77"/>
                <a:gd name="T20" fmla="*/ 86 w 86"/>
                <a:gd name="T21" fmla="*/ 40 h 77"/>
                <a:gd name="T22" fmla="*/ 83 w 86"/>
                <a:gd name="T23" fmla="*/ 26 h 77"/>
                <a:gd name="T24" fmla="*/ 71 w 86"/>
                <a:gd name="T25" fmla="*/ 15 h 77"/>
                <a:gd name="T26" fmla="*/ 55 w 86"/>
                <a:gd name="T27" fmla="*/ 4 h 77"/>
                <a:gd name="T28" fmla="*/ 39 w 86"/>
                <a:gd name="T29" fmla="*/ 0 h 77"/>
                <a:gd name="T30" fmla="*/ 19 w 86"/>
                <a:gd name="T31"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77">
                  <a:moveTo>
                    <a:pt x="19" y="7"/>
                  </a:moveTo>
                  <a:lnTo>
                    <a:pt x="7" y="15"/>
                  </a:lnTo>
                  <a:lnTo>
                    <a:pt x="0" y="33"/>
                  </a:lnTo>
                  <a:lnTo>
                    <a:pt x="0" y="48"/>
                  </a:lnTo>
                  <a:lnTo>
                    <a:pt x="7" y="62"/>
                  </a:lnTo>
                  <a:lnTo>
                    <a:pt x="23" y="69"/>
                  </a:lnTo>
                  <a:lnTo>
                    <a:pt x="43" y="77"/>
                  </a:lnTo>
                  <a:lnTo>
                    <a:pt x="59" y="77"/>
                  </a:lnTo>
                  <a:lnTo>
                    <a:pt x="79" y="73"/>
                  </a:lnTo>
                  <a:lnTo>
                    <a:pt x="86" y="58"/>
                  </a:lnTo>
                  <a:lnTo>
                    <a:pt x="86" y="40"/>
                  </a:lnTo>
                  <a:lnTo>
                    <a:pt x="83" y="26"/>
                  </a:lnTo>
                  <a:lnTo>
                    <a:pt x="71" y="15"/>
                  </a:lnTo>
                  <a:lnTo>
                    <a:pt x="55" y="4"/>
                  </a:lnTo>
                  <a:lnTo>
                    <a:pt x="39" y="0"/>
                  </a:lnTo>
                  <a:lnTo>
                    <a:pt x="19" y="7"/>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95" name="Freeform 337"/>
            <p:cNvSpPr>
              <a:spLocks/>
            </p:cNvSpPr>
            <p:nvPr/>
          </p:nvSpPr>
          <p:spPr bwMode="auto">
            <a:xfrm>
              <a:off x="4155" y="1829"/>
              <a:ext cx="55" cy="44"/>
            </a:xfrm>
            <a:custGeom>
              <a:avLst/>
              <a:gdLst>
                <a:gd name="T0" fmla="*/ 4 w 55"/>
                <a:gd name="T1" fmla="*/ 11 h 44"/>
                <a:gd name="T2" fmla="*/ 0 w 55"/>
                <a:gd name="T3" fmla="*/ 26 h 44"/>
                <a:gd name="T4" fmla="*/ 12 w 55"/>
                <a:gd name="T5" fmla="*/ 41 h 44"/>
                <a:gd name="T6" fmla="*/ 27 w 55"/>
                <a:gd name="T7" fmla="*/ 44 h 44"/>
                <a:gd name="T8" fmla="*/ 43 w 55"/>
                <a:gd name="T9" fmla="*/ 44 h 44"/>
                <a:gd name="T10" fmla="*/ 55 w 55"/>
                <a:gd name="T11" fmla="*/ 30 h 44"/>
                <a:gd name="T12" fmla="*/ 55 w 55"/>
                <a:gd name="T13" fmla="*/ 15 h 44"/>
                <a:gd name="T14" fmla="*/ 39 w 55"/>
                <a:gd name="T15" fmla="*/ 4 h 44"/>
                <a:gd name="T16" fmla="*/ 23 w 55"/>
                <a:gd name="T17" fmla="*/ 0 h 44"/>
                <a:gd name="T18" fmla="*/ 8 w 55"/>
                <a:gd name="T19" fmla="*/ 4 h 44"/>
                <a:gd name="T20" fmla="*/ 4 w 55"/>
                <a:gd name="T21"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4">
                  <a:moveTo>
                    <a:pt x="4" y="11"/>
                  </a:moveTo>
                  <a:lnTo>
                    <a:pt x="0" y="26"/>
                  </a:lnTo>
                  <a:lnTo>
                    <a:pt x="12" y="41"/>
                  </a:lnTo>
                  <a:lnTo>
                    <a:pt x="27" y="44"/>
                  </a:lnTo>
                  <a:lnTo>
                    <a:pt x="43" y="44"/>
                  </a:lnTo>
                  <a:lnTo>
                    <a:pt x="55" y="30"/>
                  </a:lnTo>
                  <a:lnTo>
                    <a:pt x="55" y="15"/>
                  </a:lnTo>
                  <a:lnTo>
                    <a:pt x="39" y="4"/>
                  </a:lnTo>
                  <a:lnTo>
                    <a:pt x="23" y="0"/>
                  </a:lnTo>
                  <a:lnTo>
                    <a:pt x="8" y="4"/>
                  </a:lnTo>
                  <a:lnTo>
                    <a:pt x="4" y="11"/>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96" name="Freeform 338"/>
            <p:cNvSpPr>
              <a:spLocks/>
            </p:cNvSpPr>
            <p:nvPr/>
          </p:nvSpPr>
          <p:spPr bwMode="auto">
            <a:xfrm>
              <a:off x="4155" y="1829"/>
              <a:ext cx="55" cy="44"/>
            </a:xfrm>
            <a:custGeom>
              <a:avLst/>
              <a:gdLst>
                <a:gd name="T0" fmla="*/ 4 w 55"/>
                <a:gd name="T1" fmla="*/ 11 h 44"/>
                <a:gd name="T2" fmla="*/ 0 w 55"/>
                <a:gd name="T3" fmla="*/ 26 h 44"/>
                <a:gd name="T4" fmla="*/ 12 w 55"/>
                <a:gd name="T5" fmla="*/ 41 h 44"/>
                <a:gd name="T6" fmla="*/ 27 w 55"/>
                <a:gd name="T7" fmla="*/ 44 h 44"/>
                <a:gd name="T8" fmla="*/ 43 w 55"/>
                <a:gd name="T9" fmla="*/ 44 h 44"/>
                <a:gd name="T10" fmla="*/ 55 w 55"/>
                <a:gd name="T11" fmla="*/ 30 h 44"/>
                <a:gd name="T12" fmla="*/ 55 w 55"/>
                <a:gd name="T13" fmla="*/ 15 h 44"/>
                <a:gd name="T14" fmla="*/ 39 w 55"/>
                <a:gd name="T15" fmla="*/ 4 h 44"/>
                <a:gd name="T16" fmla="*/ 23 w 55"/>
                <a:gd name="T17" fmla="*/ 0 h 44"/>
                <a:gd name="T18" fmla="*/ 8 w 55"/>
                <a:gd name="T19" fmla="*/ 4 h 44"/>
                <a:gd name="T20" fmla="*/ 4 w 55"/>
                <a:gd name="T21"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4">
                  <a:moveTo>
                    <a:pt x="4" y="11"/>
                  </a:moveTo>
                  <a:lnTo>
                    <a:pt x="0" y="26"/>
                  </a:lnTo>
                  <a:lnTo>
                    <a:pt x="12" y="41"/>
                  </a:lnTo>
                  <a:lnTo>
                    <a:pt x="27" y="44"/>
                  </a:lnTo>
                  <a:lnTo>
                    <a:pt x="43" y="44"/>
                  </a:lnTo>
                  <a:lnTo>
                    <a:pt x="55" y="30"/>
                  </a:lnTo>
                  <a:lnTo>
                    <a:pt x="55" y="15"/>
                  </a:lnTo>
                  <a:lnTo>
                    <a:pt x="39" y="4"/>
                  </a:lnTo>
                  <a:lnTo>
                    <a:pt x="23" y="0"/>
                  </a:lnTo>
                  <a:lnTo>
                    <a:pt x="8" y="4"/>
                  </a:lnTo>
                  <a:lnTo>
                    <a:pt x="4" y="11"/>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97" name="Freeform 339"/>
            <p:cNvSpPr>
              <a:spLocks/>
            </p:cNvSpPr>
            <p:nvPr/>
          </p:nvSpPr>
          <p:spPr bwMode="auto">
            <a:xfrm>
              <a:off x="3408" y="1676"/>
              <a:ext cx="103" cy="69"/>
            </a:xfrm>
            <a:custGeom>
              <a:avLst/>
              <a:gdLst>
                <a:gd name="T0" fmla="*/ 8 w 103"/>
                <a:gd name="T1" fmla="*/ 4 h 69"/>
                <a:gd name="T2" fmla="*/ 23 w 103"/>
                <a:gd name="T3" fmla="*/ 0 h 69"/>
                <a:gd name="T4" fmla="*/ 43 w 103"/>
                <a:gd name="T5" fmla="*/ 0 h 69"/>
                <a:gd name="T6" fmla="*/ 59 w 103"/>
                <a:gd name="T7" fmla="*/ 0 h 69"/>
                <a:gd name="T8" fmla="*/ 79 w 103"/>
                <a:gd name="T9" fmla="*/ 0 h 69"/>
                <a:gd name="T10" fmla="*/ 91 w 103"/>
                <a:gd name="T11" fmla="*/ 11 h 69"/>
                <a:gd name="T12" fmla="*/ 103 w 103"/>
                <a:gd name="T13" fmla="*/ 26 h 69"/>
                <a:gd name="T14" fmla="*/ 103 w 103"/>
                <a:gd name="T15" fmla="*/ 44 h 69"/>
                <a:gd name="T16" fmla="*/ 99 w 103"/>
                <a:gd name="T17" fmla="*/ 58 h 69"/>
                <a:gd name="T18" fmla="*/ 79 w 103"/>
                <a:gd name="T19" fmla="*/ 66 h 69"/>
                <a:gd name="T20" fmla="*/ 63 w 103"/>
                <a:gd name="T21" fmla="*/ 69 h 69"/>
                <a:gd name="T22" fmla="*/ 43 w 103"/>
                <a:gd name="T23" fmla="*/ 69 h 69"/>
                <a:gd name="T24" fmla="*/ 23 w 103"/>
                <a:gd name="T25" fmla="*/ 69 h 69"/>
                <a:gd name="T26" fmla="*/ 8 w 103"/>
                <a:gd name="T27" fmla="*/ 58 h 69"/>
                <a:gd name="T28" fmla="*/ 4 w 103"/>
                <a:gd name="T29" fmla="*/ 44 h 69"/>
                <a:gd name="T30" fmla="*/ 0 w 103"/>
                <a:gd name="T31" fmla="*/ 29 h 69"/>
                <a:gd name="T32" fmla="*/ 4 w 103"/>
                <a:gd name="T33" fmla="*/ 15 h 69"/>
                <a:gd name="T34" fmla="*/ 8 w 103"/>
                <a:gd name="T35"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69">
                  <a:moveTo>
                    <a:pt x="8" y="4"/>
                  </a:moveTo>
                  <a:lnTo>
                    <a:pt x="23" y="0"/>
                  </a:lnTo>
                  <a:lnTo>
                    <a:pt x="43" y="0"/>
                  </a:lnTo>
                  <a:lnTo>
                    <a:pt x="59" y="0"/>
                  </a:lnTo>
                  <a:lnTo>
                    <a:pt x="79" y="0"/>
                  </a:lnTo>
                  <a:lnTo>
                    <a:pt x="91" y="11"/>
                  </a:lnTo>
                  <a:lnTo>
                    <a:pt x="103" y="26"/>
                  </a:lnTo>
                  <a:lnTo>
                    <a:pt x="103" y="44"/>
                  </a:lnTo>
                  <a:lnTo>
                    <a:pt x="99" y="58"/>
                  </a:lnTo>
                  <a:lnTo>
                    <a:pt x="79" y="66"/>
                  </a:lnTo>
                  <a:lnTo>
                    <a:pt x="63" y="69"/>
                  </a:lnTo>
                  <a:lnTo>
                    <a:pt x="43" y="69"/>
                  </a:lnTo>
                  <a:lnTo>
                    <a:pt x="23" y="69"/>
                  </a:lnTo>
                  <a:lnTo>
                    <a:pt x="8" y="58"/>
                  </a:lnTo>
                  <a:lnTo>
                    <a:pt x="4" y="44"/>
                  </a:lnTo>
                  <a:lnTo>
                    <a:pt x="0" y="29"/>
                  </a:lnTo>
                  <a:lnTo>
                    <a:pt x="4" y="15"/>
                  </a:lnTo>
                  <a:lnTo>
                    <a:pt x="8" y="4"/>
                  </a:lnTo>
                  <a:close/>
                </a:path>
              </a:pathLst>
            </a:custGeom>
            <a:solidFill>
              <a:srgbClr val="A9A9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BE" dirty="0"/>
            </a:p>
          </p:txBody>
        </p:sp>
        <p:sp>
          <p:nvSpPr>
            <p:cNvPr id="98" name="Freeform 340"/>
            <p:cNvSpPr>
              <a:spLocks/>
            </p:cNvSpPr>
            <p:nvPr/>
          </p:nvSpPr>
          <p:spPr bwMode="auto">
            <a:xfrm>
              <a:off x="3408" y="1676"/>
              <a:ext cx="103" cy="69"/>
            </a:xfrm>
            <a:custGeom>
              <a:avLst/>
              <a:gdLst>
                <a:gd name="T0" fmla="*/ 8 w 103"/>
                <a:gd name="T1" fmla="*/ 4 h 69"/>
                <a:gd name="T2" fmla="*/ 23 w 103"/>
                <a:gd name="T3" fmla="*/ 0 h 69"/>
                <a:gd name="T4" fmla="*/ 43 w 103"/>
                <a:gd name="T5" fmla="*/ 0 h 69"/>
                <a:gd name="T6" fmla="*/ 59 w 103"/>
                <a:gd name="T7" fmla="*/ 0 h 69"/>
                <a:gd name="T8" fmla="*/ 79 w 103"/>
                <a:gd name="T9" fmla="*/ 0 h 69"/>
                <a:gd name="T10" fmla="*/ 91 w 103"/>
                <a:gd name="T11" fmla="*/ 11 h 69"/>
                <a:gd name="T12" fmla="*/ 103 w 103"/>
                <a:gd name="T13" fmla="*/ 26 h 69"/>
                <a:gd name="T14" fmla="*/ 103 w 103"/>
                <a:gd name="T15" fmla="*/ 44 h 69"/>
                <a:gd name="T16" fmla="*/ 99 w 103"/>
                <a:gd name="T17" fmla="*/ 58 h 69"/>
                <a:gd name="T18" fmla="*/ 79 w 103"/>
                <a:gd name="T19" fmla="*/ 66 h 69"/>
                <a:gd name="T20" fmla="*/ 63 w 103"/>
                <a:gd name="T21" fmla="*/ 69 h 69"/>
                <a:gd name="T22" fmla="*/ 43 w 103"/>
                <a:gd name="T23" fmla="*/ 69 h 69"/>
                <a:gd name="T24" fmla="*/ 23 w 103"/>
                <a:gd name="T25" fmla="*/ 69 h 69"/>
                <a:gd name="T26" fmla="*/ 8 w 103"/>
                <a:gd name="T27" fmla="*/ 58 h 69"/>
                <a:gd name="T28" fmla="*/ 4 w 103"/>
                <a:gd name="T29" fmla="*/ 44 h 69"/>
                <a:gd name="T30" fmla="*/ 0 w 103"/>
                <a:gd name="T31" fmla="*/ 29 h 69"/>
                <a:gd name="T32" fmla="*/ 4 w 103"/>
                <a:gd name="T33" fmla="*/ 15 h 69"/>
                <a:gd name="T34" fmla="*/ 8 w 103"/>
                <a:gd name="T35"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69">
                  <a:moveTo>
                    <a:pt x="8" y="4"/>
                  </a:moveTo>
                  <a:lnTo>
                    <a:pt x="23" y="0"/>
                  </a:lnTo>
                  <a:lnTo>
                    <a:pt x="43" y="0"/>
                  </a:lnTo>
                  <a:lnTo>
                    <a:pt x="59" y="0"/>
                  </a:lnTo>
                  <a:lnTo>
                    <a:pt x="79" y="0"/>
                  </a:lnTo>
                  <a:lnTo>
                    <a:pt x="91" y="11"/>
                  </a:lnTo>
                  <a:lnTo>
                    <a:pt x="103" y="26"/>
                  </a:lnTo>
                  <a:lnTo>
                    <a:pt x="103" y="44"/>
                  </a:lnTo>
                  <a:lnTo>
                    <a:pt x="99" y="58"/>
                  </a:lnTo>
                  <a:lnTo>
                    <a:pt x="79" y="66"/>
                  </a:lnTo>
                  <a:lnTo>
                    <a:pt x="63" y="69"/>
                  </a:lnTo>
                  <a:lnTo>
                    <a:pt x="43" y="69"/>
                  </a:lnTo>
                  <a:lnTo>
                    <a:pt x="23" y="69"/>
                  </a:lnTo>
                  <a:lnTo>
                    <a:pt x="8" y="58"/>
                  </a:lnTo>
                  <a:lnTo>
                    <a:pt x="4" y="44"/>
                  </a:lnTo>
                  <a:lnTo>
                    <a:pt x="0" y="29"/>
                  </a:lnTo>
                  <a:lnTo>
                    <a:pt x="4" y="15"/>
                  </a:lnTo>
                  <a:lnTo>
                    <a:pt x="8" y="4"/>
                  </a:lnTo>
                </a:path>
              </a:pathLst>
            </a:custGeom>
            <a:noFill/>
            <a:ln w="635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sp>
          <p:nvSpPr>
            <p:cNvPr id="99" name="Line 341"/>
            <p:cNvSpPr>
              <a:spLocks noChangeShapeType="1"/>
            </p:cNvSpPr>
            <p:nvPr/>
          </p:nvSpPr>
          <p:spPr bwMode="auto">
            <a:xfrm>
              <a:off x="4546" y="1041"/>
              <a:ext cx="0" cy="456"/>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0" name="Line 342"/>
            <p:cNvSpPr>
              <a:spLocks noChangeShapeType="1"/>
            </p:cNvSpPr>
            <p:nvPr/>
          </p:nvSpPr>
          <p:spPr bwMode="auto">
            <a:xfrm flipH="1">
              <a:off x="4479" y="1497"/>
              <a:ext cx="67" cy="29"/>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1" name="Line 343"/>
            <p:cNvSpPr>
              <a:spLocks noChangeShapeType="1"/>
            </p:cNvSpPr>
            <p:nvPr/>
          </p:nvSpPr>
          <p:spPr bwMode="auto">
            <a:xfrm>
              <a:off x="4479" y="1526"/>
              <a:ext cx="138" cy="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2" name="Line 344"/>
            <p:cNvSpPr>
              <a:spLocks noChangeShapeType="1"/>
            </p:cNvSpPr>
            <p:nvPr/>
          </p:nvSpPr>
          <p:spPr bwMode="auto">
            <a:xfrm flipH="1">
              <a:off x="4546" y="1526"/>
              <a:ext cx="71" cy="33"/>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3" name="Line 345"/>
            <p:cNvSpPr>
              <a:spLocks noChangeShapeType="1"/>
            </p:cNvSpPr>
            <p:nvPr/>
          </p:nvSpPr>
          <p:spPr bwMode="auto">
            <a:xfrm>
              <a:off x="4546" y="1559"/>
              <a:ext cx="0" cy="489"/>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4" name="Line 346"/>
            <p:cNvSpPr>
              <a:spLocks noChangeShapeType="1"/>
            </p:cNvSpPr>
            <p:nvPr/>
          </p:nvSpPr>
          <p:spPr bwMode="auto">
            <a:xfrm flipH="1" flipV="1">
              <a:off x="1483" y="1497"/>
              <a:ext cx="71" cy="29"/>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5" name="Line 347"/>
            <p:cNvSpPr>
              <a:spLocks noChangeShapeType="1"/>
            </p:cNvSpPr>
            <p:nvPr/>
          </p:nvSpPr>
          <p:spPr bwMode="auto">
            <a:xfrm>
              <a:off x="1412" y="1526"/>
              <a:ext cx="142" cy="0"/>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6" name="Line 348"/>
            <p:cNvSpPr>
              <a:spLocks noChangeShapeType="1"/>
            </p:cNvSpPr>
            <p:nvPr/>
          </p:nvSpPr>
          <p:spPr bwMode="auto">
            <a:xfrm flipH="1" flipV="1">
              <a:off x="1412" y="1526"/>
              <a:ext cx="71" cy="33"/>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7" name="Line 349"/>
            <p:cNvSpPr>
              <a:spLocks noChangeShapeType="1"/>
            </p:cNvSpPr>
            <p:nvPr/>
          </p:nvSpPr>
          <p:spPr bwMode="auto">
            <a:xfrm>
              <a:off x="1483" y="1041"/>
              <a:ext cx="0" cy="456"/>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8" name="Line 350"/>
            <p:cNvSpPr>
              <a:spLocks noChangeShapeType="1"/>
            </p:cNvSpPr>
            <p:nvPr/>
          </p:nvSpPr>
          <p:spPr bwMode="auto">
            <a:xfrm>
              <a:off x="1483" y="1559"/>
              <a:ext cx="0" cy="489"/>
            </a:xfrm>
            <a:prstGeom prst="line">
              <a:avLst/>
            </a:prstGeom>
            <a:noFill/>
            <a:ln w="6350">
              <a:solidFill>
                <a:srgbClr val="1F1A17"/>
              </a:solidFill>
              <a:round/>
              <a:headEnd/>
              <a:tailEnd/>
            </a:ln>
            <a:extLst>
              <a:ext uri="{909E8E84-426E-40DD-AFC4-6F175D3DCCD1}">
                <a14:hiddenFill xmlns:a14="http://schemas.microsoft.com/office/drawing/2010/main">
                  <a:noFill/>
                </a14:hiddenFill>
              </a:ext>
            </a:extLst>
          </p:spPr>
          <p:txBody>
            <a:bodyPr/>
            <a:lstStyle/>
            <a:p>
              <a:endParaRPr lang="fr-BE" dirty="0"/>
            </a:p>
          </p:txBody>
        </p:sp>
        <p:sp>
          <p:nvSpPr>
            <p:cNvPr id="109" name="Rectangle 351"/>
            <p:cNvSpPr>
              <a:spLocks noChangeArrowheads="1"/>
            </p:cNvSpPr>
            <p:nvPr/>
          </p:nvSpPr>
          <p:spPr bwMode="auto">
            <a:xfrm rot="16200000">
              <a:off x="1582" y="1446"/>
              <a:ext cx="5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BE" altLang="fr-FR" sz="1000" b="1" dirty="0">
                  <a:solidFill>
                    <a:srgbClr val="1F1A17"/>
                  </a:solidFill>
                  <a:latin typeface="Arial" panose="020B0604020202020204" pitchFamily="34" charset="0"/>
                </a:rPr>
                <a:t>E</a:t>
              </a:r>
              <a:endParaRPr lang="fr-BE" altLang="fr-FR" dirty="0"/>
            </a:p>
          </p:txBody>
        </p:sp>
        <p:sp>
          <p:nvSpPr>
            <p:cNvPr id="110" name="Rectangle 352"/>
            <p:cNvSpPr>
              <a:spLocks noChangeArrowheads="1"/>
            </p:cNvSpPr>
            <p:nvPr/>
          </p:nvSpPr>
          <p:spPr bwMode="auto">
            <a:xfrm rot="16200000">
              <a:off x="2867" y="1216"/>
              <a:ext cx="5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BE" altLang="fr-FR" sz="1000" b="1" dirty="0">
                  <a:solidFill>
                    <a:srgbClr val="1F1A17"/>
                  </a:solidFill>
                  <a:latin typeface="Arial" panose="020B0604020202020204" pitchFamily="34" charset="0"/>
                </a:rPr>
                <a:t>E</a:t>
              </a:r>
              <a:endParaRPr lang="fr-BE" altLang="fr-FR" dirty="0"/>
            </a:p>
          </p:txBody>
        </p:sp>
        <p:sp>
          <p:nvSpPr>
            <p:cNvPr id="111" name="Rectangle 353"/>
            <p:cNvSpPr>
              <a:spLocks noChangeArrowheads="1"/>
            </p:cNvSpPr>
            <p:nvPr/>
          </p:nvSpPr>
          <p:spPr bwMode="auto">
            <a:xfrm rot="16200000">
              <a:off x="2883" y="1180"/>
              <a:ext cx="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BE" altLang="fr-FR" sz="1000" b="1" dirty="0">
                  <a:solidFill>
                    <a:srgbClr val="1F1A17"/>
                  </a:solidFill>
                  <a:latin typeface="Arial" panose="020B0604020202020204" pitchFamily="34" charset="0"/>
                </a:rPr>
                <a:t>/</a:t>
              </a:r>
              <a:endParaRPr lang="fr-BE" altLang="fr-FR" dirty="0"/>
            </a:p>
          </p:txBody>
        </p:sp>
        <p:sp>
          <p:nvSpPr>
            <p:cNvPr id="112" name="Rectangle 354"/>
            <p:cNvSpPr>
              <a:spLocks noChangeArrowheads="1"/>
            </p:cNvSpPr>
            <p:nvPr/>
          </p:nvSpPr>
          <p:spPr bwMode="auto">
            <a:xfrm rot="16200000">
              <a:off x="2872" y="1147"/>
              <a:ext cx="4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BE" altLang="fr-FR" sz="1000" b="1" dirty="0">
                  <a:solidFill>
                    <a:srgbClr val="1F1A17"/>
                  </a:solidFill>
                  <a:latin typeface="Arial" panose="020B0604020202020204" pitchFamily="34" charset="0"/>
                </a:rPr>
                <a:t>3</a:t>
              </a:r>
              <a:endParaRPr lang="fr-BE" altLang="fr-FR" dirty="0"/>
            </a:p>
          </p:txBody>
        </p:sp>
        <p:sp>
          <p:nvSpPr>
            <p:cNvPr id="113" name="Rectangle 355"/>
            <p:cNvSpPr>
              <a:spLocks noChangeArrowheads="1"/>
            </p:cNvSpPr>
            <p:nvPr/>
          </p:nvSpPr>
          <p:spPr bwMode="auto">
            <a:xfrm>
              <a:off x="3084" y="1333"/>
              <a:ext cx="2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BE" altLang="fr-FR" sz="1000" b="1" dirty="0">
                  <a:solidFill>
                    <a:srgbClr val="1F1A17"/>
                  </a:solidFill>
                  <a:latin typeface="Arial" panose="020B0604020202020204" pitchFamily="34" charset="0"/>
                </a:rPr>
                <a:t>max. 4</a:t>
              </a:r>
              <a:endParaRPr lang="fr-BE" altLang="fr-FR" dirty="0"/>
            </a:p>
          </p:txBody>
        </p:sp>
        <p:sp>
          <p:nvSpPr>
            <p:cNvPr id="114" name="Freeform 356"/>
            <p:cNvSpPr>
              <a:spLocks/>
            </p:cNvSpPr>
            <p:nvPr/>
          </p:nvSpPr>
          <p:spPr bwMode="auto">
            <a:xfrm>
              <a:off x="1483" y="1106"/>
              <a:ext cx="3063" cy="260"/>
            </a:xfrm>
            <a:custGeom>
              <a:avLst/>
              <a:gdLst>
                <a:gd name="T0" fmla="*/ 0 w 3063"/>
                <a:gd name="T1" fmla="*/ 0 h 260"/>
                <a:gd name="T2" fmla="*/ 1518 w 3063"/>
                <a:gd name="T3" fmla="*/ 0 h 260"/>
                <a:gd name="T4" fmla="*/ 1518 w 3063"/>
                <a:gd name="T5" fmla="*/ 260 h 260"/>
                <a:gd name="T6" fmla="*/ 1545 w 3063"/>
                <a:gd name="T7" fmla="*/ 260 h 260"/>
                <a:gd name="T8" fmla="*/ 1545 w 3063"/>
                <a:gd name="T9" fmla="*/ 0 h 260"/>
                <a:gd name="T10" fmla="*/ 3063 w 3063"/>
                <a:gd name="T11" fmla="*/ 0 h 260"/>
              </a:gdLst>
              <a:ahLst/>
              <a:cxnLst>
                <a:cxn ang="0">
                  <a:pos x="T0" y="T1"/>
                </a:cxn>
                <a:cxn ang="0">
                  <a:pos x="T2" y="T3"/>
                </a:cxn>
                <a:cxn ang="0">
                  <a:pos x="T4" y="T5"/>
                </a:cxn>
                <a:cxn ang="0">
                  <a:pos x="T6" y="T7"/>
                </a:cxn>
                <a:cxn ang="0">
                  <a:pos x="T8" y="T9"/>
                </a:cxn>
                <a:cxn ang="0">
                  <a:pos x="T10" y="T11"/>
                </a:cxn>
              </a:cxnLst>
              <a:rect l="0" t="0" r="r" b="b"/>
              <a:pathLst>
                <a:path w="3063" h="260">
                  <a:moveTo>
                    <a:pt x="0" y="0"/>
                  </a:moveTo>
                  <a:lnTo>
                    <a:pt x="1518" y="0"/>
                  </a:lnTo>
                  <a:lnTo>
                    <a:pt x="1518" y="260"/>
                  </a:lnTo>
                  <a:lnTo>
                    <a:pt x="1545" y="260"/>
                  </a:lnTo>
                  <a:lnTo>
                    <a:pt x="1545" y="0"/>
                  </a:lnTo>
                  <a:lnTo>
                    <a:pt x="3063" y="0"/>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BE" dirty="0"/>
            </a:p>
          </p:txBody>
        </p:sp>
      </p:grpSp>
      <p:sp>
        <p:nvSpPr>
          <p:cNvPr id="116" name="Rectangle : coins arrondis 115">
            <a:extLst>
              <a:ext uri="{FF2B5EF4-FFF2-40B4-BE49-F238E27FC236}">
                <a16:creationId xmlns:a16="http://schemas.microsoft.com/office/drawing/2014/main" id="{28156FC0-0BC5-41FC-B432-6CDCEEFA34A4}"/>
              </a:ext>
            </a:extLst>
          </p:cNvPr>
          <p:cNvSpPr/>
          <p:nvPr/>
        </p:nvSpPr>
        <p:spPr>
          <a:xfrm>
            <a:off x="7153735" y="561109"/>
            <a:ext cx="1451098" cy="39749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1.2.7.1.2.</a:t>
            </a:r>
          </a:p>
        </p:txBody>
      </p:sp>
      <p:sp>
        <p:nvSpPr>
          <p:cNvPr id="119" name="ZoneTexte 118">
            <a:extLst>
              <a:ext uri="{FF2B5EF4-FFF2-40B4-BE49-F238E27FC236}">
                <a16:creationId xmlns:a16="http://schemas.microsoft.com/office/drawing/2014/main" id="{AB3E9D13-0086-4948-9FDE-B9008C22F64E}"/>
              </a:ext>
            </a:extLst>
          </p:cNvPr>
          <p:cNvSpPr txBox="1"/>
          <p:nvPr/>
        </p:nvSpPr>
        <p:spPr>
          <a:xfrm>
            <a:off x="3513758" y="984954"/>
            <a:ext cx="1792625" cy="369332"/>
          </a:xfrm>
          <a:prstGeom prst="rect">
            <a:avLst/>
          </a:prstGeom>
          <a:noFill/>
        </p:spPr>
        <p:txBody>
          <a:bodyPr wrap="square" rtlCol="0">
            <a:spAutoFit/>
          </a:bodyPr>
          <a:lstStyle/>
          <a:p>
            <a:r>
              <a:rPr lang="fr-FR" b="1" dirty="0">
                <a:solidFill>
                  <a:schemeClr val="accent1">
                    <a:lumMod val="75000"/>
                  </a:schemeClr>
                </a:solidFill>
              </a:rPr>
              <a:t>Joint de retrait</a:t>
            </a:r>
          </a:p>
        </p:txBody>
      </p:sp>
      <p:sp>
        <p:nvSpPr>
          <p:cNvPr id="120" name="Text Box 17">
            <a:extLst>
              <a:ext uri="{FF2B5EF4-FFF2-40B4-BE49-F238E27FC236}">
                <a16:creationId xmlns:a16="http://schemas.microsoft.com/office/drawing/2014/main" id="{950BE4E1-61F7-4CA2-A7EA-15AC278C177D}"/>
              </a:ext>
            </a:extLst>
          </p:cNvPr>
          <p:cNvSpPr txBox="1">
            <a:spLocks noChangeArrowheads="1"/>
          </p:cNvSpPr>
          <p:nvPr/>
        </p:nvSpPr>
        <p:spPr bwMode="auto">
          <a:xfrm>
            <a:off x="2067967" y="5786836"/>
            <a:ext cx="58210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Compris dans le prix des postes revêtements !</a:t>
            </a:r>
          </a:p>
        </p:txBody>
      </p:sp>
    </p:spTree>
    <p:extLst>
      <p:ext uri="{BB962C8B-B14F-4D97-AF65-F5344CB8AC3E}">
        <p14:creationId xmlns:p14="http://schemas.microsoft.com/office/powerpoint/2010/main" val="64363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down)">
                                      <p:cBhvr>
                                        <p:cTn id="7" dur="580">
                                          <p:stCondLst>
                                            <p:cond delay="0"/>
                                          </p:stCondLst>
                                        </p:cTn>
                                        <p:tgtEl>
                                          <p:spTgt spid="120"/>
                                        </p:tgtEl>
                                      </p:cBhvr>
                                    </p:animEffect>
                                    <p:anim calcmode="lin" valueType="num">
                                      <p:cBhvr>
                                        <p:cTn id="8" dur="1822"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0"/>
                                        </p:tgtEl>
                                        <p:attrNameLst>
                                          <p:attrName>ppt_y</p:attrName>
                                        </p:attrNameLst>
                                      </p:cBhvr>
                                      <p:tavLst>
                                        <p:tav tm="0" fmla="#ppt_y-sin(pi*$)/81">
                                          <p:val>
                                            <p:fltVal val="0"/>
                                          </p:val>
                                        </p:tav>
                                        <p:tav tm="100000">
                                          <p:val>
                                            <p:fltVal val="1"/>
                                          </p:val>
                                        </p:tav>
                                      </p:tavLst>
                                    </p:anim>
                                    <p:animScale>
                                      <p:cBhvr>
                                        <p:cTn id="13" dur="26">
                                          <p:stCondLst>
                                            <p:cond delay="650"/>
                                          </p:stCondLst>
                                        </p:cTn>
                                        <p:tgtEl>
                                          <p:spTgt spid="120"/>
                                        </p:tgtEl>
                                      </p:cBhvr>
                                      <p:to x="100000" y="60000"/>
                                    </p:animScale>
                                    <p:animScale>
                                      <p:cBhvr>
                                        <p:cTn id="14" dur="166" decel="50000">
                                          <p:stCondLst>
                                            <p:cond delay="676"/>
                                          </p:stCondLst>
                                        </p:cTn>
                                        <p:tgtEl>
                                          <p:spTgt spid="120"/>
                                        </p:tgtEl>
                                      </p:cBhvr>
                                      <p:to x="100000" y="100000"/>
                                    </p:animScale>
                                    <p:animScale>
                                      <p:cBhvr>
                                        <p:cTn id="15" dur="26">
                                          <p:stCondLst>
                                            <p:cond delay="1312"/>
                                          </p:stCondLst>
                                        </p:cTn>
                                        <p:tgtEl>
                                          <p:spTgt spid="120"/>
                                        </p:tgtEl>
                                      </p:cBhvr>
                                      <p:to x="100000" y="80000"/>
                                    </p:animScale>
                                    <p:animScale>
                                      <p:cBhvr>
                                        <p:cTn id="16" dur="166" decel="50000">
                                          <p:stCondLst>
                                            <p:cond delay="1338"/>
                                          </p:stCondLst>
                                        </p:cTn>
                                        <p:tgtEl>
                                          <p:spTgt spid="120"/>
                                        </p:tgtEl>
                                      </p:cBhvr>
                                      <p:to x="100000" y="100000"/>
                                    </p:animScale>
                                    <p:animScale>
                                      <p:cBhvr>
                                        <p:cTn id="17" dur="26">
                                          <p:stCondLst>
                                            <p:cond delay="1642"/>
                                          </p:stCondLst>
                                        </p:cTn>
                                        <p:tgtEl>
                                          <p:spTgt spid="120"/>
                                        </p:tgtEl>
                                      </p:cBhvr>
                                      <p:to x="100000" y="90000"/>
                                    </p:animScale>
                                    <p:animScale>
                                      <p:cBhvr>
                                        <p:cTn id="18" dur="166" decel="50000">
                                          <p:stCondLst>
                                            <p:cond delay="1668"/>
                                          </p:stCondLst>
                                        </p:cTn>
                                        <p:tgtEl>
                                          <p:spTgt spid="120"/>
                                        </p:tgtEl>
                                      </p:cBhvr>
                                      <p:to x="100000" y="100000"/>
                                    </p:animScale>
                                    <p:animScale>
                                      <p:cBhvr>
                                        <p:cTn id="19" dur="26">
                                          <p:stCondLst>
                                            <p:cond delay="1808"/>
                                          </p:stCondLst>
                                        </p:cTn>
                                        <p:tgtEl>
                                          <p:spTgt spid="120"/>
                                        </p:tgtEl>
                                      </p:cBhvr>
                                      <p:to x="100000" y="95000"/>
                                    </p:animScale>
                                    <p:animScale>
                                      <p:cBhvr>
                                        <p:cTn id="20" dur="166" decel="50000">
                                          <p:stCondLst>
                                            <p:cond delay="1834"/>
                                          </p:stCondLst>
                                        </p:cTn>
                                        <p:tgtEl>
                                          <p:spTgt spid="1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7930717-9016-4F49-AC1A-751DEDCF0C6C}"/>
              </a:ext>
            </a:extLst>
          </p:cNvPr>
          <p:cNvSpPr>
            <a:spLocks noGrp="1"/>
          </p:cNvSpPr>
          <p:nvPr>
            <p:ph type="title"/>
          </p:nvPr>
        </p:nvSpPr>
        <p:spPr/>
        <p:txBody>
          <a:bodyPr/>
          <a:lstStyle/>
          <a:p>
            <a:r>
              <a:rPr lang="fr-FR" noProof="0" dirty="0"/>
              <a:t>Joints transversaux</a:t>
            </a:r>
          </a:p>
        </p:txBody>
      </p:sp>
      <p:sp>
        <p:nvSpPr>
          <p:cNvPr id="18" name="Rectangle 5"/>
          <p:cNvSpPr>
            <a:spLocks noChangeArrowheads="1"/>
          </p:cNvSpPr>
          <p:nvPr/>
        </p:nvSpPr>
        <p:spPr bwMode="auto">
          <a:xfrm>
            <a:off x="1404000" y="1578169"/>
            <a:ext cx="6696000"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ea typeface="Geneva" pitchFamily="64" charset="-128"/>
              </a:defRPr>
            </a:lvl1pPr>
            <a:lvl2pPr marL="742950" indent="-285750" eaLnBrk="0" hangingPunct="0">
              <a:defRPr sz="2400">
                <a:solidFill>
                  <a:schemeClr val="tx1"/>
                </a:solidFill>
                <a:latin typeface="Times New Roman" panose="02020603050405020304" pitchFamily="18" charset="0"/>
                <a:ea typeface="Geneva" pitchFamily="64" charset="-128"/>
              </a:defRPr>
            </a:lvl2pPr>
            <a:lvl3pPr marL="1143000" indent="-228600" eaLnBrk="0" hangingPunct="0">
              <a:defRPr sz="2400">
                <a:solidFill>
                  <a:schemeClr val="tx1"/>
                </a:solidFill>
                <a:latin typeface="Times New Roman" panose="02020603050405020304" pitchFamily="18" charset="0"/>
                <a:ea typeface="Geneva" pitchFamily="64" charset="-128"/>
              </a:defRPr>
            </a:lvl3pPr>
            <a:lvl4pPr marL="1600200" indent="-228600" eaLnBrk="0" hangingPunct="0">
              <a:defRPr sz="2400">
                <a:solidFill>
                  <a:schemeClr val="tx1"/>
                </a:solidFill>
                <a:latin typeface="Times New Roman" panose="02020603050405020304" pitchFamily="18" charset="0"/>
                <a:ea typeface="Geneva" pitchFamily="64" charset="-128"/>
              </a:defRPr>
            </a:lvl4pPr>
            <a:lvl5pPr marL="2057400" indent="-228600" eaLnBrk="0" hangingPunct="0">
              <a:defRPr sz="2400">
                <a:solidFill>
                  <a:schemeClr val="tx1"/>
                </a:solidFill>
                <a:latin typeface="Times New Roman" panose="02020603050405020304" pitchFamily="18" charset="0"/>
                <a:ea typeface="Geneva" pitchFamily="6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marL="342900" marR="0" lvl="0" indent="-342900" defTabSz="914400" eaLnBrk="1" fontAlgn="base" latinLnBrk="0" hangingPunct="1">
              <a:lnSpc>
                <a:spcPct val="100000"/>
              </a:lnSpc>
              <a:spcBef>
                <a:spcPct val="20000"/>
              </a:spcBef>
              <a:spcAft>
                <a:spcPct val="0"/>
              </a:spcAft>
              <a:buClr>
                <a:srgbClr val="0000FF"/>
              </a:buClr>
              <a:buSzTx/>
              <a:buFont typeface="Wingdings" panose="05000000000000000000" pitchFamily="2" charset="2"/>
              <a:buNone/>
              <a:tabLst/>
              <a:defRPr/>
            </a:pPr>
            <a:endParaRPr kumimoji="0" lang="fr-FR" altLang="fr-FR" sz="2800" b="0" i="0" u="none" strike="noStrike" kern="0" cap="none" spc="0" normalizeH="0" baseline="0" dirty="0">
              <a:ln>
                <a:noFill/>
              </a:ln>
              <a:solidFill>
                <a:prstClr val="black"/>
              </a:solidFill>
              <a:effectLst/>
              <a:uLnTx/>
              <a:uFillTx/>
              <a:latin typeface="Arial" panose="020B0604020202020204" pitchFamily="34" charset="0"/>
              <a:ea typeface="Geneva" pitchFamily="64" charset="-128"/>
              <a:sym typeface="Symbol" panose="05050102010706020507" pitchFamily="18" charset="2"/>
            </a:endParaRPr>
          </a:p>
          <a:p>
            <a:pPr marL="342900" marR="0" lvl="0" indent="-342900" defTabSz="914400" eaLnBrk="1" fontAlgn="base" latinLnBrk="0" hangingPunct="1">
              <a:lnSpc>
                <a:spcPct val="100000"/>
              </a:lnSpc>
              <a:spcBef>
                <a:spcPct val="20000"/>
              </a:spcBef>
              <a:spcAft>
                <a:spcPct val="0"/>
              </a:spcAft>
              <a:buClr>
                <a:srgbClr val="0000FF"/>
              </a:buClr>
              <a:buSzTx/>
              <a:buFont typeface="Wingdings" panose="05000000000000000000" pitchFamily="2" charset="2"/>
              <a:buChar char="§"/>
              <a:tabLst/>
              <a:defRPr/>
            </a:pPr>
            <a:endParaRPr kumimoji="0" lang="fr-FR" altLang="fr-FR" sz="3200" b="0" i="0" u="none" strike="noStrike" kern="0" cap="none" spc="0" normalizeH="0" baseline="0" dirty="0">
              <a:ln>
                <a:noFill/>
              </a:ln>
              <a:solidFill>
                <a:prstClr val="black"/>
              </a:solidFill>
              <a:effectLst/>
              <a:uLnTx/>
              <a:uFillTx/>
              <a:latin typeface="Arial" panose="020B0604020202020204" pitchFamily="34" charset="0"/>
              <a:ea typeface="Geneva" pitchFamily="64" charset="-128"/>
              <a:sym typeface="Symbol" panose="05050102010706020507" pitchFamily="18" charset="2"/>
            </a:endParaRPr>
          </a:p>
        </p:txBody>
      </p:sp>
      <p:sp>
        <p:nvSpPr>
          <p:cNvPr id="3" name="Rectangle 2"/>
          <p:cNvSpPr/>
          <p:nvPr/>
        </p:nvSpPr>
        <p:spPr>
          <a:xfrm>
            <a:off x="419650" y="4668471"/>
            <a:ext cx="4910265" cy="1077218"/>
          </a:xfrm>
          <a:prstGeom prst="rect">
            <a:avLst/>
          </a:prstGeom>
        </p:spPr>
        <p:txBody>
          <a:bodyPr wrap="square">
            <a:spAutoFit/>
          </a:bodyPr>
          <a:lstStyle/>
          <a:p>
            <a:pPr marL="285750" indent="-285750">
              <a:spcAft>
                <a:spcPts val="1200"/>
              </a:spcAft>
              <a:buFont typeface="Wingdings" panose="05000000000000000000" pitchFamily="2" charset="2"/>
              <a:buChar char="Ø"/>
            </a:pPr>
            <a:r>
              <a:rPr lang="fr-FR" altLang="fr-FR" kern="0" dirty="0">
                <a:solidFill>
                  <a:srgbClr val="004E9C"/>
                </a:solidFill>
                <a:ea typeface="Geneva" pitchFamily="64" charset="-128"/>
              </a:rPr>
              <a:t>Eviter le pompage </a:t>
            </a:r>
            <a:r>
              <a:rPr lang="fr-FR" altLang="fr-FR" kern="0" dirty="0">
                <a:ea typeface="Geneva" pitchFamily="64" charset="-128"/>
              </a:rPr>
              <a:t>au droit du joint et la mise en marche d’escalier </a:t>
            </a:r>
          </a:p>
          <a:p>
            <a:pPr marL="285750" indent="-285750">
              <a:spcAft>
                <a:spcPts val="1200"/>
              </a:spcAft>
              <a:buFont typeface="Wingdings" panose="05000000000000000000" pitchFamily="2" charset="2"/>
              <a:buChar char="Ø"/>
            </a:pPr>
            <a:r>
              <a:rPr lang="fr-FR" altLang="fr-FR" kern="0" dirty="0">
                <a:solidFill>
                  <a:srgbClr val="004E9C"/>
                </a:solidFill>
                <a:ea typeface="Geneva" pitchFamily="64" charset="-128"/>
              </a:rPr>
              <a:t>Transfert des charges</a:t>
            </a:r>
            <a:endParaRPr lang="fr-FR" altLang="fr-FR" kern="0" dirty="0">
              <a:solidFill>
                <a:srgbClr val="004E9C"/>
              </a:solidFill>
              <a:ea typeface="Geneva" pitchFamily="64" charset="-128"/>
              <a:sym typeface="Symbol" panose="05050102010706020507" pitchFamily="18" charset="2"/>
            </a:endParaRPr>
          </a:p>
        </p:txBody>
      </p:sp>
      <p:sp>
        <p:nvSpPr>
          <p:cNvPr id="33" name="Rectangle 32"/>
          <p:cNvSpPr/>
          <p:nvPr/>
        </p:nvSpPr>
        <p:spPr>
          <a:xfrm>
            <a:off x="709407" y="4091751"/>
            <a:ext cx="5197834" cy="369332"/>
          </a:xfrm>
          <a:prstGeom prst="rect">
            <a:avLst/>
          </a:prstGeom>
        </p:spPr>
        <p:txBody>
          <a:bodyPr wrap="square">
            <a:spAutoFit/>
          </a:bodyPr>
          <a:lstStyle/>
          <a:p>
            <a:pPr marL="179387" lvl="1" indent="0">
              <a:buNone/>
            </a:pPr>
            <a:r>
              <a:rPr lang="fr-FR" altLang="fr-FR" kern="0" dirty="0">
                <a:ea typeface="Geneva" pitchFamily="64" charset="-128"/>
              </a:rPr>
              <a:t>Renforcement du joint transversal par des </a:t>
            </a:r>
            <a:r>
              <a:rPr lang="fr-FR" altLang="fr-FR" b="1" kern="0" dirty="0">
                <a:solidFill>
                  <a:srgbClr val="004E9C"/>
                </a:solidFill>
                <a:ea typeface="Geneva" pitchFamily="64" charset="-128"/>
              </a:rPr>
              <a:t>goujons</a:t>
            </a:r>
            <a:endParaRPr lang="fr-FR" altLang="fr-FR" kern="0" dirty="0">
              <a:ea typeface="Geneva" pitchFamily="64" charset="-128"/>
            </a:endParaRPr>
          </a:p>
        </p:txBody>
      </p:sp>
      <p:sp>
        <p:nvSpPr>
          <p:cNvPr id="19" name="Rectangle : coins arrondis 18">
            <a:extLst>
              <a:ext uri="{FF2B5EF4-FFF2-40B4-BE49-F238E27FC236}">
                <a16:creationId xmlns:a16="http://schemas.microsoft.com/office/drawing/2014/main" id="{E48F872F-5E29-4656-B388-3CA2BBD1D24B}"/>
              </a:ext>
            </a:extLst>
          </p:cNvPr>
          <p:cNvSpPr/>
          <p:nvPr/>
        </p:nvSpPr>
        <p:spPr>
          <a:xfrm>
            <a:off x="7128807" y="523273"/>
            <a:ext cx="1451098" cy="43743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1.2.7.1.</a:t>
            </a:r>
          </a:p>
        </p:txBody>
      </p:sp>
      <p:pic>
        <p:nvPicPr>
          <p:cNvPr id="20" name="Image 19">
            <a:extLst>
              <a:ext uri="{FF2B5EF4-FFF2-40B4-BE49-F238E27FC236}">
                <a16:creationId xmlns:a16="http://schemas.microsoft.com/office/drawing/2014/main" id="{5E013A58-05C3-4632-9224-FAFEEEA60C1E}"/>
              </a:ext>
            </a:extLst>
          </p:cNvPr>
          <p:cNvPicPr>
            <a:picLocks noChangeAspect="1"/>
          </p:cNvPicPr>
          <p:nvPr/>
        </p:nvPicPr>
        <p:blipFill>
          <a:blip r:embed="rId3"/>
          <a:stretch>
            <a:fillRect/>
          </a:stretch>
        </p:blipFill>
        <p:spPr>
          <a:xfrm>
            <a:off x="5857773" y="3672250"/>
            <a:ext cx="2359007" cy="2473716"/>
          </a:xfrm>
          <a:prstGeom prst="rect">
            <a:avLst/>
          </a:prstGeom>
        </p:spPr>
      </p:pic>
      <p:pic>
        <p:nvPicPr>
          <p:cNvPr id="21" name="Image 20">
            <a:extLst>
              <a:ext uri="{FF2B5EF4-FFF2-40B4-BE49-F238E27FC236}">
                <a16:creationId xmlns:a16="http://schemas.microsoft.com/office/drawing/2014/main" id="{D62C49BC-3F0B-48C4-9593-75B8E9265461}"/>
              </a:ext>
            </a:extLst>
          </p:cNvPr>
          <p:cNvPicPr>
            <a:picLocks noChangeAspect="1"/>
          </p:cNvPicPr>
          <p:nvPr/>
        </p:nvPicPr>
        <p:blipFill>
          <a:blip r:embed="rId4"/>
          <a:stretch>
            <a:fillRect/>
          </a:stretch>
        </p:blipFill>
        <p:spPr>
          <a:xfrm>
            <a:off x="5230365" y="1077142"/>
            <a:ext cx="3349540" cy="2258766"/>
          </a:xfrm>
          <a:prstGeom prst="rect">
            <a:avLst/>
          </a:prstGeom>
        </p:spPr>
      </p:pic>
      <p:pic>
        <p:nvPicPr>
          <p:cNvPr id="22" name="Image 21">
            <a:extLst>
              <a:ext uri="{FF2B5EF4-FFF2-40B4-BE49-F238E27FC236}">
                <a16:creationId xmlns:a16="http://schemas.microsoft.com/office/drawing/2014/main" id="{03282920-DF86-49BD-B771-AAA3D0B413C0}"/>
              </a:ext>
            </a:extLst>
          </p:cNvPr>
          <p:cNvPicPr>
            <a:picLocks noChangeAspect="1"/>
          </p:cNvPicPr>
          <p:nvPr/>
        </p:nvPicPr>
        <p:blipFill>
          <a:blip r:embed="rId5"/>
          <a:stretch>
            <a:fillRect/>
          </a:stretch>
        </p:blipFill>
        <p:spPr>
          <a:xfrm>
            <a:off x="5387903" y="3346906"/>
            <a:ext cx="3192002" cy="252000"/>
          </a:xfrm>
          <a:prstGeom prst="rect">
            <a:avLst/>
          </a:prstGeom>
        </p:spPr>
      </p:pic>
      <p:pic>
        <p:nvPicPr>
          <p:cNvPr id="23" name="Image 22">
            <a:extLst>
              <a:ext uri="{FF2B5EF4-FFF2-40B4-BE49-F238E27FC236}">
                <a16:creationId xmlns:a16="http://schemas.microsoft.com/office/drawing/2014/main" id="{CA43E360-4A0F-4A73-BE80-30CAAADBFE44}"/>
              </a:ext>
            </a:extLst>
          </p:cNvPr>
          <p:cNvPicPr>
            <a:picLocks noChangeAspect="1"/>
          </p:cNvPicPr>
          <p:nvPr/>
        </p:nvPicPr>
        <p:blipFill>
          <a:blip r:embed="rId6"/>
          <a:stretch>
            <a:fillRect/>
          </a:stretch>
        </p:blipFill>
        <p:spPr>
          <a:xfrm>
            <a:off x="709407" y="1120278"/>
            <a:ext cx="3592542" cy="2232000"/>
          </a:xfrm>
          <a:prstGeom prst="rect">
            <a:avLst/>
          </a:prstGeom>
        </p:spPr>
      </p:pic>
      <p:pic>
        <p:nvPicPr>
          <p:cNvPr id="24" name="Image 23">
            <a:extLst>
              <a:ext uri="{FF2B5EF4-FFF2-40B4-BE49-F238E27FC236}">
                <a16:creationId xmlns:a16="http://schemas.microsoft.com/office/drawing/2014/main" id="{DA5DE0EF-D007-4253-9826-742B1524EE61}"/>
              </a:ext>
            </a:extLst>
          </p:cNvPr>
          <p:cNvPicPr>
            <a:picLocks noChangeAspect="1"/>
          </p:cNvPicPr>
          <p:nvPr/>
        </p:nvPicPr>
        <p:blipFill>
          <a:blip r:embed="rId7"/>
          <a:stretch>
            <a:fillRect/>
          </a:stretch>
        </p:blipFill>
        <p:spPr>
          <a:xfrm>
            <a:off x="1219549" y="3546250"/>
            <a:ext cx="2261372" cy="252000"/>
          </a:xfrm>
          <a:prstGeom prst="rect">
            <a:avLst/>
          </a:prstGeom>
        </p:spPr>
      </p:pic>
      <p:sp>
        <p:nvSpPr>
          <p:cNvPr id="7" name="Flèche : droite 6">
            <a:extLst>
              <a:ext uri="{FF2B5EF4-FFF2-40B4-BE49-F238E27FC236}">
                <a16:creationId xmlns:a16="http://schemas.microsoft.com/office/drawing/2014/main" id="{B2909CE7-C451-4B8E-BA9F-D28B1185EB5B}"/>
              </a:ext>
            </a:extLst>
          </p:cNvPr>
          <p:cNvSpPr/>
          <p:nvPr/>
        </p:nvSpPr>
        <p:spPr>
          <a:xfrm>
            <a:off x="137673" y="4190272"/>
            <a:ext cx="700088" cy="178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C5B97FFC-E9A1-4D1A-A036-741EF7489B39}"/>
              </a:ext>
            </a:extLst>
          </p:cNvPr>
          <p:cNvSpPr txBox="1"/>
          <p:nvPr/>
        </p:nvSpPr>
        <p:spPr>
          <a:xfrm>
            <a:off x="7547429" y="6103894"/>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a:ln>
                  <a:noFill/>
                </a:ln>
                <a:solidFill>
                  <a:prstClr val="black"/>
                </a:solidFill>
                <a:effectLst/>
                <a:uLnTx/>
                <a:uFillTx/>
                <a:latin typeface="Calibri" panose="020F0502020204030204"/>
                <a:ea typeface="+mn-ea"/>
                <a:cs typeface="+mn-cs"/>
              </a:rPr>
              <a:t>Febelcem I 9</a:t>
            </a:r>
          </a:p>
        </p:txBody>
      </p:sp>
      <p:sp>
        <p:nvSpPr>
          <p:cNvPr id="27" name="ZoneTexte 26">
            <a:extLst>
              <a:ext uri="{FF2B5EF4-FFF2-40B4-BE49-F238E27FC236}">
                <a16:creationId xmlns:a16="http://schemas.microsoft.com/office/drawing/2014/main" id="{19C1E8F7-CBBF-48AD-864B-E7AE5590AF9F}"/>
              </a:ext>
            </a:extLst>
          </p:cNvPr>
          <p:cNvSpPr txBox="1"/>
          <p:nvPr/>
        </p:nvSpPr>
        <p:spPr>
          <a:xfrm>
            <a:off x="3302696" y="3278277"/>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a:ln>
                  <a:noFill/>
                </a:ln>
                <a:solidFill>
                  <a:prstClr val="black"/>
                </a:solidFill>
                <a:effectLst/>
                <a:uLnTx/>
                <a:uFillTx/>
                <a:latin typeface="Calibri" panose="020F0502020204030204"/>
                <a:ea typeface="+mn-ea"/>
                <a:cs typeface="+mn-cs"/>
              </a:rPr>
              <a:t>CRR R 88/14</a:t>
            </a:r>
          </a:p>
        </p:txBody>
      </p:sp>
    </p:spTree>
    <p:extLst>
      <p:ext uri="{BB962C8B-B14F-4D97-AF65-F5344CB8AC3E}">
        <p14:creationId xmlns:p14="http://schemas.microsoft.com/office/powerpoint/2010/main" val="251853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ECBB0787-2644-42FA-8E7B-FE8F573280C1}"/>
              </a:ext>
            </a:extLst>
          </p:cNvPr>
          <p:cNvSpPr>
            <a:spLocks noGrp="1"/>
          </p:cNvSpPr>
          <p:nvPr>
            <p:ph type="title"/>
          </p:nvPr>
        </p:nvSpPr>
        <p:spPr/>
        <p:txBody>
          <a:bodyPr/>
          <a:lstStyle/>
          <a:p>
            <a:r>
              <a:rPr lang="fr-FR" noProof="0" dirty="0"/>
              <a:t>Joints transversaux</a:t>
            </a:r>
          </a:p>
        </p:txBody>
      </p:sp>
      <p:sp>
        <p:nvSpPr>
          <p:cNvPr id="16" name="Rectangle 3"/>
          <p:cNvSpPr txBox="1">
            <a:spLocks noChangeArrowheads="1"/>
          </p:cNvSpPr>
          <p:nvPr/>
        </p:nvSpPr>
        <p:spPr bwMode="auto">
          <a:xfrm>
            <a:off x="263863" y="1064237"/>
            <a:ext cx="8406989" cy="70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pPr marL="0" indent="0">
              <a:buFontTx/>
              <a:buNone/>
            </a:pPr>
            <a:r>
              <a:rPr lang="fr-FR" altLang="fr-FR" b="0" kern="0" dirty="0">
                <a:ea typeface="Geneva" pitchFamily="64" charset="-128"/>
              </a:rPr>
              <a:t>Pour les </a:t>
            </a:r>
            <a:r>
              <a:rPr lang="fr-FR" altLang="fr-FR" sz="2000" kern="0" dirty="0">
                <a:solidFill>
                  <a:schemeClr val="accent1">
                    <a:lumMod val="75000"/>
                  </a:schemeClr>
                </a:solidFill>
                <a:ea typeface="Geneva" pitchFamily="64" charset="-128"/>
              </a:rPr>
              <a:t>réseaux I et II</a:t>
            </a:r>
            <a:r>
              <a:rPr lang="fr-FR" altLang="fr-FR" b="0" kern="0" dirty="0">
                <a:ea typeface="Geneva" pitchFamily="64" charset="-128"/>
              </a:rPr>
              <a:t>, les joints transversaux sont </a:t>
            </a:r>
            <a:r>
              <a:rPr lang="fr-FR" altLang="fr-FR" sz="2000" kern="0" dirty="0">
                <a:solidFill>
                  <a:schemeClr val="accent1">
                    <a:lumMod val="75000"/>
                  </a:schemeClr>
                </a:solidFill>
                <a:ea typeface="Geneva" pitchFamily="64" charset="-128"/>
              </a:rPr>
              <a:t>goujonnés et scellés</a:t>
            </a:r>
            <a:r>
              <a:rPr lang="fr-FR" altLang="fr-FR" b="0" kern="0" dirty="0">
                <a:ea typeface="Geneva" pitchFamily="64" charset="-128"/>
              </a:rPr>
              <a:t>.</a:t>
            </a:r>
          </a:p>
          <a:p>
            <a:pPr marL="0" indent="0">
              <a:buFontTx/>
              <a:buNone/>
            </a:pPr>
            <a:r>
              <a:rPr lang="fr-FR" altLang="fr-FR" b="0" kern="0" dirty="0">
                <a:ea typeface="Geneva" pitchFamily="64" charset="-128"/>
              </a:rPr>
              <a:t>Pour le réseau III, les joints transversaux ne sont pas goujonnés, peuvent être scellés</a:t>
            </a:r>
            <a:endParaRPr lang="fr-FR" altLang="fr-FR" b="0" u="sng" kern="0" dirty="0">
              <a:solidFill>
                <a:srgbClr val="004E9C"/>
              </a:solidFill>
              <a:ea typeface="Geneva" pitchFamily="64" charset="-128"/>
            </a:endParaRPr>
          </a:p>
        </p:txBody>
      </p:sp>
      <p:grpSp>
        <p:nvGrpSpPr>
          <p:cNvPr id="7" name="Groupe 6">
            <a:extLst>
              <a:ext uri="{FF2B5EF4-FFF2-40B4-BE49-F238E27FC236}">
                <a16:creationId xmlns:a16="http://schemas.microsoft.com/office/drawing/2014/main" id="{9C850F09-CECD-4E57-8662-407DEC7A0461}"/>
              </a:ext>
            </a:extLst>
          </p:cNvPr>
          <p:cNvGrpSpPr/>
          <p:nvPr/>
        </p:nvGrpSpPr>
        <p:grpSpPr>
          <a:xfrm>
            <a:off x="1241731" y="1873177"/>
            <a:ext cx="5806688" cy="2074500"/>
            <a:chOff x="1338867" y="2019918"/>
            <a:chExt cx="5806688" cy="2074500"/>
          </a:xfrm>
        </p:grpSpPr>
        <p:pic>
          <p:nvPicPr>
            <p:cNvPr id="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867" y="2019918"/>
              <a:ext cx="5806688" cy="207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reeform 7"/>
            <p:cNvSpPr>
              <a:spLocks noChangeAspect="1"/>
            </p:cNvSpPr>
            <p:nvPr/>
          </p:nvSpPr>
          <p:spPr bwMode="auto">
            <a:xfrm>
              <a:off x="3467583" y="2462418"/>
              <a:ext cx="241442" cy="645000"/>
            </a:xfrm>
            <a:custGeom>
              <a:avLst/>
              <a:gdLst>
                <a:gd name="T0" fmla="*/ 227 w 227"/>
                <a:gd name="T1" fmla="*/ 635 h 635"/>
                <a:gd name="T2" fmla="*/ 216 w 227"/>
                <a:gd name="T3" fmla="*/ 0 h 635"/>
                <a:gd name="T4" fmla="*/ 0 w 227"/>
                <a:gd name="T5" fmla="*/ 0 h 635"/>
              </a:gdLst>
              <a:ahLst/>
              <a:cxnLst>
                <a:cxn ang="0">
                  <a:pos x="T0" y="T1"/>
                </a:cxn>
                <a:cxn ang="0">
                  <a:pos x="T2" y="T3"/>
                </a:cxn>
                <a:cxn ang="0">
                  <a:pos x="T4" y="T5"/>
                </a:cxn>
              </a:cxnLst>
              <a:rect l="0" t="0" r="r" b="b"/>
              <a:pathLst>
                <a:path w="227" h="635">
                  <a:moveTo>
                    <a:pt x="227" y="635"/>
                  </a:moveTo>
                  <a:lnTo>
                    <a:pt x="216" y="0"/>
                  </a:lnTo>
                  <a:lnTo>
                    <a:pt x="0" y="0"/>
                  </a:lnTo>
                </a:path>
              </a:pathLst>
            </a:custGeom>
            <a:noFill/>
            <a:ln w="9525">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BE" sz="2400" b="0" i="0" u="none" strike="noStrike" kern="0" cap="none" spc="0" normalizeH="0" baseline="0" noProof="0" dirty="0">
                <a:ln>
                  <a:noFill/>
                </a:ln>
                <a:solidFill>
                  <a:prstClr val="black"/>
                </a:solidFill>
                <a:effectLst/>
                <a:uLnTx/>
                <a:uFillTx/>
                <a:latin typeface="Times New Roman" panose="02020603050405020304" pitchFamily="18" charset="0"/>
                <a:ea typeface="Geneva" pitchFamily="64" charset="-128"/>
              </a:endParaRPr>
            </a:p>
          </p:txBody>
        </p:sp>
        <p:sp>
          <p:nvSpPr>
            <p:cNvPr id="29" name="Text Box 8"/>
            <p:cNvSpPr txBox="1">
              <a:spLocks noChangeAspect="1" noChangeArrowheads="1"/>
            </p:cNvSpPr>
            <p:nvPr/>
          </p:nvSpPr>
          <p:spPr bwMode="auto">
            <a:xfrm>
              <a:off x="2697805" y="2285418"/>
              <a:ext cx="678721"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nl-BE" altLang="fr-FR" sz="1400" b="1" i="0" u="none" strike="noStrike" kern="0" cap="none" spc="0" normalizeH="0" baseline="0" noProof="0" dirty="0">
                  <a:ln>
                    <a:noFill/>
                  </a:ln>
                  <a:solidFill>
                    <a:prstClr val="black"/>
                  </a:solidFill>
                  <a:effectLst/>
                  <a:uLnTx/>
                  <a:uFillTx/>
                  <a:latin typeface="Arial" panose="020B0604020202020204" pitchFamily="34" charset="0"/>
                  <a:ea typeface="Geneva" pitchFamily="64" charset="-128"/>
                </a:rPr>
                <a:t>Goujon</a:t>
              </a:r>
              <a:endParaRPr kumimoji="0" lang="en-US" altLang="fr-FR" sz="1400" b="1" i="0" u="none" strike="noStrike" kern="0" cap="none" spc="0" normalizeH="0" baseline="0" noProof="0" dirty="0">
                <a:ln>
                  <a:noFill/>
                </a:ln>
                <a:solidFill>
                  <a:prstClr val="black"/>
                </a:solidFill>
                <a:effectLst/>
                <a:uLnTx/>
                <a:uFillTx/>
                <a:latin typeface="Arial" panose="020B0604020202020204" pitchFamily="34" charset="0"/>
                <a:ea typeface="Geneva" pitchFamily="64" charset="-128"/>
              </a:endParaRPr>
            </a:p>
          </p:txBody>
        </p:sp>
        <p:sp>
          <p:nvSpPr>
            <p:cNvPr id="30" name="Freeform 10"/>
            <p:cNvSpPr>
              <a:spLocks noChangeAspect="1"/>
            </p:cNvSpPr>
            <p:nvPr/>
          </p:nvSpPr>
          <p:spPr bwMode="auto">
            <a:xfrm>
              <a:off x="4241540" y="2303418"/>
              <a:ext cx="210591" cy="252000"/>
            </a:xfrm>
            <a:custGeom>
              <a:avLst/>
              <a:gdLst>
                <a:gd name="T0" fmla="*/ 0 w 197"/>
                <a:gd name="T1" fmla="*/ 362 h 362"/>
                <a:gd name="T2" fmla="*/ 0 w 197"/>
                <a:gd name="T3" fmla="*/ 0 h 362"/>
                <a:gd name="T4" fmla="*/ 197 w 197"/>
                <a:gd name="T5" fmla="*/ 0 h 362"/>
              </a:gdLst>
              <a:ahLst/>
              <a:cxnLst>
                <a:cxn ang="0">
                  <a:pos x="T0" y="T1"/>
                </a:cxn>
                <a:cxn ang="0">
                  <a:pos x="T2" y="T3"/>
                </a:cxn>
                <a:cxn ang="0">
                  <a:pos x="T4" y="T5"/>
                </a:cxn>
              </a:cxnLst>
              <a:rect l="0" t="0" r="r" b="b"/>
              <a:pathLst>
                <a:path w="197" h="362">
                  <a:moveTo>
                    <a:pt x="0" y="362"/>
                  </a:moveTo>
                  <a:lnTo>
                    <a:pt x="0" y="0"/>
                  </a:lnTo>
                  <a:lnTo>
                    <a:pt x="197" y="0"/>
                  </a:lnTo>
                </a:path>
              </a:pathLst>
            </a:custGeom>
            <a:noFill/>
            <a:ln w="9525">
              <a:solidFill>
                <a:sysClr val="windowText" lastClr="0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BE" sz="2400" b="0" i="0" u="none" strike="noStrike" kern="0" cap="none" spc="0" normalizeH="0" baseline="0" noProof="0" dirty="0">
                <a:ln>
                  <a:noFill/>
                </a:ln>
                <a:solidFill>
                  <a:prstClr val="black"/>
                </a:solidFill>
                <a:effectLst/>
                <a:uLnTx/>
                <a:uFillTx/>
                <a:latin typeface="Times New Roman" panose="02020603050405020304" pitchFamily="18" charset="0"/>
                <a:ea typeface="Geneva" pitchFamily="64" charset="-128"/>
              </a:endParaRPr>
            </a:p>
          </p:txBody>
        </p:sp>
        <p:sp>
          <p:nvSpPr>
            <p:cNvPr id="31" name="Text Box 11"/>
            <p:cNvSpPr txBox="1">
              <a:spLocks noChangeAspect="1" noChangeArrowheads="1"/>
            </p:cNvSpPr>
            <p:nvPr/>
          </p:nvSpPr>
          <p:spPr bwMode="auto">
            <a:xfrm>
              <a:off x="4423653" y="2027647"/>
              <a:ext cx="23519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nl-BE" altLang="fr-FR" sz="1600" b="1" i="0" u="none" strike="noStrike" kern="0" cap="none" spc="0" normalizeH="0" baseline="0" noProof="0" dirty="0">
                  <a:ln>
                    <a:noFill/>
                  </a:ln>
                  <a:solidFill>
                    <a:prstClr val="black"/>
                  </a:solidFill>
                  <a:effectLst/>
                  <a:uLnTx/>
                  <a:uFillTx/>
                  <a:latin typeface="Arial" panose="020B0604020202020204" pitchFamily="34" charset="0"/>
                  <a:ea typeface="Geneva" pitchFamily="64" charset="-128"/>
                </a:rPr>
                <a:t>Gorge de scellement</a:t>
              </a:r>
            </a:p>
            <a:p>
              <a:pPr marL="0" marR="0" lvl="0" indent="0" defTabSz="914400" eaLnBrk="1" fontAlgn="base" latinLnBrk="0" hangingPunct="1">
                <a:lnSpc>
                  <a:spcPct val="100000"/>
                </a:lnSpc>
                <a:spcBef>
                  <a:spcPct val="0"/>
                </a:spcBef>
                <a:spcAft>
                  <a:spcPct val="0"/>
                </a:spcAft>
                <a:buClrTx/>
                <a:buSzTx/>
                <a:buFontTx/>
                <a:buNone/>
                <a:tabLst/>
                <a:defRPr/>
              </a:pPr>
              <a:r>
                <a:rPr kumimoji="0" lang="nl-BE" altLang="fr-FR" sz="1600" b="1" i="0" u="none" strike="noStrike" kern="0" cap="none" spc="0" normalizeH="0" baseline="0" noProof="0" dirty="0">
                  <a:ln>
                    <a:noFill/>
                  </a:ln>
                  <a:solidFill>
                    <a:prstClr val="black"/>
                  </a:solidFill>
                  <a:effectLst/>
                  <a:uLnTx/>
                  <a:uFillTx/>
                  <a:latin typeface="Arial" panose="020B0604020202020204" pitchFamily="34" charset="0"/>
                  <a:ea typeface="Geneva" pitchFamily="64" charset="-128"/>
                </a:rPr>
                <a:t>Amorce de fissuration</a:t>
              </a:r>
              <a:endParaRPr kumimoji="0" lang="en-US" altLang="fr-FR" sz="1600" b="1" i="0" u="none" strike="noStrike" kern="0" cap="none" spc="0" normalizeH="0" baseline="0" noProof="0" dirty="0">
                <a:ln>
                  <a:noFill/>
                </a:ln>
                <a:solidFill>
                  <a:prstClr val="black"/>
                </a:solidFill>
                <a:effectLst/>
                <a:uLnTx/>
                <a:uFillTx/>
                <a:latin typeface="Arial" panose="020B0604020202020204" pitchFamily="34" charset="0"/>
                <a:ea typeface="Geneva" pitchFamily="64" charset="-128"/>
              </a:endParaRPr>
            </a:p>
          </p:txBody>
        </p:sp>
      </p:grpSp>
      <p:sp>
        <p:nvSpPr>
          <p:cNvPr id="2" name="Rectangle 1"/>
          <p:cNvSpPr/>
          <p:nvPr/>
        </p:nvSpPr>
        <p:spPr>
          <a:xfrm>
            <a:off x="0" y="3871964"/>
            <a:ext cx="6766433" cy="2262158"/>
          </a:xfrm>
          <a:prstGeom prst="rect">
            <a:avLst/>
          </a:prstGeom>
        </p:spPr>
        <p:txBody>
          <a:bodyPr wrap="square">
            <a:spAutoFit/>
          </a:bodyPr>
          <a:lstStyle/>
          <a:p>
            <a:pPr marL="465137" lvl="1" indent="-285750">
              <a:spcAft>
                <a:spcPts val="600"/>
              </a:spcAft>
              <a:buFont typeface="Arial" panose="020B0604020202020204" pitchFamily="34" charset="0"/>
              <a:buChar char="•"/>
            </a:pPr>
            <a:r>
              <a:rPr lang="fr-FR" altLang="fr-FR" kern="0" dirty="0">
                <a:ea typeface="Geneva" pitchFamily="64" charset="-128"/>
              </a:rPr>
              <a:t>Mouvements horizontaux doivent rester possibles : </a:t>
            </a:r>
            <a:r>
              <a:rPr lang="fr-FR" altLang="fr-FR" kern="0" dirty="0">
                <a:solidFill>
                  <a:srgbClr val="004E9C"/>
                </a:solidFill>
                <a:ea typeface="Geneva" pitchFamily="64" charset="-128"/>
              </a:rPr>
              <a:t>barres lisses</a:t>
            </a:r>
          </a:p>
          <a:p>
            <a:pPr lvl="3">
              <a:buFont typeface="Courier New" panose="02070309020205020404" pitchFamily="49" charset="0"/>
              <a:buChar char="o"/>
              <a:tabLst>
                <a:tab pos="3043238" algn="l"/>
              </a:tabLst>
            </a:pPr>
            <a:r>
              <a:rPr lang="fr-FR" altLang="fr-FR" kern="0" dirty="0">
                <a:ea typeface="Geneva" pitchFamily="64" charset="-128"/>
              </a:rPr>
              <a:t>Pas de goujon déformé ou mal coupé</a:t>
            </a:r>
          </a:p>
          <a:p>
            <a:pPr lvl="3">
              <a:buFont typeface="Courier New" panose="02070309020205020404" pitchFamily="49" charset="0"/>
              <a:buChar char="o"/>
              <a:tabLst>
                <a:tab pos="3043238" algn="l"/>
              </a:tabLst>
            </a:pPr>
            <a:r>
              <a:rPr lang="fr-FR" altLang="fr-FR" kern="0" dirty="0">
                <a:ea typeface="Geneva" pitchFamily="64" charset="-128"/>
              </a:rPr>
              <a:t>Diam. </a:t>
            </a:r>
            <a:r>
              <a:rPr lang="fr-FR" altLang="fr-FR" u="sng" kern="0" dirty="0">
                <a:solidFill>
                  <a:srgbClr val="004E9C"/>
                </a:solidFill>
                <a:ea typeface="Geneva" pitchFamily="64" charset="-128"/>
              </a:rPr>
              <a:t>25 mm</a:t>
            </a:r>
            <a:r>
              <a:rPr lang="fr-FR" altLang="fr-FR" kern="0" dirty="0">
                <a:solidFill>
                  <a:srgbClr val="004E9C"/>
                </a:solidFill>
                <a:ea typeface="Geneva" pitchFamily="64" charset="-128"/>
              </a:rPr>
              <a:t> en acier lisse </a:t>
            </a:r>
            <a:r>
              <a:rPr lang="fr-FR" altLang="fr-FR" kern="0" dirty="0">
                <a:ea typeface="Geneva" pitchFamily="64" charset="-128"/>
              </a:rPr>
              <a:t>BE 220 S</a:t>
            </a:r>
          </a:p>
          <a:p>
            <a:pPr lvl="3">
              <a:spcAft>
                <a:spcPts val="600"/>
              </a:spcAft>
              <a:buFont typeface="Courier New" panose="02070309020205020404" pitchFamily="49" charset="0"/>
              <a:buChar char="o"/>
              <a:tabLst>
                <a:tab pos="3043238" algn="l"/>
              </a:tabLst>
            </a:pPr>
            <a:r>
              <a:rPr lang="fr-FR" altLang="fr-FR" kern="0" dirty="0">
                <a:ea typeface="Geneva" pitchFamily="64" charset="-128"/>
              </a:rPr>
              <a:t>Longueur : </a:t>
            </a:r>
            <a:r>
              <a:rPr lang="fr-FR" altLang="fr-FR" u="sng" kern="0" dirty="0">
                <a:solidFill>
                  <a:srgbClr val="004E9C"/>
                </a:solidFill>
                <a:ea typeface="Geneva" pitchFamily="64" charset="-128"/>
              </a:rPr>
              <a:t>600 mm</a:t>
            </a:r>
          </a:p>
          <a:p>
            <a:pPr marL="465137" lvl="1" indent="-285750">
              <a:spcAft>
                <a:spcPts val="600"/>
              </a:spcAft>
              <a:buFont typeface="Arial" panose="020B0604020202020204" pitchFamily="34" charset="0"/>
              <a:buChar char="•"/>
              <a:tabLst>
                <a:tab pos="3043238" algn="l"/>
              </a:tabLst>
            </a:pPr>
            <a:r>
              <a:rPr lang="fr-FR" altLang="fr-FR" kern="0" dirty="0">
                <a:ea typeface="Geneva" pitchFamily="64" charset="-128"/>
              </a:rPr>
              <a:t>Durabilité : protégés contre la corrosion</a:t>
            </a:r>
          </a:p>
          <a:p>
            <a:pPr lvl="3">
              <a:buFont typeface="Courier New" panose="02070309020205020404" pitchFamily="49" charset="0"/>
              <a:buChar char="o"/>
              <a:tabLst>
                <a:tab pos="3043238" algn="l"/>
              </a:tabLst>
            </a:pPr>
            <a:r>
              <a:rPr lang="fr-FR" altLang="fr-FR" kern="0" dirty="0">
                <a:ea typeface="Geneva" pitchFamily="64" charset="-128"/>
              </a:rPr>
              <a:t>Galvanisés</a:t>
            </a:r>
          </a:p>
          <a:p>
            <a:pPr lvl="3">
              <a:buFont typeface="Courier New" panose="02070309020205020404" pitchFamily="49" charset="0"/>
              <a:buChar char="o"/>
              <a:tabLst>
                <a:tab pos="3043238" algn="l"/>
              </a:tabLst>
            </a:pPr>
            <a:r>
              <a:rPr lang="fr-FR" altLang="fr-FR" kern="0" dirty="0">
                <a:ea typeface="Geneva" pitchFamily="64" charset="-128"/>
                <a:sym typeface="Symbol" panose="05050102010706020507" pitchFamily="18" charset="2"/>
              </a:rPr>
              <a:t>Ou système à faire agréer</a:t>
            </a:r>
          </a:p>
        </p:txBody>
      </p:sp>
      <p:pic>
        <p:nvPicPr>
          <p:cNvPr id="5" name="Image 4">
            <a:extLst>
              <a:ext uri="{FF2B5EF4-FFF2-40B4-BE49-F238E27FC236}">
                <a16:creationId xmlns:a16="http://schemas.microsoft.com/office/drawing/2014/main" id="{2A4B77D6-602B-4464-9F76-3B7CD1913E50}"/>
              </a:ext>
            </a:extLst>
          </p:cNvPr>
          <p:cNvPicPr>
            <a:picLocks noChangeAspect="1"/>
          </p:cNvPicPr>
          <p:nvPr/>
        </p:nvPicPr>
        <p:blipFill>
          <a:blip r:embed="rId4"/>
          <a:stretch>
            <a:fillRect/>
          </a:stretch>
        </p:blipFill>
        <p:spPr>
          <a:xfrm>
            <a:off x="6553594" y="4265582"/>
            <a:ext cx="2327904" cy="1550634"/>
          </a:xfrm>
          <a:prstGeom prst="rect">
            <a:avLst/>
          </a:prstGeom>
        </p:spPr>
      </p:pic>
      <p:sp>
        <p:nvSpPr>
          <p:cNvPr id="19" name="Rectangle : coins arrondis 18">
            <a:extLst>
              <a:ext uri="{FF2B5EF4-FFF2-40B4-BE49-F238E27FC236}">
                <a16:creationId xmlns:a16="http://schemas.microsoft.com/office/drawing/2014/main" id="{E48F872F-5E29-4656-B388-3CA2BBD1D24B}"/>
              </a:ext>
            </a:extLst>
          </p:cNvPr>
          <p:cNvSpPr/>
          <p:nvPr/>
        </p:nvSpPr>
        <p:spPr>
          <a:xfrm>
            <a:off x="7081607" y="545523"/>
            <a:ext cx="1451098" cy="3658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1.2.7.1.</a:t>
            </a:r>
          </a:p>
        </p:txBody>
      </p:sp>
      <p:sp>
        <p:nvSpPr>
          <p:cNvPr id="20" name="Rectangle : coins arrondis 19">
            <a:extLst>
              <a:ext uri="{FF2B5EF4-FFF2-40B4-BE49-F238E27FC236}">
                <a16:creationId xmlns:a16="http://schemas.microsoft.com/office/drawing/2014/main" id="{377B0892-0866-449A-8D7F-3EF6A13E19B6}"/>
              </a:ext>
            </a:extLst>
          </p:cNvPr>
          <p:cNvSpPr/>
          <p:nvPr/>
        </p:nvSpPr>
        <p:spPr>
          <a:xfrm>
            <a:off x="7382328" y="3451684"/>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1.2.7.3.</a:t>
            </a:r>
          </a:p>
        </p:txBody>
      </p:sp>
      <p:sp>
        <p:nvSpPr>
          <p:cNvPr id="21" name="Text Box 17">
            <a:extLst>
              <a:ext uri="{FF2B5EF4-FFF2-40B4-BE49-F238E27FC236}">
                <a16:creationId xmlns:a16="http://schemas.microsoft.com/office/drawing/2014/main" id="{D7F25BE1-0C54-4344-B94C-CAA88F812B90}"/>
              </a:ext>
            </a:extLst>
          </p:cNvPr>
          <p:cNvSpPr txBox="1">
            <a:spLocks noChangeArrowheads="1"/>
          </p:cNvSpPr>
          <p:nvPr/>
        </p:nvSpPr>
        <p:spPr bwMode="auto">
          <a:xfrm>
            <a:off x="3611889" y="6017955"/>
            <a:ext cx="58210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Compris dans le prix des postes revêtements !</a:t>
            </a:r>
          </a:p>
        </p:txBody>
      </p:sp>
      <p:sp>
        <p:nvSpPr>
          <p:cNvPr id="22" name="ZoneTexte 21">
            <a:extLst>
              <a:ext uri="{FF2B5EF4-FFF2-40B4-BE49-F238E27FC236}">
                <a16:creationId xmlns:a16="http://schemas.microsoft.com/office/drawing/2014/main" id="{D70A81DB-5798-40B5-AA07-D9080DBD6C6B}"/>
              </a:ext>
            </a:extLst>
          </p:cNvPr>
          <p:cNvSpPr txBox="1"/>
          <p:nvPr/>
        </p:nvSpPr>
        <p:spPr>
          <a:xfrm>
            <a:off x="8156120" y="5793882"/>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 75/05</a:t>
            </a:r>
          </a:p>
        </p:txBody>
      </p:sp>
      <p:sp>
        <p:nvSpPr>
          <p:cNvPr id="11" name="Rectangle : coins arrondis 10">
            <a:extLst>
              <a:ext uri="{FF2B5EF4-FFF2-40B4-BE49-F238E27FC236}">
                <a16:creationId xmlns:a16="http://schemas.microsoft.com/office/drawing/2014/main" id="{02DD5CF9-AB51-49EE-8BD8-DDD6DB0711BA}"/>
              </a:ext>
            </a:extLst>
          </p:cNvPr>
          <p:cNvSpPr/>
          <p:nvPr/>
        </p:nvSpPr>
        <p:spPr>
          <a:xfrm>
            <a:off x="263863" y="1064237"/>
            <a:ext cx="8137187" cy="73466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314532B9-0271-4F3C-97DF-241F11F58022}"/>
              </a:ext>
            </a:extLst>
          </p:cNvPr>
          <p:cNvSpPr txBox="1"/>
          <p:nvPr/>
        </p:nvSpPr>
        <p:spPr>
          <a:xfrm>
            <a:off x="4707758" y="5069798"/>
            <a:ext cx="1845836" cy="646331"/>
          </a:xfrm>
          <a:prstGeom prst="rect">
            <a:avLst/>
          </a:prstGeom>
          <a:noFill/>
        </p:spPr>
        <p:txBody>
          <a:bodyPr wrap="square" rtlCol="0">
            <a:spAutoFit/>
          </a:bodyPr>
          <a:lstStyle/>
          <a:p>
            <a:pPr algn="ctr"/>
            <a:r>
              <a:rPr lang="fr-BE" dirty="0"/>
              <a:t>NBN EN 13877-3</a:t>
            </a:r>
          </a:p>
          <a:p>
            <a:pPr algn="ctr"/>
            <a:r>
              <a:rPr lang="fr-BE" dirty="0"/>
              <a:t>CE 4</a:t>
            </a:r>
          </a:p>
        </p:txBody>
      </p:sp>
      <p:sp>
        <p:nvSpPr>
          <p:cNvPr id="4" name="Ellipse 3">
            <a:extLst>
              <a:ext uri="{FF2B5EF4-FFF2-40B4-BE49-F238E27FC236}">
                <a16:creationId xmlns:a16="http://schemas.microsoft.com/office/drawing/2014/main" id="{29642F76-21F0-4E77-AB68-4EC7144D9EC2}"/>
              </a:ext>
            </a:extLst>
          </p:cNvPr>
          <p:cNvSpPr/>
          <p:nvPr/>
        </p:nvSpPr>
        <p:spPr>
          <a:xfrm>
            <a:off x="4677788" y="4909630"/>
            <a:ext cx="1855659" cy="810367"/>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24655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80">
                                          <p:stCondLst>
                                            <p:cond delay="0"/>
                                          </p:stCondLst>
                                        </p:cTn>
                                        <p:tgtEl>
                                          <p:spTgt spid="21"/>
                                        </p:tgtEl>
                                      </p:cBhvr>
                                    </p:animEffect>
                                    <p:anim calcmode="lin" valueType="num">
                                      <p:cBhvr>
                                        <p:cTn id="1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3" dur="26">
                                          <p:stCondLst>
                                            <p:cond delay="650"/>
                                          </p:stCondLst>
                                        </p:cTn>
                                        <p:tgtEl>
                                          <p:spTgt spid="21"/>
                                        </p:tgtEl>
                                      </p:cBhvr>
                                      <p:to x="100000" y="60000"/>
                                    </p:animScale>
                                    <p:animScale>
                                      <p:cBhvr>
                                        <p:cTn id="24" dur="166" decel="50000">
                                          <p:stCondLst>
                                            <p:cond delay="676"/>
                                          </p:stCondLst>
                                        </p:cTn>
                                        <p:tgtEl>
                                          <p:spTgt spid="21"/>
                                        </p:tgtEl>
                                      </p:cBhvr>
                                      <p:to x="100000" y="100000"/>
                                    </p:animScale>
                                    <p:animScale>
                                      <p:cBhvr>
                                        <p:cTn id="25" dur="26">
                                          <p:stCondLst>
                                            <p:cond delay="1312"/>
                                          </p:stCondLst>
                                        </p:cTn>
                                        <p:tgtEl>
                                          <p:spTgt spid="21"/>
                                        </p:tgtEl>
                                      </p:cBhvr>
                                      <p:to x="100000" y="80000"/>
                                    </p:animScale>
                                    <p:animScale>
                                      <p:cBhvr>
                                        <p:cTn id="26" dur="166" decel="50000">
                                          <p:stCondLst>
                                            <p:cond delay="1338"/>
                                          </p:stCondLst>
                                        </p:cTn>
                                        <p:tgtEl>
                                          <p:spTgt spid="21"/>
                                        </p:tgtEl>
                                      </p:cBhvr>
                                      <p:to x="100000" y="100000"/>
                                    </p:animScale>
                                    <p:animScale>
                                      <p:cBhvr>
                                        <p:cTn id="27" dur="26">
                                          <p:stCondLst>
                                            <p:cond delay="1642"/>
                                          </p:stCondLst>
                                        </p:cTn>
                                        <p:tgtEl>
                                          <p:spTgt spid="21"/>
                                        </p:tgtEl>
                                      </p:cBhvr>
                                      <p:to x="100000" y="90000"/>
                                    </p:animScale>
                                    <p:animScale>
                                      <p:cBhvr>
                                        <p:cTn id="28" dur="166" decel="50000">
                                          <p:stCondLst>
                                            <p:cond delay="1668"/>
                                          </p:stCondLst>
                                        </p:cTn>
                                        <p:tgtEl>
                                          <p:spTgt spid="21"/>
                                        </p:tgtEl>
                                      </p:cBhvr>
                                      <p:to x="100000" y="100000"/>
                                    </p:animScale>
                                    <p:animScale>
                                      <p:cBhvr>
                                        <p:cTn id="29" dur="26">
                                          <p:stCondLst>
                                            <p:cond delay="1808"/>
                                          </p:stCondLst>
                                        </p:cTn>
                                        <p:tgtEl>
                                          <p:spTgt spid="21"/>
                                        </p:tgtEl>
                                      </p:cBhvr>
                                      <p:to x="100000" y="95000"/>
                                    </p:animScale>
                                    <p:animScale>
                                      <p:cBhvr>
                                        <p:cTn id="3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D557B15-5F8C-461D-89EC-5170D338193F}"/>
              </a:ext>
            </a:extLst>
          </p:cNvPr>
          <p:cNvSpPr>
            <a:spLocks noGrp="1"/>
          </p:cNvSpPr>
          <p:nvPr>
            <p:ph type="title"/>
          </p:nvPr>
        </p:nvSpPr>
        <p:spPr/>
        <p:txBody>
          <a:bodyPr/>
          <a:lstStyle/>
          <a:p>
            <a:r>
              <a:rPr lang="fr-FR" noProof="0" dirty="0"/>
              <a:t>Joints transversaux</a:t>
            </a:r>
          </a:p>
        </p:txBody>
      </p:sp>
      <p:sp>
        <p:nvSpPr>
          <p:cNvPr id="10" name="Rectangle 2"/>
          <p:cNvSpPr txBox="1">
            <a:spLocks noChangeArrowheads="1"/>
          </p:cNvSpPr>
          <p:nvPr/>
        </p:nvSpPr>
        <p:spPr bwMode="auto">
          <a:xfrm>
            <a:off x="426028" y="1095429"/>
            <a:ext cx="784062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r>
              <a:rPr lang="fr-FR" altLang="fr-FR" b="0" kern="0" dirty="0">
                <a:ea typeface="Geneva" pitchFamily="64" charset="-128"/>
              </a:rPr>
              <a:t>Pose des goujons sur berceaux métalliques </a:t>
            </a:r>
            <a:r>
              <a:rPr lang="fr-FR" altLang="fr-FR" b="0" kern="0" dirty="0">
                <a:solidFill>
                  <a:srgbClr val="004E9C"/>
                </a:solidFill>
                <a:ea typeface="Geneva" pitchFamily="64" charset="-128"/>
              </a:rPr>
              <a:t>préalablement au bétonnage</a:t>
            </a:r>
          </a:p>
          <a:p>
            <a:pPr lvl="1"/>
            <a:r>
              <a:rPr lang="fr-FR" altLang="fr-FR" kern="0" dirty="0">
                <a:ea typeface="Geneva" pitchFamily="64" charset="-128"/>
              </a:rPr>
              <a:t>Berceaux non déformés</a:t>
            </a:r>
          </a:p>
          <a:p>
            <a:pPr lvl="1"/>
            <a:r>
              <a:rPr lang="fr-FR" altLang="fr-FR" kern="0" dirty="0">
                <a:ea typeface="Geneva" pitchFamily="64" charset="-128"/>
              </a:rPr>
              <a:t>Ancrage des berceaux à la fondation ou à l’enrobé !!</a:t>
            </a:r>
          </a:p>
          <a:p>
            <a:pPr lvl="1"/>
            <a:r>
              <a:rPr lang="fr-FR" altLang="fr-FR" kern="0" dirty="0">
                <a:ea typeface="Geneva" pitchFamily="64" charset="-128"/>
              </a:rPr>
              <a:t>Fixation des goujons au berceau : soudé d’un côté et ligaturé de l’autre ou ligaturé des 2 côtés</a:t>
            </a:r>
          </a:p>
        </p:txBody>
      </p:sp>
      <p:pic>
        <p:nvPicPr>
          <p:cNvPr id="11" name="Picture 3" descr="dwarsvo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566" y="2750543"/>
            <a:ext cx="4608512"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 coins arrondis 13">
            <a:extLst>
              <a:ext uri="{FF2B5EF4-FFF2-40B4-BE49-F238E27FC236}">
                <a16:creationId xmlns:a16="http://schemas.microsoft.com/office/drawing/2014/main" id="{E5FEEF6E-CDED-457C-8CB3-6F5349BB850F}"/>
              </a:ext>
            </a:extLst>
          </p:cNvPr>
          <p:cNvSpPr/>
          <p:nvPr/>
        </p:nvSpPr>
        <p:spPr>
          <a:xfrm>
            <a:off x="6997812" y="586346"/>
            <a:ext cx="1451098" cy="37297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1.2.7.3.</a:t>
            </a:r>
          </a:p>
        </p:txBody>
      </p:sp>
      <p:pic>
        <p:nvPicPr>
          <p:cNvPr id="5" name="Image 4">
            <a:extLst>
              <a:ext uri="{FF2B5EF4-FFF2-40B4-BE49-F238E27FC236}">
                <a16:creationId xmlns:a16="http://schemas.microsoft.com/office/drawing/2014/main" id="{ED6C5B47-A6D2-4EA7-8659-333F25CF7F12}"/>
              </a:ext>
            </a:extLst>
          </p:cNvPr>
          <p:cNvPicPr>
            <a:picLocks noChangeAspect="1"/>
          </p:cNvPicPr>
          <p:nvPr/>
        </p:nvPicPr>
        <p:blipFill>
          <a:blip r:embed="rId4"/>
          <a:stretch>
            <a:fillRect/>
          </a:stretch>
        </p:blipFill>
        <p:spPr>
          <a:xfrm>
            <a:off x="5671712" y="2750542"/>
            <a:ext cx="2594939" cy="3073399"/>
          </a:xfrm>
          <a:prstGeom prst="rect">
            <a:avLst/>
          </a:prstGeom>
        </p:spPr>
      </p:pic>
      <p:sp>
        <p:nvSpPr>
          <p:cNvPr id="15" name="ZoneTexte 14">
            <a:extLst>
              <a:ext uri="{FF2B5EF4-FFF2-40B4-BE49-F238E27FC236}">
                <a16:creationId xmlns:a16="http://schemas.microsoft.com/office/drawing/2014/main" id="{077B4F77-462A-40E7-B7E7-492154836767}"/>
              </a:ext>
            </a:extLst>
          </p:cNvPr>
          <p:cNvSpPr txBox="1"/>
          <p:nvPr/>
        </p:nvSpPr>
        <p:spPr>
          <a:xfrm>
            <a:off x="7518867" y="5821465"/>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731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3CA61E-705A-4CB7-8B01-B419B3B9F0CA}"/>
              </a:ext>
            </a:extLst>
          </p:cNvPr>
          <p:cNvSpPr>
            <a:spLocks noGrp="1"/>
          </p:cNvSpPr>
          <p:nvPr>
            <p:ph type="title"/>
          </p:nvPr>
        </p:nvSpPr>
        <p:spPr/>
        <p:txBody>
          <a:bodyPr/>
          <a:lstStyle/>
          <a:p>
            <a:r>
              <a:rPr lang="fr-FR" noProof="0" dirty="0"/>
              <a:t>Joints transversaux</a:t>
            </a:r>
          </a:p>
        </p:txBody>
      </p:sp>
      <p:pic>
        <p:nvPicPr>
          <p:cNvPr id="12" name="Picture 16" descr="Picture 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464" y="3834803"/>
            <a:ext cx="2966318" cy="22250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Picture 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701" y="3828450"/>
            <a:ext cx="2974787" cy="22314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2"/>
          <p:cNvSpPr>
            <a:spLocks noChangeArrowheads="1"/>
          </p:cNvSpPr>
          <p:nvPr/>
        </p:nvSpPr>
        <p:spPr bwMode="auto">
          <a:xfrm>
            <a:off x="285498" y="1010150"/>
            <a:ext cx="7190296" cy="36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eaLnBrk="0" fontAlgn="base" hangingPunct="0">
              <a:spcBef>
                <a:spcPct val="0"/>
              </a:spcBef>
              <a:spcAft>
                <a:spcPct val="0"/>
              </a:spcAft>
              <a:buFont typeface="Arial" panose="020B0604020202020204" pitchFamily="34" charset="0"/>
              <a:buChar char="•"/>
            </a:pPr>
            <a:r>
              <a:rPr lang="fr-FR" altLang="fr-FR" dirty="0">
                <a:solidFill>
                  <a:prstClr val="black"/>
                </a:solidFill>
                <a:ea typeface="Geneva" pitchFamily="64" charset="-128"/>
              </a:rPr>
              <a:t>Insertion automatique des goujons </a:t>
            </a:r>
            <a:r>
              <a:rPr lang="fr-FR" altLang="fr-FR" dirty="0">
                <a:solidFill>
                  <a:srgbClr val="004E9C"/>
                </a:solidFill>
                <a:ea typeface="Geneva" pitchFamily="64" charset="-128"/>
              </a:rPr>
              <a:t>dans le béton frais</a:t>
            </a:r>
          </a:p>
        </p:txBody>
      </p:sp>
      <p:pic>
        <p:nvPicPr>
          <p:cNvPr id="15" name="Picture 13" descr="Picture 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756" y="1418258"/>
            <a:ext cx="3348038" cy="25114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icture 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818" y="1415307"/>
            <a:ext cx="3347914" cy="251133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 coins arrondis 17">
            <a:extLst>
              <a:ext uri="{FF2B5EF4-FFF2-40B4-BE49-F238E27FC236}">
                <a16:creationId xmlns:a16="http://schemas.microsoft.com/office/drawing/2014/main" id="{33E1039F-D78B-4452-8EF4-B238973059B8}"/>
              </a:ext>
            </a:extLst>
          </p:cNvPr>
          <p:cNvSpPr/>
          <p:nvPr/>
        </p:nvSpPr>
        <p:spPr>
          <a:xfrm>
            <a:off x="7096526" y="571500"/>
            <a:ext cx="1451098" cy="391636"/>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1.2.7.3.</a:t>
            </a:r>
          </a:p>
        </p:txBody>
      </p:sp>
    </p:spTree>
    <p:extLst>
      <p:ext uri="{BB962C8B-B14F-4D97-AF65-F5344CB8AC3E}">
        <p14:creationId xmlns:p14="http://schemas.microsoft.com/office/powerpoint/2010/main" val="3715946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Introduction - Quizz</a:t>
            </a:r>
          </a:p>
        </p:txBody>
      </p:sp>
      <p:sp>
        <p:nvSpPr>
          <p:cNvPr id="8" name="Rectangle 7">
            <a:extLst>
              <a:ext uri="{FF2B5EF4-FFF2-40B4-BE49-F238E27FC236}">
                <a16:creationId xmlns:a16="http://schemas.microsoft.com/office/drawing/2014/main" id="{120475FA-D5AF-4A55-B61B-4D8B0CBB9A41}"/>
              </a:ext>
            </a:extLst>
          </p:cNvPr>
          <p:cNvSpPr/>
          <p:nvPr/>
        </p:nvSpPr>
        <p:spPr>
          <a:xfrm>
            <a:off x="285489" y="1413106"/>
            <a:ext cx="3415915" cy="377365"/>
          </a:xfrm>
          <a:prstGeom prst="rect">
            <a:avLst/>
          </a:prstGeom>
        </p:spPr>
        <p:txBody>
          <a:bodyPr wrap="square">
            <a:spAutoFit/>
          </a:bodyPr>
          <a:lstStyle/>
          <a:p>
            <a:r>
              <a:rPr lang="fr-FR" dirty="0"/>
              <a:t>Lequel de ces postulats est vrai ?</a:t>
            </a:r>
          </a:p>
        </p:txBody>
      </p:sp>
      <p:sp>
        <p:nvSpPr>
          <p:cNvPr id="9" name="Rectangle 8">
            <a:extLst>
              <a:ext uri="{FF2B5EF4-FFF2-40B4-BE49-F238E27FC236}">
                <a16:creationId xmlns:a16="http://schemas.microsoft.com/office/drawing/2014/main" id="{6E3EC2F6-3550-4970-9FB1-C0B78DD805DB}"/>
              </a:ext>
            </a:extLst>
          </p:cNvPr>
          <p:cNvSpPr/>
          <p:nvPr/>
        </p:nvSpPr>
        <p:spPr>
          <a:xfrm>
            <a:off x="86139" y="3206835"/>
            <a:ext cx="8971722" cy="2708434"/>
          </a:xfrm>
          <a:prstGeom prst="rect">
            <a:avLst/>
          </a:prstGeom>
        </p:spPr>
        <p:txBody>
          <a:bodyPr wrap="square">
            <a:spAutoFit/>
          </a:bodyPr>
          <a:lstStyle/>
          <a:p>
            <a:pPr marL="285750" indent="-285750">
              <a:spcAft>
                <a:spcPts val="2400"/>
              </a:spcAft>
              <a:buFont typeface="Wingdings" panose="05000000000000000000" pitchFamily="2" charset="2"/>
              <a:buChar char="q"/>
            </a:pPr>
            <a:r>
              <a:rPr lang="fr-FR" dirty="0"/>
              <a:t>Les joints dans les dalles sont sciés sur toute la hauteur de la dalle</a:t>
            </a:r>
          </a:p>
          <a:p>
            <a:pPr marL="285750" indent="-285750">
              <a:spcAft>
                <a:spcPts val="2400"/>
              </a:spcAft>
              <a:buFont typeface="Wingdings" panose="05000000000000000000" pitchFamily="2" charset="2"/>
              <a:buChar char="q"/>
            </a:pPr>
            <a:r>
              <a:rPr lang="fr-FR" dirty="0"/>
              <a:t>Les joints sont des joints de dilatation</a:t>
            </a:r>
          </a:p>
          <a:p>
            <a:pPr marL="285750" indent="-285750">
              <a:spcAft>
                <a:spcPts val="2400"/>
              </a:spcAft>
              <a:buFont typeface="Wingdings" panose="05000000000000000000" pitchFamily="2" charset="2"/>
              <a:buChar char="q"/>
            </a:pPr>
            <a:r>
              <a:rPr lang="fr-FR" dirty="0"/>
              <a:t>Pour chaque type de joint, il y a des spécifications différentes suivant Qualiroutes</a:t>
            </a:r>
          </a:p>
          <a:p>
            <a:pPr marL="285750" indent="-285750">
              <a:spcAft>
                <a:spcPts val="2400"/>
              </a:spcAft>
              <a:buFont typeface="Wingdings" panose="05000000000000000000" pitchFamily="2" charset="2"/>
              <a:buChar char="q"/>
            </a:pPr>
            <a:r>
              <a:rPr lang="fr-FR" dirty="0"/>
              <a:t>Les joints doivent toujours être scellés</a:t>
            </a:r>
          </a:p>
          <a:p>
            <a:pPr marL="285750" indent="-285750">
              <a:spcAft>
                <a:spcPts val="2400"/>
              </a:spcAft>
              <a:buFont typeface="Wingdings" panose="05000000000000000000" pitchFamily="2" charset="2"/>
              <a:buChar char="q"/>
            </a:pPr>
            <a:r>
              <a:rPr lang="fr-FR" dirty="0"/>
              <a:t>Les joints font tous l’objet de postes spéciaux dans le CPN du Qualiroutes</a:t>
            </a:r>
          </a:p>
        </p:txBody>
      </p:sp>
      <p:pic>
        <p:nvPicPr>
          <p:cNvPr id="6" name="Picture 2" descr="Photo02_33">
            <a:extLst>
              <a:ext uri="{FF2B5EF4-FFF2-40B4-BE49-F238E27FC236}">
                <a16:creationId xmlns:a16="http://schemas.microsoft.com/office/drawing/2014/main" id="{8503DD5E-F13F-4A87-8926-1D80395C2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141372"/>
            <a:ext cx="4243387"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a:extLst>
              <a:ext uri="{FF2B5EF4-FFF2-40B4-BE49-F238E27FC236}">
                <a16:creationId xmlns:a16="http://schemas.microsoft.com/office/drawing/2014/main" id="{C3CA264A-DE73-45B9-8A69-5FF0B845C6F9}"/>
              </a:ext>
            </a:extLst>
          </p:cNvPr>
          <p:cNvSpPr txBox="1"/>
          <p:nvPr/>
        </p:nvSpPr>
        <p:spPr>
          <a:xfrm>
            <a:off x="8333593" y="3231138"/>
            <a:ext cx="679084" cy="231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a:t>
            </a:r>
          </a:p>
        </p:txBody>
      </p:sp>
    </p:spTree>
    <p:extLst>
      <p:ext uri="{BB962C8B-B14F-4D97-AF65-F5344CB8AC3E}">
        <p14:creationId xmlns:p14="http://schemas.microsoft.com/office/powerpoint/2010/main" val="3208877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D2DD83CE-9D9A-4356-8176-A75B2C2DA61A}"/>
              </a:ext>
            </a:extLst>
          </p:cNvPr>
          <p:cNvSpPr>
            <a:spLocks noGrp="1"/>
          </p:cNvSpPr>
          <p:nvPr>
            <p:ph type="title"/>
          </p:nvPr>
        </p:nvSpPr>
        <p:spPr/>
        <p:txBody>
          <a:bodyPr/>
          <a:lstStyle/>
          <a:p>
            <a:r>
              <a:rPr lang="fr-FR" noProof="0" dirty="0"/>
              <a:t>Joints transversaux</a:t>
            </a:r>
          </a:p>
        </p:txBody>
      </p:sp>
      <p:sp>
        <p:nvSpPr>
          <p:cNvPr id="116" name="Rectangle : coins arrondis 115">
            <a:extLst>
              <a:ext uri="{FF2B5EF4-FFF2-40B4-BE49-F238E27FC236}">
                <a16:creationId xmlns:a16="http://schemas.microsoft.com/office/drawing/2014/main" id="{28156FC0-0BC5-41FC-B432-6CDCEEFA34A4}"/>
              </a:ext>
            </a:extLst>
          </p:cNvPr>
          <p:cNvSpPr/>
          <p:nvPr/>
        </p:nvSpPr>
        <p:spPr>
          <a:xfrm>
            <a:off x="7184516" y="540327"/>
            <a:ext cx="1451098" cy="41532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1.2.7.1.1.</a:t>
            </a:r>
          </a:p>
        </p:txBody>
      </p:sp>
      <p:sp>
        <p:nvSpPr>
          <p:cNvPr id="119" name="Text Box 17">
            <a:extLst>
              <a:ext uri="{FF2B5EF4-FFF2-40B4-BE49-F238E27FC236}">
                <a16:creationId xmlns:a16="http://schemas.microsoft.com/office/drawing/2014/main" id="{36C691EB-A3E2-41C9-A2F9-F4493DE9A954}"/>
              </a:ext>
            </a:extLst>
          </p:cNvPr>
          <p:cNvSpPr txBox="1">
            <a:spLocks noChangeArrowheads="1"/>
          </p:cNvSpPr>
          <p:nvPr/>
        </p:nvSpPr>
        <p:spPr bwMode="auto">
          <a:xfrm>
            <a:off x="3362798" y="5854903"/>
            <a:ext cx="58210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Compris dans le prix des postes revêtements !</a:t>
            </a:r>
          </a:p>
        </p:txBody>
      </p:sp>
      <p:sp>
        <p:nvSpPr>
          <p:cNvPr id="15" name="ZoneTexte 14">
            <a:extLst>
              <a:ext uri="{FF2B5EF4-FFF2-40B4-BE49-F238E27FC236}">
                <a16:creationId xmlns:a16="http://schemas.microsoft.com/office/drawing/2014/main" id="{E1536FBF-6001-417F-B88E-3C2088CF9C4F}"/>
              </a:ext>
            </a:extLst>
          </p:cNvPr>
          <p:cNvSpPr txBox="1"/>
          <p:nvPr/>
        </p:nvSpPr>
        <p:spPr>
          <a:xfrm>
            <a:off x="3325767" y="966473"/>
            <a:ext cx="2230008" cy="369332"/>
          </a:xfrm>
          <a:prstGeom prst="rect">
            <a:avLst/>
          </a:prstGeom>
          <a:noFill/>
        </p:spPr>
        <p:txBody>
          <a:bodyPr wrap="square" rtlCol="0">
            <a:spAutoFit/>
          </a:bodyPr>
          <a:lstStyle/>
          <a:p>
            <a:r>
              <a:rPr lang="fr-FR" b="1" dirty="0">
                <a:solidFill>
                  <a:schemeClr val="accent1">
                    <a:lumMod val="75000"/>
                  </a:schemeClr>
                </a:solidFill>
              </a:rPr>
              <a:t>Joint de construction</a:t>
            </a:r>
          </a:p>
        </p:txBody>
      </p:sp>
      <p:sp>
        <p:nvSpPr>
          <p:cNvPr id="16" name="ZoneTexte 15">
            <a:extLst>
              <a:ext uri="{FF2B5EF4-FFF2-40B4-BE49-F238E27FC236}">
                <a16:creationId xmlns:a16="http://schemas.microsoft.com/office/drawing/2014/main" id="{00B695C6-C630-41CE-AF2A-AFA8BCE7C38B}"/>
              </a:ext>
            </a:extLst>
          </p:cNvPr>
          <p:cNvSpPr txBox="1"/>
          <p:nvPr/>
        </p:nvSpPr>
        <p:spPr>
          <a:xfrm>
            <a:off x="7834432" y="5271535"/>
            <a:ext cx="123116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Figure G. 1.2.7.1.1.1.</a:t>
            </a:r>
          </a:p>
        </p:txBody>
      </p:sp>
      <p:pic>
        <p:nvPicPr>
          <p:cNvPr id="7" name="Image 6">
            <a:extLst>
              <a:ext uri="{FF2B5EF4-FFF2-40B4-BE49-F238E27FC236}">
                <a16:creationId xmlns:a16="http://schemas.microsoft.com/office/drawing/2014/main" id="{A7FB2A1F-BDB2-4E22-B043-86DF7F4DA657}"/>
              </a:ext>
            </a:extLst>
          </p:cNvPr>
          <p:cNvPicPr>
            <a:picLocks noChangeAspect="1"/>
          </p:cNvPicPr>
          <p:nvPr/>
        </p:nvPicPr>
        <p:blipFill>
          <a:blip r:embed="rId3"/>
          <a:stretch>
            <a:fillRect/>
          </a:stretch>
        </p:blipFill>
        <p:spPr>
          <a:xfrm>
            <a:off x="3481068" y="2587336"/>
            <a:ext cx="5584526" cy="2553226"/>
          </a:xfrm>
          <a:prstGeom prst="rect">
            <a:avLst/>
          </a:prstGeom>
        </p:spPr>
      </p:pic>
      <p:pic>
        <p:nvPicPr>
          <p:cNvPr id="2" name="Image 1">
            <a:extLst>
              <a:ext uri="{FF2B5EF4-FFF2-40B4-BE49-F238E27FC236}">
                <a16:creationId xmlns:a16="http://schemas.microsoft.com/office/drawing/2014/main" id="{B0FC8136-A271-4FD9-B66B-30EC408A0348}"/>
              </a:ext>
            </a:extLst>
          </p:cNvPr>
          <p:cNvPicPr>
            <a:picLocks noChangeAspect="1"/>
          </p:cNvPicPr>
          <p:nvPr/>
        </p:nvPicPr>
        <p:blipFill>
          <a:blip r:embed="rId4"/>
          <a:stretch>
            <a:fillRect/>
          </a:stretch>
        </p:blipFill>
        <p:spPr>
          <a:xfrm>
            <a:off x="752448" y="1471049"/>
            <a:ext cx="7766585" cy="373924"/>
          </a:xfrm>
          <a:prstGeom prst="rect">
            <a:avLst/>
          </a:prstGeom>
        </p:spPr>
      </p:pic>
      <p:sp>
        <p:nvSpPr>
          <p:cNvPr id="18" name="Parchemin : horizontal 17">
            <a:extLst>
              <a:ext uri="{FF2B5EF4-FFF2-40B4-BE49-F238E27FC236}">
                <a16:creationId xmlns:a16="http://schemas.microsoft.com/office/drawing/2014/main" id="{379AFB6E-C554-479B-8BC0-61713CC9A954}"/>
              </a:ext>
            </a:extLst>
          </p:cNvPr>
          <p:cNvSpPr/>
          <p:nvPr/>
        </p:nvSpPr>
        <p:spPr>
          <a:xfrm>
            <a:off x="515752" y="1251761"/>
            <a:ext cx="8003281" cy="789281"/>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D87EBF1F-9E1A-44D4-9339-565DE5D42DA8}"/>
              </a:ext>
            </a:extLst>
          </p:cNvPr>
          <p:cNvSpPr txBox="1"/>
          <p:nvPr/>
        </p:nvSpPr>
        <p:spPr>
          <a:xfrm>
            <a:off x="7780613" y="1959011"/>
            <a:ext cx="85500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1.2.7.1.1.</a:t>
            </a:r>
          </a:p>
        </p:txBody>
      </p:sp>
      <p:pic>
        <p:nvPicPr>
          <p:cNvPr id="20" name="Image 19">
            <a:extLst>
              <a:ext uri="{FF2B5EF4-FFF2-40B4-BE49-F238E27FC236}">
                <a16:creationId xmlns:a16="http://schemas.microsoft.com/office/drawing/2014/main" id="{F2AC3A48-595E-43AF-823D-B313060DF352}"/>
              </a:ext>
            </a:extLst>
          </p:cNvPr>
          <p:cNvPicPr>
            <a:picLocks noChangeAspect="1"/>
          </p:cNvPicPr>
          <p:nvPr/>
        </p:nvPicPr>
        <p:blipFill>
          <a:blip r:embed="rId5"/>
          <a:stretch>
            <a:fillRect/>
          </a:stretch>
        </p:blipFill>
        <p:spPr>
          <a:xfrm>
            <a:off x="128782" y="2064261"/>
            <a:ext cx="3019664" cy="3790642"/>
          </a:xfrm>
          <a:prstGeom prst="rect">
            <a:avLst/>
          </a:prstGeom>
        </p:spPr>
      </p:pic>
    </p:spTree>
    <p:extLst>
      <p:ext uri="{BB962C8B-B14F-4D97-AF65-F5344CB8AC3E}">
        <p14:creationId xmlns:p14="http://schemas.microsoft.com/office/powerpoint/2010/main" val="26748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down)">
                                      <p:cBhvr>
                                        <p:cTn id="7" dur="580">
                                          <p:stCondLst>
                                            <p:cond delay="0"/>
                                          </p:stCondLst>
                                        </p:cTn>
                                        <p:tgtEl>
                                          <p:spTgt spid="119"/>
                                        </p:tgtEl>
                                      </p:cBhvr>
                                    </p:animEffect>
                                    <p:anim calcmode="lin" valueType="num">
                                      <p:cBhvr>
                                        <p:cTn id="8" dur="1822"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19"/>
                                        </p:tgtEl>
                                      </p:cBhvr>
                                      <p:to x="100000" y="60000"/>
                                    </p:animScale>
                                    <p:animScale>
                                      <p:cBhvr>
                                        <p:cTn id="14" dur="166" decel="50000">
                                          <p:stCondLst>
                                            <p:cond delay="676"/>
                                          </p:stCondLst>
                                        </p:cTn>
                                        <p:tgtEl>
                                          <p:spTgt spid="119"/>
                                        </p:tgtEl>
                                      </p:cBhvr>
                                      <p:to x="100000" y="100000"/>
                                    </p:animScale>
                                    <p:animScale>
                                      <p:cBhvr>
                                        <p:cTn id="15" dur="26">
                                          <p:stCondLst>
                                            <p:cond delay="1312"/>
                                          </p:stCondLst>
                                        </p:cTn>
                                        <p:tgtEl>
                                          <p:spTgt spid="119"/>
                                        </p:tgtEl>
                                      </p:cBhvr>
                                      <p:to x="100000" y="80000"/>
                                    </p:animScale>
                                    <p:animScale>
                                      <p:cBhvr>
                                        <p:cTn id="16" dur="166" decel="50000">
                                          <p:stCondLst>
                                            <p:cond delay="1338"/>
                                          </p:stCondLst>
                                        </p:cTn>
                                        <p:tgtEl>
                                          <p:spTgt spid="119"/>
                                        </p:tgtEl>
                                      </p:cBhvr>
                                      <p:to x="100000" y="100000"/>
                                    </p:animScale>
                                    <p:animScale>
                                      <p:cBhvr>
                                        <p:cTn id="17" dur="26">
                                          <p:stCondLst>
                                            <p:cond delay="1642"/>
                                          </p:stCondLst>
                                        </p:cTn>
                                        <p:tgtEl>
                                          <p:spTgt spid="119"/>
                                        </p:tgtEl>
                                      </p:cBhvr>
                                      <p:to x="100000" y="90000"/>
                                    </p:animScale>
                                    <p:animScale>
                                      <p:cBhvr>
                                        <p:cTn id="18" dur="166" decel="50000">
                                          <p:stCondLst>
                                            <p:cond delay="1668"/>
                                          </p:stCondLst>
                                        </p:cTn>
                                        <p:tgtEl>
                                          <p:spTgt spid="119"/>
                                        </p:tgtEl>
                                      </p:cBhvr>
                                      <p:to x="100000" y="100000"/>
                                    </p:animScale>
                                    <p:animScale>
                                      <p:cBhvr>
                                        <p:cTn id="19" dur="26">
                                          <p:stCondLst>
                                            <p:cond delay="1808"/>
                                          </p:stCondLst>
                                        </p:cTn>
                                        <p:tgtEl>
                                          <p:spTgt spid="119"/>
                                        </p:tgtEl>
                                      </p:cBhvr>
                                      <p:to x="100000" y="95000"/>
                                    </p:animScale>
                                    <p:animScale>
                                      <p:cBhvr>
                                        <p:cTn id="20" dur="166" decel="50000">
                                          <p:stCondLst>
                                            <p:cond delay="1834"/>
                                          </p:stCondLst>
                                        </p:cTn>
                                        <p:tgtEl>
                                          <p:spTgt spid="1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9A6C54-0827-49BA-9E23-A186479FBCFB}"/>
              </a:ext>
            </a:extLst>
          </p:cNvPr>
          <p:cNvPicPr>
            <a:picLocks noChangeAspect="1"/>
          </p:cNvPicPr>
          <p:nvPr/>
        </p:nvPicPr>
        <p:blipFill>
          <a:blip r:embed="rId3"/>
          <a:stretch>
            <a:fillRect/>
          </a:stretch>
        </p:blipFill>
        <p:spPr>
          <a:xfrm>
            <a:off x="114674" y="3890363"/>
            <a:ext cx="2825954" cy="1961050"/>
          </a:xfrm>
          <a:prstGeom prst="rect">
            <a:avLst/>
          </a:prstGeom>
        </p:spPr>
      </p:pic>
      <p:sp>
        <p:nvSpPr>
          <p:cNvPr id="11" name="Titre 10">
            <a:extLst>
              <a:ext uri="{FF2B5EF4-FFF2-40B4-BE49-F238E27FC236}">
                <a16:creationId xmlns:a16="http://schemas.microsoft.com/office/drawing/2014/main" id="{25D7209E-4CDB-409E-B050-BF8901E6C782}"/>
              </a:ext>
            </a:extLst>
          </p:cNvPr>
          <p:cNvSpPr>
            <a:spLocks noGrp="1"/>
          </p:cNvSpPr>
          <p:nvPr>
            <p:ph type="title"/>
          </p:nvPr>
        </p:nvSpPr>
        <p:spPr/>
        <p:txBody>
          <a:bodyPr/>
          <a:lstStyle/>
          <a:p>
            <a:r>
              <a:rPr lang="fr-BE" dirty="0"/>
              <a:t>Joints transversaux</a:t>
            </a:r>
          </a:p>
        </p:txBody>
      </p:sp>
      <p:grpSp>
        <p:nvGrpSpPr>
          <p:cNvPr id="12" name="Groupe 11">
            <a:extLst>
              <a:ext uri="{FF2B5EF4-FFF2-40B4-BE49-F238E27FC236}">
                <a16:creationId xmlns:a16="http://schemas.microsoft.com/office/drawing/2014/main" id="{105AB872-457A-461C-A98F-D13A47D69756}"/>
              </a:ext>
            </a:extLst>
          </p:cNvPr>
          <p:cNvGrpSpPr/>
          <p:nvPr/>
        </p:nvGrpSpPr>
        <p:grpSpPr>
          <a:xfrm>
            <a:off x="453301" y="1299562"/>
            <a:ext cx="7666038" cy="2595563"/>
            <a:chOff x="671809" y="2565000"/>
            <a:chExt cx="7666038" cy="2595563"/>
          </a:xfrm>
        </p:grpSpPr>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09" y="2569763"/>
              <a:ext cx="74834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4"/>
            <p:cNvSpPr>
              <a:spLocks noChangeAspect="1"/>
            </p:cNvSpPr>
            <p:nvPr/>
          </p:nvSpPr>
          <p:spPr bwMode="auto">
            <a:xfrm>
              <a:off x="2521247" y="3117450"/>
              <a:ext cx="312737" cy="806450"/>
            </a:xfrm>
            <a:custGeom>
              <a:avLst/>
              <a:gdLst>
                <a:gd name="T0" fmla="*/ 227 w 227"/>
                <a:gd name="T1" fmla="*/ 635 h 635"/>
                <a:gd name="T2" fmla="*/ 216 w 227"/>
                <a:gd name="T3" fmla="*/ 0 h 635"/>
                <a:gd name="T4" fmla="*/ 0 w 227"/>
                <a:gd name="T5" fmla="*/ 0 h 635"/>
              </a:gdLst>
              <a:ahLst/>
              <a:cxnLst>
                <a:cxn ang="0">
                  <a:pos x="T0" y="T1"/>
                </a:cxn>
                <a:cxn ang="0">
                  <a:pos x="T2" y="T3"/>
                </a:cxn>
                <a:cxn ang="0">
                  <a:pos x="T4" y="T5"/>
                </a:cxn>
              </a:cxnLst>
              <a:rect l="0" t="0" r="r" b="b"/>
              <a:pathLst>
                <a:path w="227" h="635">
                  <a:moveTo>
                    <a:pt x="227" y="635"/>
                  </a:moveTo>
                  <a:lnTo>
                    <a:pt x="216" y="0"/>
                  </a:lnTo>
                  <a:lnTo>
                    <a:pt x="0" y="0"/>
                  </a:lnTo>
                </a:path>
              </a:pathLst>
            </a:custGeom>
            <a:noFill/>
            <a:ln w="9525">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BE"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22" name="Text Box 5"/>
            <p:cNvSpPr txBox="1">
              <a:spLocks noChangeAspect="1" noChangeArrowheads="1"/>
            </p:cNvSpPr>
            <p:nvPr/>
          </p:nvSpPr>
          <p:spPr bwMode="auto">
            <a:xfrm>
              <a:off x="2008484" y="2869800"/>
              <a:ext cx="803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BE" altLang="fr-FR" sz="1400" b="1" dirty="0">
                  <a:solidFill>
                    <a:prstClr val="black"/>
                  </a:solidFill>
                  <a:latin typeface="Arial" panose="020B0604020202020204" pitchFamily="34" charset="0"/>
                  <a:ea typeface="Geneva" pitchFamily="64" charset="-128"/>
                </a:rPr>
                <a:t>Goujon</a:t>
              </a:r>
            </a:p>
          </p:txBody>
        </p:sp>
        <p:sp>
          <p:nvSpPr>
            <p:cNvPr id="23" name="Text Box 6"/>
            <p:cNvSpPr txBox="1">
              <a:spLocks noChangeAspect="1" noChangeArrowheads="1"/>
            </p:cNvSpPr>
            <p:nvPr/>
          </p:nvSpPr>
          <p:spPr bwMode="auto">
            <a:xfrm>
              <a:off x="4408784" y="2641200"/>
              <a:ext cx="218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BE" altLang="fr-FR" sz="1600" b="1" dirty="0">
                  <a:solidFill>
                    <a:prstClr val="black"/>
                  </a:solidFill>
                  <a:latin typeface="Arial" panose="020B0604020202020204" pitchFamily="34" charset="0"/>
                  <a:ea typeface="Geneva" pitchFamily="64" charset="-128"/>
                </a:rPr>
                <a:t>Gorge de scellement</a:t>
              </a:r>
            </a:p>
          </p:txBody>
        </p:sp>
        <p:sp>
          <p:nvSpPr>
            <p:cNvPr id="24" name="Freeform 7"/>
            <p:cNvSpPr>
              <a:spLocks noChangeAspect="1"/>
            </p:cNvSpPr>
            <p:nvPr/>
          </p:nvSpPr>
          <p:spPr bwMode="auto">
            <a:xfrm>
              <a:off x="4413547" y="2919013"/>
              <a:ext cx="269875" cy="314325"/>
            </a:xfrm>
            <a:custGeom>
              <a:avLst/>
              <a:gdLst>
                <a:gd name="T0" fmla="*/ 0 w 197"/>
                <a:gd name="T1" fmla="*/ 362 h 362"/>
                <a:gd name="T2" fmla="*/ 0 w 197"/>
                <a:gd name="T3" fmla="*/ 0 h 362"/>
                <a:gd name="T4" fmla="*/ 197 w 197"/>
                <a:gd name="T5" fmla="*/ 0 h 362"/>
              </a:gdLst>
              <a:ahLst/>
              <a:cxnLst>
                <a:cxn ang="0">
                  <a:pos x="T0" y="T1"/>
                </a:cxn>
                <a:cxn ang="0">
                  <a:pos x="T2" y="T3"/>
                </a:cxn>
                <a:cxn ang="0">
                  <a:pos x="T4" y="T5"/>
                </a:cxn>
              </a:cxnLst>
              <a:rect l="0" t="0" r="r" b="b"/>
              <a:pathLst>
                <a:path w="197" h="362">
                  <a:moveTo>
                    <a:pt x="0" y="362"/>
                  </a:moveTo>
                  <a:lnTo>
                    <a:pt x="0" y="0"/>
                  </a:lnTo>
                  <a:lnTo>
                    <a:pt x="197" y="0"/>
                  </a:lnTo>
                </a:path>
              </a:pathLst>
            </a:custGeom>
            <a:noFill/>
            <a:ln w="9525">
              <a:solidFill>
                <a:sysClr val="windowText" lastClr="0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BE"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25" name="Text Box 8"/>
            <p:cNvSpPr txBox="1">
              <a:spLocks noChangeAspect="1" noChangeArrowheads="1"/>
            </p:cNvSpPr>
            <p:nvPr/>
          </p:nvSpPr>
          <p:spPr bwMode="auto">
            <a:xfrm>
              <a:off x="1163934" y="2565000"/>
              <a:ext cx="2679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r-BE" altLang="fr-FR" sz="1600" b="1" dirty="0">
                  <a:solidFill>
                    <a:prstClr val="black"/>
                  </a:solidFill>
                  <a:latin typeface="Arial" panose="020B0604020202020204" pitchFamily="34" charset="0"/>
                  <a:ea typeface="Geneva" pitchFamily="64" charset="-128"/>
                </a:rPr>
                <a:t>Fourrure compressible 20</a:t>
              </a:r>
            </a:p>
          </p:txBody>
        </p:sp>
        <p:sp>
          <p:nvSpPr>
            <p:cNvPr id="26" name="Freeform 9"/>
            <p:cNvSpPr>
              <a:spLocks noChangeAspect="1"/>
            </p:cNvSpPr>
            <p:nvPr/>
          </p:nvSpPr>
          <p:spPr bwMode="auto">
            <a:xfrm>
              <a:off x="3305472" y="2887263"/>
              <a:ext cx="1103312" cy="720725"/>
            </a:xfrm>
            <a:custGeom>
              <a:avLst/>
              <a:gdLst>
                <a:gd name="T0" fmla="*/ 0 w 814"/>
                <a:gd name="T1" fmla="*/ 0 h 544"/>
                <a:gd name="T2" fmla="*/ 395 w 814"/>
                <a:gd name="T3" fmla="*/ 0 h 544"/>
                <a:gd name="T4" fmla="*/ 732 w 814"/>
                <a:gd name="T5" fmla="*/ 544 h 544"/>
                <a:gd name="T6" fmla="*/ 814 w 814"/>
                <a:gd name="T7" fmla="*/ 544 h 544"/>
              </a:gdLst>
              <a:ahLst/>
              <a:cxnLst>
                <a:cxn ang="0">
                  <a:pos x="T0" y="T1"/>
                </a:cxn>
                <a:cxn ang="0">
                  <a:pos x="T2" y="T3"/>
                </a:cxn>
                <a:cxn ang="0">
                  <a:pos x="T4" y="T5"/>
                </a:cxn>
                <a:cxn ang="0">
                  <a:pos x="T6" y="T7"/>
                </a:cxn>
              </a:cxnLst>
              <a:rect l="0" t="0" r="r" b="b"/>
              <a:pathLst>
                <a:path w="814" h="544">
                  <a:moveTo>
                    <a:pt x="0" y="0"/>
                  </a:moveTo>
                  <a:lnTo>
                    <a:pt x="395" y="0"/>
                  </a:lnTo>
                  <a:lnTo>
                    <a:pt x="732" y="544"/>
                  </a:lnTo>
                  <a:lnTo>
                    <a:pt x="814" y="544"/>
                  </a:lnTo>
                </a:path>
              </a:pathLst>
            </a:custGeom>
            <a:noFill/>
            <a:ln w="9525">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BE"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27" name="Text Box 10"/>
            <p:cNvSpPr txBox="1">
              <a:spLocks noChangeAspect="1" noChangeArrowheads="1"/>
            </p:cNvSpPr>
            <p:nvPr/>
          </p:nvSpPr>
          <p:spPr bwMode="auto">
            <a:xfrm>
              <a:off x="6650334" y="2717400"/>
              <a:ext cx="15621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fr-BE" altLang="fr-FR" sz="1600" b="1" dirty="0">
                  <a:solidFill>
                    <a:prstClr val="black"/>
                  </a:solidFill>
                  <a:latin typeface="Arial" panose="020B0604020202020204" pitchFamily="34" charset="0"/>
                  <a:ea typeface="Geneva" pitchFamily="64" charset="-128"/>
                </a:rPr>
                <a:t>Matière</a:t>
              </a:r>
              <a:br>
                <a:rPr lang="fr-BE" altLang="fr-FR" sz="1600" b="1" dirty="0">
                  <a:solidFill>
                    <a:prstClr val="black"/>
                  </a:solidFill>
                  <a:latin typeface="Arial" panose="020B0604020202020204" pitchFamily="34" charset="0"/>
                  <a:ea typeface="Geneva" pitchFamily="64" charset="-128"/>
                </a:rPr>
              </a:br>
              <a:r>
                <a:rPr lang="fr-BE" altLang="fr-FR" sz="1600" b="1" dirty="0">
                  <a:solidFill>
                    <a:prstClr val="black"/>
                  </a:solidFill>
                  <a:latin typeface="Arial" panose="020B0604020202020204" pitchFamily="34" charset="0"/>
                  <a:ea typeface="Geneva" pitchFamily="64" charset="-128"/>
                </a:rPr>
                <a:t>compressible</a:t>
              </a:r>
            </a:p>
          </p:txBody>
        </p:sp>
        <p:sp>
          <p:nvSpPr>
            <p:cNvPr id="28" name="Text Box 11"/>
            <p:cNvSpPr txBox="1">
              <a:spLocks noChangeAspect="1" noChangeArrowheads="1"/>
            </p:cNvSpPr>
            <p:nvPr/>
          </p:nvSpPr>
          <p:spPr bwMode="auto">
            <a:xfrm>
              <a:off x="6593184" y="4574775"/>
              <a:ext cx="17446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fr-BE" altLang="fr-FR" sz="1600" b="1" dirty="0">
                  <a:solidFill>
                    <a:prstClr val="black"/>
                  </a:solidFill>
                  <a:latin typeface="Arial" panose="020B0604020202020204" pitchFamily="34" charset="0"/>
                  <a:ea typeface="Geneva" pitchFamily="64" charset="-128"/>
                </a:rPr>
                <a:t>Capuchon</a:t>
              </a:r>
              <a:br>
                <a:rPr lang="fr-BE" altLang="fr-FR" sz="1600" b="1" dirty="0">
                  <a:solidFill>
                    <a:prstClr val="black"/>
                  </a:solidFill>
                  <a:latin typeface="Arial" panose="020B0604020202020204" pitchFamily="34" charset="0"/>
                  <a:ea typeface="Geneva" pitchFamily="64" charset="-128"/>
                </a:rPr>
              </a:br>
              <a:r>
                <a:rPr lang="fr-BE" altLang="fr-FR" sz="1600" b="1" dirty="0">
                  <a:solidFill>
                    <a:prstClr val="black"/>
                  </a:solidFill>
                  <a:latin typeface="Arial" panose="020B0604020202020204" pitchFamily="34" charset="0"/>
                  <a:ea typeface="Geneva" pitchFamily="64" charset="-128"/>
                </a:rPr>
                <a:t>d’au moins 60</a:t>
              </a:r>
            </a:p>
          </p:txBody>
        </p:sp>
        <p:sp>
          <p:nvSpPr>
            <p:cNvPr id="29" name="Freeform 12"/>
            <p:cNvSpPr>
              <a:spLocks noChangeAspect="1"/>
            </p:cNvSpPr>
            <p:nvPr/>
          </p:nvSpPr>
          <p:spPr bwMode="auto">
            <a:xfrm>
              <a:off x="6070897" y="3936600"/>
              <a:ext cx="579437" cy="971550"/>
            </a:xfrm>
            <a:custGeom>
              <a:avLst/>
              <a:gdLst>
                <a:gd name="T0" fmla="*/ 558 w 558"/>
                <a:gd name="T1" fmla="*/ 720 h 720"/>
                <a:gd name="T2" fmla="*/ 408 w 558"/>
                <a:gd name="T3" fmla="*/ 720 h 720"/>
                <a:gd name="T4" fmla="*/ 0 w 558"/>
                <a:gd name="T5" fmla="*/ 0 h 720"/>
              </a:gdLst>
              <a:ahLst/>
              <a:cxnLst>
                <a:cxn ang="0">
                  <a:pos x="T0" y="T1"/>
                </a:cxn>
                <a:cxn ang="0">
                  <a:pos x="T2" y="T3"/>
                </a:cxn>
                <a:cxn ang="0">
                  <a:pos x="T4" y="T5"/>
                </a:cxn>
              </a:cxnLst>
              <a:rect l="0" t="0" r="r" b="b"/>
              <a:pathLst>
                <a:path w="558" h="720">
                  <a:moveTo>
                    <a:pt x="558" y="720"/>
                  </a:moveTo>
                  <a:lnTo>
                    <a:pt x="408" y="720"/>
                  </a:lnTo>
                  <a:lnTo>
                    <a:pt x="0" y="0"/>
                  </a:lnTo>
                </a:path>
              </a:pathLst>
            </a:custGeom>
            <a:noFill/>
            <a:ln w="9525">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BE"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sp>
          <p:nvSpPr>
            <p:cNvPr id="30" name="Freeform 13"/>
            <p:cNvSpPr>
              <a:spLocks noChangeAspect="1"/>
            </p:cNvSpPr>
            <p:nvPr/>
          </p:nvSpPr>
          <p:spPr bwMode="auto">
            <a:xfrm>
              <a:off x="6186784" y="2977750"/>
              <a:ext cx="687388" cy="927100"/>
            </a:xfrm>
            <a:custGeom>
              <a:avLst/>
              <a:gdLst>
                <a:gd name="T0" fmla="*/ 588 w 588"/>
                <a:gd name="T1" fmla="*/ 0 h 420"/>
                <a:gd name="T2" fmla="*/ 498 w 588"/>
                <a:gd name="T3" fmla="*/ 0 h 420"/>
                <a:gd name="T4" fmla="*/ 0 w 588"/>
                <a:gd name="T5" fmla="*/ 420 h 420"/>
              </a:gdLst>
              <a:ahLst/>
              <a:cxnLst>
                <a:cxn ang="0">
                  <a:pos x="T0" y="T1"/>
                </a:cxn>
                <a:cxn ang="0">
                  <a:pos x="T2" y="T3"/>
                </a:cxn>
                <a:cxn ang="0">
                  <a:pos x="T4" y="T5"/>
                </a:cxn>
              </a:cxnLst>
              <a:rect l="0" t="0" r="r" b="b"/>
              <a:pathLst>
                <a:path w="588" h="420">
                  <a:moveTo>
                    <a:pt x="588" y="0"/>
                  </a:moveTo>
                  <a:lnTo>
                    <a:pt x="498" y="0"/>
                  </a:lnTo>
                  <a:lnTo>
                    <a:pt x="0" y="420"/>
                  </a:lnTo>
                </a:path>
              </a:pathLst>
            </a:custGeom>
            <a:noFill/>
            <a:ln w="9525">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BE" sz="2400" b="0" i="0" u="none" strike="noStrike" kern="0" cap="none" spc="0" normalizeH="0" baseline="0" dirty="0">
                <a:ln>
                  <a:noFill/>
                </a:ln>
                <a:solidFill>
                  <a:prstClr val="black"/>
                </a:solidFill>
                <a:effectLst/>
                <a:uLnTx/>
                <a:uFillTx/>
                <a:latin typeface="Times New Roman" panose="02020603050405020304" pitchFamily="18" charset="0"/>
                <a:ea typeface="Geneva" pitchFamily="64" charset="-128"/>
              </a:endParaRPr>
            </a:p>
          </p:txBody>
        </p:sp>
      </p:grpSp>
      <p:sp>
        <p:nvSpPr>
          <p:cNvPr id="31" name="Rectangle : coins arrondis 30">
            <a:extLst>
              <a:ext uri="{FF2B5EF4-FFF2-40B4-BE49-F238E27FC236}">
                <a16:creationId xmlns:a16="http://schemas.microsoft.com/office/drawing/2014/main" id="{DB282557-644B-4661-905F-0F4573FE5FCA}"/>
              </a:ext>
            </a:extLst>
          </p:cNvPr>
          <p:cNvSpPr/>
          <p:nvPr/>
        </p:nvSpPr>
        <p:spPr>
          <a:xfrm>
            <a:off x="7114045" y="571834"/>
            <a:ext cx="1451098" cy="3817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accent1">
                    <a:lumMod val="75000"/>
                  </a:schemeClr>
                </a:solidFill>
              </a:rPr>
              <a:t>G. 1.2.7.1.3.</a:t>
            </a:r>
          </a:p>
        </p:txBody>
      </p:sp>
      <p:sp>
        <p:nvSpPr>
          <p:cNvPr id="34" name="Text Box 17">
            <a:extLst>
              <a:ext uri="{FF2B5EF4-FFF2-40B4-BE49-F238E27FC236}">
                <a16:creationId xmlns:a16="http://schemas.microsoft.com/office/drawing/2014/main" id="{5C5C5DFE-6F86-42F6-9E26-5589A579480D}"/>
              </a:ext>
            </a:extLst>
          </p:cNvPr>
          <p:cNvSpPr txBox="1">
            <a:spLocks noChangeArrowheads="1"/>
          </p:cNvSpPr>
          <p:nvPr/>
        </p:nvSpPr>
        <p:spPr bwMode="auto">
          <a:xfrm>
            <a:off x="3625126" y="5810525"/>
            <a:ext cx="53303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BE" altLang="fr-FR" sz="1600" b="1" dirty="0">
                <a:solidFill>
                  <a:srgbClr val="FB1913"/>
                </a:solidFill>
                <a:latin typeface="Verdana" panose="020B0604030504040204" pitchFamily="34" charset="0"/>
              </a:rPr>
              <a:t>Poste spécial au CPN : G1281 – Payé au m</a:t>
            </a:r>
          </a:p>
        </p:txBody>
      </p:sp>
      <p:sp>
        <p:nvSpPr>
          <p:cNvPr id="32" name="ZoneTexte 31">
            <a:extLst>
              <a:ext uri="{FF2B5EF4-FFF2-40B4-BE49-F238E27FC236}">
                <a16:creationId xmlns:a16="http://schemas.microsoft.com/office/drawing/2014/main" id="{9569C668-0940-4402-9859-95ED9A4BE006}"/>
              </a:ext>
            </a:extLst>
          </p:cNvPr>
          <p:cNvSpPr txBox="1"/>
          <p:nvPr/>
        </p:nvSpPr>
        <p:spPr>
          <a:xfrm>
            <a:off x="2196346" y="5825218"/>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900" dirty="0">
                <a:solidFill>
                  <a:prstClr val="black"/>
                </a:solidFill>
                <a:latin typeface="Calibri" panose="020F0502020204030204"/>
              </a:rPr>
              <a:t>Febelcem I 9</a:t>
            </a:r>
            <a:endParaRPr kumimoji="0" lang="fr-BE" sz="900" b="0" i="0" u="none" strike="noStrike" kern="1200" cap="none" spc="0" normalizeH="0" baseline="0" dirty="0">
              <a:ln>
                <a:noFill/>
              </a:ln>
              <a:solidFill>
                <a:prstClr val="black"/>
              </a:solidFill>
              <a:effectLst/>
              <a:uLnTx/>
              <a:uFillTx/>
              <a:latin typeface="Calibri" panose="020F0502020204030204"/>
            </a:endParaRPr>
          </a:p>
        </p:txBody>
      </p:sp>
      <p:sp>
        <p:nvSpPr>
          <p:cNvPr id="35" name="ZoneTexte 34">
            <a:extLst>
              <a:ext uri="{FF2B5EF4-FFF2-40B4-BE49-F238E27FC236}">
                <a16:creationId xmlns:a16="http://schemas.microsoft.com/office/drawing/2014/main" id="{D728189E-69BC-4172-BD01-E462D79F220C}"/>
              </a:ext>
            </a:extLst>
          </p:cNvPr>
          <p:cNvSpPr txBox="1"/>
          <p:nvPr/>
        </p:nvSpPr>
        <p:spPr>
          <a:xfrm>
            <a:off x="3316888" y="997083"/>
            <a:ext cx="2230008" cy="369332"/>
          </a:xfrm>
          <a:prstGeom prst="rect">
            <a:avLst/>
          </a:prstGeom>
          <a:noFill/>
        </p:spPr>
        <p:txBody>
          <a:bodyPr wrap="square" rtlCol="0">
            <a:spAutoFit/>
          </a:bodyPr>
          <a:lstStyle/>
          <a:p>
            <a:r>
              <a:rPr lang="fr-BE" b="1" dirty="0">
                <a:solidFill>
                  <a:schemeClr val="accent1">
                    <a:lumMod val="75000"/>
                  </a:schemeClr>
                </a:solidFill>
              </a:rPr>
              <a:t>Joint de dilatation</a:t>
            </a:r>
          </a:p>
        </p:txBody>
      </p:sp>
      <p:sp>
        <p:nvSpPr>
          <p:cNvPr id="13" name="ZoneTexte 12">
            <a:extLst>
              <a:ext uri="{FF2B5EF4-FFF2-40B4-BE49-F238E27FC236}">
                <a16:creationId xmlns:a16="http://schemas.microsoft.com/office/drawing/2014/main" id="{9BDA7934-36EC-4171-89F6-8C702D179A98}"/>
              </a:ext>
            </a:extLst>
          </p:cNvPr>
          <p:cNvSpPr txBox="1"/>
          <p:nvPr/>
        </p:nvSpPr>
        <p:spPr>
          <a:xfrm>
            <a:off x="3413559" y="3891788"/>
            <a:ext cx="3702005" cy="369332"/>
          </a:xfrm>
          <a:prstGeom prst="rect">
            <a:avLst/>
          </a:prstGeom>
          <a:noFill/>
        </p:spPr>
        <p:txBody>
          <a:bodyPr wrap="square" rtlCol="0">
            <a:spAutoFit/>
          </a:bodyPr>
          <a:lstStyle/>
          <a:p>
            <a:r>
              <a:rPr lang="fr-BE" dirty="0"/>
              <a:t>Matière compressible : </a:t>
            </a:r>
          </a:p>
        </p:txBody>
      </p:sp>
      <p:sp>
        <p:nvSpPr>
          <p:cNvPr id="14" name="Rectangle 13">
            <a:extLst>
              <a:ext uri="{FF2B5EF4-FFF2-40B4-BE49-F238E27FC236}">
                <a16:creationId xmlns:a16="http://schemas.microsoft.com/office/drawing/2014/main" id="{27D08DB7-C6A7-4D68-BD01-83131140B8DE}"/>
              </a:ext>
            </a:extLst>
          </p:cNvPr>
          <p:cNvSpPr/>
          <p:nvPr/>
        </p:nvSpPr>
        <p:spPr>
          <a:xfrm>
            <a:off x="5175056" y="3890362"/>
            <a:ext cx="3671218" cy="1200329"/>
          </a:xfrm>
          <a:prstGeom prst="rect">
            <a:avLst/>
          </a:prstGeom>
        </p:spPr>
        <p:txBody>
          <a:bodyPr wrap="square">
            <a:spAutoFit/>
          </a:bodyPr>
          <a:lstStyle/>
          <a:p>
            <a:pPr marL="742950" lvl="1" indent="-285750">
              <a:buFont typeface="Wingdings" panose="05000000000000000000" pitchFamily="2" charset="2"/>
              <a:buChar char="ü"/>
            </a:pPr>
            <a:r>
              <a:rPr lang="fr-BE" dirty="0"/>
              <a:t>Aggloméré de liège</a:t>
            </a:r>
          </a:p>
          <a:p>
            <a:pPr marL="742950" lvl="1" indent="-285750">
              <a:buFont typeface="Wingdings" panose="05000000000000000000" pitchFamily="2" charset="2"/>
              <a:buChar char="ü"/>
            </a:pPr>
            <a:r>
              <a:rPr lang="fr-BE" dirty="0"/>
              <a:t>Mousse de polyéthylène HD (&gt;55kg/m3)</a:t>
            </a:r>
          </a:p>
          <a:p>
            <a:pPr marL="742950" lvl="1" indent="-285750">
              <a:buFont typeface="Wingdings" panose="05000000000000000000" pitchFamily="2" charset="2"/>
              <a:buChar char="ü"/>
            </a:pPr>
            <a:r>
              <a:rPr lang="fr-BE" strike="sngStrike" dirty="0"/>
              <a:t>Polystyrène expansé </a:t>
            </a:r>
          </a:p>
        </p:txBody>
      </p:sp>
      <p:sp>
        <p:nvSpPr>
          <p:cNvPr id="36" name="ZoneTexte 35">
            <a:extLst>
              <a:ext uri="{FF2B5EF4-FFF2-40B4-BE49-F238E27FC236}">
                <a16:creationId xmlns:a16="http://schemas.microsoft.com/office/drawing/2014/main" id="{8C52C038-55A7-4EDF-AA0E-1275F81FEC35}"/>
              </a:ext>
            </a:extLst>
          </p:cNvPr>
          <p:cNvSpPr txBox="1"/>
          <p:nvPr/>
        </p:nvSpPr>
        <p:spPr>
          <a:xfrm>
            <a:off x="3249611" y="5090691"/>
            <a:ext cx="5706003" cy="646331"/>
          </a:xfrm>
          <a:prstGeom prst="rect">
            <a:avLst/>
          </a:prstGeom>
          <a:noFill/>
        </p:spPr>
        <p:txBody>
          <a:bodyPr wrap="square" rtlCol="0">
            <a:spAutoFit/>
          </a:bodyPr>
          <a:lstStyle/>
          <a:p>
            <a:r>
              <a:rPr lang="fr-BE" sz="1200" dirty="0"/>
              <a:t>Dans la plupart des cas, les joints de dilatation ne sont pas nécessaires, sauf à l’approche d’ouvrages d’art adjacents ou d’autres types de revêtements, ou encore en cas de virages avec rayons de courbure réduits.</a:t>
            </a:r>
          </a:p>
        </p:txBody>
      </p:sp>
    </p:spTree>
    <p:extLst>
      <p:ext uri="{BB962C8B-B14F-4D97-AF65-F5344CB8AC3E}">
        <p14:creationId xmlns:p14="http://schemas.microsoft.com/office/powerpoint/2010/main" val="870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79DB633-B5AD-4B39-BD84-46BC057757BF}"/>
              </a:ext>
            </a:extLst>
          </p:cNvPr>
          <p:cNvSpPr>
            <a:spLocks noGrp="1"/>
          </p:cNvSpPr>
          <p:nvPr>
            <p:ph type="title"/>
          </p:nvPr>
        </p:nvSpPr>
        <p:spPr/>
        <p:txBody>
          <a:bodyPr/>
          <a:lstStyle/>
          <a:p>
            <a:r>
              <a:rPr lang="fr-FR" noProof="0" dirty="0"/>
              <a:t>Joints longitudinaux</a:t>
            </a:r>
          </a:p>
        </p:txBody>
      </p:sp>
      <p:sp>
        <p:nvSpPr>
          <p:cNvPr id="6" name="Rectangle 13"/>
          <p:cNvSpPr>
            <a:spLocks noChangeArrowheads="1"/>
          </p:cNvSpPr>
          <p:nvPr/>
        </p:nvSpPr>
        <p:spPr bwMode="auto">
          <a:xfrm>
            <a:off x="323850" y="1798261"/>
            <a:ext cx="8496300" cy="200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b="1">
                <a:solidFill>
                  <a:schemeClr val="tx1"/>
                </a:solidFill>
                <a:latin typeface="Verdana" panose="020B0604030504040204" pitchFamily="34" charset="0"/>
                <a:ea typeface="Geneva" pitchFamily="64" charset="-128"/>
              </a:defRPr>
            </a:lvl1pPr>
            <a:lvl2pPr marL="742950" indent="-285750" eaLnBrk="0" hangingPunct="0">
              <a:spcBef>
                <a:spcPct val="20000"/>
              </a:spcBef>
              <a:buChar char="–"/>
              <a:defRPr>
                <a:solidFill>
                  <a:schemeClr val="tx1"/>
                </a:solidFill>
                <a:latin typeface="Verdana" panose="020B0604030504040204" pitchFamily="34" charset="0"/>
                <a:ea typeface="Geneva" pitchFamily="64" charset="-128"/>
              </a:defRPr>
            </a:lvl2pPr>
            <a:lvl3pPr marL="1143000" indent="-228600" eaLnBrk="0" hangingPunct="0">
              <a:spcBef>
                <a:spcPct val="20000"/>
              </a:spcBef>
              <a:buChar char="•"/>
              <a:defRPr sz="1600" b="1">
                <a:solidFill>
                  <a:schemeClr val="tx1"/>
                </a:solidFill>
                <a:latin typeface="Verdana" panose="020B0604030504040204" pitchFamily="34" charset="0"/>
                <a:ea typeface="Geneva" pitchFamily="64" charset="-128"/>
              </a:defRPr>
            </a:lvl3pPr>
            <a:lvl4pPr marL="1562100" indent="-228600" eaLnBrk="0" hangingPunct="0">
              <a:spcBef>
                <a:spcPct val="20000"/>
              </a:spcBef>
              <a:buChar char="–"/>
              <a:defRPr sz="1600">
                <a:solidFill>
                  <a:schemeClr val="tx1"/>
                </a:solidFill>
                <a:latin typeface="Verdana" panose="020B0604030504040204" pitchFamily="34" charset="0"/>
                <a:ea typeface="Geneva" pitchFamily="64" charset="-128"/>
              </a:defRPr>
            </a:lvl4pPr>
            <a:lvl5pPr marL="1981200" indent="-228600" eaLnBrk="0" hangingPunct="0">
              <a:spcBef>
                <a:spcPct val="20000"/>
              </a:spcBef>
              <a:buChar char="»"/>
              <a:defRPr sz="1400">
                <a:solidFill>
                  <a:schemeClr val="tx1"/>
                </a:solidFill>
                <a:latin typeface="Verdana" panose="020B0604030504040204" pitchFamily="34" charset="0"/>
                <a:ea typeface="Geneva" pitchFamily="64" charset="-128"/>
              </a:defRPr>
            </a:lvl5pPr>
            <a:lvl6pPr marL="2438400" indent="-228600" eaLnBrk="0" fontAlgn="base" hangingPunct="0">
              <a:spcBef>
                <a:spcPct val="20000"/>
              </a:spcBef>
              <a:spcAft>
                <a:spcPct val="0"/>
              </a:spcAft>
              <a:buChar char="»"/>
              <a:defRPr sz="1400">
                <a:solidFill>
                  <a:schemeClr val="tx1"/>
                </a:solidFill>
                <a:latin typeface="Verdana" panose="020B0604030504040204" pitchFamily="34" charset="0"/>
                <a:ea typeface="Geneva" pitchFamily="64" charset="-128"/>
              </a:defRPr>
            </a:lvl6pPr>
            <a:lvl7pPr marL="2895600" indent="-228600" eaLnBrk="0" fontAlgn="base" hangingPunct="0">
              <a:spcBef>
                <a:spcPct val="20000"/>
              </a:spcBef>
              <a:spcAft>
                <a:spcPct val="0"/>
              </a:spcAft>
              <a:buChar char="»"/>
              <a:defRPr sz="1400">
                <a:solidFill>
                  <a:schemeClr val="tx1"/>
                </a:solidFill>
                <a:latin typeface="Verdana" panose="020B0604030504040204" pitchFamily="34" charset="0"/>
                <a:ea typeface="Geneva" pitchFamily="64" charset="-128"/>
              </a:defRPr>
            </a:lvl7pPr>
            <a:lvl8pPr marL="3352800" indent="-228600" eaLnBrk="0" fontAlgn="base" hangingPunct="0">
              <a:spcBef>
                <a:spcPct val="20000"/>
              </a:spcBef>
              <a:spcAft>
                <a:spcPct val="0"/>
              </a:spcAft>
              <a:buChar char="»"/>
              <a:defRPr sz="1400">
                <a:solidFill>
                  <a:schemeClr val="tx1"/>
                </a:solidFill>
                <a:latin typeface="Verdana" panose="020B0604030504040204" pitchFamily="34" charset="0"/>
                <a:ea typeface="Geneva" pitchFamily="64" charset="-128"/>
              </a:defRPr>
            </a:lvl8pPr>
            <a:lvl9pPr marL="3810000" indent="-228600" eaLnBrk="0" fontAlgn="base" hangingPunct="0">
              <a:spcBef>
                <a:spcPct val="20000"/>
              </a:spcBef>
              <a:spcAft>
                <a:spcPct val="0"/>
              </a:spcAft>
              <a:buChar char="»"/>
              <a:defRPr sz="1400">
                <a:solidFill>
                  <a:schemeClr val="tx1"/>
                </a:solidFill>
                <a:latin typeface="Verdana" panose="020B0604030504040204" pitchFamily="34" charset="0"/>
                <a:ea typeface="Geneva" pitchFamily="64" charset="-128"/>
              </a:defRPr>
            </a:lvl9pPr>
          </a:lstStyle>
          <a:p>
            <a:pPr>
              <a:lnSpc>
                <a:spcPct val="90000"/>
              </a:lnSpc>
              <a:buFontTx/>
              <a:buNone/>
            </a:pPr>
            <a:r>
              <a:rPr lang="fr-FR" altLang="fr-FR" b="0" dirty="0">
                <a:latin typeface="+mn-lt"/>
              </a:rPr>
              <a:t>Avec barres d’ancrage :</a:t>
            </a:r>
          </a:p>
          <a:p>
            <a:pPr lvl="1">
              <a:lnSpc>
                <a:spcPct val="90000"/>
              </a:lnSpc>
            </a:pPr>
            <a:r>
              <a:rPr lang="fr-FR" altLang="fr-FR" sz="2000" dirty="0">
                <a:latin typeface="+mn-lt"/>
              </a:rPr>
              <a:t>A mi-épaisseur du revêtement</a:t>
            </a:r>
          </a:p>
          <a:p>
            <a:pPr lvl="1">
              <a:lnSpc>
                <a:spcPct val="90000"/>
              </a:lnSpc>
            </a:pPr>
            <a:r>
              <a:rPr lang="fr-FR" altLang="fr-FR" sz="2000" b="0" dirty="0">
                <a:latin typeface="+mn-lt"/>
              </a:rPr>
              <a:t>Parallèlement à la surface du revêtement</a:t>
            </a:r>
          </a:p>
          <a:p>
            <a:pPr lvl="1">
              <a:lnSpc>
                <a:spcPct val="90000"/>
              </a:lnSpc>
            </a:pPr>
            <a:r>
              <a:rPr lang="fr-FR" altLang="fr-FR" sz="2000" b="0" dirty="0">
                <a:latin typeface="+mn-lt"/>
              </a:rPr>
              <a:t>Perpendiculairement au joint</a:t>
            </a:r>
          </a:p>
          <a:p>
            <a:pPr lvl="1">
              <a:lnSpc>
                <a:spcPct val="90000"/>
              </a:lnSpc>
            </a:pPr>
            <a:r>
              <a:rPr lang="fr-FR" altLang="fr-FR" sz="2000" b="0" dirty="0">
                <a:latin typeface="+mn-lt"/>
              </a:rPr>
              <a:t>Entredistance de 1 m</a:t>
            </a:r>
          </a:p>
          <a:p>
            <a:pPr lvl="1">
              <a:lnSpc>
                <a:spcPct val="90000"/>
              </a:lnSpc>
            </a:pPr>
            <a:r>
              <a:rPr lang="fr-FR" altLang="fr-FR" sz="2000" b="0" dirty="0">
                <a:latin typeface="+mn-lt"/>
              </a:rPr>
              <a:t>Distance entre barre d’ancrage et joint transversal = 500 mm</a:t>
            </a:r>
          </a:p>
        </p:txBody>
      </p:sp>
      <p:grpSp>
        <p:nvGrpSpPr>
          <p:cNvPr id="2" name="Groupe 1">
            <a:extLst>
              <a:ext uri="{FF2B5EF4-FFF2-40B4-BE49-F238E27FC236}">
                <a16:creationId xmlns:a16="http://schemas.microsoft.com/office/drawing/2014/main" id="{C5F9189B-716D-41ED-A7E2-8137AADDFF66}"/>
              </a:ext>
            </a:extLst>
          </p:cNvPr>
          <p:cNvGrpSpPr/>
          <p:nvPr/>
        </p:nvGrpSpPr>
        <p:grpSpPr>
          <a:xfrm>
            <a:off x="1510796" y="3721701"/>
            <a:ext cx="7144832" cy="2382958"/>
            <a:chOff x="900000" y="3936210"/>
            <a:chExt cx="7348538" cy="2590800"/>
          </a:xfrm>
        </p:grpSpPr>
        <p:pic>
          <p:nvPicPr>
            <p:cNvPr id="1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00" y="3936210"/>
              <a:ext cx="734853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6"/>
            <p:cNvSpPr>
              <a:spLocks noChangeAspect="1"/>
            </p:cNvSpPr>
            <p:nvPr/>
          </p:nvSpPr>
          <p:spPr bwMode="auto">
            <a:xfrm>
              <a:off x="3488819" y="4340070"/>
              <a:ext cx="282001" cy="1019810"/>
            </a:xfrm>
            <a:custGeom>
              <a:avLst/>
              <a:gdLst>
                <a:gd name="T0" fmla="*/ 227 w 227"/>
                <a:gd name="T1" fmla="*/ 635 h 635"/>
                <a:gd name="T2" fmla="*/ 216 w 227"/>
                <a:gd name="T3" fmla="*/ 0 h 635"/>
                <a:gd name="T4" fmla="*/ 0 w 227"/>
                <a:gd name="T5" fmla="*/ 0 h 635"/>
              </a:gdLst>
              <a:ahLst/>
              <a:cxnLst>
                <a:cxn ang="0">
                  <a:pos x="T0" y="T1"/>
                </a:cxn>
                <a:cxn ang="0">
                  <a:pos x="T2" y="T3"/>
                </a:cxn>
                <a:cxn ang="0">
                  <a:pos x="T4" y="T5"/>
                </a:cxn>
              </a:cxnLst>
              <a:rect l="0" t="0" r="r" b="b"/>
              <a:pathLst>
                <a:path w="227" h="635">
                  <a:moveTo>
                    <a:pt x="227" y="635"/>
                  </a:moveTo>
                  <a:lnTo>
                    <a:pt x="216" y="0"/>
                  </a:lnTo>
                  <a:lnTo>
                    <a:pt x="0" y="0"/>
                  </a:ln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sp>
          <p:nvSpPr>
            <p:cNvPr id="12" name="Text Box 17"/>
            <p:cNvSpPr txBox="1">
              <a:spLocks noChangeAspect="1" noChangeArrowheads="1"/>
            </p:cNvSpPr>
            <p:nvPr/>
          </p:nvSpPr>
          <p:spPr bwMode="auto">
            <a:xfrm>
              <a:off x="4578715" y="4092420"/>
              <a:ext cx="2469414"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BE" altLang="fr-FR" sz="1600" b="1" dirty="0">
                  <a:latin typeface="Arial" panose="020B0604020202020204" pitchFamily="34" charset="0"/>
                </a:rPr>
                <a:t>     Gorge de scellement</a:t>
              </a:r>
              <a:endParaRPr lang="en-US" altLang="fr-FR" sz="1600" b="1" dirty="0">
                <a:latin typeface="Arial" panose="020B0604020202020204" pitchFamily="34" charset="0"/>
              </a:endParaRPr>
            </a:p>
          </p:txBody>
        </p:sp>
        <p:sp>
          <p:nvSpPr>
            <p:cNvPr id="13" name="Freeform 18"/>
            <p:cNvSpPr>
              <a:spLocks noChangeAspect="1"/>
            </p:cNvSpPr>
            <p:nvPr/>
          </p:nvSpPr>
          <p:spPr bwMode="auto">
            <a:xfrm>
              <a:off x="4585066" y="4343880"/>
              <a:ext cx="270568" cy="533400"/>
            </a:xfrm>
            <a:custGeom>
              <a:avLst/>
              <a:gdLst>
                <a:gd name="T0" fmla="*/ 0 w 197"/>
                <a:gd name="T1" fmla="*/ 362 h 362"/>
                <a:gd name="T2" fmla="*/ 0 w 197"/>
                <a:gd name="T3" fmla="*/ 0 h 362"/>
                <a:gd name="T4" fmla="*/ 197 w 197"/>
                <a:gd name="T5" fmla="*/ 0 h 362"/>
              </a:gdLst>
              <a:ahLst/>
              <a:cxnLst>
                <a:cxn ang="0">
                  <a:pos x="T0" y="T1"/>
                </a:cxn>
                <a:cxn ang="0">
                  <a:pos x="T2" y="T3"/>
                </a:cxn>
                <a:cxn ang="0">
                  <a:pos x="T4" y="T5"/>
                </a:cxn>
              </a:cxnLst>
              <a:rect l="0" t="0" r="r" b="b"/>
              <a:pathLst>
                <a:path w="197" h="362">
                  <a:moveTo>
                    <a:pt x="0" y="362"/>
                  </a:moveTo>
                  <a:lnTo>
                    <a:pt x="0" y="0"/>
                  </a:lnTo>
                  <a:lnTo>
                    <a:pt x="197" y="0"/>
                  </a:ln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dirty="0"/>
            </a:p>
          </p:txBody>
        </p:sp>
        <p:sp>
          <p:nvSpPr>
            <p:cNvPr id="14" name="Text Box 19"/>
            <p:cNvSpPr txBox="1">
              <a:spLocks noChangeAspect="1" noChangeArrowheads="1"/>
            </p:cNvSpPr>
            <p:nvPr/>
          </p:nvSpPr>
          <p:spPr bwMode="auto">
            <a:xfrm>
              <a:off x="1048622" y="4092420"/>
              <a:ext cx="2179791" cy="58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BE" altLang="fr-FR" sz="1600" b="1" dirty="0">
                  <a:latin typeface="Arial" panose="020B0604020202020204" pitchFamily="34" charset="0"/>
                </a:rPr>
                <a:t>Barre d’ancrage </a:t>
              </a:r>
              <a:r>
                <a:rPr lang="nl-BE" altLang="fr-FR" sz="1600" b="1" dirty="0">
                  <a:latin typeface="Arial" panose="020B0604020202020204" pitchFamily="34" charset="0"/>
                  <a:sym typeface="Symbol" panose="05050102010706020507" pitchFamily="18" charset="2"/>
                </a:rPr>
                <a:t>16</a:t>
              </a:r>
            </a:p>
            <a:p>
              <a:r>
                <a:rPr lang="nl-BE" altLang="fr-FR" sz="1600" b="1" dirty="0">
                  <a:latin typeface="Arial" panose="020B0604020202020204" pitchFamily="34" charset="0"/>
                  <a:sym typeface="Symbol" panose="05050102010706020507" pitchFamily="18" charset="2"/>
                </a:rPr>
                <a:t>éventuelle</a:t>
              </a:r>
            </a:p>
          </p:txBody>
        </p:sp>
      </p:grpSp>
      <p:sp>
        <p:nvSpPr>
          <p:cNvPr id="16" name="Rectangle 3">
            <a:extLst>
              <a:ext uri="{FF2B5EF4-FFF2-40B4-BE49-F238E27FC236}">
                <a16:creationId xmlns:a16="http://schemas.microsoft.com/office/drawing/2014/main" id="{AD07B94C-8B84-450B-8276-E050E0CF1861}"/>
              </a:ext>
            </a:extLst>
          </p:cNvPr>
          <p:cNvSpPr txBox="1">
            <a:spLocks noChangeArrowheads="1"/>
          </p:cNvSpPr>
          <p:nvPr/>
        </p:nvSpPr>
        <p:spPr bwMode="auto">
          <a:xfrm>
            <a:off x="421605" y="1050270"/>
            <a:ext cx="8406989" cy="70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pPr marL="0" indent="0">
              <a:buFontTx/>
              <a:buNone/>
            </a:pPr>
            <a:r>
              <a:rPr lang="fr-FR" altLang="fr-FR" b="0" kern="0" dirty="0">
                <a:ea typeface="Geneva" pitchFamily="64" charset="-128"/>
              </a:rPr>
              <a:t>Pour les </a:t>
            </a:r>
            <a:r>
              <a:rPr lang="fr-FR" altLang="fr-FR" sz="2000" kern="0" dirty="0">
                <a:solidFill>
                  <a:schemeClr val="accent1">
                    <a:lumMod val="75000"/>
                  </a:schemeClr>
                </a:solidFill>
                <a:ea typeface="Geneva" pitchFamily="64" charset="-128"/>
              </a:rPr>
              <a:t>réseaux I et II</a:t>
            </a:r>
            <a:r>
              <a:rPr lang="fr-FR" altLang="fr-FR" b="0" kern="0" dirty="0">
                <a:ea typeface="Geneva" pitchFamily="64" charset="-128"/>
              </a:rPr>
              <a:t>, les joints longitudinaux sont </a:t>
            </a:r>
            <a:r>
              <a:rPr lang="fr-FR" altLang="fr-FR" sz="2000" kern="0" dirty="0">
                <a:solidFill>
                  <a:schemeClr val="accent1">
                    <a:lumMod val="75000"/>
                  </a:schemeClr>
                </a:solidFill>
                <a:ea typeface="Geneva" pitchFamily="64" charset="-128"/>
              </a:rPr>
              <a:t>ancrés et scellés</a:t>
            </a:r>
            <a:r>
              <a:rPr lang="fr-FR" altLang="fr-FR" b="0" kern="0" dirty="0">
                <a:ea typeface="Geneva" pitchFamily="64" charset="-128"/>
              </a:rPr>
              <a:t>.</a:t>
            </a:r>
          </a:p>
          <a:p>
            <a:pPr marL="0" indent="0">
              <a:buFontTx/>
              <a:buNone/>
            </a:pPr>
            <a:r>
              <a:rPr lang="fr-FR" altLang="fr-FR" b="0" kern="0" dirty="0">
                <a:ea typeface="Geneva" pitchFamily="64" charset="-128"/>
              </a:rPr>
              <a:t>Pour le réseau III, les joints longitudinaux ne sont pas ancrés, peuvent être scellés</a:t>
            </a:r>
            <a:endParaRPr lang="fr-FR" altLang="fr-FR" b="0" u="sng" kern="0" dirty="0">
              <a:solidFill>
                <a:srgbClr val="004E9C"/>
              </a:solidFill>
              <a:ea typeface="Geneva" pitchFamily="64" charset="-128"/>
            </a:endParaRPr>
          </a:p>
        </p:txBody>
      </p:sp>
      <p:sp>
        <p:nvSpPr>
          <p:cNvPr id="20" name="Rectangle : coins arrondis 19">
            <a:extLst>
              <a:ext uri="{FF2B5EF4-FFF2-40B4-BE49-F238E27FC236}">
                <a16:creationId xmlns:a16="http://schemas.microsoft.com/office/drawing/2014/main" id="{B461BE19-C8F2-4B11-92BF-03D38301A463}"/>
              </a:ext>
            </a:extLst>
          </p:cNvPr>
          <p:cNvSpPr/>
          <p:nvPr/>
        </p:nvSpPr>
        <p:spPr>
          <a:xfrm>
            <a:off x="7110817" y="550718"/>
            <a:ext cx="1451098" cy="38945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1.2.7.2.</a:t>
            </a:r>
          </a:p>
        </p:txBody>
      </p:sp>
      <p:sp>
        <p:nvSpPr>
          <p:cNvPr id="18" name="Rectangle : coins arrondis 17">
            <a:extLst>
              <a:ext uri="{FF2B5EF4-FFF2-40B4-BE49-F238E27FC236}">
                <a16:creationId xmlns:a16="http://schemas.microsoft.com/office/drawing/2014/main" id="{21803D08-2BD2-403B-ABB5-02C153C2A3E9}"/>
              </a:ext>
            </a:extLst>
          </p:cNvPr>
          <p:cNvSpPr/>
          <p:nvPr/>
        </p:nvSpPr>
        <p:spPr>
          <a:xfrm>
            <a:off x="263863" y="1064237"/>
            <a:ext cx="8137187" cy="73466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139124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FF3F50C-0651-432E-AAED-75F49C742CB8}"/>
              </a:ext>
            </a:extLst>
          </p:cNvPr>
          <p:cNvSpPr>
            <a:spLocks noGrp="1"/>
          </p:cNvSpPr>
          <p:nvPr>
            <p:ph type="title"/>
          </p:nvPr>
        </p:nvSpPr>
        <p:spPr/>
        <p:txBody>
          <a:bodyPr/>
          <a:lstStyle/>
          <a:p>
            <a:r>
              <a:rPr lang="fr-FR" noProof="0" dirty="0"/>
              <a:t>Joints longitudinaux</a:t>
            </a:r>
          </a:p>
        </p:txBody>
      </p:sp>
      <p:sp>
        <p:nvSpPr>
          <p:cNvPr id="7" name="Rectangle 2"/>
          <p:cNvSpPr txBox="1">
            <a:spLocks noChangeArrowheads="1"/>
          </p:cNvSpPr>
          <p:nvPr/>
        </p:nvSpPr>
        <p:spPr bwMode="auto">
          <a:xfrm>
            <a:off x="1943100" y="1028533"/>
            <a:ext cx="7200900" cy="261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pPr>
              <a:buFontTx/>
              <a:buNone/>
            </a:pPr>
            <a:r>
              <a:rPr lang="fr-FR" altLang="fr-FR" b="0" kern="0" dirty="0">
                <a:ea typeface="Geneva" pitchFamily="64" charset="-128"/>
              </a:rPr>
              <a:t>Barres d’ancrage</a:t>
            </a:r>
          </a:p>
          <a:p>
            <a:pPr marL="690563" lvl="1" indent="-233363">
              <a:spcBef>
                <a:spcPts val="600"/>
              </a:spcBef>
              <a:spcAft>
                <a:spcPts val="600"/>
              </a:spcAft>
            </a:pPr>
            <a:r>
              <a:rPr lang="fr-FR" altLang="fr-FR" kern="0" dirty="0">
                <a:ea typeface="Geneva" pitchFamily="64" charset="-128"/>
              </a:rPr>
              <a:t>Dans les joints longitudinaux (de flexion ou de construction)</a:t>
            </a:r>
          </a:p>
          <a:p>
            <a:pPr marL="690563" lvl="1" indent="-233363">
              <a:spcBef>
                <a:spcPts val="600"/>
              </a:spcBef>
              <a:spcAft>
                <a:spcPts val="600"/>
              </a:spcAft>
            </a:pPr>
            <a:r>
              <a:rPr lang="fr-FR" altLang="fr-FR" kern="0" dirty="0">
                <a:ea typeface="Geneva" pitchFamily="64" charset="-128"/>
              </a:rPr>
              <a:t>But :</a:t>
            </a:r>
          </a:p>
          <a:p>
            <a:pPr marL="1155700" lvl="2" indent="-285750">
              <a:spcBef>
                <a:spcPts val="600"/>
              </a:spcBef>
              <a:spcAft>
                <a:spcPts val="600"/>
              </a:spcAft>
            </a:pPr>
            <a:r>
              <a:rPr lang="fr-FR" altLang="fr-FR" sz="1800" b="0" kern="0" dirty="0">
                <a:ea typeface="Geneva" pitchFamily="64" charset="-128"/>
              </a:rPr>
              <a:t>Empêcher l’ouverture du joint (séparation des voies adjacentes) – Assurer la liaison de 2 bandes contiguës</a:t>
            </a:r>
          </a:p>
          <a:p>
            <a:pPr marL="1347788" lvl="3" indent="0">
              <a:spcBef>
                <a:spcPts val="600"/>
              </a:spcBef>
              <a:spcAft>
                <a:spcPts val="600"/>
              </a:spcAft>
              <a:buNone/>
            </a:pPr>
            <a:r>
              <a:rPr lang="fr-FR" altLang="fr-FR" sz="1800" kern="0" dirty="0">
                <a:ea typeface="Geneva" pitchFamily="64" charset="-128"/>
                <a:sym typeface="Wingdings" panose="05000000000000000000" pitchFamily="2" charset="2"/>
              </a:rPr>
              <a:t> </a:t>
            </a:r>
            <a:r>
              <a:rPr lang="fr-FR" altLang="fr-FR" sz="1800" kern="0" dirty="0">
                <a:ea typeface="Geneva" pitchFamily="64" charset="-128"/>
              </a:rPr>
              <a:t>Acier crénelé (à haute adhérence)</a:t>
            </a:r>
          </a:p>
          <a:p>
            <a:pPr marL="1155700" lvl="2" indent="-285750">
              <a:spcBef>
                <a:spcPts val="600"/>
              </a:spcBef>
              <a:spcAft>
                <a:spcPts val="600"/>
              </a:spcAft>
            </a:pPr>
            <a:r>
              <a:rPr lang="fr-FR" altLang="fr-FR" sz="1800" b="0" kern="0" dirty="0">
                <a:ea typeface="Geneva" pitchFamily="64" charset="-128"/>
              </a:rPr>
              <a:t>Transfert des charges</a:t>
            </a:r>
          </a:p>
          <a:p>
            <a:pPr marL="690563" lvl="1" indent="-233363">
              <a:buFontTx/>
              <a:buNone/>
            </a:pPr>
            <a:endParaRPr lang="fr-FR" altLang="fr-FR" sz="1600" kern="0" dirty="0">
              <a:solidFill>
                <a:srgbClr val="0066FF"/>
              </a:solidFill>
              <a:ea typeface="Geneva" pitchFamily="64" charset="-128"/>
              <a:sym typeface="Symbol" panose="05050102010706020507" pitchFamily="18" charset="2"/>
            </a:endParaRPr>
          </a:p>
        </p:txBody>
      </p:sp>
      <p:pic>
        <p:nvPicPr>
          <p:cNvPr id="10" name="Picture 5" descr="foto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90" y="1403886"/>
            <a:ext cx="2215841" cy="268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 coins arrondis 12">
            <a:extLst>
              <a:ext uri="{FF2B5EF4-FFF2-40B4-BE49-F238E27FC236}">
                <a16:creationId xmlns:a16="http://schemas.microsoft.com/office/drawing/2014/main" id="{09C7FC5E-617D-415B-89AA-8BB8FFAE7A57}"/>
              </a:ext>
            </a:extLst>
          </p:cNvPr>
          <p:cNvSpPr/>
          <p:nvPr/>
        </p:nvSpPr>
        <p:spPr>
          <a:xfrm>
            <a:off x="7120650" y="547946"/>
            <a:ext cx="1451098" cy="38873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1.2.7.4.</a:t>
            </a:r>
          </a:p>
        </p:txBody>
      </p:sp>
      <p:sp>
        <p:nvSpPr>
          <p:cNvPr id="14" name="Text Box 17">
            <a:extLst>
              <a:ext uri="{FF2B5EF4-FFF2-40B4-BE49-F238E27FC236}">
                <a16:creationId xmlns:a16="http://schemas.microsoft.com/office/drawing/2014/main" id="{DACD6FB9-FEDB-4BBF-8EA7-5B01B3610421}"/>
              </a:ext>
            </a:extLst>
          </p:cNvPr>
          <p:cNvSpPr txBox="1">
            <a:spLocks noChangeArrowheads="1"/>
          </p:cNvSpPr>
          <p:nvPr/>
        </p:nvSpPr>
        <p:spPr bwMode="auto">
          <a:xfrm>
            <a:off x="480231" y="5537079"/>
            <a:ext cx="84611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spécial au CPN 	– revêtement armé continu G1182 – Payé à la p</a:t>
            </a:r>
          </a:p>
          <a:p>
            <a:r>
              <a:rPr lang="fr-FR" altLang="fr-FR" sz="1600" b="1" dirty="0">
                <a:solidFill>
                  <a:srgbClr val="FB1913"/>
                </a:solidFill>
                <a:latin typeface="Verdana" panose="020B0604030504040204" pitchFamily="34" charset="0"/>
              </a:rPr>
              <a:t>						– revêtement discontinu	G1284 – Payé à la p</a:t>
            </a:r>
          </a:p>
        </p:txBody>
      </p:sp>
      <p:pic>
        <p:nvPicPr>
          <p:cNvPr id="15" name="Image 14">
            <a:extLst>
              <a:ext uri="{FF2B5EF4-FFF2-40B4-BE49-F238E27FC236}">
                <a16:creationId xmlns:a16="http://schemas.microsoft.com/office/drawing/2014/main" id="{8438461F-3DB8-4AB6-ABB5-258EE216E8CD}"/>
              </a:ext>
            </a:extLst>
          </p:cNvPr>
          <p:cNvPicPr>
            <a:picLocks noChangeAspect="1"/>
          </p:cNvPicPr>
          <p:nvPr/>
        </p:nvPicPr>
        <p:blipFill>
          <a:blip r:embed="rId4"/>
          <a:stretch>
            <a:fillRect/>
          </a:stretch>
        </p:blipFill>
        <p:spPr>
          <a:xfrm>
            <a:off x="6696489" y="3355864"/>
            <a:ext cx="2299421" cy="1769601"/>
          </a:xfrm>
          <a:prstGeom prst="rect">
            <a:avLst/>
          </a:prstGeom>
        </p:spPr>
      </p:pic>
      <p:pic>
        <p:nvPicPr>
          <p:cNvPr id="16" name="Image 15">
            <a:extLst>
              <a:ext uri="{FF2B5EF4-FFF2-40B4-BE49-F238E27FC236}">
                <a16:creationId xmlns:a16="http://schemas.microsoft.com/office/drawing/2014/main" id="{001B894D-BA70-4B2B-AAC6-56642FBC4A1C}"/>
              </a:ext>
            </a:extLst>
          </p:cNvPr>
          <p:cNvPicPr>
            <a:picLocks noChangeAspect="1"/>
          </p:cNvPicPr>
          <p:nvPr/>
        </p:nvPicPr>
        <p:blipFill>
          <a:blip r:embed="rId5"/>
          <a:stretch>
            <a:fillRect/>
          </a:stretch>
        </p:blipFill>
        <p:spPr>
          <a:xfrm>
            <a:off x="6900450" y="5309162"/>
            <a:ext cx="2095460" cy="137157"/>
          </a:xfrm>
          <a:prstGeom prst="rect">
            <a:avLst/>
          </a:prstGeom>
        </p:spPr>
      </p:pic>
      <p:sp>
        <p:nvSpPr>
          <p:cNvPr id="5" name="Rectangle 4">
            <a:extLst>
              <a:ext uri="{FF2B5EF4-FFF2-40B4-BE49-F238E27FC236}">
                <a16:creationId xmlns:a16="http://schemas.microsoft.com/office/drawing/2014/main" id="{54295E20-C451-45F9-BCA6-B884EF139590}"/>
              </a:ext>
            </a:extLst>
          </p:cNvPr>
          <p:cNvSpPr/>
          <p:nvPr/>
        </p:nvSpPr>
        <p:spPr>
          <a:xfrm>
            <a:off x="148090" y="4125017"/>
            <a:ext cx="6235651" cy="1508105"/>
          </a:xfrm>
          <a:prstGeom prst="rect">
            <a:avLst/>
          </a:prstGeom>
        </p:spPr>
        <p:txBody>
          <a:bodyPr wrap="square">
            <a:spAutoFit/>
          </a:bodyPr>
          <a:lstStyle/>
          <a:p>
            <a:pPr marL="285750" indent="-285750">
              <a:spcBef>
                <a:spcPts val="600"/>
              </a:spcBef>
              <a:spcAft>
                <a:spcPts val="600"/>
              </a:spcAft>
              <a:buFont typeface="Calibri" panose="020F0502020204030204" pitchFamily="34" charset="0"/>
              <a:buChar char="–"/>
            </a:pPr>
            <a:r>
              <a:rPr lang="fr-FR" altLang="fr-FR" kern="0" dirty="0">
                <a:ea typeface="Geneva" pitchFamily="64" charset="-128"/>
              </a:rPr>
              <a:t>Durabilité : protégées contre la corrosion</a:t>
            </a:r>
          </a:p>
          <a:p>
            <a:pPr marL="698500" lvl="1" indent="-285750">
              <a:spcBef>
                <a:spcPts val="600"/>
              </a:spcBef>
              <a:spcAft>
                <a:spcPts val="600"/>
              </a:spcAft>
              <a:buFont typeface="Wingdings" panose="05000000000000000000" pitchFamily="2" charset="2"/>
              <a:buChar char="§"/>
            </a:pPr>
            <a:r>
              <a:rPr lang="fr-FR" altLang="fr-FR" kern="0" dirty="0">
                <a:ea typeface="Geneva" pitchFamily="64" charset="-128"/>
              </a:rPr>
              <a:t>CCT Qualiroutes : “non enduite”</a:t>
            </a:r>
          </a:p>
          <a:p>
            <a:pPr marL="698500" lvl="1" indent="-285750">
              <a:spcBef>
                <a:spcPts val="600"/>
              </a:spcBef>
              <a:spcAft>
                <a:spcPts val="600"/>
              </a:spcAft>
              <a:buFont typeface="Wingdings" panose="05000000000000000000" pitchFamily="2" charset="2"/>
              <a:buChar char="§"/>
            </a:pPr>
            <a:r>
              <a:rPr lang="fr-FR" altLang="fr-FR" kern="0" dirty="0">
                <a:ea typeface="Geneva" pitchFamily="64" charset="-128"/>
              </a:rPr>
              <a:t>Certains pays : protégées dans la partie centrale par un coating</a:t>
            </a:r>
          </a:p>
        </p:txBody>
      </p:sp>
      <p:sp>
        <p:nvSpPr>
          <p:cNvPr id="17" name="ZoneTexte 16">
            <a:extLst>
              <a:ext uri="{FF2B5EF4-FFF2-40B4-BE49-F238E27FC236}">
                <a16:creationId xmlns:a16="http://schemas.microsoft.com/office/drawing/2014/main" id="{8695B1A2-76E8-439C-8888-E6CDA9412A42}"/>
              </a:ext>
            </a:extLst>
          </p:cNvPr>
          <p:cNvSpPr txBox="1"/>
          <p:nvPr/>
        </p:nvSpPr>
        <p:spPr>
          <a:xfrm>
            <a:off x="8274114" y="5113491"/>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91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B8068112-0F18-4DC9-92F0-943CC028DD64}"/>
              </a:ext>
            </a:extLst>
          </p:cNvPr>
          <p:cNvSpPr>
            <a:spLocks noGrp="1"/>
          </p:cNvSpPr>
          <p:nvPr>
            <p:ph type="title"/>
          </p:nvPr>
        </p:nvSpPr>
        <p:spPr/>
        <p:txBody>
          <a:bodyPr/>
          <a:lstStyle/>
          <a:p>
            <a:r>
              <a:rPr lang="fr-FR" noProof="0" dirty="0"/>
              <a:t>Joints longitudinaux</a:t>
            </a:r>
          </a:p>
        </p:txBody>
      </p:sp>
      <p:pic>
        <p:nvPicPr>
          <p:cNvPr id="2" name="Image 1">
            <a:extLst>
              <a:ext uri="{FF2B5EF4-FFF2-40B4-BE49-F238E27FC236}">
                <a16:creationId xmlns:a16="http://schemas.microsoft.com/office/drawing/2014/main" id="{2B9860DB-23F1-42E6-89E2-98838DF3843E}"/>
              </a:ext>
            </a:extLst>
          </p:cNvPr>
          <p:cNvPicPr>
            <a:picLocks noChangeAspect="1"/>
          </p:cNvPicPr>
          <p:nvPr/>
        </p:nvPicPr>
        <p:blipFill rotWithShape="1">
          <a:blip r:embed="rId3"/>
          <a:srcRect b="11313"/>
          <a:stretch/>
        </p:blipFill>
        <p:spPr>
          <a:xfrm>
            <a:off x="497671" y="1192959"/>
            <a:ext cx="2167597" cy="2023027"/>
          </a:xfrm>
          <a:prstGeom prst="rect">
            <a:avLst/>
          </a:prstGeom>
        </p:spPr>
      </p:pic>
      <p:pic>
        <p:nvPicPr>
          <p:cNvPr id="6" name="Image 5">
            <a:extLst>
              <a:ext uri="{FF2B5EF4-FFF2-40B4-BE49-F238E27FC236}">
                <a16:creationId xmlns:a16="http://schemas.microsoft.com/office/drawing/2014/main" id="{B27DAA07-4B47-4BAC-BC40-CA30180AEB41}"/>
              </a:ext>
            </a:extLst>
          </p:cNvPr>
          <p:cNvPicPr>
            <a:picLocks noChangeAspect="1"/>
          </p:cNvPicPr>
          <p:nvPr/>
        </p:nvPicPr>
        <p:blipFill>
          <a:blip r:embed="rId4"/>
          <a:stretch>
            <a:fillRect/>
          </a:stretch>
        </p:blipFill>
        <p:spPr>
          <a:xfrm>
            <a:off x="288000" y="3487403"/>
            <a:ext cx="2962848" cy="2218175"/>
          </a:xfrm>
          <a:prstGeom prst="rect">
            <a:avLst/>
          </a:prstGeom>
        </p:spPr>
      </p:pic>
      <p:pic>
        <p:nvPicPr>
          <p:cNvPr id="13" name="Image 12">
            <a:extLst>
              <a:ext uri="{FF2B5EF4-FFF2-40B4-BE49-F238E27FC236}">
                <a16:creationId xmlns:a16="http://schemas.microsoft.com/office/drawing/2014/main" id="{DED017E4-7707-4AE1-9160-4538453F34B7}"/>
              </a:ext>
            </a:extLst>
          </p:cNvPr>
          <p:cNvPicPr>
            <a:picLocks noChangeAspect="1"/>
          </p:cNvPicPr>
          <p:nvPr/>
        </p:nvPicPr>
        <p:blipFill>
          <a:blip r:embed="rId5"/>
          <a:stretch>
            <a:fillRect/>
          </a:stretch>
        </p:blipFill>
        <p:spPr>
          <a:xfrm>
            <a:off x="613111" y="3297737"/>
            <a:ext cx="2312626" cy="152397"/>
          </a:xfrm>
          <a:prstGeom prst="rect">
            <a:avLst/>
          </a:prstGeom>
        </p:spPr>
      </p:pic>
      <p:pic>
        <p:nvPicPr>
          <p:cNvPr id="14" name="Image 13">
            <a:extLst>
              <a:ext uri="{FF2B5EF4-FFF2-40B4-BE49-F238E27FC236}">
                <a16:creationId xmlns:a16="http://schemas.microsoft.com/office/drawing/2014/main" id="{0C42AE9E-3831-4DC4-88B2-927611FA8622}"/>
              </a:ext>
            </a:extLst>
          </p:cNvPr>
          <p:cNvPicPr>
            <a:picLocks noChangeAspect="1"/>
          </p:cNvPicPr>
          <p:nvPr/>
        </p:nvPicPr>
        <p:blipFill>
          <a:blip r:embed="rId6"/>
          <a:stretch>
            <a:fillRect/>
          </a:stretch>
        </p:blipFill>
        <p:spPr>
          <a:xfrm>
            <a:off x="632924" y="1019407"/>
            <a:ext cx="1984972" cy="190496"/>
          </a:xfrm>
          <a:prstGeom prst="rect">
            <a:avLst/>
          </a:prstGeom>
        </p:spPr>
      </p:pic>
      <p:pic>
        <p:nvPicPr>
          <p:cNvPr id="16" name="Image 15">
            <a:extLst>
              <a:ext uri="{FF2B5EF4-FFF2-40B4-BE49-F238E27FC236}">
                <a16:creationId xmlns:a16="http://schemas.microsoft.com/office/drawing/2014/main" id="{854386E7-2A41-4E90-B7B7-C6D7E150BBC7}"/>
              </a:ext>
            </a:extLst>
          </p:cNvPr>
          <p:cNvPicPr>
            <a:picLocks noChangeAspect="1"/>
          </p:cNvPicPr>
          <p:nvPr/>
        </p:nvPicPr>
        <p:blipFill>
          <a:blip r:embed="rId7"/>
          <a:stretch>
            <a:fillRect/>
          </a:stretch>
        </p:blipFill>
        <p:spPr>
          <a:xfrm>
            <a:off x="3552434" y="1530370"/>
            <a:ext cx="5286920" cy="1943413"/>
          </a:xfrm>
          <a:prstGeom prst="rect">
            <a:avLst/>
          </a:prstGeom>
        </p:spPr>
      </p:pic>
      <p:pic>
        <p:nvPicPr>
          <p:cNvPr id="17" name="Image 16">
            <a:extLst>
              <a:ext uri="{FF2B5EF4-FFF2-40B4-BE49-F238E27FC236}">
                <a16:creationId xmlns:a16="http://schemas.microsoft.com/office/drawing/2014/main" id="{0F523AAA-BBFC-4271-9F6C-E33DB015CCDD}"/>
              </a:ext>
            </a:extLst>
          </p:cNvPr>
          <p:cNvPicPr>
            <a:picLocks noChangeAspect="1"/>
          </p:cNvPicPr>
          <p:nvPr/>
        </p:nvPicPr>
        <p:blipFill>
          <a:blip r:embed="rId8"/>
          <a:stretch>
            <a:fillRect/>
          </a:stretch>
        </p:blipFill>
        <p:spPr>
          <a:xfrm>
            <a:off x="3687686" y="3462498"/>
            <a:ext cx="5247946" cy="1907396"/>
          </a:xfrm>
          <a:prstGeom prst="rect">
            <a:avLst/>
          </a:prstGeom>
        </p:spPr>
      </p:pic>
      <p:pic>
        <p:nvPicPr>
          <p:cNvPr id="18" name="Image 17">
            <a:extLst>
              <a:ext uri="{FF2B5EF4-FFF2-40B4-BE49-F238E27FC236}">
                <a16:creationId xmlns:a16="http://schemas.microsoft.com/office/drawing/2014/main" id="{A15CBB34-8CE5-486D-8F81-0EEBD8A165B7}"/>
              </a:ext>
            </a:extLst>
          </p:cNvPr>
          <p:cNvPicPr>
            <a:picLocks noChangeAspect="1"/>
          </p:cNvPicPr>
          <p:nvPr/>
        </p:nvPicPr>
        <p:blipFill>
          <a:blip r:embed="rId9"/>
          <a:stretch>
            <a:fillRect/>
          </a:stretch>
        </p:blipFill>
        <p:spPr>
          <a:xfrm>
            <a:off x="3611611" y="2536020"/>
            <a:ext cx="960389" cy="236404"/>
          </a:xfrm>
          <a:prstGeom prst="rect">
            <a:avLst/>
          </a:prstGeom>
          <a:ln w="12700">
            <a:solidFill>
              <a:schemeClr val="accent1"/>
            </a:solidFill>
          </a:ln>
        </p:spPr>
      </p:pic>
      <p:pic>
        <p:nvPicPr>
          <p:cNvPr id="19" name="Image 18">
            <a:extLst>
              <a:ext uri="{FF2B5EF4-FFF2-40B4-BE49-F238E27FC236}">
                <a16:creationId xmlns:a16="http://schemas.microsoft.com/office/drawing/2014/main" id="{D74060F0-CC42-4979-BD4C-B08BB885AEAC}"/>
              </a:ext>
            </a:extLst>
          </p:cNvPr>
          <p:cNvPicPr>
            <a:picLocks noChangeAspect="1"/>
          </p:cNvPicPr>
          <p:nvPr/>
        </p:nvPicPr>
        <p:blipFill>
          <a:blip r:embed="rId10"/>
          <a:stretch>
            <a:fillRect/>
          </a:stretch>
        </p:blipFill>
        <p:spPr>
          <a:xfrm>
            <a:off x="3552434" y="4584328"/>
            <a:ext cx="961793" cy="240448"/>
          </a:xfrm>
          <a:prstGeom prst="rect">
            <a:avLst/>
          </a:prstGeom>
          <a:ln w="12700">
            <a:solidFill>
              <a:schemeClr val="accent1"/>
            </a:solidFill>
          </a:ln>
        </p:spPr>
      </p:pic>
      <p:sp>
        <p:nvSpPr>
          <p:cNvPr id="20" name="Rectangle : coins arrondis 19">
            <a:extLst>
              <a:ext uri="{FF2B5EF4-FFF2-40B4-BE49-F238E27FC236}">
                <a16:creationId xmlns:a16="http://schemas.microsoft.com/office/drawing/2014/main" id="{A71F1567-7D31-4F04-9373-6D388CC4794C}"/>
              </a:ext>
            </a:extLst>
          </p:cNvPr>
          <p:cNvSpPr/>
          <p:nvPr/>
        </p:nvSpPr>
        <p:spPr>
          <a:xfrm>
            <a:off x="7096530" y="529936"/>
            <a:ext cx="1451098" cy="38067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1.2.7.2.1.</a:t>
            </a:r>
          </a:p>
        </p:txBody>
      </p:sp>
      <p:sp>
        <p:nvSpPr>
          <p:cNvPr id="21" name="Text Box 17">
            <a:extLst>
              <a:ext uri="{FF2B5EF4-FFF2-40B4-BE49-F238E27FC236}">
                <a16:creationId xmlns:a16="http://schemas.microsoft.com/office/drawing/2014/main" id="{C51EBD37-14AD-47B1-918C-4F5811A534F1}"/>
              </a:ext>
            </a:extLst>
          </p:cNvPr>
          <p:cNvSpPr txBox="1">
            <a:spLocks noChangeArrowheads="1"/>
          </p:cNvSpPr>
          <p:nvPr/>
        </p:nvSpPr>
        <p:spPr bwMode="auto">
          <a:xfrm>
            <a:off x="3687686" y="5786846"/>
            <a:ext cx="52479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spécial au CPN : G1510 – Payé au m</a:t>
            </a:r>
          </a:p>
        </p:txBody>
      </p:sp>
      <p:sp>
        <p:nvSpPr>
          <p:cNvPr id="22" name="ZoneTexte 21">
            <a:extLst>
              <a:ext uri="{FF2B5EF4-FFF2-40B4-BE49-F238E27FC236}">
                <a16:creationId xmlns:a16="http://schemas.microsoft.com/office/drawing/2014/main" id="{121BE537-4E55-4042-9A03-7D7E1432CDCB}"/>
              </a:ext>
            </a:extLst>
          </p:cNvPr>
          <p:cNvSpPr txBox="1"/>
          <p:nvPr/>
        </p:nvSpPr>
        <p:spPr>
          <a:xfrm>
            <a:off x="2506607" y="5705578"/>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5E71ABBD-C3AB-4881-BE0D-F03A88C74447}"/>
              </a:ext>
            </a:extLst>
          </p:cNvPr>
          <p:cNvSpPr txBox="1"/>
          <p:nvPr/>
        </p:nvSpPr>
        <p:spPr>
          <a:xfrm>
            <a:off x="3322084" y="1071154"/>
            <a:ext cx="2230008" cy="369332"/>
          </a:xfrm>
          <a:prstGeom prst="rect">
            <a:avLst/>
          </a:prstGeom>
          <a:noFill/>
        </p:spPr>
        <p:txBody>
          <a:bodyPr wrap="square" rtlCol="0">
            <a:spAutoFit/>
          </a:bodyPr>
          <a:lstStyle/>
          <a:p>
            <a:r>
              <a:rPr lang="fr-FR" b="1" dirty="0">
                <a:solidFill>
                  <a:schemeClr val="accent1">
                    <a:lumMod val="75000"/>
                  </a:schemeClr>
                </a:solidFill>
              </a:rPr>
              <a:t>Joint de construction</a:t>
            </a:r>
          </a:p>
        </p:txBody>
      </p:sp>
      <p:sp>
        <p:nvSpPr>
          <p:cNvPr id="24" name="ZoneTexte 23">
            <a:extLst>
              <a:ext uri="{FF2B5EF4-FFF2-40B4-BE49-F238E27FC236}">
                <a16:creationId xmlns:a16="http://schemas.microsoft.com/office/drawing/2014/main" id="{5D3633C7-1FA5-4942-885C-0356FBAFE29B}"/>
              </a:ext>
            </a:extLst>
          </p:cNvPr>
          <p:cNvSpPr txBox="1"/>
          <p:nvPr/>
        </p:nvSpPr>
        <p:spPr>
          <a:xfrm>
            <a:off x="2617896" y="3022423"/>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55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167D0FE-38B7-4269-940D-4AE371708CE8}"/>
              </a:ext>
            </a:extLst>
          </p:cNvPr>
          <p:cNvPicPr>
            <a:picLocks noChangeAspect="1"/>
          </p:cNvPicPr>
          <p:nvPr/>
        </p:nvPicPr>
        <p:blipFill>
          <a:blip r:embed="rId3"/>
          <a:stretch>
            <a:fillRect/>
          </a:stretch>
        </p:blipFill>
        <p:spPr>
          <a:xfrm>
            <a:off x="985999" y="4458290"/>
            <a:ext cx="2314592" cy="223839"/>
          </a:xfrm>
          <a:prstGeom prst="rect">
            <a:avLst/>
          </a:prstGeom>
        </p:spPr>
      </p:pic>
      <p:sp>
        <p:nvSpPr>
          <p:cNvPr id="7" name="Titre 6">
            <a:extLst>
              <a:ext uri="{FF2B5EF4-FFF2-40B4-BE49-F238E27FC236}">
                <a16:creationId xmlns:a16="http://schemas.microsoft.com/office/drawing/2014/main" id="{AAEE5DC4-EC94-4914-8050-B111FC4F0ABA}"/>
              </a:ext>
            </a:extLst>
          </p:cNvPr>
          <p:cNvSpPr>
            <a:spLocks noGrp="1"/>
          </p:cNvSpPr>
          <p:nvPr>
            <p:ph type="title"/>
          </p:nvPr>
        </p:nvSpPr>
        <p:spPr/>
        <p:txBody>
          <a:bodyPr/>
          <a:lstStyle/>
          <a:p>
            <a:r>
              <a:rPr lang="fr-FR" noProof="0" dirty="0"/>
              <a:t>Joints longitudinaux</a:t>
            </a:r>
          </a:p>
        </p:txBody>
      </p:sp>
      <p:pic>
        <p:nvPicPr>
          <p:cNvPr id="11" name="Image 10">
            <a:extLst>
              <a:ext uri="{FF2B5EF4-FFF2-40B4-BE49-F238E27FC236}">
                <a16:creationId xmlns:a16="http://schemas.microsoft.com/office/drawing/2014/main" id="{88573C34-C130-4FA9-B4DE-1414A290EB45}"/>
              </a:ext>
            </a:extLst>
          </p:cNvPr>
          <p:cNvPicPr>
            <a:picLocks noChangeAspect="1"/>
          </p:cNvPicPr>
          <p:nvPr/>
        </p:nvPicPr>
        <p:blipFill>
          <a:blip r:embed="rId4"/>
          <a:stretch>
            <a:fillRect/>
          </a:stretch>
        </p:blipFill>
        <p:spPr>
          <a:xfrm>
            <a:off x="682494" y="4644483"/>
            <a:ext cx="6986845" cy="1189092"/>
          </a:xfrm>
          <a:prstGeom prst="rect">
            <a:avLst/>
          </a:prstGeom>
        </p:spPr>
      </p:pic>
      <p:pic>
        <p:nvPicPr>
          <p:cNvPr id="2" name="Image 1">
            <a:extLst>
              <a:ext uri="{FF2B5EF4-FFF2-40B4-BE49-F238E27FC236}">
                <a16:creationId xmlns:a16="http://schemas.microsoft.com/office/drawing/2014/main" id="{3DCF8E3C-250A-45E5-8825-27890C31BD05}"/>
              </a:ext>
            </a:extLst>
          </p:cNvPr>
          <p:cNvPicPr>
            <a:picLocks noChangeAspect="1"/>
          </p:cNvPicPr>
          <p:nvPr/>
        </p:nvPicPr>
        <p:blipFill>
          <a:blip r:embed="rId5"/>
          <a:stretch>
            <a:fillRect/>
          </a:stretch>
        </p:blipFill>
        <p:spPr>
          <a:xfrm>
            <a:off x="4175917" y="2253875"/>
            <a:ext cx="4744772" cy="2322908"/>
          </a:xfrm>
          <a:prstGeom prst="rect">
            <a:avLst/>
          </a:prstGeom>
        </p:spPr>
      </p:pic>
      <p:pic>
        <p:nvPicPr>
          <p:cNvPr id="3" name="Image 2">
            <a:extLst>
              <a:ext uri="{FF2B5EF4-FFF2-40B4-BE49-F238E27FC236}">
                <a16:creationId xmlns:a16="http://schemas.microsoft.com/office/drawing/2014/main" id="{60313DD9-FC8E-4814-8124-3D7F01B9C03F}"/>
              </a:ext>
            </a:extLst>
          </p:cNvPr>
          <p:cNvPicPr>
            <a:picLocks noChangeAspect="1"/>
          </p:cNvPicPr>
          <p:nvPr/>
        </p:nvPicPr>
        <p:blipFill>
          <a:blip r:embed="rId6"/>
          <a:stretch>
            <a:fillRect/>
          </a:stretch>
        </p:blipFill>
        <p:spPr>
          <a:xfrm>
            <a:off x="359734" y="2154905"/>
            <a:ext cx="3692723" cy="2322908"/>
          </a:xfrm>
          <a:prstGeom prst="rect">
            <a:avLst/>
          </a:prstGeom>
        </p:spPr>
      </p:pic>
      <p:sp>
        <p:nvSpPr>
          <p:cNvPr id="13" name="Rectangle : coins arrondis 12">
            <a:extLst>
              <a:ext uri="{FF2B5EF4-FFF2-40B4-BE49-F238E27FC236}">
                <a16:creationId xmlns:a16="http://schemas.microsoft.com/office/drawing/2014/main" id="{D84CCFCD-DB10-453E-95CD-C673C46E28E1}"/>
              </a:ext>
            </a:extLst>
          </p:cNvPr>
          <p:cNvSpPr/>
          <p:nvPr/>
        </p:nvSpPr>
        <p:spPr>
          <a:xfrm>
            <a:off x="7074737" y="582696"/>
            <a:ext cx="1451098" cy="36933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1.2.7.2.2.</a:t>
            </a:r>
          </a:p>
        </p:txBody>
      </p:sp>
      <p:sp>
        <p:nvSpPr>
          <p:cNvPr id="14" name="Text Box 17">
            <a:extLst>
              <a:ext uri="{FF2B5EF4-FFF2-40B4-BE49-F238E27FC236}">
                <a16:creationId xmlns:a16="http://schemas.microsoft.com/office/drawing/2014/main" id="{3E53F9EC-5AAE-4855-A14A-9E2D05D6F745}"/>
              </a:ext>
            </a:extLst>
          </p:cNvPr>
          <p:cNvSpPr txBox="1">
            <a:spLocks noChangeArrowheads="1"/>
          </p:cNvSpPr>
          <p:nvPr/>
        </p:nvSpPr>
        <p:spPr bwMode="auto">
          <a:xfrm>
            <a:off x="3603218" y="5878630"/>
            <a:ext cx="52422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spécial au CPN : G1520 – Payé au m</a:t>
            </a:r>
          </a:p>
        </p:txBody>
      </p:sp>
      <p:sp>
        <p:nvSpPr>
          <p:cNvPr id="15" name="ZoneTexte 14">
            <a:extLst>
              <a:ext uri="{FF2B5EF4-FFF2-40B4-BE49-F238E27FC236}">
                <a16:creationId xmlns:a16="http://schemas.microsoft.com/office/drawing/2014/main" id="{E777474A-1FFD-4240-8179-C37B89843D5D}"/>
              </a:ext>
            </a:extLst>
          </p:cNvPr>
          <p:cNvSpPr txBox="1"/>
          <p:nvPr/>
        </p:nvSpPr>
        <p:spPr>
          <a:xfrm>
            <a:off x="3424051" y="4451116"/>
            <a:ext cx="8382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I 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4852B356-94BE-4CE6-AB8A-AD0D75752DDC}"/>
              </a:ext>
            </a:extLst>
          </p:cNvPr>
          <p:cNvSpPr txBox="1"/>
          <p:nvPr/>
        </p:nvSpPr>
        <p:spPr>
          <a:xfrm>
            <a:off x="3660085" y="956195"/>
            <a:ext cx="2230008" cy="369332"/>
          </a:xfrm>
          <a:prstGeom prst="rect">
            <a:avLst/>
          </a:prstGeom>
          <a:noFill/>
        </p:spPr>
        <p:txBody>
          <a:bodyPr wrap="square" rtlCol="0">
            <a:spAutoFit/>
          </a:bodyPr>
          <a:lstStyle/>
          <a:p>
            <a:r>
              <a:rPr lang="fr-FR" b="1" dirty="0">
                <a:solidFill>
                  <a:schemeClr val="accent1">
                    <a:lumMod val="75000"/>
                  </a:schemeClr>
                </a:solidFill>
              </a:rPr>
              <a:t>Joint de flexion</a:t>
            </a:r>
          </a:p>
        </p:txBody>
      </p:sp>
      <p:pic>
        <p:nvPicPr>
          <p:cNvPr id="10" name="Image 9">
            <a:extLst>
              <a:ext uri="{FF2B5EF4-FFF2-40B4-BE49-F238E27FC236}">
                <a16:creationId xmlns:a16="http://schemas.microsoft.com/office/drawing/2014/main" id="{0D13C5A4-1AE9-4637-9EFF-C70EA0A16FD1}"/>
              </a:ext>
            </a:extLst>
          </p:cNvPr>
          <p:cNvPicPr>
            <a:picLocks noChangeAspect="1"/>
          </p:cNvPicPr>
          <p:nvPr/>
        </p:nvPicPr>
        <p:blipFill>
          <a:blip r:embed="rId7"/>
          <a:stretch>
            <a:fillRect/>
          </a:stretch>
        </p:blipFill>
        <p:spPr>
          <a:xfrm>
            <a:off x="934769" y="1264782"/>
            <a:ext cx="6911615" cy="704821"/>
          </a:xfrm>
          <a:prstGeom prst="rect">
            <a:avLst/>
          </a:prstGeom>
        </p:spPr>
      </p:pic>
      <p:sp>
        <p:nvSpPr>
          <p:cNvPr id="17" name="Parchemin : horizontal 16">
            <a:extLst>
              <a:ext uri="{FF2B5EF4-FFF2-40B4-BE49-F238E27FC236}">
                <a16:creationId xmlns:a16="http://schemas.microsoft.com/office/drawing/2014/main" id="{C75085AC-F2FC-488C-8CF7-785C59DB5AC1}"/>
              </a:ext>
            </a:extLst>
          </p:cNvPr>
          <p:cNvSpPr/>
          <p:nvPr/>
        </p:nvSpPr>
        <p:spPr>
          <a:xfrm>
            <a:off x="613361" y="1149815"/>
            <a:ext cx="7233024" cy="979138"/>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82E948C5-73CD-4F28-8629-9BD0221F3C1C}"/>
              </a:ext>
            </a:extLst>
          </p:cNvPr>
          <p:cNvSpPr txBox="1"/>
          <p:nvPr/>
        </p:nvSpPr>
        <p:spPr>
          <a:xfrm>
            <a:off x="7198023" y="1986084"/>
            <a:ext cx="7261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1.2.7.2.2.</a:t>
            </a:r>
          </a:p>
        </p:txBody>
      </p:sp>
    </p:spTree>
    <p:extLst>
      <p:ext uri="{BB962C8B-B14F-4D97-AF65-F5344CB8AC3E}">
        <p14:creationId xmlns:p14="http://schemas.microsoft.com/office/powerpoint/2010/main" val="8022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93127" y="1863148"/>
            <a:ext cx="8557746" cy="3932769"/>
          </a:xfrm>
          <a:prstGeom prst="rect">
            <a:avLst/>
          </a:prstGeom>
        </p:spPr>
      </p:pic>
      <p:sp>
        <p:nvSpPr>
          <p:cNvPr id="5" name="Titre 4">
            <a:extLst>
              <a:ext uri="{FF2B5EF4-FFF2-40B4-BE49-F238E27FC236}">
                <a16:creationId xmlns:a16="http://schemas.microsoft.com/office/drawing/2014/main" id="{DB75C9E3-8E78-480E-B9C1-7CF2C0EACE46}"/>
              </a:ext>
            </a:extLst>
          </p:cNvPr>
          <p:cNvSpPr>
            <a:spLocks noGrp="1"/>
          </p:cNvSpPr>
          <p:nvPr>
            <p:ph type="title"/>
          </p:nvPr>
        </p:nvSpPr>
        <p:spPr/>
        <p:txBody>
          <a:bodyPr/>
          <a:lstStyle/>
          <a:p>
            <a:r>
              <a:rPr lang="fr-FR" noProof="0" dirty="0"/>
              <a:t>Joints – scellement</a:t>
            </a:r>
          </a:p>
        </p:txBody>
      </p:sp>
      <p:sp>
        <p:nvSpPr>
          <p:cNvPr id="7" name="Rectangle 10"/>
          <p:cNvSpPr>
            <a:spLocks noChangeArrowheads="1"/>
          </p:cNvSpPr>
          <p:nvPr/>
        </p:nvSpPr>
        <p:spPr bwMode="auto">
          <a:xfrm>
            <a:off x="371764" y="985393"/>
            <a:ext cx="812800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Aft>
                <a:spcPts val="600"/>
              </a:spcAft>
            </a:pPr>
            <a:r>
              <a:rPr lang="fr-FR" altLang="fr-FR" dirty="0"/>
              <a:t>Pour les réseaux I et II, les joints transversaux et longitudinaux sont scellés.</a:t>
            </a:r>
          </a:p>
          <a:p>
            <a:pPr eaLnBrk="0" hangingPunct="0">
              <a:spcAft>
                <a:spcPts val="600"/>
              </a:spcAft>
            </a:pPr>
            <a:r>
              <a:rPr lang="fr-FR" altLang="fr-FR" dirty="0"/>
              <a:t>Pour le réseau III, les joints transversaux et longitudinaux ne sont pas scellés sauf pour raison esthétique. </a:t>
            </a:r>
          </a:p>
        </p:txBody>
      </p:sp>
      <p:sp>
        <p:nvSpPr>
          <p:cNvPr id="11" name="Rectangle : coins arrondis 10">
            <a:extLst>
              <a:ext uri="{FF2B5EF4-FFF2-40B4-BE49-F238E27FC236}">
                <a16:creationId xmlns:a16="http://schemas.microsoft.com/office/drawing/2014/main" id="{DACB39B2-A12A-49E2-BE06-05D09287B022}"/>
              </a:ext>
            </a:extLst>
          </p:cNvPr>
          <p:cNvSpPr/>
          <p:nvPr/>
        </p:nvSpPr>
        <p:spPr>
          <a:xfrm>
            <a:off x="7103634" y="565334"/>
            <a:ext cx="1451098" cy="37550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1.2.7.5.</a:t>
            </a:r>
          </a:p>
        </p:txBody>
      </p:sp>
      <p:sp>
        <p:nvSpPr>
          <p:cNvPr id="12" name="Text Box 17">
            <a:extLst>
              <a:ext uri="{FF2B5EF4-FFF2-40B4-BE49-F238E27FC236}">
                <a16:creationId xmlns:a16="http://schemas.microsoft.com/office/drawing/2014/main" id="{84CC9857-8024-42F8-BFA1-FFB2F5FF602D}"/>
              </a:ext>
            </a:extLst>
          </p:cNvPr>
          <p:cNvSpPr txBox="1">
            <a:spLocks noChangeArrowheads="1"/>
          </p:cNvSpPr>
          <p:nvPr/>
        </p:nvSpPr>
        <p:spPr bwMode="auto">
          <a:xfrm>
            <a:off x="3218699" y="5873108"/>
            <a:ext cx="58210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Compris dans le prix des postes revêtements !</a:t>
            </a:r>
          </a:p>
        </p:txBody>
      </p:sp>
      <p:sp>
        <p:nvSpPr>
          <p:cNvPr id="13" name="ZoneTexte 12">
            <a:extLst>
              <a:ext uri="{FF2B5EF4-FFF2-40B4-BE49-F238E27FC236}">
                <a16:creationId xmlns:a16="http://schemas.microsoft.com/office/drawing/2014/main" id="{CAD7E5FD-6BAF-4037-BED9-4C94FDFC46A5}"/>
              </a:ext>
            </a:extLst>
          </p:cNvPr>
          <p:cNvSpPr txBox="1"/>
          <p:nvPr/>
        </p:nvSpPr>
        <p:spPr>
          <a:xfrm>
            <a:off x="7250405" y="5565085"/>
            <a:ext cx="107450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Figure G. 1.2.7.5.1.</a:t>
            </a:r>
          </a:p>
        </p:txBody>
      </p:sp>
    </p:spTree>
    <p:extLst>
      <p:ext uri="{BB962C8B-B14F-4D97-AF65-F5344CB8AC3E}">
        <p14:creationId xmlns:p14="http://schemas.microsoft.com/office/powerpoint/2010/main" val="284105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B75C9E3-8E78-480E-B9C1-7CF2C0EACE46}"/>
              </a:ext>
            </a:extLst>
          </p:cNvPr>
          <p:cNvSpPr>
            <a:spLocks noGrp="1"/>
          </p:cNvSpPr>
          <p:nvPr>
            <p:ph type="title"/>
          </p:nvPr>
        </p:nvSpPr>
        <p:spPr/>
        <p:txBody>
          <a:bodyPr/>
          <a:lstStyle/>
          <a:p>
            <a:r>
              <a:rPr lang="fr-FR" noProof="0" dirty="0"/>
              <a:t>Joints – scellement</a:t>
            </a:r>
          </a:p>
        </p:txBody>
      </p:sp>
      <p:sp>
        <p:nvSpPr>
          <p:cNvPr id="11" name="Rectangle : coins arrondis 10">
            <a:extLst>
              <a:ext uri="{FF2B5EF4-FFF2-40B4-BE49-F238E27FC236}">
                <a16:creationId xmlns:a16="http://schemas.microsoft.com/office/drawing/2014/main" id="{DACB39B2-A12A-49E2-BE06-05D09287B022}"/>
              </a:ext>
            </a:extLst>
          </p:cNvPr>
          <p:cNvSpPr/>
          <p:nvPr/>
        </p:nvSpPr>
        <p:spPr>
          <a:xfrm>
            <a:off x="7046484" y="564331"/>
            <a:ext cx="1451098" cy="39199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1.2.7.5.</a:t>
            </a:r>
          </a:p>
        </p:txBody>
      </p:sp>
      <p:sp>
        <p:nvSpPr>
          <p:cNvPr id="13" name="ZoneTexte 12">
            <a:extLst>
              <a:ext uri="{FF2B5EF4-FFF2-40B4-BE49-F238E27FC236}">
                <a16:creationId xmlns:a16="http://schemas.microsoft.com/office/drawing/2014/main" id="{CAD7E5FD-6BAF-4037-BED9-4C94FDFC46A5}"/>
              </a:ext>
            </a:extLst>
          </p:cNvPr>
          <p:cNvSpPr txBox="1"/>
          <p:nvPr/>
        </p:nvSpPr>
        <p:spPr>
          <a:xfrm>
            <a:off x="3770626" y="4681101"/>
            <a:ext cx="254660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black"/>
                </a:solidFill>
                <a:effectLst/>
                <a:uLnTx/>
                <a:uFillTx/>
                <a:latin typeface="Calibri" panose="020F0502020204030204"/>
                <a:ea typeface="+mn-ea"/>
                <a:cs typeface="+mn-cs"/>
              </a:rPr>
              <a:t>Produits élastiques à base d’élastomères pistolés à froid</a:t>
            </a:r>
          </a:p>
        </p:txBody>
      </p:sp>
      <p:pic>
        <p:nvPicPr>
          <p:cNvPr id="9" name="Image 8">
            <a:extLst>
              <a:ext uri="{FF2B5EF4-FFF2-40B4-BE49-F238E27FC236}">
                <a16:creationId xmlns:a16="http://schemas.microsoft.com/office/drawing/2014/main" id="{2A22F193-95BB-40AE-87B1-115AC24BAE8A}"/>
              </a:ext>
            </a:extLst>
          </p:cNvPr>
          <p:cNvPicPr>
            <a:picLocks noChangeAspect="1"/>
          </p:cNvPicPr>
          <p:nvPr/>
        </p:nvPicPr>
        <p:blipFill>
          <a:blip r:embed="rId3"/>
          <a:stretch>
            <a:fillRect/>
          </a:stretch>
        </p:blipFill>
        <p:spPr>
          <a:xfrm>
            <a:off x="203265" y="1039094"/>
            <a:ext cx="3437902" cy="4779812"/>
          </a:xfrm>
          <a:prstGeom prst="rect">
            <a:avLst/>
          </a:prstGeom>
        </p:spPr>
      </p:pic>
      <p:pic>
        <p:nvPicPr>
          <p:cNvPr id="3" name="Image 2">
            <a:extLst>
              <a:ext uri="{FF2B5EF4-FFF2-40B4-BE49-F238E27FC236}">
                <a16:creationId xmlns:a16="http://schemas.microsoft.com/office/drawing/2014/main" id="{AF839FCA-7B97-41DA-AA86-E6276F787C0A}"/>
              </a:ext>
            </a:extLst>
          </p:cNvPr>
          <p:cNvPicPr>
            <a:picLocks noChangeAspect="1"/>
          </p:cNvPicPr>
          <p:nvPr/>
        </p:nvPicPr>
        <p:blipFill>
          <a:blip r:embed="rId4"/>
          <a:stretch>
            <a:fillRect/>
          </a:stretch>
        </p:blipFill>
        <p:spPr>
          <a:xfrm>
            <a:off x="3375487" y="1520101"/>
            <a:ext cx="2974191" cy="3161000"/>
          </a:xfrm>
          <a:prstGeom prst="rect">
            <a:avLst/>
          </a:prstGeom>
        </p:spPr>
      </p:pic>
      <p:pic>
        <p:nvPicPr>
          <p:cNvPr id="4" name="Image 3">
            <a:extLst>
              <a:ext uri="{FF2B5EF4-FFF2-40B4-BE49-F238E27FC236}">
                <a16:creationId xmlns:a16="http://schemas.microsoft.com/office/drawing/2014/main" id="{7ACF0CC0-50D7-4A51-854D-BF1215053017}"/>
              </a:ext>
            </a:extLst>
          </p:cNvPr>
          <p:cNvPicPr>
            <a:picLocks noChangeAspect="1"/>
          </p:cNvPicPr>
          <p:nvPr/>
        </p:nvPicPr>
        <p:blipFill>
          <a:blip r:embed="rId5"/>
          <a:stretch>
            <a:fillRect/>
          </a:stretch>
        </p:blipFill>
        <p:spPr>
          <a:xfrm>
            <a:off x="6080502" y="1442086"/>
            <a:ext cx="2988939" cy="2517001"/>
          </a:xfrm>
          <a:prstGeom prst="rect">
            <a:avLst/>
          </a:prstGeom>
        </p:spPr>
      </p:pic>
      <p:pic>
        <p:nvPicPr>
          <p:cNvPr id="6" name="Image 5">
            <a:extLst>
              <a:ext uri="{FF2B5EF4-FFF2-40B4-BE49-F238E27FC236}">
                <a16:creationId xmlns:a16="http://schemas.microsoft.com/office/drawing/2014/main" id="{70F3BAB1-AA6C-40BD-9CC5-1747628FCC93}"/>
              </a:ext>
            </a:extLst>
          </p:cNvPr>
          <p:cNvPicPr>
            <a:picLocks noChangeAspect="1"/>
          </p:cNvPicPr>
          <p:nvPr/>
        </p:nvPicPr>
        <p:blipFill>
          <a:blip r:embed="rId6"/>
          <a:stretch>
            <a:fillRect/>
          </a:stretch>
        </p:blipFill>
        <p:spPr>
          <a:xfrm>
            <a:off x="6618989" y="3959087"/>
            <a:ext cx="2175468" cy="1714467"/>
          </a:xfrm>
          <a:prstGeom prst="rect">
            <a:avLst/>
          </a:prstGeom>
        </p:spPr>
      </p:pic>
      <p:sp>
        <p:nvSpPr>
          <p:cNvPr id="14" name="ZoneTexte 13">
            <a:extLst>
              <a:ext uri="{FF2B5EF4-FFF2-40B4-BE49-F238E27FC236}">
                <a16:creationId xmlns:a16="http://schemas.microsoft.com/office/drawing/2014/main" id="{CB928738-D4A4-4F4B-8383-3606326CF84D}"/>
              </a:ext>
            </a:extLst>
          </p:cNvPr>
          <p:cNvSpPr txBox="1"/>
          <p:nvPr/>
        </p:nvSpPr>
        <p:spPr>
          <a:xfrm>
            <a:off x="6433420" y="5719049"/>
            <a:ext cx="254660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black"/>
                </a:solidFill>
                <a:effectLst/>
                <a:uLnTx/>
                <a:uFillTx/>
                <a:latin typeface="Calibri" panose="020F0502020204030204"/>
                <a:ea typeface="+mn-ea"/>
                <a:cs typeface="+mn-cs"/>
              </a:rPr>
              <a:t>Profilés préformés en caoutchouc synthétique</a:t>
            </a:r>
          </a:p>
        </p:txBody>
      </p:sp>
      <p:sp>
        <p:nvSpPr>
          <p:cNvPr id="15" name="ZoneTexte 14">
            <a:extLst>
              <a:ext uri="{FF2B5EF4-FFF2-40B4-BE49-F238E27FC236}">
                <a16:creationId xmlns:a16="http://schemas.microsoft.com/office/drawing/2014/main" id="{E91F186F-2DB1-45F5-A522-06B6CB28BAC8}"/>
              </a:ext>
            </a:extLst>
          </p:cNvPr>
          <p:cNvSpPr txBox="1"/>
          <p:nvPr/>
        </p:nvSpPr>
        <p:spPr>
          <a:xfrm>
            <a:off x="5390235" y="5301686"/>
            <a:ext cx="107450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 88/14</a:t>
            </a:r>
          </a:p>
        </p:txBody>
      </p:sp>
    </p:spTree>
    <p:extLst>
      <p:ext uri="{BB962C8B-B14F-4D97-AF65-F5344CB8AC3E}">
        <p14:creationId xmlns:p14="http://schemas.microsoft.com/office/powerpoint/2010/main" val="44988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14DEC10D-0509-4AAF-B021-1C9873F89F98}"/>
              </a:ext>
            </a:extLst>
          </p:cNvPr>
          <p:cNvSpPr>
            <a:spLocks noGrp="1"/>
          </p:cNvSpPr>
          <p:nvPr>
            <p:ph type="title"/>
          </p:nvPr>
        </p:nvSpPr>
        <p:spPr/>
        <p:txBody>
          <a:bodyPr/>
          <a:lstStyle/>
          <a:p>
            <a:r>
              <a:rPr lang="fr-FR" noProof="0" dirty="0"/>
              <a:t>Joints – Remarque</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 y="1267527"/>
            <a:ext cx="3840000" cy="2880000"/>
          </a:xfrm>
          <a:prstGeom prst="rect">
            <a:avLst/>
          </a:prstGeom>
        </p:spPr>
      </p:pic>
      <p:pic>
        <p:nvPicPr>
          <p:cNvPr id="3" name="Image 2"/>
          <p:cNvPicPr>
            <a:picLocks noChangeAspect="1"/>
          </p:cNvPicPr>
          <p:nvPr/>
        </p:nvPicPr>
        <p:blipFill>
          <a:blip r:embed="rId4"/>
          <a:stretch>
            <a:fillRect/>
          </a:stretch>
        </p:blipFill>
        <p:spPr>
          <a:xfrm>
            <a:off x="4380000" y="1267527"/>
            <a:ext cx="3840000" cy="2880000"/>
          </a:xfrm>
          <a:prstGeom prst="rect">
            <a:avLst/>
          </a:prstGeom>
        </p:spPr>
      </p:pic>
      <p:pic>
        <p:nvPicPr>
          <p:cNvPr id="5" name="Image 4"/>
          <p:cNvPicPr>
            <a:picLocks noChangeAspect="1"/>
          </p:cNvPicPr>
          <p:nvPr/>
        </p:nvPicPr>
        <p:blipFill>
          <a:blip r:embed="rId5"/>
          <a:stretch>
            <a:fillRect/>
          </a:stretch>
        </p:blipFill>
        <p:spPr>
          <a:xfrm>
            <a:off x="467850" y="4346732"/>
            <a:ext cx="8496000" cy="1287476"/>
          </a:xfrm>
          <a:prstGeom prst="rect">
            <a:avLst/>
          </a:prstGeom>
        </p:spPr>
      </p:pic>
      <p:pic>
        <p:nvPicPr>
          <p:cNvPr id="3074" name="Picture 2" descr="Résultat de recherche d'images pour &quot;24h&quot;">
            <a:extLst>
              <a:ext uri="{FF2B5EF4-FFF2-40B4-BE49-F238E27FC236}">
                <a16:creationId xmlns:a16="http://schemas.microsoft.com/office/drawing/2014/main" id="{B18C91A2-114B-4547-B5B4-AB415B927A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007" t="12617" r="13806" b="19010"/>
          <a:stretch/>
        </p:blipFill>
        <p:spPr bwMode="auto">
          <a:xfrm>
            <a:off x="4572000" y="5411445"/>
            <a:ext cx="837446" cy="84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182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115F0CEE-9E4E-40DC-B9CF-77A154AAF4C8}"/>
              </a:ext>
            </a:extLst>
          </p:cNvPr>
          <p:cNvGrpSpPr/>
          <p:nvPr/>
        </p:nvGrpSpPr>
        <p:grpSpPr>
          <a:xfrm>
            <a:off x="6238595" y="983742"/>
            <a:ext cx="2204019" cy="5323540"/>
            <a:chOff x="5921672" y="1003197"/>
            <a:chExt cx="2237798" cy="5737734"/>
          </a:xfrm>
        </p:grpSpPr>
        <p:pic>
          <p:nvPicPr>
            <p:cNvPr id="2" name="Image 1">
              <a:extLst>
                <a:ext uri="{FF2B5EF4-FFF2-40B4-BE49-F238E27FC236}">
                  <a16:creationId xmlns:a16="http://schemas.microsoft.com/office/drawing/2014/main" id="{ECE02EB8-9B31-4C3B-8F1B-B5E29398396F}"/>
                </a:ext>
              </a:extLst>
            </p:cNvPr>
            <p:cNvPicPr>
              <a:picLocks noChangeAspect="1"/>
            </p:cNvPicPr>
            <p:nvPr/>
          </p:nvPicPr>
          <p:blipFill rotWithShape="1">
            <a:blip r:embed="rId3"/>
            <a:srcRect t="4119"/>
            <a:stretch/>
          </p:blipFill>
          <p:spPr>
            <a:xfrm>
              <a:off x="5921672" y="1044769"/>
              <a:ext cx="2237798" cy="5696162"/>
            </a:xfrm>
            <a:prstGeom prst="rect">
              <a:avLst/>
            </a:prstGeom>
          </p:spPr>
        </p:pic>
        <p:pic>
          <p:nvPicPr>
            <p:cNvPr id="3" name="Image 2">
              <a:extLst>
                <a:ext uri="{FF2B5EF4-FFF2-40B4-BE49-F238E27FC236}">
                  <a16:creationId xmlns:a16="http://schemas.microsoft.com/office/drawing/2014/main" id="{16F73CC2-59D7-48ED-B7A6-33DADBBC5093}"/>
                </a:ext>
              </a:extLst>
            </p:cNvPr>
            <p:cNvPicPr>
              <a:picLocks noChangeAspect="1"/>
            </p:cNvPicPr>
            <p:nvPr/>
          </p:nvPicPr>
          <p:blipFill>
            <a:blip r:embed="rId4"/>
            <a:stretch>
              <a:fillRect/>
            </a:stretch>
          </p:blipFill>
          <p:spPr>
            <a:xfrm>
              <a:off x="6380018" y="1003197"/>
              <a:ext cx="231777" cy="103188"/>
            </a:xfrm>
            <a:prstGeom prst="rect">
              <a:avLst/>
            </a:prstGeom>
          </p:spPr>
        </p:pic>
      </p:grpSp>
      <p:sp>
        <p:nvSpPr>
          <p:cNvPr id="15" name="Titre 14">
            <a:extLst>
              <a:ext uri="{FF2B5EF4-FFF2-40B4-BE49-F238E27FC236}">
                <a16:creationId xmlns:a16="http://schemas.microsoft.com/office/drawing/2014/main" id="{A7FBF174-1D09-4649-9443-B4EF09138BEA}"/>
              </a:ext>
            </a:extLst>
          </p:cNvPr>
          <p:cNvSpPr>
            <a:spLocks noGrp="1"/>
          </p:cNvSpPr>
          <p:nvPr>
            <p:ph type="title"/>
          </p:nvPr>
        </p:nvSpPr>
        <p:spPr/>
        <p:txBody>
          <a:bodyPr/>
          <a:lstStyle/>
          <a:p>
            <a:r>
              <a:rPr lang="fr-FR" noProof="0" dirty="0"/>
              <a:t>Joints – Résumé</a:t>
            </a:r>
          </a:p>
        </p:txBody>
      </p:sp>
      <p:sp>
        <p:nvSpPr>
          <p:cNvPr id="14" name="ZoneTexte 13">
            <a:extLst>
              <a:ext uri="{FF2B5EF4-FFF2-40B4-BE49-F238E27FC236}">
                <a16:creationId xmlns:a16="http://schemas.microsoft.com/office/drawing/2014/main" id="{448F2FF1-F7C2-44BC-94F9-656289E1B7CB}"/>
              </a:ext>
            </a:extLst>
          </p:cNvPr>
          <p:cNvSpPr txBox="1"/>
          <p:nvPr/>
        </p:nvSpPr>
        <p:spPr>
          <a:xfrm>
            <a:off x="8120085" y="6217096"/>
            <a:ext cx="84093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26</a:t>
            </a:r>
          </a:p>
        </p:txBody>
      </p:sp>
      <p:sp>
        <p:nvSpPr>
          <p:cNvPr id="6" name="ZoneTexte 5">
            <a:extLst>
              <a:ext uri="{FF2B5EF4-FFF2-40B4-BE49-F238E27FC236}">
                <a16:creationId xmlns:a16="http://schemas.microsoft.com/office/drawing/2014/main" id="{9D911CB1-F9B5-4B8A-B8CF-510320F3C1B2}"/>
              </a:ext>
            </a:extLst>
          </p:cNvPr>
          <p:cNvSpPr txBox="1"/>
          <p:nvPr/>
        </p:nvSpPr>
        <p:spPr>
          <a:xfrm>
            <a:off x="196320" y="1019564"/>
            <a:ext cx="5523873" cy="400110"/>
          </a:xfrm>
          <a:prstGeom prst="rect">
            <a:avLst/>
          </a:prstGeom>
          <a:noFill/>
        </p:spPr>
        <p:txBody>
          <a:bodyPr wrap="square" rtlCol="0">
            <a:spAutoFit/>
          </a:bodyPr>
          <a:lstStyle/>
          <a:p>
            <a:r>
              <a:rPr lang="fr-FR" sz="2000" dirty="0"/>
              <a:t>Joints transversaux de retrait – goujonnés ou non</a:t>
            </a:r>
          </a:p>
        </p:txBody>
      </p:sp>
      <p:sp>
        <p:nvSpPr>
          <p:cNvPr id="18" name="ZoneTexte 17">
            <a:extLst>
              <a:ext uri="{FF2B5EF4-FFF2-40B4-BE49-F238E27FC236}">
                <a16:creationId xmlns:a16="http://schemas.microsoft.com/office/drawing/2014/main" id="{B538DE52-5472-4D6F-8838-27EAEEC2275C}"/>
              </a:ext>
            </a:extLst>
          </p:cNvPr>
          <p:cNvSpPr txBox="1"/>
          <p:nvPr/>
        </p:nvSpPr>
        <p:spPr>
          <a:xfrm>
            <a:off x="180160" y="1864034"/>
            <a:ext cx="5799234" cy="400110"/>
          </a:xfrm>
          <a:prstGeom prst="rect">
            <a:avLst/>
          </a:prstGeom>
          <a:noFill/>
        </p:spPr>
        <p:txBody>
          <a:bodyPr wrap="square" rtlCol="0">
            <a:spAutoFit/>
          </a:bodyPr>
          <a:lstStyle/>
          <a:p>
            <a:r>
              <a:rPr lang="fr-FR" sz="2000" dirty="0"/>
              <a:t>Joints transversaux de dilatation – goujonnés ou non</a:t>
            </a:r>
          </a:p>
        </p:txBody>
      </p:sp>
      <p:sp>
        <p:nvSpPr>
          <p:cNvPr id="19" name="ZoneTexte 18">
            <a:extLst>
              <a:ext uri="{FF2B5EF4-FFF2-40B4-BE49-F238E27FC236}">
                <a16:creationId xmlns:a16="http://schemas.microsoft.com/office/drawing/2014/main" id="{C461E65C-EC86-4357-A4BF-0575EC94766C}"/>
              </a:ext>
            </a:extLst>
          </p:cNvPr>
          <p:cNvSpPr txBox="1"/>
          <p:nvPr/>
        </p:nvSpPr>
        <p:spPr>
          <a:xfrm>
            <a:off x="180160" y="2706885"/>
            <a:ext cx="6082732" cy="400110"/>
          </a:xfrm>
          <a:prstGeom prst="rect">
            <a:avLst/>
          </a:prstGeom>
          <a:noFill/>
        </p:spPr>
        <p:txBody>
          <a:bodyPr wrap="square" rtlCol="0">
            <a:spAutoFit/>
          </a:bodyPr>
          <a:lstStyle/>
          <a:p>
            <a:r>
              <a:rPr lang="fr-FR" sz="2000" dirty="0"/>
              <a:t>Joints transversaux de construction – goujonnés ou non</a:t>
            </a:r>
          </a:p>
        </p:txBody>
      </p:sp>
      <p:sp>
        <p:nvSpPr>
          <p:cNvPr id="20" name="ZoneTexte 19">
            <a:extLst>
              <a:ext uri="{FF2B5EF4-FFF2-40B4-BE49-F238E27FC236}">
                <a16:creationId xmlns:a16="http://schemas.microsoft.com/office/drawing/2014/main" id="{34DF7DA2-65B7-4A8C-B646-9E2DA84114DE}"/>
              </a:ext>
            </a:extLst>
          </p:cNvPr>
          <p:cNvSpPr txBox="1"/>
          <p:nvPr/>
        </p:nvSpPr>
        <p:spPr>
          <a:xfrm>
            <a:off x="288000" y="3887475"/>
            <a:ext cx="5523873" cy="400110"/>
          </a:xfrm>
          <a:prstGeom prst="rect">
            <a:avLst/>
          </a:prstGeom>
          <a:noFill/>
        </p:spPr>
        <p:txBody>
          <a:bodyPr wrap="square" rtlCol="0">
            <a:spAutoFit/>
          </a:bodyPr>
          <a:lstStyle/>
          <a:p>
            <a:r>
              <a:rPr lang="fr-FR" sz="2000" dirty="0"/>
              <a:t>Joints longitudinaux de flexion – ancrés ou non</a:t>
            </a:r>
          </a:p>
        </p:txBody>
      </p:sp>
      <p:sp>
        <p:nvSpPr>
          <p:cNvPr id="21" name="ZoneTexte 20">
            <a:extLst>
              <a:ext uri="{FF2B5EF4-FFF2-40B4-BE49-F238E27FC236}">
                <a16:creationId xmlns:a16="http://schemas.microsoft.com/office/drawing/2014/main" id="{AA2B5B61-4E50-4DEA-8240-B57B3503B0A8}"/>
              </a:ext>
            </a:extLst>
          </p:cNvPr>
          <p:cNvSpPr txBox="1"/>
          <p:nvPr/>
        </p:nvSpPr>
        <p:spPr>
          <a:xfrm>
            <a:off x="263861" y="4671811"/>
            <a:ext cx="5731694" cy="400110"/>
          </a:xfrm>
          <a:prstGeom prst="rect">
            <a:avLst/>
          </a:prstGeom>
          <a:noFill/>
        </p:spPr>
        <p:txBody>
          <a:bodyPr wrap="square" rtlCol="0">
            <a:spAutoFit/>
          </a:bodyPr>
          <a:lstStyle/>
          <a:p>
            <a:r>
              <a:rPr lang="fr-FR" sz="2000" dirty="0"/>
              <a:t>Joints longitudinaux de construction – ancrés ou non</a:t>
            </a:r>
          </a:p>
        </p:txBody>
      </p:sp>
      <p:sp>
        <p:nvSpPr>
          <p:cNvPr id="22" name="ZoneTexte 21">
            <a:extLst>
              <a:ext uri="{FF2B5EF4-FFF2-40B4-BE49-F238E27FC236}">
                <a16:creationId xmlns:a16="http://schemas.microsoft.com/office/drawing/2014/main" id="{546474C8-8D56-4725-A73D-A44707065426}"/>
              </a:ext>
            </a:extLst>
          </p:cNvPr>
          <p:cNvSpPr txBox="1"/>
          <p:nvPr/>
        </p:nvSpPr>
        <p:spPr>
          <a:xfrm>
            <a:off x="293540" y="5440691"/>
            <a:ext cx="5731694" cy="400110"/>
          </a:xfrm>
          <a:prstGeom prst="rect">
            <a:avLst/>
          </a:prstGeom>
          <a:noFill/>
        </p:spPr>
        <p:txBody>
          <a:bodyPr wrap="square" rtlCol="0">
            <a:spAutoFit/>
          </a:bodyPr>
          <a:lstStyle/>
          <a:p>
            <a:r>
              <a:rPr lang="fr-FR" sz="2000" dirty="0"/>
              <a:t>Joints longitudinaux de construction – ancrés ou non</a:t>
            </a:r>
          </a:p>
        </p:txBody>
      </p:sp>
      <p:sp>
        <p:nvSpPr>
          <p:cNvPr id="23" name="Text Box 17">
            <a:extLst>
              <a:ext uri="{FF2B5EF4-FFF2-40B4-BE49-F238E27FC236}">
                <a16:creationId xmlns:a16="http://schemas.microsoft.com/office/drawing/2014/main" id="{044B82ED-C410-4C98-8D02-432AE2039374}"/>
              </a:ext>
            </a:extLst>
          </p:cNvPr>
          <p:cNvSpPr txBox="1">
            <a:spLocks noChangeArrowheads="1"/>
          </p:cNvSpPr>
          <p:nvPr/>
        </p:nvSpPr>
        <p:spPr bwMode="auto">
          <a:xfrm>
            <a:off x="819830" y="1364459"/>
            <a:ext cx="38237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100" b="1" dirty="0">
                <a:solidFill>
                  <a:srgbClr val="FB1913"/>
                </a:solidFill>
                <a:latin typeface="Verdana" panose="020B0604030504040204" pitchFamily="34" charset="0"/>
              </a:rPr>
              <a:t>Compris dans le prix des postes revêtements !</a:t>
            </a:r>
          </a:p>
        </p:txBody>
      </p:sp>
      <p:sp>
        <p:nvSpPr>
          <p:cNvPr id="24" name="Text Box 17">
            <a:extLst>
              <a:ext uri="{FF2B5EF4-FFF2-40B4-BE49-F238E27FC236}">
                <a16:creationId xmlns:a16="http://schemas.microsoft.com/office/drawing/2014/main" id="{27AF6099-2696-4223-AD4C-5310ACE315C8}"/>
              </a:ext>
            </a:extLst>
          </p:cNvPr>
          <p:cNvSpPr txBox="1">
            <a:spLocks noChangeArrowheads="1"/>
          </p:cNvSpPr>
          <p:nvPr/>
        </p:nvSpPr>
        <p:spPr bwMode="auto">
          <a:xfrm>
            <a:off x="804792" y="3069168"/>
            <a:ext cx="38237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100" b="1" dirty="0">
                <a:solidFill>
                  <a:srgbClr val="FB1913"/>
                </a:solidFill>
                <a:latin typeface="Verdana" panose="020B0604030504040204" pitchFamily="34" charset="0"/>
              </a:rPr>
              <a:t>Compris dans le prix des postes revêtements !</a:t>
            </a:r>
          </a:p>
        </p:txBody>
      </p:sp>
      <p:sp>
        <p:nvSpPr>
          <p:cNvPr id="25" name="Text Box 17">
            <a:extLst>
              <a:ext uri="{FF2B5EF4-FFF2-40B4-BE49-F238E27FC236}">
                <a16:creationId xmlns:a16="http://schemas.microsoft.com/office/drawing/2014/main" id="{4FB6C541-ACC6-495B-9F1F-B4DB1897E562}"/>
              </a:ext>
            </a:extLst>
          </p:cNvPr>
          <p:cNvSpPr txBox="1">
            <a:spLocks noChangeArrowheads="1"/>
          </p:cNvSpPr>
          <p:nvPr/>
        </p:nvSpPr>
        <p:spPr bwMode="auto">
          <a:xfrm>
            <a:off x="1899867" y="2212570"/>
            <a:ext cx="208445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100" b="1" dirty="0">
                <a:solidFill>
                  <a:srgbClr val="FB1913"/>
                </a:solidFill>
                <a:latin typeface="Verdana" panose="020B0604030504040204" pitchFamily="34" charset="0"/>
              </a:rPr>
              <a:t>Poste spécial au CPN</a:t>
            </a:r>
          </a:p>
        </p:txBody>
      </p:sp>
      <p:sp>
        <p:nvSpPr>
          <p:cNvPr id="26" name="Text Box 17">
            <a:extLst>
              <a:ext uri="{FF2B5EF4-FFF2-40B4-BE49-F238E27FC236}">
                <a16:creationId xmlns:a16="http://schemas.microsoft.com/office/drawing/2014/main" id="{A49CF26B-500A-4E36-B4CD-70598078F068}"/>
              </a:ext>
            </a:extLst>
          </p:cNvPr>
          <p:cNvSpPr txBox="1">
            <a:spLocks noChangeArrowheads="1"/>
          </p:cNvSpPr>
          <p:nvPr/>
        </p:nvSpPr>
        <p:spPr bwMode="auto">
          <a:xfrm>
            <a:off x="2007707" y="4233344"/>
            <a:ext cx="25095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100" b="1" dirty="0">
                <a:solidFill>
                  <a:srgbClr val="FB1913"/>
                </a:solidFill>
                <a:latin typeface="Verdana" panose="020B0604030504040204" pitchFamily="34" charset="0"/>
              </a:rPr>
              <a:t>Poste(s) spécial(aux) au CPN</a:t>
            </a:r>
          </a:p>
        </p:txBody>
      </p:sp>
      <p:cxnSp>
        <p:nvCxnSpPr>
          <p:cNvPr id="5" name="Connecteur droit 4">
            <a:extLst>
              <a:ext uri="{FF2B5EF4-FFF2-40B4-BE49-F238E27FC236}">
                <a16:creationId xmlns:a16="http://schemas.microsoft.com/office/drawing/2014/main" id="{8AE4BC00-0ECF-4CF0-BA99-A4F47025F100}"/>
              </a:ext>
            </a:extLst>
          </p:cNvPr>
          <p:cNvCxnSpPr/>
          <p:nvPr/>
        </p:nvCxnSpPr>
        <p:spPr>
          <a:xfrm>
            <a:off x="439360" y="3610279"/>
            <a:ext cx="5799235" cy="0"/>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 Box 17">
            <a:extLst>
              <a:ext uri="{FF2B5EF4-FFF2-40B4-BE49-F238E27FC236}">
                <a16:creationId xmlns:a16="http://schemas.microsoft.com/office/drawing/2014/main" id="{3B64A652-6017-4DAC-9CBE-4F7485997467}"/>
              </a:ext>
            </a:extLst>
          </p:cNvPr>
          <p:cNvSpPr txBox="1">
            <a:spLocks noChangeArrowheads="1"/>
          </p:cNvSpPr>
          <p:nvPr/>
        </p:nvSpPr>
        <p:spPr bwMode="auto">
          <a:xfrm>
            <a:off x="2007706" y="5117773"/>
            <a:ext cx="25095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100" b="1" dirty="0">
                <a:solidFill>
                  <a:srgbClr val="FB1913"/>
                </a:solidFill>
                <a:latin typeface="Verdana" panose="020B0604030504040204" pitchFamily="34" charset="0"/>
              </a:rPr>
              <a:t>Poste(s) spécial(aux) au CPN</a:t>
            </a:r>
          </a:p>
        </p:txBody>
      </p:sp>
      <p:sp>
        <p:nvSpPr>
          <p:cNvPr id="30" name="Text Box 17">
            <a:extLst>
              <a:ext uri="{FF2B5EF4-FFF2-40B4-BE49-F238E27FC236}">
                <a16:creationId xmlns:a16="http://schemas.microsoft.com/office/drawing/2014/main" id="{F66C2E9D-283F-4657-B913-430A980154AB}"/>
              </a:ext>
            </a:extLst>
          </p:cNvPr>
          <p:cNvSpPr txBox="1">
            <a:spLocks noChangeArrowheads="1"/>
          </p:cNvSpPr>
          <p:nvPr/>
        </p:nvSpPr>
        <p:spPr bwMode="auto">
          <a:xfrm>
            <a:off x="2007705" y="5852401"/>
            <a:ext cx="250953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100" b="1" dirty="0">
                <a:solidFill>
                  <a:srgbClr val="FB1913"/>
                </a:solidFill>
                <a:latin typeface="Verdana" panose="020B0604030504040204" pitchFamily="34" charset="0"/>
              </a:rPr>
              <a:t>Poste(s) spécial(aux) au CPN</a:t>
            </a:r>
          </a:p>
        </p:txBody>
      </p:sp>
    </p:spTree>
    <p:extLst>
      <p:ext uri="{BB962C8B-B14F-4D97-AF65-F5344CB8AC3E}">
        <p14:creationId xmlns:p14="http://schemas.microsoft.com/office/powerpoint/2010/main" val="328348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Supports de référence</a:t>
            </a:r>
          </a:p>
        </p:txBody>
      </p:sp>
      <p:pic>
        <p:nvPicPr>
          <p:cNvPr id="8" name="Image 7">
            <a:extLst>
              <a:ext uri="{FF2B5EF4-FFF2-40B4-BE49-F238E27FC236}">
                <a16:creationId xmlns:a16="http://schemas.microsoft.com/office/drawing/2014/main" id="{C2CECE60-7671-4C76-9186-386C1221FDE3}"/>
              </a:ext>
            </a:extLst>
          </p:cNvPr>
          <p:cNvPicPr>
            <a:picLocks noChangeAspect="1"/>
          </p:cNvPicPr>
          <p:nvPr/>
        </p:nvPicPr>
        <p:blipFill>
          <a:blip r:embed="rId3"/>
          <a:stretch>
            <a:fillRect/>
          </a:stretch>
        </p:blipFill>
        <p:spPr>
          <a:xfrm>
            <a:off x="3406442" y="1285989"/>
            <a:ext cx="2751156" cy="3878293"/>
          </a:xfrm>
          <a:prstGeom prst="rect">
            <a:avLst/>
          </a:prstGeom>
        </p:spPr>
      </p:pic>
      <p:pic>
        <p:nvPicPr>
          <p:cNvPr id="9" name="Image 8">
            <a:extLst>
              <a:ext uri="{FF2B5EF4-FFF2-40B4-BE49-F238E27FC236}">
                <a16:creationId xmlns:a16="http://schemas.microsoft.com/office/drawing/2014/main" id="{3793A0D8-875F-445C-BA5D-947085635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67" y="1770355"/>
            <a:ext cx="3028233" cy="2741778"/>
          </a:xfrm>
          <a:prstGeom prst="rect">
            <a:avLst/>
          </a:prstGeom>
          <a:ln>
            <a:solidFill>
              <a:schemeClr val="tx1"/>
            </a:solidFill>
          </a:ln>
        </p:spPr>
      </p:pic>
      <p:sp>
        <p:nvSpPr>
          <p:cNvPr id="10" name="Rectangle 1">
            <a:extLst>
              <a:ext uri="{FF2B5EF4-FFF2-40B4-BE49-F238E27FC236}">
                <a16:creationId xmlns:a16="http://schemas.microsoft.com/office/drawing/2014/main" id="{2882A661-9FDB-4407-B35F-E394A3684CE7}"/>
              </a:ext>
            </a:extLst>
          </p:cNvPr>
          <p:cNvSpPr>
            <a:spLocks noChangeArrowheads="1"/>
          </p:cNvSpPr>
          <p:nvPr/>
        </p:nvSpPr>
        <p:spPr bwMode="auto">
          <a:xfrm>
            <a:off x="249267" y="5341178"/>
            <a:ext cx="27363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buFontTx/>
              <a:buNone/>
            </a:pPr>
            <a:r>
              <a:rPr lang="fr-FR" altLang="fr-FR" dirty="0">
                <a:hlinkClick r:id="rId5"/>
              </a:rPr>
              <a:t>http://qc.spw.wallonie.be</a:t>
            </a:r>
            <a:endParaRPr lang="fr-FR" altLang="fr-FR" dirty="0"/>
          </a:p>
        </p:txBody>
      </p:sp>
      <p:pic>
        <p:nvPicPr>
          <p:cNvPr id="3" name="Image 2">
            <a:extLst>
              <a:ext uri="{FF2B5EF4-FFF2-40B4-BE49-F238E27FC236}">
                <a16:creationId xmlns:a16="http://schemas.microsoft.com/office/drawing/2014/main" id="{A09C7FAB-E403-45C6-B151-D71BCA3F2981}"/>
              </a:ext>
            </a:extLst>
          </p:cNvPr>
          <p:cNvPicPr>
            <a:picLocks noChangeAspect="1"/>
          </p:cNvPicPr>
          <p:nvPr/>
        </p:nvPicPr>
        <p:blipFill>
          <a:blip r:embed="rId6"/>
          <a:stretch>
            <a:fillRect/>
          </a:stretch>
        </p:blipFill>
        <p:spPr>
          <a:xfrm>
            <a:off x="6239804" y="1285989"/>
            <a:ext cx="2736304" cy="3878293"/>
          </a:xfrm>
          <a:prstGeom prst="rect">
            <a:avLst/>
          </a:prstGeom>
        </p:spPr>
      </p:pic>
      <p:sp>
        <p:nvSpPr>
          <p:cNvPr id="4" name="Rectangle 3">
            <a:extLst>
              <a:ext uri="{FF2B5EF4-FFF2-40B4-BE49-F238E27FC236}">
                <a16:creationId xmlns:a16="http://schemas.microsoft.com/office/drawing/2014/main" id="{EA5B557A-4148-42D4-B1E0-2A1B828CE6DC}"/>
              </a:ext>
            </a:extLst>
          </p:cNvPr>
          <p:cNvSpPr/>
          <p:nvPr/>
        </p:nvSpPr>
        <p:spPr>
          <a:xfrm>
            <a:off x="4572000" y="5387345"/>
            <a:ext cx="3499548" cy="646331"/>
          </a:xfrm>
          <a:prstGeom prst="rect">
            <a:avLst/>
          </a:prstGeom>
        </p:spPr>
        <p:txBody>
          <a:bodyPr wrap="none">
            <a:spAutoFit/>
          </a:bodyPr>
          <a:lstStyle/>
          <a:p>
            <a:r>
              <a:rPr lang="fr-FR" dirty="0">
                <a:hlinkClick r:id="rId7"/>
              </a:rPr>
              <a:t>http://www.brrc.be/fr/publications</a:t>
            </a:r>
            <a:endParaRPr lang="fr-FR" dirty="0"/>
          </a:p>
          <a:p>
            <a:endParaRPr lang="fr-FR" dirty="0"/>
          </a:p>
        </p:txBody>
      </p:sp>
    </p:spTree>
    <p:extLst>
      <p:ext uri="{BB962C8B-B14F-4D97-AF65-F5344CB8AC3E}">
        <p14:creationId xmlns:p14="http://schemas.microsoft.com/office/powerpoint/2010/main" val="4170659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6F8D30F6-B42F-427C-935D-65F63FA47CBE}"/>
              </a:ext>
            </a:extLst>
          </p:cNvPr>
          <p:cNvSpPr>
            <a:spLocks noGrp="1"/>
          </p:cNvSpPr>
          <p:nvPr>
            <p:ph type="title"/>
          </p:nvPr>
        </p:nvSpPr>
        <p:spPr/>
        <p:txBody>
          <a:bodyPr/>
          <a:lstStyle/>
          <a:p>
            <a:r>
              <a:rPr lang="fr-FR" noProof="0" dirty="0"/>
              <a:t>Joints – Exemples</a:t>
            </a:r>
          </a:p>
        </p:txBody>
      </p:sp>
      <p:sp>
        <p:nvSpPr>
          <p:cNvPr id="13" name="Text Box 7"/>
          <p:cNvSpPr txBox="1">
            <a:spLocks noChangeArrowheads="1"/>
          </p:cNvSpPr>
          <p:nvPr/>
        </p:nvSpPr>
        <p:spPr bwMode="auto">
          <a:xfrm>
            <a:off x="224086" y="1040359"/>
            <a:ext cx="34439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sz="1600" b="1" dirty="0">
                <a:solidFill>
                  <a:srgbClr val="595959"/>
                </a:solidFill>
                <a:latin typeface="Verdana" panose="020B0604030504040204" pitchFamily="34" charset="0"/>
              </a:rPr>
              <a:t>Giratoire en dalles de béton</a:t>
            </a:r>
          </a:p>
          <a:p>
            <a:pPr algn="ctr"/>
            <a:r>
              <a:rPr lang="fr-FR" altLang="fr-FR" sz="1600" b="1" dirty="0">
                <a:solidFill>
                  <a:srgbClr val="595959"/>
                </a:solidFill>
                <a:latin typeface="Verdana" panose="020B0604030504040204" pitchFamily="34" charset="0"/>
              </a:rPr>
              <a:t>revêtement discontinu</a:t>
            </a:r>
          </a:p>
        </p:txBody>
      </p:sp>
      <p:pic>
        <p:nvPicPr>
          <p:cNvPr id="2" name="Image 1"/>
          <p:cNvPicPr>
            <a:picLocks noChangeAspect="1"/>
          </p:cNvPicPr>
          <p:nvPr/>
        </p:nvPicPr>
        <p:blipFill>
          <a:blip r:embed="rId3"/>
          <a:stretch>
            <a:fillRect/>
          </a:stretch>
        </p:blipFill>
        <p:spPr>
          <a:xfrm>
            <a:off x="477981" y="2394705"/>
            <a:ext cx="2968216" cy="2169276"/>
          </a:xfrm>
          <a:prstGeom prst="rect">
            <a:avLst/>
          </a:prstGeom>
        </p:spPr>
      </p:pic>
      <p:pic>
        <p:nvPicPr>
          <p:cNvPr id="3" name="Image 2">
            <a:extLst>
              <a:ext uri="{FF2B5EF4-FFF2-40B4-BE49-F238E27FC236}">
                <a16:creationId xmlns:a16="http://schemas.microsoft.com/office/drawing/2014/main" id="{F349E15C-1B00-48F3-A47F-7FB58A061675}"/>
              </a:ext>
            </a:extLst>
          </p:cNvPr>
          <p:cNvPicPr>
            <a:picLocks noChangeAspect="1"/>
          </p:cNvPicPr>
          <p:nvPr/>
        </p:nvPicPr>
        <p:blipFill>
          <a:blip r:embed="rId4"/>
          <a:stretch>
            <a:fillRect/>
          </a:stretch>
        </p:blipFill>
        <p:spPr>
          <a:xfrm>
            <a:off x="3902504" y="1040359"/>
            <a:ext cx="4498546" cy="5210671"/>
          </a:xfrm>
          <a:prstGeom prst="rect">
            <a:avLst/>
          </a:prstGeom>
        </p:spPr>
      </p:pic>
      <p:sp>
        <p:nvSpPr>
          <p:cNvPr id="24" name="ZoneTexte 23">
            <a:extLst>
              <a:ext uri="{FF2B5EF4-FFF2-40B4-BE49-F238E27FC236}">
                <a16:creationId xmlns:a16="http://schemas.microsoft.com/office/drawing/2014/main" id="{3B6CB388-34EB-4B32-853B-112967DA76C2}"/>
              </a:ext>
            </a:extLst>
          </p:cNvPr>
          <p:cNvSpPr txBox="1"/>
          <p:nvPr/>
        </p:nvSpPr>
        <p:spPr>
          <a:xfrm>
            <a:off x="7951294" y="6063474"/>
            <a:ext cx="99008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4</a:t>
            </a:r>
          </a:p>
        </p:txBody>
      </p:sp>
      <p:sp>
        <p:nvSpPr>
          <p:cNvPr id="25" name="ZoneTexte 24">
            <a:extLst>
              <a:ext uri="{FF2B5EF4-FFF2-40B4-BE49-F238E27FC236}">
                <a16:creationId xmlns:a16="http://schemas.microsoft.com/office/drawing/2014/main" id="{D5CCA74A-2B28-4035-8220-17D426095D12}"/>
              </a:ext>
            </a:extLst>
          </p:cNvPr>
          <p:cNvSpPr txBox="1"/>
          <p:nvPr/>
        </p:nvSpPr>
        <p:spPr>
          <a:xfrm>
            <a:off x="2647083" y="4563980"/>
            <a:ext cx="89881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26</a:t>
            </a:r>
          </a:p>
        </p:txBody>
      </p:sp>
    </p:spTree>
    <p:extLst>
      <p:ext uri="{BB962C8B-B14F-4D97-AF65-F5344CB8AC3E}">
        <p14:creationId xmlns:p14="http://schemas.microsoft.com/office/powerpoint/2010/main" val="3143678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A7FBF174-1D09-4649-9443-B4EF09138BEA}"/>
              </a:ext>
            </a:extLst>
          </p:cNvPr>
          <p:cNvSpPr>
            <a:spLocks noGrp="1"/>
          </p:cNvSpPr>
          <p:nvPr>
            <p:ph type="title"/>
          </p:nvPr>
        </p:nvSpPr>
        <p:spPr/>
        <p:txBody>
          <a:bodyPr/>
          <a:lstStyle/>
          <a:p>
            <a:r>
              <a:rPr lang="fr-FR" noProof="0" dirty="0"/>
              <a:t>Joints – Exemples</a:t>
            </a:r>
          </a:p>
        </p:txBody>
      </p:sp>
      <p:sp>
        <p:nvSpPr>
          <p:cNvPr id="13" name="Text Box 7"/>
          <p:cNvSpPr txBox="1">
            <a:spLocks noChangeArrowheads="1"/>
          </p:cNvSpPr>
          <p:nvPr/>
        </p:nvSpPr>
        <p:spPr bwMode="auto">
          <a:xfrm>
            <a:off x="155537" y="1026414"/>
            <a:ext cx="40665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595959"/>
                </a:solidFill>
                <a:latin typeface="Verdana" panose="020B0604030504040204" pitchFamily="34" charset="0"/>
              </a:rPr>
              <a:t>Giratoire en béton armé continu</a:t>
            </a:r>
          </a:p>
        </p:txBody>
      </p:sp>
      <p:pic>
        <p:nvPicPr>
          <p:cNvPr id="5" name="Image 4">
            <a:extLst>
              <a:ext uri="{FF2B5EF4-FFF2-40B4-BE49-F238E27FC236}">
                <a16:creationId xmlns:a16="http://schemas.microsoft.com/office/drawing/2014/main" id="{1141782E-5050-4DBF-A4E1-473986A25943}"/>
              </a:ext>
            </a:extLst>
          </p:cNvPr>
          <p:cNvPicPr>
            <a:picLocks noChangeAspect="1"/>
          </p:cNvPicPr>
          <p:nvPr/>
        </p:nvPicPr>
        <p:blipFill>
          <a:blip r:embed="rId3"/>
          <a:stretch>
            <a:fillRect/>
          </a:stretch>
        </p:blipFill>
        <p:spPr>
          <a:xfrm>
            <a:off x="4290642" y="1025240"/>
            <a:ext cx="4772171" cy="5302411"/>
          </a:xfrm>
          <a:prstGeom prst="rect">
            <a:avLst/>
          </a:prstGeom>
        </p:spPr>
      </p:pic>
      <p:pic>
        <p:nvPicPr>
          <p:cNvPr id="7" name="Image 6">
            <a:extLst>
              <a:ext uri="{FF2B5EF4-FFF2-40B4-BE49-F238E27FC236}">
                <a16:creationId xmlns:a16="http://schemas.microsoft.com/office/drawing/2014/main" id="{F9E90CF7-39C7-403B-A41C-74F141B9C1B7}"/>
              </a:ext>
            </a:extLst>
          </p:cNvPr>
          <p:cNvPicPr>
            <a:picLocks noChangeAspect="1"/>
          </p:cNvPicPr>
          <p:nvPr/>
        </p:nvPicPr>
        <p:blipFill>
          <a:blip r:embed="rId4"/>
          <a:stretch>
            <a:fillRect/>
          </a:stretch>
        </p:blipFill>
        <p:spPr>
          <a:xfrm>
            <a:off x="229315" y="3889779"/>
            <a:ext cx="3390213" cy="1914236"/>
          </a:xfrm>
          <a:prstGeom prst="rect">
            <a:avLst/>
          </a:prstGeom>
        </p:spPr>
      </p:pic>
      <p:sp>
        <p:nvSpPr>
          <p:cNvPr id="11" name="ZoneTexte 10">
            <a:extLst>
              <a:ext uri="{FF2B5EF4-FFF2-40B4-BE49-F238E27FC236}">
                <a16:creationId xmlns:a16="http://schemas.microsoft.com/office/drawing/2014/main" id="{2E46D8F7-BB30-4267-8D4C-F11CBB863288}"/>
              </a:ext>
            </a:extLst>
          </p:cNvPr>
          <p:cNvSpPr txBox="1"/>
          <p:nvPr/>
        </p:nvSpPr>
        <p:spPr>
          <a:xfrm>
            <a:off x="8024031" y="6096819"/>
            <a:ext cx="99008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4</a:t>
            </a:r>
          </a:p>
        </p:txBody>
      </p:sp>
      <p:sp>
        <p:nvSpPr>
          <p:cNvPr id="12" name="ZoneTexte 11">
            <a:extLst>
              <a:ext uri="{FF2B5EF4-FFF2-40B4-BE49-F238E27FC236}">
                <a16:creationId xmlns:a16="http://schemas.microsoft.com/office/drawing/2014/main" id="{7DBFDC40-EC6F-4D9D-B5DA-D20EC2C58AA2}"/>
              </a:ext>
            </a:extLst>
          </p:cNvPr>
          <p:cNvSpPr txBox="1"/>
          <p:nvPr/>
        </p:nvSpPr>
        <p:spPr>
          <a:xfrm>
            <a:off x="2965002" y="5787216"/>
            <a:ext cx="99008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4</a:t>
            </a:r>
          </a:p>
        </p:txBody>
      </p:sp>
      <p:sp>
        <p:nvSpPr>
          <p:cNvPr id="14" name="ZoneTexte 13">
            <a:extLst>
              <a:ext uri="{FF2B5EF4-FFF2-40B4-BE49-F238E27FC236}">
                <a16:creationId xmlns:a16="http://schemas.microsoft.com/office/drawing/2014/main" id="{448F2FF1-F7C2-44BC-94F9-656289E1B7CB}"/>
              </a:ext>
            </a:extLst>
          </p:cNvPr>
          <p:cNvSpPr txBox="1"/>
          <p:nvPr/>
        </p:nvSpPr>
        <p:spPr>
          <a:xfrm>
            <a:off x="2790691" y="3658947"/>
            <a:ext cx="99008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 75/05</a:t>
            </a:r>
          </a:p>
        </p:txBody>
      </p:sp>
      <p:pic>
        <p:nvPicPr>
          <p:cNvPr id="16" name="Image 15">
            <a:extLst>
              <a:ext uri="{FF2B5EF4-FFF2-40B4-BE49-F238E27FC236}">
                <a16:creationId xmlns:a16="http://schemas.microsoft.com/office/drawing/2014/main" id="{815A198B-1D81-4AA1-AAFE-9C0F50D4F9B2}"/>
              </a:ext>
            </a:extLst>
          </p:cNvPr>
          <p:cNvPicPr>
            <a:picLocks noChangeAspect="1"/>
          </p:cNvPicPr>
          <p:nvPr/>
        </p:nvPicPr>
        <p:blipFill>
          <a:blip r:embed="rId5"/>
          <a:stretch>
            <a:fillRect/>
          </a:stretch>
        </p:blipFill>
        <p:spPr>
          <a:xfrm>
            <a:off x="229315" y="1379692"/>
            <a:ext cx="3390213" cy="2279255"/>
          </a:xfrm>
          <a:prstGeom prst="rect">
            <a:avLst/>
          </a:prstGeom>
        </p:spPr>
      </p:pic>
    </p:spTree>
    <p:extLst>
      <p:ext uri="{BB962C8B-B14F-4D97-AF65-F5344CB8AC3E}">
        <p14:creationId xmlns:p14="http://schemas.microsoft.com/office/powerpoint/2010/main" val="2399359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Joints - Quizz</a:t>
            </a:r>
          </a:p>
        </p:txBody>
      </p:sp>
      <p:pic>
        <p:nvPicPr>
          <p:cNvPr id="3" name="Image 2">
            <a:extLst>
              <a:ext uri="{FF2B5EF4-FFF2-40B4-BE49-F238E27FC236}">
                <a16:creationId xmlns:a16="http://schemas.microsoft.com/office/drawing/2014/main" id="{0F8F1C97-AC70-4882-977E-2FA2C924E802}"/>
              </a:ext>
            </a:extLst>
          </p:cNvPr>
          <p:cNvPicPr>
            <a:picLocks noChangeAspect="1"/>
          </p:cNvPicPr>
          <p:nvPr/>
        </p:nvPicPr>
        <p:blipFill>
          <a:blip r:embed="rId3"/>
          <a:stretch>
            <a:fillRect/>
          </a:stretch>
        </p:blipFill>
        <p:spPr>
          <a:xfrm>
            <a:off x="5816600" y="2399873"/>
            <a:ext cx="3173413" cy="3778128"/>
          </a:xfrm>
          <a:prstGeom prst="rect">
            <a:avLst/>
          </a:prstGeom>
        </p:spPr>
      </p:pic>
      <p:sp>
        <p:nvSpPr>
          <p:cNvPr id="6" name="ZoneTexte 5">
            <a:extLst>
              <a:ext uri="{FF2B5EF4-FFF2-40B4-BE49-F238E27FC236}">
                <a16:creationId xmlns:a16="http://schemas.microsoft.com/office/drawing/2014/main" id="{9FB9F609-C4B9-4884-B110-D4541749FB48}"/>
              </a:ext>
            </a:extLst>
          </p:cNvPr>
          <p:cNvSpPr txBox="1"/>
          <p:nvPr/>
        </p:nvSpPr>
        <p:spPr>
          <a:xfrm>
            <a:off x="263863" y="1175433"/>
            <a:ext cx="8499137" cy="646331"/>
          </a:xfrm>
          <a:prstGeom prst="rect">
            <a:avLst/>
          </a:prstGeom>
          <a:noFill/>
        </p:spPr>
        <p:txBody>
          <a:bodyPr wrap="square" rtlCol="0">
            <a:spAutoFit/>
          </a:bodyPr>
          <a:lstStyle/>
          <a:p>
            <a:r>
              <a:rPr lang="fr-FR" dirty="0"/>
              <a:t>Soit le revêtement en béton armé continu repris sur la photo. </a:t>
            </a:r>
          </a:p>
          <a:p>
            <a:r>
              <a:rPr lang="fr-FR" dirty="0"/>
              <a:t>Quelle est l’affirmation correcte du phénomène observé?</a:t>
            </a:r>
          </a:p>
        </p:txBody>
      </p:sp>
      <p:sp>
        <p:nvSpPr>
          <p:cNvPr id="7" name="ZoneTexte 6">
            <a:extLst>
              <a:ext uri="{FF2B5EF4-FFF2-40B4-BE49-F238E27FC236}">
                <a16:creationId xmlns:a16="http://schemas.microsoft.com/office/drawing/2014/main" id="{939F8C94-A5FF-4045-B9AB-F1FBD98BCED0}"/>
              </a:ext>
            </a:extLst>
          </p:cNvPr>
          <p:cNvSpPr txBox="1"/>
          <p:nvPr/>
        </p:nvSpPr>
        <p:spPr>
          <a:xfrm>
            <a:off x="8263820" y="6178001"/>
            <a:ext cx="88018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9</a:t>
            </a:r>
          </a:p>
        </p:txBody>
      </p:sp>
      <p:sp>
        <p:nvSpPr>
          <p:cNvPr id="8" name="Rectangle 7">
            <a:extLst>
              <a:ext uri="{FF2B5EF4-FFF2-40B4-BE49-F238E27FC236}">
                <a16:creationId xmlns:a16="http://schemas.microsoft.com/office/drawing/2014/main" id="{6A17E30F-CC7B-4925-9E4A-3E5A3502C960}"/>
              </a:ext>
            </a:extLst>
          </p:cNvPr>
          <p:cNvSpPr/>
          <p:nvPr/>
        </p:nvSpPr>
        <p:spPr>
          <a:xfrm>
            <a:off x="153987" y="2601876"/>
            <a:ext cx="5730461" cy="2400657"/>
          </a:xfrm>
          <a:prstGeom prst="rect">
            <a:avLst/>
          </a:prstGeom>
        </p:spPr>
        <p:txBody>
          <a:bodyPr wrap="square">
            <a:spAutoFit/>
          </a:bodyPr>
          <a:lstStyle/>
          <a:p>
            <a:pPr marL="285750" indent="-285750">
              <a:spcAft>
                <a:spcPts val="2400"/>
              </a:spcAft>
              <a:buFont typeface="Wingdings" panose="05000000000000000000" pitchFamily="2" charset="2"/>
              <a:buChar char="q"/>
            </a:pPr>
            <a:r>
              <a:rPr lang="fr-FR" dirty="0"/>
              <a:t>Les dalles ont été réalisées de cette façon, c.-à-d. avec un décalage d’origine.</a:t>
            </a:r>
          </a:p>
          <a:p>
            <a:pPr marL="285750" indent="-285750">
              <a:spcAft>
                <a:spcPts val="2400"/>
              </a:spcAft>
              <a:buFont typeface="Wingdings" panose="05000000000000000000" pitchFamily="2" charset="2"/>
              <a:buChar char="q"/>
            </a:pPr>
            <a:r>
              <a:rPr lang="fr-FR" dirty="0"/>
              <a:t>Un revêtement bitumineux aurait été préférable</a:t>
            </a:r>
          </a:p>
          <a:p>
            <a:pPr marL="285750" indent="-285750">
              <a:spcAft>
                <a:spcPts val="2400"/>
              </a:spcAft>
              <a:buFont typeface="Wingdings" panose="05000000000000000000" pitchFamily="2" charset="2"/>
              <a:buChar char="q"/>
            </a:pPr>
            <a:r>
              <a:rPr lang="fr-FR" dirty="0"/>
              <a:t>Il n’existait pas de solution pour éviter ce phénomène</a:t>
            </a:r>
          </a:p>
          <a:p>
            <a:pPr marL="285750" indent="-285750">
              <a:spcAft>
                <a:spcPts val="2400"/>
              </a:spcAft>
              <a:buFont typeface="Wingdings" panose="05000000000000000000" pitchFamily="2" charset="2"/>
              <a:buChar char="q"/>
            </a:pPr>
            <a:r>
              <a:rPr lang="fr-FR" dirty="0"/>
              <a:t>Il existait une solution pour éviter ce phénomène</a:t>
            </a:r>
          </a:p>
        </p:txBody>
      </p:sp>
    </p:spTree>
    <p:extLst>
      <p:ext uri="{BB962C8B-B14F-4D97-AF65-F5344CB8AC3E}">
        <p14:creationId xmlns:p14="http://schemas.microsoft.com/office/powerpoint/2010/main" val="365133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25">
            <a:extLst>
              <a:ext uri="{FF2B5EF4-FFF2-40B4-BE49-F238E27FC236}">
                <a16:creationId xmlns:a16="http://schemas.microsoft.com/office/drawing/2014/main" id="{0E440FE2-AD9A-45DB-AB2B-D2319FE69692}"/>
              </a:ext>
            </a:extLst>
          </p:cNvPr>
          <p:cNvSpPr>
            <a:spLocks noGrp="1"/>
          </p:cNvSpPr>
          <p:nvPr>
            <p:ph type="title"/>
          </p:nvPr>
        </p:nvSpPr>
        <p:spPr/>
        <p:txBody>
          <a:bodyPr/>
          <a:lstStyle/>
          <a:p>
            <a:r>
              <a:rPr lang="fr-FR" noProof="0" dirty="0"/>
              <a:t>Traitement de surface</a:t>
            </a:r>
          </a:p>
        </p:txBody>
      </p:sp>
      <p:pic>
        <p:nvPicPr>
          <p:cNvPr id="2" name="Image 1"/>
          <p:cNvPicPr>
            <a:picLocks noChangeAspect="1"/>
          </p:cNvPicPr>
          <p:nvPr/>
        </p:nvPicPr>
        <p:blipFill>
          <a:blip r:embed="rId3"/>
          <a:stretch>
            <a:fillRect/>
          </a:stretch>
        </p:blipFill>
        <p:spPr>
          <a:xfrm>
            <a:off x="470550" y="1239778"/>
            <a:ext cx="5410801" cy="1088660"/>
          </a:xfrm>
          <a:prstGeom prst="rect">
            <a:avLst/>
          </a:prstGeom>
        </p:spPr>
      </p:pic>
      <p:pic>
        <p:nvPicPr>
          <p:cNvPr id="7" name="Image 6"/>
          <p:cNvPicPr>
            <a:picLocks noChangeAspect="1"/>
          </p:cNvPicPr>
          <p:nvPr/>
        </p:nvPicPr>
        <p:blipFill>
          <a:blip r:embed="rId4"/>
          <a:stretch>
            <a:fillRect/>
          </a:stretch>
        </p:blipFill>
        <p:spPr>
          <a:xfrm>
            <a:off x="6415194" y="1213784"/>
            <a:ext cx="2535347" cy="1789657"/>
          </a:xfrm>
          <a:prstGeom prst="rect">
            <a:avLst/>
          </a:prstGeom>
        </p:spPr>
      </p:pic>
      <p:cxnSp>
        <p:nvCxnSpPr>
          <p:cNvPr id="11" name="Connecteur droit 10"/>
          <p:cNvCxnSpPr>
            <a:cxnSpLocks/>
          </p:cNvCxnSpPr>
          <p:nvPr/>
        </p:nvCxnSpPr>
        <p:spPr>
          <a:xfrm>
            <a:off x="6317673" y="1107192"/>
            <a:ext cx="2701637" cy="19425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necteur droit 11"/>
          <p:cNvCxnSpPr>
            <a:cxnSpLocks/>
          </p:cNvCxnSpPr>
          <p:nvPr/>
        </p:nvCxnSpPr>
        <p:spPr>
          <a:xfrm flipH="1">
            <a:off x="6317673" y="1193267"/>
            <a:ext cx="2701637" cy="18928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7310881" y="922526"/>
            <a:ext cx="648000" cy="369332"/>
          </a:xfrm>
          <a:prstGeom prst="rect">
            <a:avLst/>
          </a:prstGeom>
          <a:noFill/>
        </p:spPr>
        <p:txBody>
          <a:bodyPr wrap="square" rtlCol="0">
            <a:spAutoFit/>
          </a:bodyPr>
          <a:lstStyle/>
          <a:p>
            <a:r>
              <a:rPr lang="fr-FR" b="1" dirty="0">
                <a:solidFill>
                  <a:srgbClr val="004E9C"/>
                </a:solidFill>
              </a:rPr>
              <a:t>NON</a:t>
            </a:r>
          </a:p>
        </p:txBody>
      </p:sp>
      <p:sp>
        <p:nvSpPr>
          <p:cNvPr id="15" name="ZoneTexte 14"/>
          <p:cNvSpPr txBox="1"/>
          <p:nvPr/>
        </p:nvSpPr>
        <p:spPr>
          <a:xfrm>
            <a:off x="2143295" y="5171107"/>
            <a:ext cx="4399010" cy="646331"/>
          </a:xfrm>
          <a:prstGeom prst="rect">
            <a:avLst/>
          </a:prstGeom>
          <a:noFill/>
        </p:spPr>
        <p:txBody>
          <a:bodyPr wrap="square" rtlCol="0">
            <a:spAutoFit/>
          </a:bodyPr>
          <a:lstStyle/>
          <a:p>
            <a:pPr algn="ctr"/>
            <a:r>
              <a:rPr lang="fr-FR" b="1" dirty="0">
                <a:solidFill>
                  <a:schemeClr val="accent1">
                    <a:lumMod val="75000"/>
                  </a:schemeClr>
                </a:solidFill>
              </a:rPr>
              <a:t>Brossage transversal </a:t>
            </a:r>
            <a:r>
              <a:rPr lang="fr-FR" dirty="0"/>
              <a:t>immédiatement après mise en place et compactage du béton</a:t>
            </a:r>
          </a:p>
        </p:txBody>
      </p:sp>
      <p:sp>
        <p:nvSpPr>
          <p:cNvPr id="13" name="Rectangle : coins arrondis 12">
            <a:extLst>
              <a:ext uri="{FF2B5EF4-FFF2-40B4-BE49-F238E27FC236}">
                <a16:creationId xmlns:a16="http://schemas.microsoft.com/office/drawing/2014/main" id="{EA0DD385-E0CE-4BD9-812C-6713754862FB}"/>
              </a:ext>
            </a:extLst>
          </p:cNvPr>
          <p:cNvSpPr/>
          <p:nvPr/>
        </p:nvSpPr>
        <p:spPr>
          <a:xfrm>
            <a:off x="7116301" y="535132"/>
            <a:ext cx="1451098" cy="39640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1.2.8.</a:t>
            </a:r>
          </a:p>
        </p:txBody>
      </p:sp>
      <p:sp>
        <p:nvSpPr>
          <p:cNvPr id="16" name="Parchemin : horizontal 15">
            <a:extLst>
              <a:ext uri="{FF2B5EF4-FFF2-40B4-BE49-F238E27FC236}">
                <a16:creationId xmlns:a16="http://schemas.microsoft.com/office/drawing/2014/main" id="{E433562E-49BD-47DA-8DA3-67D484472EBB}"/>
              </a:ext>
            </a:extLst>
          </p:cNvPr>
          <p:cNvSpPr/>
          <p:nvPr/>
        </p:nvSpPr>
        <p:spPr>
          <a:xfrm>
            <a:off x="199460" y="1040562"/>
            <a:ext cx="5778272" cy="1526549"/>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79CE67DE-2459-4DEE-9B7E-F054E8903977}"/>
              </a:ext>
            </a:extLst>
          </p:cNvPr>
          <p:cNvSpPr txBox="1"/>
          <p:nvPr/>
        </p:nvSpPr>
        <p:spPr>
          <a:xfrm>
            <a:off x="5330322" y="2367613"/>
            <a:ext cx="7261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1.2.8.</a:t>
            </a:r>
          </a:p>
        </p:txBody>
      </p:sp>
      <p:pic>
        <p:nvPicPr>
          <p:cNvPr id="5" name="Image 4">
            <a:extLst>
              <a:ext uri="{FF2B5EF4-FFF2-40B4-BE49-F238E27FC236}">
                <a16:creationId xmlns:a16="http://schemas.microsoft.com/office/drawing/2014/main" id="{39225A9A-A944-45FF-B427-F730204D78F9}"/>
              </a:ext>
            </a:extLst>
          </p:cNvPr>
          <p:cNvPicPr>
            <a:picLocks noChangeAspect="1"/>
          </p:cNvPicPr>
          <p:nvPr/>
        </p:nvPicPr>
        <p:blipFill>
          <a:blip r:embed="rId5"/>
          <a:stretch>
            <a:fillRect/>
          </a:stretch>
        </p:blipFill>
        <p:spPr>
          <a:xfrm>
            <a:off x="339109" y="2759490"/>
            <a:ext cx="3466550" cy="2271947"/>
          </a:xfrm>
          <a:prstGeom prst="rect">
            <a:avLst/>
          </a:prstGeom>
        </p:spPr>
      </p:pic>
      <p:sp>
        <p:nvSpPr>
          <p:cNvPr id="22" name="ZoneTexte 21">
            <a:extLst>
              <a:ext uri="{FF2B5EF4-FFF2-40B4-BE49-F238E27FC236}">
                <a16:creationId xmlns:a16="http://schemas.microsoft.com/office/drawing/2014/main" id="{60DC66DC-64EF-4BF0-BFA8-6E04B99DDB77}"/>
              </a:ext>
            </a:extLst>
          </p:cNvPr>
          <p:cNvSpPr txBox="1"/>
          <p:nvPr/>
        </p:nvSpPr>
        <p:spPr>
          <a:xfrm>
            <a:off x="3144387" y="5040430"/>
            <a:ext cx="99008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 75/05</a:t>
            </a:r>
          </a:p>
        </p:txBody>
      </p:sp>
      <p:pic>
        <p:nvPicPr>
          <p:cNvPr id="23" name="Image 22">
            <a:extLst>
              <a:ext uri="{FF2B5EF4-FFF2-40B4-BE49-F238E27FC236}">
                <a16:creationId xmlns:a16="http://schemas.microsoft.com/office/drawing/2014/main" id="{7A601727-373B-498A-8DF0-730D5FF9FD20}"/>
              </a:ext>
            </a:extLst>
          </p:cNvPr>
          <p:cNvPicPr>
            <a:picLocks noChangeAspect="1"/>
          </p:cNvPicPr>
          <p:nvPr/>
        </p:nvPicPr>
        <p:blipFill>
          <a:blip r:embed="rId6"/>
          <a:stretch>
            <a:fillRect/>
          </a:stretch>
        </p:blipFill>
        <p:spPr>
          <a:xfrm>
            <a:off x="3896513" y="2755927"/>
            <a:ext cx="3569277" cy="2275510"/>
          </a:xfrm>
          <a:prstGeom prst="rect">
            <a:avLst/>
          </a:prstGeom>
        </p:spPr>
      </p:pic>
      <p:sp>
        <p:nvSpPr>
          <p:cNvPr id="24" name="ZoneTexte 23">
            <a:extLst>
              <a:ext uri="{FF2B5EF4-FFF2-40B4-BE49-F238E27FC236}">
                <a16:creationId xmlns:a16="http://schemas.microsoft.com/office/drawing/2014/main" id="{15372E15-2E0A-4024-8630-F065B1C69ED6}"/>
              </a:ext>
            </a:extLst>
          </p:cNvPr>
          <p:cNvSpPr txBox="1"/>
          <p:nvPr/>
        </p:nvSpPr>
        <p:spPr>
          <a:xfrm>
            <a:off x="6787435" y="5029206"/>
            <a:ext cx="87578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 75/05</a:t>
            </a:r>
          </a:p>
        </p:txBody>
      </p:sp>
      <p:sp>
        <p:nvSpPr>
          <p:cNvPr id="27" name="Rectangle : coins arrondis 26">
            <a:extLst>
              <a:ext uri="{FF2B5EF4-FFF2-40B4-BE49-F238E27FC236}">
                <a16:creationId xmlns:a16="http://schemas.microsoft.com/office/drawing/2014/main" id="{B69BF092-C7BE-4F42-BED0-73527C1B40D6}"/>
              </a:ext>
            </a:extLst>
          </p:cNvPr>
          <p:cNvSpPr/>
          <p:nvPr/>
        </p:nvSpPr>
        <p:spPr>
          <a:xfrm>
            <a:off x="567486" y="5271262"/>
            <a:ext cx="1449849"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1.2.8.1.</a:t>
            </a:r>
          </a:p>
        </p:txBody>
      </p:sp>
      <p:sp>
        <p:nvSpPr>
          <p:cNvPr id="28" name="Text Box 17">
            <a:extLst>
              <a:ext uri="{FF2B5EF4-FFF2-40B4-BE49-F238E27FC236}">
                <a16:creationId xmlns:a16="http://schemas.microsoft.com/office/drawing/2014/main" id="{B7A13543-0F00-48E9-A836-3CC4699F4931}"/>
              </a:ext>
            </a:extLst>
          </p:cNvPr>
          <p:cNvSpPr txBox="1">
            <a:spLocks noChangeArrowheads="1"/>
          </p:cNvSpPr>
          <p:nvPr/>
        </p:nvSpPr>
        <p:spPr bwMode="auto">
          <a:xfrm>
            <a:off x="3639428" y="5868572"/>
            <a:ext cx="52422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spécial au CPN : G1310 – Payé au m²</a:t>
            </a:r>
          </a:p>
        </p:txBody>
      </p:sp>
    </p:spTree>
    <p:extLst>
      <p:ext uri="{BB962C8B-B14F-4D97-AF65-F5344CB8AC3E}">
        <p14:creationId xmlns:p14="http://schemas.microsoft.com/office/powerpoint/2010/main" val="40093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80">
                                          <p:stCondLst>
                                            <p:cond delay="0"/>
                                          </p:stCondLst>
                                        </p:cTn>
                                        <p:tgtEl>
                                          <p:spTgt spid="28"/>
                                        </p:tgtEl>
                                      </p:cBhvr>
                                    </p:animEffect>
                                    <p:anim calcmode="lin" valueType="num">
                                      <p:cBhvr>
                                        <p:cTn id="1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1" dur="26">
                                          <p:stCondLst>
                                            <p:cond delay="650"/>
                                          </p:stCondLst>
                                        </p:cTn>
                                        <p:tgtEl>
                                          <p:spTgt spid="28"/>
                                        </p:tgtEl>
                                      </p:cBhvr>
                                      <p:to x="100000" y="60000"/>
                                    </p:animScale>
                                    <p:animScale>
                                      <p:cBhvr>
                                        <p:cTn id="22" dur="166" decel="50000">
                                          <p:stCondLst>
                                            <p:cond delay="676"/>
                                          </p:stCondLst>
                                        </p:cTn>
                                        <p:tgtEl>
                                          <p:spTgt spid="28"/>
                                        </p:tgtEl>
                                      </p:cBhvr>
                                      <p:to x="100000" y="100000"/>
                                    </p:animScale>
                                    <p:animScale>
                                      <p:cBhvr>
                                        <p:cTn id="23" dur="26">
                                          <p:stCondLst>
                                            <p:cond delay="1312"/>
                                          </p:stCondLst>
                                        </p:cTn>
                                        <p:tgtEl>
                                          <p:spTgt spid="28"/>
                                        </p:tgtEl>
                                      </p:cBhvr>
                                      <p:to x="100000" y="80000"/>
                                    </p:animScale>
                                    <p:animScale>
                                      <p:cBhvr>
                                        <p:cTn id="24" dur="166" decel="50000">
                                          <p:stCondLst>
                                            <p:cond delay="1338"/>
                                          </p:stCondLst>
                                        </p:cTn>
                                        <p:tgtEl>
                                          <p:spTgt spid="28"/>
                                        </p:tgtEl>
                                      </p:cBhvr>
                                      <p:to x="100000" y="100000"/>
                                    </p:animScale>
                                    <p:animScale>
                                      <p:cBhvr>
                                        <p:cTn id="25" dur="26">
                                          <p:stCondLst>
                                            <p:cond delay="1642"/>
                                          </p:stCondLst>
                                        </p:cTn>
                                        <p:tgtEl>
                                          <p:spTgt spid="28"/>
                                        </p:tgtEl>
                                      </p:cBhvr>
                                      <p:to x="100000" y="90000"/>
                                    </p:animScale>
                                    <p:animScale>
                                      <p:cBhvr>
                                        <p:cTn id="26" dur="166" decel="50000">
                                          <p:stCondLst>
                                            <p:cond delay="1668"/>
                                          </p:stCondLst>
                                        </p:cTn>
                                        <p:tgtEl>
                                          <p:spTgt spid="28"/>
                                        </p:tgtEl>
                                      </p:cBhvr>
                                      <p:to x="100000" y="100000"/>
                                    </p:animScale>
                                    <p:animScale>
                                      <p:cBhvr>
                                        <p:cTn id="27" dur="26">
                                          <p:stCondLst>
                                            <p:cond delay="1808"/>
                                          </p:stCondLst>
                                        </p:cTn>
                                        <p:tgtEl>
                                          <p:spTgt spid="28"/>
                                        </p:tgtEl>
                                      </p:cBhvr>
                                      <p:to x="100000" y="95000"/>
                                    </p:animScale>
                                    <p:animScale>
                                      <p:cBhvr>
                                        <p:cTn id="28"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2B26123-1E0C-4A03-A421-3D017BE78E68}"/>
              </a:ext>
            </a:extLst>
          </p:cNvPr>
          <p:cNvSpPr>
            <a:spLocks noGrp="1"/>
          </p:cNvSpPr>
          <p:nvPr>
            <p:ph type="title"/>
          </p:nvPr>
        </p:nvSpPr>
        <p:spPr/>
        <p:txBody>
          <a:bodyPr/>
          <a:lstStyle/>
          <a:p>
            <a:r>
              <a:rPr lang="fr-FR" noProof="0" dirty="0"/>
              <a:t>Traitement de surface</a:t>
            </a:r>
          </a:p>
        </p:txBody>
      </p:sp>
      <p:pic>
        <p:nvPicPr>
          <p:cNvPr id="13" name="Picture 2" descr="Photo13_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510993"/>
            <a:ext cx="4017962"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a:spLocks noChangeArrowheads="1"/>
          </p:cNvSpPr>
          <p:nvPr/>
        </p:nvSpPr>
        <p:spPr bwMode="auto">
          <a:xfrm>
            <a:off x="442963" y="1493561"/>
            <a:ext cx="8574037" cy="68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ea typeface="Geneva" pitchFamily="64" charset="-128"/>
              </a:defRPr>
            </a:lvl1pPr>
            <a:lvl2pPr marL="442913" indent="-263525" eaLnBrk="0" hangingPunct="0">
              <a:defRPr sz="2400">
                <a:solidFill>
                  <a:schemeClr val="tx1"/>
                </a:solidFill>
                <a:latin typeface="Times New Roman" panose="02020603050405020304" pitchFamily="18" charset="0"/>
                <a:ea typeface="Geneva" pitchFamily="64" charset="-128"/>
              </a:defRPr>
            </a:lvl2pPr>
            <a:lvl3pPr marL="1438275" eaLnBrk="0" hangingPunct="0">
              <a:defRPr sz="2400">
                <a:solidFill>
                  <a:schemeClr val="tx1"/>
                </a:solidFill>
                <a:latin typeface="Times New Roman" panose="02020603050405020304" pitchFamily="18" charset="0"/>
                <a:ea typeface="Geneva" pitchFamily="64" charset="-128"/>
              </a:defRPr>
            </a:lvl3pPr>
            <a:lvl4pPr marL="1625600"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marL="342900" indent="-342900">
              <a:spcAft>
                <a:spcPts val="1200"/>
              </a:spcAft>
              <a:buFont typeface="+mj-lt"/>
              <a:buAutoNum type="arabicPeriod"/>
            </a:pPr>
            <a:r>
              <a:rPr lang="fr-FR" altLang="fr-FR" sz="1600" dirty="0">
                <a:latin typeface="Verdana" panose="020B0604030504040204" pitchFamily="34" charset="0"/>
              </a:rPr>
              <a:t>Pulvérisation d’un retardateur de prise sur le béton frais (après max. 15 min.)</a:t>
            </a:r>
          </a:p>
          <a:p>
            <a:pPr marL="342900" indent="-342900">
              <a:spcAft>
                <a:spcPts val="1200"/>
              </a:spcAft>
              <a:buFont typeface="+mj-lt"/>
              <a:buAutoNum type="arabicPeriod"/>
            </a:pPr>
            <a:r>
              <a:rPr lang="fr-FR" altLang="fr-FR" sz="1600" dirty="0">
                <a:latin typeface="Verdana" panose="020B0604030504040204" pitchFamily="34" charset="0"/>
              </a:rPr>
              <a:t>Pose d’une feuille de plastique (juste après la pulvérisation et pour min. 24h)</a:t>
            </a:r>
          </a:p>
        </p:txBody>
      </p:sp>
      <p:pic>
        <p:nvPicPr>
          <p:cNvPr id="17" name="Picture 4" descr="photo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91943"/>
            <a:ext cx="401637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descr="photo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3607955"/>
            <a:ext cx="11318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a:extLst>
              <a:ext uri="{FF2B5EF4-FFF2-40B4-BE49-F238E27FC236}">
                <a16:creationId xmlns:a16="http://schemas.microsoft.com/office/drawing/2014/main" id="{FC9BFF3F-65AD-441F-A30E-4D013A681072}"/>
              </a:ext>
            </a:extLst>
          </p:cNvPr>
          <p:cNvSpPr txBox="1"/>
          <p:nvPr/>
        </p:nvSpPr>
        <p:spPr>
          <a:xfrm>
            <a:off x="2984378" y="1048901"/>
            <a:ext cx="3390443" cy="369332"/>
          </a:xfrm>
          <a:prstGeom prst="rect">
            <a:avLst/>
          </a:prstGeom>
          <a:noFill/>
        </p:spPr>
        <p:txBody>
          <a:bodyPr wrap="square" rtlCol="0">
            <a:spAutoFit/>
          </a:bodyPr>
          <a:lstStyle/>
          <a:p>
            <a:r>
              <a:rPr lang="fr-FR" b="1" dirty="0">
                <a:solidFill>
                  <a:schemeClr val="accent1">
                    <a:lumMod val="75000"/>
                  </a:schemeClr>
                </a:solidFill>
              </a:rPr>
              <a:t>Dénudage du squelette pierreux</a:t>
            </a:r>
          </a:p>
        </p:txBody>
      </p:sp>
      <p:sp>
        <p:nvSpPr>
          <p:cNvPr id="14" name="Rectangle : coins arrondis 13">
            <a:extLst>
              <a:ext uri="{FF2B5EF4-FFF2-40B4-BE49-F238E27FC236}">
                <a16:creationId xmlns:a16="http://schemas.microsoft.com/office/drawing/2014/main" id="{8B14E2F5-5358-4ACF-AD15-8974890C18D1}"/>
              </a:ext>
            </a:extLst>
          </p:cNvPr>
          <p:cNvSpPr/>
          <p:nvPr/>
        </p:nvSpPr>
        <p:spPr>
          <a:xfrm>
            <a:off x="6999958" y="545523"/>
            <a:ext cx="1451098" cy="386095"/>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1.2.8.2.</a:t>
            </a:r>
          </a:p>
        </p:txBody>
      </p:sp>
    </p:spTree>
    <p:extLst>
      <p:ext uri="{BB962C8B-B14F-4D97-AF65-F5344CB8AC3E}">
        <p14:creationId xmlns:p14="http://schemas.microsoft.com/office/powerpoint/2010/main" val="4221426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D39AD6B-3172-4C25-AE0E-9B3268D276FB}"/>
              </a:ext>
            </a:extLst>
          </p:cNvPr>
          <p:cNvSpPr>
            <a:spLocks noGrp="1"/>
          </p:cNvSpPr>
          <p:nvPr>
            <p:ph type="title"/>
          </p:nvPr>
        </p:nvSpPr>
        <p:spPr/>
        <p:txBody>
          <a:bodyPr/>
          <a:lstStyle/>
          <a:p>
            <a:r>
              <a:rPr lang="fr-FR" noProof="0" dirty="0"/>
              <a:t>Traitement de surface</a:t>
            </a:r>
          </a:p>
        </p:txBody>
      </p:sp>
      <p:sp>
        <p:nvSpPr>
          <p:cNvPr id="10" name="Rectangle 2"/>
          <p:cNvSpPr>
            <a:spLocks noChangeArrowheads="1"/>
          </p:cNvSpPr>
          <p:nvPr/>
        </p:nvSpPr>
        <p:spPr bwMode="auto">
          <a:xfrm>
            <a:off x="827088" y="5034336"/>
            <a:ext cx="5547733"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225425" eaLnBrk="0" hangingPunct="0">
              <a:defRPr sz="2400">
                <a:solidFill>
                  <a:schemeClr val="tx1"/>
                </a:solidFill>
                <a:latin typeface="Times New Roman" panose="02020603050405020304" pitchFamily="18" charset="0"/>
                <a:ea typeface="Geneva" pitchFamily="64" charset="-128"/>
              </a:defRPr>
            </a:lvl1pPr>
            <a:lvl2pPr marL="762000" indent="-285750" defTabSz="225425" eaLnBrk="0" hangingPunct="0">
              <a:defRPr sz="2400">
                <a:solidFill>
                  <a:schemeClr val="tx1"/>
                </a:solidFill>
                <a:latin typeface="Times New Roman" panose="02020603050405020304" pitchFamily="18" charset="0"/>
                <a:ea typeface="Geneva" pitchFamily="64" charset="-128"/>
              </a:defRPr>
            </a:lvl2pPr>
            <a:lvl3pPr marL="1181100" indent="-228600" defTabSz="225425" eaLnBrk="0" hangingPunct="0">
              <a:defRPr sz="2400">
                <a:solidFill>
                  <a:schemeClr val="tx1"/>
                </a:solidFill>
                <a:latin typeface="Times New Roman" panose="02020603050405020304" pitchFamily="18" charset="0"/>
                <a:ea typeface="Geneva" pitchFamily="64" charset="-128"/>
              </a:defRPr>
            </a:lvl3pPr>
            <a:lvl4pPr marL="1600200" indent="-228600" defTabSz="225425" eaLnBrk="0" hangingPunct="0">
              <a:defRPr sz="2400">
                <a:solidFill>
                  <a:schemeClr val="tx1"/>
                </a:solidFill>
                <a:latin typeface="Times New Roman" panose="02020603050405020304" pitchFamily="18" charset="0"/>
                <a:ea typeface="Geneva" pitchFamily="64" charset="-128"/>
              </a:defRPr>
            </a:lvl4pPr>
            <a:lvl5pPr marL="2019300" indent="-228600" defTabSz="225425" eaLnBrk="0" hangingPunct="0">
              <a:defRPr sz="2400">
                <a:solidFill>
                  <a:schemeClr val="tx1"/>
                </a:solidFill>
                <a:latin typeface="Times New Roman" panose="02020603050405020304" pitchFamily="18" charset="0"/>
                <a:ea typeface="Geneva" pitchFamily="64" charset="-128"/>
              </a:defRPr>
            </a:lvl5pPr>
            <a:lvl6pPr marL="2476500" indent="-228600" defTabSz="225425"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marL="2933700" indent="-228600" defTabSz="225425"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marL="3390900" indent="-228600" defTabSz="225425"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marL="3848100" indent="-228600" defTabSz="225425"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a:spcBef>
                <a:spcPct val="20000"/>
              </a:spcBef>
              <a:buClr>
                <a:srgbClr val="FFFF00"/>
              </a:buClr>
              <a:buSzPct val="150000"/>
              <a:buFont typeface="Wingdings" panose="05000000000000000000" pitchFamily="2" charset="2"/>
              <a:buNone/>
            </a:pPr>
            <a:r>
              <a:rPr lang="fr-FR" altLang="fr-FR" sz="1600" b="1" dirty="0">
                <a:latin typeface="Verdana" panose="020B0604030504040204" pitchFamily="34" charset="0"/>
              </a:rPr>
              <a:t>Après brossage : produit de cure à poser</a:t>
            </a:r>
          </a:p>
        </p:txBody>
      </p:sp>
      <p:pic>
        <p:nvPicPr>
          <p:cNvPr id="11" name="Picture 3" descr="atten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4916861"/>
            <a:ext cx="574675" cy="542925"/>
          </a:xfrm>
          <a:prstGeom prst="rect">
            <a:avLst/>
          </a:prstGeom>
          <a:solidFill>
            <a:srgbClr val="3366FF"/>
          </a:solidFill>
        </p:spPr>
      </p:pic>
      <p:pic>
        <p:nvPicPr>
          <p:cNvPr id="12" name="Picture 4" descr="Photo15_1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19" y="2267323"/>
            <a:ext cx="3200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5"/>
          <p:cNvSpPr>
            <a:spLocks noChangeArrowheads="1"/>
          </p:cNvSpPr>
          <p:nvPr/>
        </p:nvSpPr>
        <p:spPr bwMode="auto">
          <a:xfrm>
            <a:off x="488569" y="1418233"/>
            <a:ext cx="8238650" cy="631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anose="02020603050405020304" pitchFamily="18" charset="0"/>
                <a:ea typeface="Geneva" pitchFamily="64" charset="-128"/>
              </a:defRPr>
            </a:lvl1pPr>
            <a:lvl2pPr marL="442913" indent="-263525" eaLnBrk="0" hangingPunct="0">
              <a:defRPr sz="2400">
                <a:solidFill>
                  <a:schemeClr val="tx1"/>
                </a:solidFill>
                <a:latin typeface="Times New Roman" panose="02020603050405020304" pitchFamily="18" charset="0"/>
                <a:ea typeface="Geneva" pitchFamily="64" charset="-128"/>
              </a:defRPr>
            </a:lvl2pPr>
            <a:lvl3pPr marL="2387600" eaLnBrk="0" hangingPunct="0">
              <a:defRPr sz="2400">
                <a:solidFill>
                  <a:schemeClr val="tx1"/>
                </a:solidFill>
                <a:latin typeface="Times New Roman" panose="02020603050405020304" pitchFamily="18" charset="0"/>
                <a:ea typeface="Geneva" pitchFamily="64" charset="-128"/>
              </a:defRPr>
            </a:lvl3pPr>
            <a:lvl4pPr marL="2578100" eaLnBrk="0" hangingPunct="0">
              <a:defRPr sz="2400">
                <a:solidFill>
                  <a:schemeClr val="tx1"/>
                </a:solidFill>
                <a:latin typeface="Times New Roman" panose="02020603050405020304" pitchFamily="18" charset="0"/>
                <a:ea typeface="Geneva" pitchFamily="64" charset="-128"/>
              </a:defRPr>
            </a:lvl4pPr>
            <a:lvl5pPr marL="2768600" eaLnBrk="0" hangingPunct="0">
              <a:defRPr sz="2400">
                <a:solidFill>
                  <a:schemeClr val="tx1"/>
                </a:solidFill>
                <a:latin typeface="Times New Roman" panose="02020603050405020304" pitchFamily="18" charset="0"/>
                <a:ea typeface="Geneva" pitchFamily="64" charset="-128"/>
              </a:defRPr>
            </a:lvl5pPr>
            <a:lvl6pPr marL="32258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marL="36830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marL="41402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marL="45974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marL="342900" indent="-342900">
              <a:spcAft>
                <a:spcPts val="600"/>
              </a:spcAft>
              <a:buFont typeface="+mj-lt"/>
              <a:buAutoNum type="arabicPeriod" startAt="3"/>
            </a:pPr>
            <a:r>
              <a:rPr lang="fr-FR" altLang="fr-FR" sz="1600" dirty="0">
                <a:latin typeface="Verdana" panose="020B0604030504040204" pitchFamily="34" charset="0"/>
              </a:rPr>
              <a:t>Brossage du mortier en surface non durci </a:t>
            </a:r>
          </a:p>
          <a:p>
            <a:pPr marL="342000">
              <a:spcAft>
                <a:spcPts val="600"/>
              </a:spcAft>
            </a:pPr>
            <a:r>
              <a:rPr lang="fr-FR" altLang="fr-FR" sz="1600" dirty="0">
                <a:latin typeface="Verdana" panose="020B0604030504040204" pitchFamily="34" charset="0"/>
              </a:rPr>
              <a:t>(possibilité d’utiliser également un jet d’eau sous pression)</a:t>
            </a:r>
          </a:p>
        </p:txBody>
      </p:sp>
      <p:pic>
        <p:nvPicPr>
          <p:cNvPr id="15" name="Picture 6" descr="béton lavé 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657" y="2241923"/>
            <a:ext cx="41910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a:extLst>
              <a:ext uri="{FF2B5EF4-FFF2-40B4-BE49-F238E27FC236}">
                <a16:creationId xmlns:a16="http://schemas.microsoft.com/office/drawing/2014/main" id="{DAC81182-5057-42A7-8115-D78AE4DCB431}"/>
              </a:ext>
            </a:extLst>
          </p:cNvPr>
          <p:cNvSpPr txBox="1"/>
          <p:nvPr/>
        </p:nvSpPr>
        <p:spPr>
          <a:xfrm>
            <a:off x="2984378" y="1048901"/>
            <a:ext cx="3390443" cy="369332"/>
          </a:xfrm>
          <a:prstGeom prst="rect">
            <a:avLst/>
          </a:prstGeom>
          <a:noFill/>
        </p:spPr>
        <p:txBody>
          <a:bodyPr wrap="square" rtlCol="0">
            <a:spAutoFit/>
          </a:bodyPr>
          <a:lstStyle/>
          <a:p>
            <a:r>
              <a:rPr lang="fr-FR" b="1" dirty="0">
                <a:solidFill>
                  <a:schemeClr val="accent1">
                    <a:lumMod val="75000"/>
                  </a:schemeClr>
                </a:solidFill>
              </a:rPr>
              <a:t>Dénudage du squelette pierreux</a:t>
            </a:r>
          </a:p>
        </p:txBody>
      </p:sp>
      <p:sp>
        <p:nvSpPr>
          <p:cNvPr id="16" name="Rectangle : coins arrondis 15">
            <a:extLst>
              <a:ext uri="{FF2B5EF4-FFF2-40B4-BE49-F238E27FC236}">
                <a16:creationId xmlns:a16="http://schemas.microsoft.com/office/drawing/2014/main" id="{692ED7C0-57EF-4924-8488-4B6E328C6DDD}"/>
              </a:ext>
            </a:extLst>
          </p:cNvPr>
          <p:cNvSpPr/>
          <p:nvPr/>
        </p:nvSpPr>
        <p:spPr>
          <a:xfrm>
            <a:off x="7438419" y="313253"/>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1.2.8.2.</a:t>
            </a:r>
          </a:p>
        </p:txBody>
      </p:sp>
      <p:sp>
        <p:nvSpPr>
          <p:cNvPr id="17" name="Text Box 17">
            <a:extLst>
              <a:ext uri="{FF2B5EF4-FFF2-40B4-BE49-F238E27FC236}">
                <a16:creationId xmlns:a16="http://schemas.microsoft.com/office/drawing/2014/main" id="{01C5C1BB-7FE1-497B-B19C-159560F9F5FA}"/>
              </a:ext>
            </a:extLst>
          </p:cNvPr>
          <p:cNvSpPr txBox="1">
            <a:spLocks noChangeArrowheads="1"/>
          </p:cNvSpPr>
          <p:nvPr/>
        </p:nvSpPr>
        <p:spPr bwMode="auto">
          <a:xfrm>
            <a:off x="3485005" y="5683623"/>
            <a:ext cx="52422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spécial au CPN : G1320 – Payé au m²</a:t>
            </a:r>
          </a:p>
        </p:txBody>
      </p:sp>
    </p:spTree>
    <p:extLst>
      <p:ext uri="{BB962C8B-B14F-4D97-AF65-F5344CB8AC3E}">
        <p14:creationId xmlns:p14="http://schemas.microsoft.com/office/powerpoint/2010/main" val="263360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attention">
            <a:extLst>
              <a:ext uri="{FF2B5EF4-FFF2-40B4-BE49-F238E27FC236}">
                <a16:creationId xmlns:a16="http://schemas.microsoft.com/office/drawing/2014/main" id="{FFBECAB9-6650-4FA4-8452-9A12CAE4C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01" y="5234697"/>
            <a:ext cx="574675" cy="542925"/>
          </a:xfrm>
          <a:prstGeom prst="rect">
            <a:avLst/>
          </a:prstGeom>
          <a:solidFill>
            <a:srgbClr val="3366FF"/>
          </a:solidFill>
        </p:spPr>
      </p:pic>
      <p:sp>
        <p:nvSpPr>
          <p:cNvPr id="13" name="Titre 12">
            <a:extLst>
              <a:ext uri="{FF2B5EF4-FFF2-40B4-BE49-F238E27FC236}">
                <a16:creationId xmlns:a16="http://schemas.microsoft.com/office/drawing/2014/main" id="{E0DA1E99-2904-4CD2-B939-D654D9ADDF01}"/>
              </a:ext>
            </a:extLst>
          </p:cNvPr>
          <p:cNvSpPr>
            <a:spLocks noGrp="1"/>
          </p:cNvSpPr>
          <p:nvPr>
            <p:ph type="title"/>
          </p:nvPr>
        </p:nvSpPr>
        <p:spPr>
          <a:xfrm>
            <a:off x="288000" y="119328"/>
            <a:ext cx="7868120" cy="877755"/>
          </a:xfrm>
        </p:spPr>
        <p:txBody>
          <a:bodyPr/>
          <a:lstStyle/>
          <a:p>
            <a:r>
              <a:rPr lang="fr-FR" noProof="0" dirty="0"/>
              <a:t>Traitement de surface</a:t>
            </a:r>
          </a:p>
        </p:txBody>
      </p:sp>
      <p:sp>
        <p:nvSpPr>
          <p:cNvPr id="5" name="Rectangle 3"/>
          <p:cNvSpPr txBox="1">
            <a:spLocks noChangeArrowheads="1"/>
          </p:cNvSpPr>
          <p:nvPr/>
        </p:nvSpPr>
        <p:spPr bwMode="auto">
          <a:xfrm>
            <a:off x="659473" y="4698848"/>
            <a:ext cx="6840000" cy="72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pPr marL="0" indent="0">
              <a:buFontTx/>
              <a:buNone/>
            </a:pPr>
            <a:r>
              <a:rPr lang="fr-FR" altLang="fr-FR" b="0" kern="0" dirty="0">
                <a:ea typeface="Geneva" pitchFamily="64" charset="-128"/>
              </a:rPr>
              <a:t>L’application d’une poudre colorante en surface n’est plus autorisée. </a:t>
            </a:r>
          </a:p>
          <a:p>
            <a:pPr marL="0" indent="0">
              <a:buFontTx/>
              <a:buNone/>
            </a:pPr>
            <a:r>
              <a:rPr lang="fr-FR" altLang="fr-FR" b="0" kern="0" dirty="0">
                <a:ea typeface="Geneva" pitchFamily="64" charset="-128"/>
              </a:rPr>
              <a:t>Les bétons doivent être </a:t>
            </a:r>
            <a:r>
              <a:rPr lang="fr-FR" altLang="fr-FR" kern="0" dirty="0">
                <a:solidFill>
                  <a:srgbClr val="004E9C"/>
                </a:solidFill>
                <a:ea typeface="Geneva" pitchFamily="64" charset="-128"/>
              </a:rPr>
              <a:t>colorés dans la masse</a:t>
            </a:r>
            <a:r>
              <a:rPr lang="fr-FR" altLang="fr-FR" b="0" kern="0" dirty="0">
                <a:ea typeface="Geneva" pitchFamily="64" charset="-128"/>
              </a:rPr>
              <a:t>.</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23" y="2125533"/>
            <a:ext cx="3410816" cy="25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Picture 1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669" y="2125533"/>
            <a:ext cx="3449782" cy="258768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6"/>
          <a:stretch>
            <a:fillRect/>
          </a:stretch>
        </p:blipFill>
        <p:spPr>
          <a:xfrm>
            <a:off x="476465" y="1448678"/>
            <a:ext cx="8407857" cy="517203"/>
          </a:xfrm>
          <a:prstGeom prst="rect">
            <a:avLst/>
          </a:prstGeom>
        </p:spPr>
      </p:pic>
      <p:sp>
        <p:nvSpPr>
          <p:cNvPr id="11" name="Rectangle : coins arrondis 10">
            <a:extLst>
              <a:ext uri="{FF2B5EF4-FFF2-40B4-BE49-F238E27FC236}">
                <a16:creationId xmlns:a16="http://schemas.microsoft.com/office/drawing/2014/main" id="{D6812755-ECE7-4CCB-AE77-78776C726432}"/>
              </a:ext>
            </a:extLst>
          </p:cNvPr>
          <p:cNvSpPr/>
          <p:nvPr/>
        </p:nvSpPr>
        <p:spPr>
          <a:xfrm>
            <a:off x="7027978" y="555914"/>
            <a:ext cx="1451098" cy="385156"/>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1.2.8.3.</a:t>
            </a:r>
          </a:p>
        </p:txBody>
      </p:sp>
      <p:sp>
        <p:nvSpPr>
          <p:cNvPr id="12" name="ZoneTexte 11">
            <a:extLst>
              <a:ext uri="{FF2B5EF4-FFF2-40B4-BE49-F238E27FC236}">
                <a16:creationId xmlns:a16="http://schemas.microsoft.com/office/drawing/2014/main" id="{7B44DA04-EEF7-41B3-8C4B-9AC926D7CAF4}"/>
              </a:ext>
            </a:extLst>
          </p:cNvPr>
          <p:cNvSpPr txBox="1"/>
          <p:nvPr/>
        </p:nvSpPr>
        <p:spPr>
          <a:xfrm>
            <a:off x="3008840" y="981286"/>
            <a:ext cx="2351354" cy="369332"/>
          </a:xfrm>
          <a:prstGeom prst="rect">
            <a:avLst/>
          </a:prstGeom>
          <a:noFill/>
        </p:spPr>
        <p:txBody>
          <a:bodyPr wrap="square" rtlCol="0">
            <a:spAutoFit/>
          </a:bodyPr>
          <a:lstStyle/>
          <a:p>
            <a:r>
              <a:rPr lang="fr-FR" b="1" dirty="0">
                <a:solidFill>
                  <a:schemeClr val="accent1">
                    <a:lumMod val="75000"/>
                  </a:schemeClr>
                </a:solidFill>
              </a:rPr>
              <a:t>Impression du béton</a:t>
            </a:r>
          </a:p>
        </p:txBody>
      </p:sp>
      <p:sp>
        <p:nvSpPr>
          <p:cNvPr id="15" name="Parchemin : horizontal 14">
            <a:extLst>
              <a:ext uri="{FF2B5EF4-FFF2-40B4-BE49-F238E27FC236}">
                <a16:creationId xmlns:a16="http://schemas.microsoft.com/office/drawing/2014/main" id="{AE262ED7-76D7-47ED-BC06-F7409DB82641}"/>
              </a:ext>
            </a:extLst>
          </p:cNvPr>
          <p:cNvSpPr/>
          <p:nvPr/>
        </p:nvSpPr>
        <p:spPr>
          <a:xfrm>
            <a:off x="205376" y="1243887"/>
            <a:ext cx="8678946" cy="90089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227F4CB1-9ADA-4E53-B511-7C6235E20DBB}"/>
              </a:ext>
            </a:extLst>
          </p:cNvPr>
          <p:cNvSpPr txBox="1"/>
          <p:nvPr/>
        </p:nvSpPr>
        <p:spPr>
          <a:xfrm>
            <a:off x="8297647" y="2029367"/>
            <a:ext cx="7261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1.2.8.3.</a:t>
            </a:r>
          </a:p>
        </p:txBody>
      </p:sp>
      <p:sp>
        <p:nvSpPr>
          <p:cNvPr id="18" name="Rectangle 2">
            <a:extLst>
              <a:ext uri="{FF2B5EF4-FFF2-40B4-BE49-F238E27FC236}">
                <a16:creationId xmlns:a16="http://schemas.microsoft.com/office/drawing/2014/main" id="{05ED818F-0BDC-4C5F-899C-0258E2530070}"/>
              </a:ext>
            </a:extLst>
          </p:cNvPr>
          <p:cNvSpPr>
            <a:spLocks noChangeArrowheads="1"/>
          </p:cNvSpPr>
          <p:nvPr/>
        </p:nvSpPr>
        <p:spPr bwMode="auto">
          <a:xfrm>
            <a:off x="838276" y="5352172"/>
            <a:ext cx="779650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225425" eaLnBrk="0" hangingPunct="0">
              <a:defRPr sz="2400">
                <a:solidFill>
                  <a:schemeClr val="tx1"/>
                </a:solidFill>
                <a:latin typeface="Times New Roman" panose="02020603050405020304" pitchFamily="18" charset="0"/>
                <a:ea typeface="Geneva" pitchFamily="64" charset="-128"/>
              </a:defRPr>
            </a:lvl1pPr>
            <a:lvl2pPr marL="762000" indent="-285750" defTabSz="225425" eaLnBrk="0" hangingPunct="0">
              <a:defRPr sz="2400">
                <a:solidFill>
                  <a:schemeClr val="tx1"/>
                </a:solidFill>
                <a:latin typeface="Times New Roman" panose="02020603050405020304" pitchFamily="18" charset="0"/>
                <a:ea typeface="Geneva" pitchFamily="64" charset="-128"/>
              </a:defRPr>
            </a:lvl2pPr>
            <a:lvl3pPr marL="1181100" indent="-228600" defTabSz="225425" eaLnBrk="0" hangingPunct="0">
              <a:defRPr sz="2400">
                <a:solidFill>
                  <a:schemeClr val="tx1"/>
                </a:solidFill>
                <a:latin typeface="Times New Roman" panose="02020603050405020304" pitchFamily="18" charset="0"/>
                <a:ea typeface="Geneva" pitchFamily="64" charset="-128"/>
              </a:defRPr>
            </a:lvl3pPr>
            <a:lvl4pPr marL="1600200" indent="-228600" defTabSz="225425" eaLnBrk="0" hangingPunct="0">
              <a:defRPr sz="2400">
                <a:solidFill>
                  <a:schemeClr val="tx1"/>
                </a:solidFill>
                <a:latin typeface="Times New Roman" panose="02020603050405020304" pitchFamily="18" charset="0"/>
                <a:ea typeface="Geneva" pitchFamily="64" charset="-128"/>
              </a:defRPr>
            </a:lvl4pPr>
            <a:lvl5pPr marL="2019300" indent="-228600" defTabSz="225425" eaLnBrk="0" hangingPunct="0">
              <a:defRPr sz="2400">
                <a:solidFill>
                  <a:schemeClr val="tx1"/>
                </a:solidFill>
                <a:latin typeface="Times New Roman" panose="02020603050405020304" pitchFamily="18" charset="0"/>
                <a:ea typeface="Geneva" pitchFamily="64" charset="-128"/>
              </a:defRPr>
            </a:lvl5pPr>
            <a:lvl6pPr marL="2476500" indent="-228600" defTabSz="225425"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marL="2933700" indent="-228600" defTabSz="225425"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marL="3390900" indent="-228600" defTabSz="225425"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marL="3848100" indent="-228600" defTabSz="225425"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a:spcBef>
                <a:spcPct val="20000"/>
              </a:spcBef>
              <a:buClr>
                <a:srgbClr val="FFFF00"/>
              </a:buClr>
              <a:buSzPct val="150000"/>
              <a:buFont typeface="Wingdings" panose="05000000000000000000" pitchFamily="2" charset="2"/>
              <a:buNone/>
            </a:pPr>
            <a:r>
              <a:rPr lang="fr-FR" altLang="fr-FR" sz="1600" b="1" dirty="0">
                <a:latin typeface="Verdana" panose="020B0604030504040204" pitchFamily="34" charset="0"/>
              </a:rPr>
              <a:t>Après impression : protection contre la dessication à poser (cure)</a:t>
            </a:r>
          </a:p>
        </p:txBody>
      </p:sp>
      <p:sp>
        <p:nvSpPr>
          <p:cNvPr id="20" name="Text Box 17">
            <a:extLst>
              <a:ext uri="{FF2B5EF4-FFF2-40B4-BE49-F238E27FC236}">
                <a16:creationId xmlns:a16="http://schemas.microsoft.com/office/drawing/2014/main" id="{1550F201-534F-438F-857F-0D97F83899FD}"/>
              </a:ext>
            </a:extLst>
          </p:cNvPr>
          <p:cNvSpPr txBox="1">
            <a:spLocks noChangeArrowheads="1"/>
          </p:cNvSpPr>
          <p:nvPr/>
        </p:nvSpPr>
        <p:spPr bwMode="auto">
          <a:xfrm>
            <a:off x="3462941" y="5819895"/>
            <a:ext cx="52422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FB1913"/>
                </a:solidFill>
                <a:latin typeface="Verdana" panose="020B0604030504040204" pitchFamily="34" charset="0"/>
              </a:rPr>
              <a:t>Poste spécial au CPN : G1330 – Payé au m²</a:t>
            </a:r>
          </a:p>
        </p:txBody>
      </p:sp>
    </p:spTree>
    <p:extLst>
      <p:ext uri="{BB962C8B-B14F-4D97-AF65-F5344CB8AC3E}">
        <p14:creationId xmlns:p14="http://schemas.microsoft.com/office/powerpoint/2010/main" val="24382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srcRect r="9309"/>
          <a:stretch/>
        </p:blipFill>
        <p:spPr>
          <a:xfrm>
            <a:off x="3171711" y="3585473"/>
            <a:ext cx="2943739" cy="2160000"/>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647" y="1425473"/>
            <a:ext cx="3760937" cy="2160000"/>
          </a:xfrm>
          <a:prstGeom prst="rect">
            <a:avLst/>
          </a:prstGeom>
        </p:spPr>
      </p:pic>
      <p:sp>
        <p:nvSpPr>
          <p:cNvPr id="5" name="Titre 4">
            <a:extLst>
              <a:ext uri="{FF2B5EF4-FFF2-40B4-BE49-F238E27FC236}">
                <a16:creationId xmlns:a16="http://schemas.microsoft.com/office/drawing/2014/main" id="{8829B9A6-8A02-469C-B87C-DC59B2115F3C}"/>
              </a:ext>
            </a:extLst>
          </p:cNvPr>
          <p:cNvSpPr>
            <a:spLocks noGrp="1"/>
          </p:cNvSpPr>
          <p:nvPr>
            <p:ph type="title"/>
          </p:nvPr>
        </p:nvSpPr>
        <p:spPr/>
        <p:txBody>
          <a:bodyPr/>
          <a:lstStyle/>
          <a:p>
            <a:r>
              <a:rPr lang="fr-FR" noProof="0" dirty="0"/>
              <a:t>Traitement de surface</a:t>
            </a:r>
          </a:p>
        </p:txBody>
      </p:sp>
      <p:pic>
        <p:nvPicPr>
          <p:cNvPr id="3" name="Image 2"/>
          <p:cNvPicPr>
            <a:picLocks noChangeAspect="1"/>
          </p:cNvPicPr>
          <p:nvPr/>
        </p:nvPicPr>
        <p:blipFill>
          <a:blip r:embed="rId5"/>
          <a:stretch>
            <a:fillRect/>
          </a:stretch>
        </p:blipFill>
        <p:spPr>
          <a:xfrm>
            <a:off x="288000" y="1418233"/>
            <a:ext cx="2883712" cy="2160000"/>
          </a:xfrm>
          <a:prstGeom prst="rect">
            <a:avLst/>
          </a:prstGeom>
        </p:spPr>
      </p:pic>
      <p:pic>
        <p:nvPicPr>
          <p:cNvPr id="12" name="Image 11"/>
          <p:cNvPicPr>
            <a:picLocks noChangeAspect="1"/>
          </p:cNvPicPr>
          <p:nvPr/>
        </p:nvPicPr>
        <p:blipFill>
          <a:blip r:embed="rId6"/>
          <a:stretch>
            <a:fillRect/>
          </a:stretch>
        </p:blipFill>
        <p:spPr>
          <a:xfrm>
            <a:off x="288000" y="3578233"/>
            <a:ext cx="2883711" cy="2160000"/>
          </a:xfrm>
          <a:prstGeom prst="rect">
            <a:avLst/>
          </a:prstGeom>
        </p:spPr>
      </p:pic>
      <p:pic>
        <p:nvPicPr>
          <p:cNvPr id="14" name="Image 13"/>
          <p:cNvPicPr>
            <a:picLocks noChangeAspect="1"/>
          </p:cNvPicPr>
          <p:nvPr/>
        </p:nvPicPr>
        <p:blipFill>
          <a:blip r:embed="rId7"/>
          <a:stretch>
            <a:fillRect/>
          </a:stretch>
        </p:blipFill>
        <p:spPr>
          <a:xfrm>
            <a:off x="6055422" y="3578233"/>
            <a:ext cx="2883711" cy="2160000"/>
          </a:xfrm>
          <a:prstGeom prst="rect">
            <a:avLst/>
          </a:prstGeom>
        </p:spPr>
      </p:pic>
      <p:pic>
        <p:nvPicPr>
          <p:cNvPr id="16" name="Image 15"/>
          <p:cNvPicPr>
            <a:picLocks noChangeAspect="1"/>
          </p:cNvPicPr>
          <p:nvPr/>
        </p:nvPicPr>
        <p:blipFill>
          <a:blip r:embed="rId8"/>
          <a:stretch>
            <a:fillRect/>
          </a:stretch>
        </p:blipFill>
        <p:spPr>
          <a:xfrm>
            <a:off x="6062389" y="1423219"/>
            <a:ext cx="2883711" cy="2160000"/>
          </a:xfrm>
          <a:prstGeom prst="rect">
            <a:avLst/>
          </a:prstGeom>
        </p:spPr>
      </p:pic>
      <p:sp>
        <p:nvSpPr>
          <p:cNvPr id="15" name="Rectangle : coins arrondis 14">
            <a:extLst>
              <a:ext uri="{FF2B5EF4-FFF2-40B4-BE49-F238E27FC236}">
                <a16:creationId xmlns:a16="http://schemas.microsoft.com/office/drawing/2014/main" id="{8A96608E-657E-47B9-A00C-FB9496AD78E1}"/>
              </a:ext>
            </a:extLst>
          </p:cNvPr>
          <p:cNvSpPr/>
          <p:nvPr/>
        </p:nvSpPr>
        <p:spPr>
          <a:xfrm>
            <a:off x="7438419" y="313253"/>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1.2.8.3.</a:t>
            </a:r>
          </a:p>
        </p:txBody>
      </p:sp>
      <p:sp>
        <p:nvSpPr>
          <p:cNvPr id="18" name="ZoneTexte 17">
            <a:extLst>
              <a:ext uri="{FF2B5EF4-FFF2-40B4-BE49-F238E27FC236}">
                <a16:creationId xmlns:a16="http://schemas.microsoft.com/office/drawing/2014/main" id="{B53CCDB0-B1F2-457F-9DE0-EE4AAE90E808}"/>
              </a:ext>
            </a:extLst>
          </p:cNvPr>
          <p:cNvSpPr txBox="1"/>
          <p:nvPr/>
        </p:nvSpPr>
        <p:spPr>
          <a:xfrm>
            <a:off x="2984379" y="1048901"/>
            <a:ext cx="2351354" cy="369332"/>
          </a:xfrm>
          <a:prstGeom prst="rect">
            <a:avLst/>
          </a:prstGeom>
          <a:noFill/>
        </p:spPr>
        <p:txBody>
          <a:bodyPr wrap="square" rtlCol="0">
            <a:spAutoFit/>
          </a:bodyPr>
          <a:lstStyle/>
          <a:p>
            <a:r>
              <a:rPr lang="fr-FR" b="1" dirty="0">
                <a:solidFill>
                  <a:schemeClr val="accent1">
                    <a:lumMod val="75000"/>
                  </a:schemeClr>
                </a:solidFill>
              </a:rPr>
              <a:t>Impression du béton</a:t>
            </a:r>
          </a:p>
        </p:txBody>
      </p:sp>
    </p:spTree>
    <p:extLst>
      <p:ext uri="{BB962C8B-B14F-4D97-AF65-F5344CB8AC3E}">
        <p14:creationId xmlns:p14="http://schemas.microsoft.com/office/powerpoint/2010/main" val="634912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Structures types</a:t>
            </a:r>
          </a:p>
        </p:txBody>
      </p:sp>
      <p:pic>
        <p:nvPicPr>
          <p:cNvPr id="3" name="Image 2">
            <a:extLst>
              <a:ext uri="{FF2B5EF4-FFF2-40B4-BE49-F238E27FC236}">
                <a16:creationId xmlns:a16="http://schemas.microsoft.com/office/drawing/2014/main" id="{45F9B80B-AE0D-4DF9-8324-5D9547B0A8DF}"/>
              </a:ext>
            </a:extLst>
          </p:cNvPr>
          <p:cNvPicPr>
            <a:picLocks noChangeAspect="1"/>
          </p:cNvPicPr>
          <p:nvPr/>
        </p:nvPicPr>
        <p:blipFill>
          <a:blip r:embed="rId3"/>
          <a:stretch>
            <a:fillRect/>
          </a:stretch>
        </p:blipFill>
        <p:spPr>
          <a:xfrm>
            <a:off x="525978" y="1030734"/>
            <a:ext cx="6191295" cy="309565"/>
          </a:xfrm>
          <a:prstGeom prst="rect">
            <a:avLst/>
          </a:prstGeom>
        </p:spPr>
      </p:pic>
      <p:pic>
        <p:nvPicPr>
          <p:cNvPr id="4" name="Image 3">
            <a:extLst>
              <a:ext uri="{FF2B5EF4-FFF2-40B4-BE49-F238E27FC236}">
                <a16:creationId xmlns:a16="http://schemas.microsoft.com/office/drawing/2014/main" id="{E5AE0CF5-0A9E-46CA-88DC-426B311874CD}"/>
              </a:ext>
            </a:extLst>
          </p:cNvPr>
          <p:cNvPicPr>
            <a:picLocks noChangeAspect="1"/>
          </p:cNvPicPr>
          <p:nvPr/>
        </p:nvPicPr>
        <p:blipFill>
          <a:blip r:embed="rId4"/>
          <a:stretch>
            <a:fillRect/>
          </a:stretch>
        </p:blipFill>
        <p:spPr>
          <a:xfrm>
            <a:off x="565808" y="1359985"/>
            <a:ext cx="6229396" cy="2128853"/>
          </a:xfrm>
          <a:prstGeom prst="rect">
            <a:avLst/>
          </a:prstGeom>
        </p:spPr>
      </p:pic>
      <p:pic>
        <p:nvPicPr>
          <p:cNvPr id="5" name="Image 4">
            <a:extLst>
              <a:ext uri="{FF2B5EF4-FFF2-40B4-BE49-F238E27FC236}">
                <a16:creationId xmlns:a16="http://schemas.microsoft.com/office/drawing/2014/main" id="{22A07426-A26F-4E80-8AC7-59F56A1AC0C7}"/>
              </a:ext>
            </a:extLst>
          </p:cNvPr>
          <p:cNvPicPr>
            <a:picLocks noChangeAspect="1"/>
          </p:cNvPicPr>
          <p:nvPr/>
        </p:nvPicPr>
        <p:blipFill>
          <a:blip r:embed="rId5"/>
          <a:stretch>
            <a:fillRect/>
          </a:stretch>
        </p:blipFill>
        <p:spPr>
          <a:xfrm>
            <a:off x="3755414" y="3473510"/>
            <a:ext cx="4676809" cy="200026"/>
          </a:xfrm>
          <a:prstGeom prst="rect">
            <a:avLst/>
          </a:prstGeom>
        </p:spPr>
      </p:pic>
      <p:pic>
        <p:nvPicPr>
          <p:cNvPr id="6" name="Image 5">
            <a:extLst>
              <a:ext uri="{FF2B5EF4-FFF2-40B4-BE49-F238E27FC236}">
                <a16:creationId xmlns:a16="http://schemas.microsoft.com/office/drawing/2014/main" id="{D5A88285-C6E7-49E3-B702-53DF89825FD8}"/>
              </a:ext>
            </a:extLst>
          </p:cNvPr>
          <p:cNvPicPr>
            <a:picLocks noChangeAspect="1"/>
          </p:cNvPicPr>
          <p:nvPr/>
        </p:nvPicPr>
        <p:blipFill>
          <a:blip r:embed="rId6"/>
          <a:stretch>
            <a:fillRect/>
          </a:stretch>
        </p:blipFill>
        <p:spPr>
          <a:xfrm>
            <a:off x="2773752" y="3652266"/>
            <a:ext cx="6196058" cy="2909909"/>
          </a:xfrm>
          <a:prstGeom prst="rect">
            <a:avLst/>
          </a:prstGeom>
        </p:spPr>
      </p:pic>
      <p:sp>
        <p:nvSpPr>
          <p:cNvPr id="8" name="ZoneTexte 7">
            <a:extLst>
              <a:ext uri="{FF2B5EF4-FFF2-40B4-BE49-F238E27FC236}">
                <a16:creationId xmlns:a16="http://schemas.microsoft.com/office/drawing/2014/main" id="{554B84D4-FCEC-4225-97D3-ECA8605D6117}"/>
              </a:ext>
            </a:extLst>
          </p:cNvPr>
          <p:cNvSpPr txBox="1"/>
          <p:nvPr/>
        </p:nvSpPr>
        <p:spPr>
          <a:xfrm>
            <a:off x="7642900" y="5919131"/>
            <a:ext cx="15011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 route en béton</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733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Structures types – Autre exemple</a:t>
            </a:r>
          </a:p>
        </p:txBody>
      </p:sp>
      <p:pic>
        <p:nvPicPr>
          <p:cNvPr id="3" name="Image 2">
            <a:extLst>
              <a:ext uri="{FF2B5EF4-FFF2-40B4-BE49-F238E27FC236}">
                <a16:creationId xmlns:a16="http://schemas.microsoft.com/office/drawing/2014/main" id="{0D5B278F-7703-4B93-AD2C-08339542F3BC}"/>
              </a:ext>
            </a:extLst>
          </p:cNvPr>
          <p:cNvPicPr>
            <a:picLocks noChangeAspect="1"/>
          </p:cNvPicPr>
          <p:nvPr/>
        </p:nvPicPr>
        <p:blipFill>
          <a:blip r:embed="rId3"/>
          <a:stretch>
            <a:fillRect/>
          </a:stretch>
        </p:blipFill>
        <p:spPr>
          <a:xfrm>
            <a:off x="505843" y="2790795"/>
            <a:ext cx="5962694" cy="4067205"/>
          </a:xfrm>
          <a:prstGeom prst="rect">
            <a:avLst/>
          </a:prstGeom>
        </p:spPr>
      </p:pic>
      <p:sp>
        <p:nvSpPr>
          <p:cNvPr id="7" name="ZoneTexte 6">
            <a:extLst>
              <a:ext uri="{FF2B5EF4-FFF2-40B4-BE49-F238E27FC236}">
                <a16:creationId xmlns:a16="http://schemas.microsoft.com/office/drawing/2014/main" id="{00C507D0-F608-43AA-97DC-B02004D918A7}"/>
              </a:ext>
            </a:extLst>
          </p:cNvPr>
          <p:cNvSpPr txBox="1"/>
          <p:nvPr/>
        </p:nvSpPr>
        <p:spPr>
          <a:xfrm>
            <a:off x="5883494" y="2873431"/>
            <a:ext cx="2508250" cy="1200329"/>
          </a:xfrm>
          <a:prstGeom prst="rect">
            <a:avLst/>
          </a:prstGeom>
          <a:noFill/>
        </p:spPr>
        <p:txBody>
          <a:bodyPr wrap="square" rtlCol="0">
            <a:spAutoFit/>
          </a:bodyPr>
          <a:lstStyle/>
          <a:p>
            <a:pPr algn="ctr"/>
            <a:r>
              <a:rPr lang="fr-FR" dirty="0"/>
              <a:t>Béton à granularité fine +</a:t>
            </a:r>
          </a:p>
          <a:p>
            <a:pPr algn="ctr"/>
            <a:r>
              <a:rPr lang="fr-FR" dirty="0"/>
              <a:t>traitement de surface par dénudage</a:t>
            </a:r>
          </a:p>
        </p:txBody>
      </p:sp>
      <p:cxnSp>
        <p:nvCxnSpPr>
          <p:cNvPr id="8" name="Connecteur droit avec flèche 7">
            <a:extLst>
              <a:ext uri="{FF2B5EF4-FFF2-40B4-BE49-F238E27FC236}">
                <a16:creationId xmlns:a16="http://schemas.microsoft.com/office/drawing/2014/main" id="{29CD6623-EF5D-42B2-8954-55A5E2FDD13B}"/>
              </a:ext>
            </a:extLst>
          </p:cNvPr>
          <p:cNvCxnSpPr>
            <a:cxnSpLocks/>
          </p:cNvCxnSpPr>
          <p:nvPr/>
        </p:nvCxnSpPr>
        <p:spPr>
          <a:xfrm flipV="1">
            <a:off x="4884190" y="3260374"/>
            <a:ext cx="961603" cy="344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F473C209-5A73-4CB7-B2F4-A8CCCA75A1F1}"/>
              </a:ext>
            </a:extLst>
          </p:cNvPr>
          <p:cNvSpPr txBox="1"/>
          <p:nvPr/>
        </p:nvSpPr>
        <p:spPr>
          <a:xfrm>
            <a:off x="1355167" y="3075708"/>
            <a:ext cx="747723" cy="369332"/>
          </a:xfrm>
          <a:prstGeom prst="rect">
            <a:avLst/>
          </a:prstGeom>
          <a:noFill/>
        </p:spPr>
        <p:txBody>
          <a:bodyPr wrap="square" rtlCol="0">
            <a:spAutoFit/>
          </a:bodyPr>
          <a:lstStyle/>
          <a:p>
            <a:r>
              <a:rPr lang="fr-FR" dirty="0"/>
              <a:t>1969</a:t>
            </a:r>
          </a:p>
        </p:txBody>
      </p:sp>
      <p:sp>
        <p:nvSpPr>
          <p:cNvPr id="13" name="ZoneTexte 12">
            <a:extLst>
              <a:ext uri="{FF2B5EF4-FFF2-40B4-BE49-F238E27FC236}">
                <a16:creationId xmlns:a16="http://schemas.microsoft.com/office/drawing/2014/main" id="{74B80F56-E63E-4C6E-A0EF-980C3F51F241}"/>
              </a:ext>
            </a:extLst>
          </p:cNvPr>
          <p:cNvSpPr txBox="1"/>
          <p:nvPr/>
        </p:nvSpPr>
        <p:spPr>
          <a:xfrm>
            <a:off x="4020612" y="3075708"/>
            <a:ext cx="1276328" cy="369332"/>
          </a:xfrm>
          <a:prstGeom prst="rect">
            <a:avLst/>
          </a:prstGeom>
          <a:noFill/>
        </p:spPr>
        <p:txBody>
          <a:bodyPr wrap="square" rtlCol="0">
            <a:spAutoFit/>
          </a:bodyPr>
          <a:lstStyle/>
          <a:p>
            <a:r>
              <a:rPr lang="fr-FR" dirty="0"/>
              <a:t>2004-2005</a:t>
            </a:r>
          </a:p>
        </p:txBody>
      </p:sp>
      <p:pic>
        <p:nvPicPr>
          <p:cNvPr id="11" name="Image 10">
            <a:extLst>
              <a:ext uri="{FF2B5EF4-FFF2-40B4-BE49-F238E27FC236}">
                <a16:creationId xmlns:a16="http://schemas.microsoft.com/office/drawing/2014/main" id="{0B1CC881-5EB7-4B98-B37B-59CA1DB572D3}"/>
              </a:ext>
            </a:extLst>
          </p:cNvPr>
          <p:cNvPicPr>
            <a:picLocks noChangeAspect="1"/>
          </p:cNvPicPr>
          <p:nvPr/>
        </p:nvPicPr>
        <p:blipFill>
          <a:blip r:embed="rId4"/>
          <a:stretch>
            <a:fillRect/>
          </a:stretch>
        </p:blipFill>
        <p:spPr>
          <a:xfrm>
            <a:off x="219029" y="1060507"/>
            <a:ext cx="6238921" cy="1643075"/>
          </a:xfrm>
          <a:prstGeom prst="rect">
            <a:avLst/>
          </a:prstGeom>
        </p:spPr>
      </p:pic>
      <p:sp>
        <p:nvSpPr>
          <p:cNvPr id="15" name="ZoneTexte 14">
            <a:extLst>
              <a:ext uri="{FF2B5EF4-FFF2-40B4-BE49-F238E27FC236}">
                <a16:creationId xmlns:a16="http://schemas.microsoft.com/office/drawing/2014/main" id="{7FF082AF-8416-4BAB-B711-E4ECE95C9400}"/>
              </a:ext>
            </a:extLst>
          </p:cNvPr>
          <p:cNvSpPr txBox="1"/>
          <p:nvPr/>
        </p:nvSpPr>
        <p:spPr>
          <a:xfrm>
            <a:off x="6371738" y="6510099"/>
            <a:ext cx="107046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39</a:t>
            </a:r>
          </a:p>
        </p:txBody>
      </p:sp>
      <p:sp>
        <p:nvSpPr>
          <p:cNvPr id="17" name="ZoneTexte 16">
            <a:extLst>
              <a:ext uri="{FF2B5EF4-FFF2-40B4-BE49-F238E27FC236}">
                <a16:creationId xmlns:a16="http://schemas.microsoft.com/office/drawing/2014/main" id="{82D4F83E-FC15-4A15-A0DD-CB3508E7CC15}"/>
              </a:ext>
            </a:extLst>
          </p:cNvPr>
          <p:cNvSpPr txBox="1"/>
          <p:nvPr/>
        </p:nvSpPr>
        <p:spPr>
          <a:xfrm>
            <a:off x="5883494" y="2703582"/>
            <a:ext cx="148250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route en béton</a:t>
            </a:r>
          </a:p>
        </p:txBody>
      </p:sp>
      <p:sp>
        <p:nvSpPr>
          <p:cNvPr id="18" name="ZoneTexte 17">
            <a:extLst>
              <a:ext uri="{FF2B5EF4-FFF2-40B4-BE49-F238E27FC236}">
                <a16:creationId xmlns:a16="http://schemas.microsoft.com/office/drawing/2014/main" id="{4D6B5A56-0194-47C0-8008-F5EA053AB967}"/>
              </a:ext>
            </a:extLst>
          </p:cNvPr>
          <p:cNvSpPr txBox="1"/>
          <p:nvPr/>
        </p:nvSpPr>
        <p:spPr>
          <a:xfrm>
            <a:off x="6906968" y="4614891"/>
            <a:ext cx="2165350" cy="1200329"/>
          </a:xfrm>
          <a:prstGeom prst="rect">
            <a:avLst/>
          </a:prstGeom>
          <a:noFill/>
        </p:spPr>
        <p:txBody>
          <a:bodyPr wrap="square" rtlCol="0">
            <a:spAutoFit/>
          </a:bodyPr>
          <a:lstStyle/>
          <a:p>
            <a:r>
              <a:rPr lang="fr-FR" dirty="0"/>
              <a:t>+ Vidéo : modernisation de la chaussée de Vilvorde en dalle de béton</a:t>
            </a:r>
          </a:p>
        </p:txBody>
      </p:sp>
      <p:sp>
        <p:nvSpPr>
          <p:cNvPr id="6" name="Forme libre : forme 5">
            <a:extLst>
              <a:ext uri="{FF2B5EF4-FFF2-40B4-BE49-F238E27FC236}">
                <a16:creationId xmlns:a16="http://schemas.microsoft.com/office/drawing/2014/main" id="{B9EA8FDF-9338-4BBD-8E1D-EF9B16A4FCB5}"/>
              </a:ext>
            </a:extLst>
          </p:cNvPr>
          <p:cNvSpPr/>
          <p:nvPr/>
        </p:nvSpPr>
        <p:spPr>
          <a:xfrm>
            <a:off x="6610305" y="4279900"/>
            <a:ext cx="2279695" cy="1907081"/>
          </a:xfrm>
          <a:custGeom>
            <a:avLst/>
            <a:gdLst>
              <a:gd name="connsiteX0" fmla="*/ 1765345 w 2279695"/>
              <a:gd name="connsiteY0" fmla="*/ 0 h 1907081"/>
              <a:gd name="connsiteX1" fmla="*/ 755695 w 2279695"/>
              <a:gd name="connsiteY1" fmla="*/ 69850 h 1907081"/>
              <a:gd name="connsiteX2" fmla="*/ 76245 w 2279695"/>
              <a:gd name="connsiteY2" fmla="*/ 317500 h 1907081"/>
              <a:gd name="connsiteX3" fmla="*/ 31795 w 2279695"/>
              <a:gd name="connsiteY3" fmla="*/ 819150 h 1907081"/>
              <a:gd name="connsiteX4" fmla="*/ 215945 w 2279695"/>
              <a:gd name="connsiteY4" fmla="*/ 1746250 h 1907081"/>
              <a:gd name="connsiteX5" fmla="*/ 1511345 w 2279695"/>
              <a:gd name="connsiteY5" fmla="*/ 1905000 h 1907081"/>
              <a:gd name="connsiteX6" fmla="*/ 2279695 w 2279695"/>
              <a:gd name="connsiteY6" fmla="*/ 1822450 h 190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9695" h="1907081">
                <a:moveTo>
                  <a:pt x="1765345" y="0"/>
                </a:moveTo>
                <a:cubicBezTo>
                  <a:pt x="1401278" y="8466"/>
                  <a:pt x="1037212" y="16933"/>
                  <a:pt x="755695" y="69850"/>
                </a:cubicBezTo>
                <a:cubicBezTo>
                  <a:pt x="474178" y="122767"/>
                  <a:pt x="196895" y="192617"/>
                  <a:pt x="76245" y="317500"/>
                </a:cubicBezTo>
                <a:cubicBezTo>
                  <a:pt x="-44405" y="442383"/>
                  <a:pt x="8512" y="581025"/>
                  <a:pt x="31795" y="819150"/>
                </a:cubicBezTo>
                <a:cubicBezTo>
                  <a:pt x="55078" y="1057275"/>
                  <a:pt x="-30647" y="1565275"/>
                  <a:pt x="215945" y="1746250"/>
                </a:cubicBezTo>
                <a:cubicBezTo>
                  <a:pt x="462537" y="1927225"/>
                  <a:pt x="1167387" y="1892300"/>
                  <a:pt x="1511345" y="1905000"/>
                </a:cubicBezTo>
                <a:cubicBezTo>
                  <a:pt x="1855303" y="1917700"/>
                  <a:pt x="2067499" y="1870075"/>
                  <a:pt x="2279695" y="182245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2030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Supports de référence</a:t>
            </a:r>
          </a:p>
        </p:txBody>
      </p:sp>
      <p:sp>
        <p:nvSpPr>
          <p:cNvPr id="3" name="Rectangle 2">
            <a:extLst>
              <a:ext uri="{FF2B5EF4-FFF2-40B4-BE49-F238E27FC236}">
                <a16:creationId xmlns:a16="http://schemas.microsoft.com/office/drawing/2014/main" id="{B6477BCC-A8E4-4175-AA7F-06DE7CFD8261}"/>
              </a:ext>
            </a:extLst>
          </p:cNvPr>
          <p:cNvSpPr/>
          <p:nvPr/>
        </p:nvSpPr>
        <p:spPr>
          <a:xfrm>
            <a:off x="6424570" y="4744476"/>
            <a:ext cx="2619376" cy="830997"/>
          </a:xfrm>
          <a:prstGeom prst="rect">
            <a:avLst/>
          </a:prstGeom>
        </p:spPr>
        <p:txBody>
          <a:bodyPr wrap="square">
            <a:spAutoFit/>
          </a:bodyPr>
          <a:lstStyle/>
          <a:p>
            <a:r>
              <a:rPr lang="fr-FR" sz="1600" dirty="0">
                <a:hlinkClick r:id="rId3"/>
              </a:rPr>
              <a:t>https://www.febelcem.be/fr/publications/dossiers-ciment-2008/</a:t>
            </a:r>
            <a:endParaRPr lang="fr-FR" sz="1600" dirty="0"/>
          </a:p>
        </p:txBody>
      </p:sp>
      <p:pic>
        <p:nvPicPr>
          <p:cNvPr id="6" name="Image 5">
            <a:extLst>
              <a:ext uri="{FF2B5EF4-FFF2-40B4-BE49-F238E27FC236}">
                <a16:creationId xmlns:a16="http://schemas.microsoft.com/office/drawing/2014/main" id="{F100BFFA-2A80-4892-AB6B-062AE1977A08}"/>
              </a:ext>
            </a:extLst>
          </p:cNvPr>
          <p:cNvPicPr>
            <a:picLocks noChangeAspect="1"/>
          </p:cNvPicPr>
          <p:nvPr/>
        </p:nvPicPr>
        <p:blipFill>
          <a:blip r:embed="rId4"/>
          <a:stretch>
            <a:fillRect/>
          </a:stretch>
        </p:blipFill>
        <p:spPr>
          <a:xfrm>
            <a:off x="457163" y="1177260"/>
            <a:ext cx="1589038" cy="2265110"/>
          </a:xfrm>
          <a:prstGeom prst="rect">
            <a:avLst/>
          </a:prstGeom>
        </p:spPr>
      </p:pic>
      <p:pic>
        <p:nvPicPr>
          <p:cNvPr id="12" name="Image 11">
            <a:extLst>
              <a:ext uri="{FF2B5EF4-FFF2-40B4-BE49-F238E27FC236}">
                <a16:creationId xmlns:a16="http://schemas.microsoft.com/office/drawing/2014/main" id="{26F7CA4F-2A0C-46B6-8887-3837350A594A}"/>
              </a:ext>
            </a:extLst>
          </p:cNvPr>
          <p:cNvPicPr>
            <a:picLocks noChangeAspect="1"/>
          </p:cNvPicPr>
          <p:nvPr/>
        </p:nvPicPr>
        <p:blipFill>
          <a:blip r:embed="rId5"/>
          <a:stretch>
            <a:fillRect/>
          </a:stretch>
        </p:blipFill>
        <p:spPr>
          <a:xfrm>
            <a:off x="2440548" y="1177260"/>
            <a:ext cx="1603446" cy="2265110"/>
          </a:xfrm>
          <a:prstGeom prst="rect">
            <a:avLst/>
          </a:prstGeom>
        </p:spPr>
      </p:pic>
      <p:pic>
        <p:nvPicPr>
          <p:cNvPr id="13" name="Image 12">
            <a:extLst>
              <a:ext uri="{FF2B5EF4-FFF2-40B4-BE49-F238E27FC236}">
                <a16:creationId xmlns:a16="http://schemas.microsoft.com/office/drawing/2014/main" id="{9FBCAE31-7317-4403-8F09-8ACA2F661D2A}"/>
              </a:ext>
            </a:extLst>
          </p:cNvPr>
          <p:cNvPicPr>
            <a:picLocks noChangeAspect="1"/>
          </p:cNvPicPr>
          <p:nvPr/>
        </p:nvPicPr>
        <p:blipFill>
          <a:blip r:embed="rId6"/>
          <a:stretch>
            <a:fillRect/>
          </a:stretch>
        </p:blipFill>
        <p:spPr>
          <a:xfrm>
            <a:off x="4437959" y="1177260"/>
            <a:ext cx="1596273" cy="2265110"/>
          </a:xfrm>
          <a:prstGeom prst="rect">
            <a:avLst/>
          </a:prstGeom>
        </p:spPr>
      </p:pic>
      <p:pic>
        <p:nvPicPr>
          <p:cNvPr id="14" name="Image 13">
            <a:extLst>
              <a:ext uri="{FF2B5EF4-FFF2-40B4-BE49-F238E27FC236}">
                <a16:creationId xmlns:a16="http://schemas.microsoft.com/office/drawing/2014/main" id="{AC2E5A56-BA8E-4387-9A22-FB3DAA7DBE2C}"/>
              </a:ext>
            </a:extLst>
          </p:cNvPr>
          <p:cNvPicPr>
            <a:picLocks noChangeAspect="1"/>
          </p:cNvPicPr>
          <p:nvPr/>
        </p:nvPicPr>
        <p:blipFill>
          <a:blip r:embed="rId7"/>
          <a:stretch>
            <a:fillRect/>
          </a:stretch>
        </p:blipFill>
        <p:spPr>
          <a:xfrm>
            <a:off x="6457950" y="1177260"/>
            <a:ext cx="1610367" cy="2265110"/>
          </a:xfrm>
          <a:prstGeom prst="rect">
            <a:avLst/>
          </a:prstGeom>
        </p:spPr>
      </p:pic>
      <p:pic>
        <p:nvPicPr>
          <p:cNvPr id="15" name="Image 14">
            <a:extLst>
              <a:ext uri="{FF2B5EF4-FFF2-40B4-BE49-F238E27FC236}">
                <a16:creationId xmlns:a16="http://schemas.microsoft.com/office/drawing/2014/main" id="{67EB2056-62F0-4FD8-BBF3-9ABA48DF28D6}"/>
              </a:ext>
            </a:extLst>
          </p:cNvPr>
          <p:cNvPicPr>
            <a:picLocks noChangeAspect="1"/>
          </p:cNvPicPr>
          <p:nvPr/>
        </p:nvPicPr>
        <p:blipFill>
          <a:blip r:embed="rId8"/>
          <a:stretch>
            <a:fillRect/>
          </a:stretch>
        </p:blipFill>
        <p:spPr>
          <a:xfrm>
            <a:off x="443495" y="3512235"/>
            <a:ext cx="1598287" cy="2265110"/>
          </a:xfrm>
          <a:prstGeom prst="rect">
            <a:avLst/>
          </a:prstGeom>
        </p:spPr>
      </p:pic>
      <p:pic>
        <p:nvPicPr>
          <p:cNvPr id="17" name="Image 16">
            <a:extLst>
              <a:ext uri="{FF2B5EF4-FFF2-40B4-BE49-F238E27FC236}">
                <a16:creationId xmlns:a16="http://schemas.microsoft.com/office/drawing/2014/main" id="{71FA1AE1-9EA7-4B13-BEBB-AFDACA214BAF}"/>
              </a:ext>
            </a:extLst>
          </p:cNvPr>
          <p:cNvPicPr>
            <a:picLocks noChangeAspect="1"/>
          </p:cNvPicPr>
          <p:nvPr/>
        </p:nvPicPr>
        <p:blipFill>
          <a:blip r:embed="rId9"/>
          <a:stretch>
            <a:fillRect/>
          </a:stretch>
        </p:blipFill>
        <p:spPr>
          <a:xfrm>
            <a:off x="4429917" y="3512235"/>
            <a:ext cx="1600804" cy="2265110"/>
          </a:xfrm>
          <a:prstGeom prst="rect">
            <a:avLst/>
          </a:prstGeom>
        </p:spPr>
      </p:pic>
      <p:pic>
        <p:nvPicPr>
          <p:cNvPr id="18" name="Image 17">
            <a:extLst>
              <a:ext uri="{FF2B5EF4-FFF2-40B4-BE49-F238E27FC236}">
                <a16:creationId xmlns:a16="http://schemas.microsoft.com/office/drawing/2014/main" id="{349DF444-AA86-4633-AD6B-57B11E8EE654}"/>
              </a:ext>
            </a:extLst>
          </p:cNvPr>
          <p:cNvPicPr>
            <a:picLocks noChangeAspect="1"/>
          </p:cNvPicPr>
          <p:nvPr/>
        </p:nvPicPr>
        <p:blipFill>
          <a:blip r:embed="rId10"/>
          <a:stretch>
            <a:fillRect/>
          </a:stretch>
        </p:blipFill>
        <p:spPr>
          <a:xfrm>
            <a:off x="2437906" y="3512235"/>
            <a:ext cx="1600804" cy="2265110"/>
          </a:xfrm>
          <a:prstGeom prst="rect">
            <a:avLst/>
          </a:prstGeom>
        </p:spPr>
      </p:pic>
    </p:spTree>
    <p:extLst>
      <p:ext uri="{BB962C8B-B14F-4D97-AF65-F5344CB8AC3E}">
        <p14:creationId xmlns:p14="http://schemas.microsoft.com/office/powerpoint/2010/main" val="329235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Exercices</a:t>
            </a:r>
          </a:p>
        </p:txBody>
      </p:sp>
      <p:sp>
        <p:nvSpPr>
          <p:cNvPr id="4" name="ZoneTexte 3">
            <a:extLst>
              <a:ext uri="{FF2B5EF4-FFF2-40B4-BE49-F238E27FC236}">
                <a16:creationId xmlns:a16="http://schemas.microsoft.com/office/drawing/2014/main" id="{DDD921E9-4021-48E0-A1E3-BA5D35D6A2B6}"/>
              </a:ext>
            </a:extLst>
          </p:cNvPr>
          <p:cNvSpPr txBox="1"/>
          <p:nvPr/>
        </p:nvSpPr>
        <p:spPr>
          <a:xfrm>
            <a:off x="287999" y="1315942"/>
            <a:ext cx="8797944" cy="923330"/>
          </a:xfrm>
          <a:prstGeom prst="rect">
            <a:avLst/>
          </a:prstGeom>
          <a:noFill/>
        </p:spPr>
        <p:txBody>
          <a:bodyPr wrap="square" rtlCol="0">
            <a:spAutoFit/>
          </a:bodyPr>
          <a:lstStyle/>
          <a:p>
            <a:r>
              <a:rPr lang="fr-FR" dirty="0"/>
              <a:t>En considérant un </a:t>
            </a:r>
            <a:r>
              <a:rPr lang="fr-FR" b="1" dirty="0"/>
              <a:t>réseau II</a:t>
            </a:r>
            <a:r>
              <a:rPr lang="fr-FR" dirty="0"/>
              <a:t>, </a:t>
            </a:r>
            <a:r>
              <a:rPr lang="fr-FR" b="1" dirty="0"/>
              <a:t>quels postes du CPN </a:t>
            </a:r>
            <a:r>
              <a:rPr lang="fr-FR" dirty="0"/>
              <a:t>devrait-on utiliser </a:t>
            </a:r>
            <a:r>
              <a:rPr lang="fr-FR" b="1" dirty="0"/>
              <a:t>pour le revêtement </a:t>
            </a:r>
            <a:r>
              <a:rPr lang="fr-FR" dirty="0"/>
              <a:t>de :</a:t>
            </a:r>
          </a:p>
          <a:p>
            <a:pPr marL="342900" indent="-342900">
              <a:buFont typeface="Arial" panose="020B0604020202020204" pitchFamily="34" charset="0"/>
              <a:buChar char="•"/>
            </a:pPr>
            <a:r>
              <a:rPr lang="fr-FR" dirty="0"/>
              <a:t>L’exemple rond-point en béton discontinu</a:t>
            </a:r>
          </a:p>
          <a:p>
            <a:pPr marL="342900" indent="-342900">
              <a:buFont typeface="Arial" panose="020B0604020202020204" pitchFamily="34" charset="0"/>
              <a:buChar char="•"/>
            </a:pPr>
            <a:r>
              <a:rPr lang="fr-FR" dirty="0"/>
              <a:t>L’exemple du rond-point en béton armé continu (BAC)</a:t>
            </a:r>
          </a:p>
        </p:txBody>
      </p:sp>
      <p:sp>
        <p:nvSpPr>
          <p:cNvPr id="15" name="ZoneTexte 14">
            <a:extLst>
              <a:ext uri="{FF2B5EF4-FFF2-40B4-BE49-F238E27FC236}">
                <a16:creationId xmlns:a16="http://schemas.microsoft.com/office/drawing/2014/main" id="{B6150337-E1F6-482C-967F-7369CFF4BBAE}"/>
              </a:ext>
            </a:extLst>
          </p:cNvPr>
          <p:cNvSpPr txBox="1"/>
          <p:nvPr/>
        </p:nvSpPr>
        <p:spPr>
          <a:xfrm>
            <a:off x="402066" y="5564772"/>
            <a:ext cx="7000875" cy="369332"/>
          </a:xfrm>
          <a:prstGeom prst="rect">
            <a:avLst/>
          </a:prstGeom>
          <a:noFill/>
        </p:spPr>
        <p:txBody>
          <a:bodyPr wrap="square" rtlCol="0">
            <a:spAutoFit/>
          </a:bodyPr>
          <a:lstStyle/>
          <a:p>
            <a:r>
              <a:rPr lang="fr-FR" dirty="0"/>
              <a:t>But : utiliser le CPN et voir la distinction entre les postes compris ou pas </a:t>
            </a:r>
          </a:p>
        </p:txBody>
      </p:sp>
      <p:sp>
        <p:nvSpPr>
          <p:cNvPr id="14" name="ZoneTexte 13">
            <a:extLst>
              <a:ext uri="{FF2B5EF4-FFF2-40B4-BE49-F238E27FC236}">
                <a16:creationId xmlns:a16="http://schemas.microsoft.com/office/drawing/2014/main" id="{6C105185-D44C-4458-862F-FD4C031C414D}"/>
              </a:ext>
            </a:extLst>
          </p:cNvPr>
          <p:cNvSpPr txBox="1"/>
          <p:nvPr/>
        </p:nvSpPr>
        <p:spPr>
          <a:xfrm>
            <a:off x="288000" y="993899"/>
            <a:ext cx="7448114" cy="369332"/>
          </a:xfrm>
          <a:prstGeom prst="rect">
            <a:avLst/>
          </a:prstGeom>
          <a:noFill/>
        </p:spPr>
        <p:txBody>
          <a:bodyPr wrap="square" rtlCol="0">
            <a:spAutoFit/>
          </a:bodyPr>
          <a:lstStyle/>
          <a:p>
            <a:r>
              <a:rPr lang="fr-FR" dirty="0"/>
              <a:t>Par groupe de 2 (reprendre les plans repris en fin de chapitre sur les joints)</a:t>
            </a:r>
          </a:p>
        </p:txBody>
      </p:sp>
      <p:pic>
        <p:nvPicPr>
          <p:cNvPr id="10" name="Image 9">
            <a:extLst>
              <a:ext uri="{FF2B5EF4-FFF2-40B4-BE49-F238E27FC236}">
                <a16:creationId xmlns:a16="http://schemas.microsoft.com/office/drawing/2014/main" id="{713F263B-41E8-4EA8-BA9E-4C602E6AC707}"/>
              </a:ext>
            </a:extLst>
          </p:cNvPr>
          <p:cNvPicPr>
            <a:picLocks noChangeAspect="1"/>
          </p:cNvPicPr>
          <p:nvPr/>
        </p:nvPicPr>
        <p:blipFill>
          <a:blip r:embed="rId3"/>
          <a:stretch>
            <a:fillRect/>
          </a:stretch>
        </p:blipFill>
        <p:spPr>
          <a:xfrm>
            <a:off x="1316708" y="2237802"/>
            <a:ext cx="2775909" cy="3215339"/>
          </a:xfrm>
          <a:prstGeom prst="rect">
            <a:avLst/>
          </a:prstGeom>
        </p:spPr>
      </p:pic>
      <p:pic>
        <p:nvPicPr>
          <p:cNvPr id="12" name="Image 11">
            <a:extLst>
              <a:ext uri="{FF2B5EF4-FFF2-40B4-BE49-F238E27FC236}">
                <a16:creationId xmlns:a16="http://schemas.microsoft.com/office/drawing/2014/main" id="{B735A71D-C7ED-4C69-90CF-857C9FAC5AF9}"/>
              </a:ext>
            </a:extLst>
          </p:cNvPr>
          <p:cNvPicPr>
            <a:picLocks noChangeAspect="1"/>
          </p:cNvPicPr>
          <p:nvPr/>
        </p:nvPicPr>
        <p:blipFill>
          <a:blip r:embed="rId4"/>
          <a:stretch>
            <a:fillRect/>
          </a:stretch>
        </p:blipFill>
        <p:spPr>
          <a:xfrm>
            <a:off x="5121326" y="2239271"/>
            <a:ext cx="2955874" cy="3284303"/>
          </a:xfrm>
          <a:prstGeom prst="rect">
            <a:avLst/>
          </a:prstGeom>
        </p:spPr>
      </p:pic>
    </p:spTree>
    <p:extLst>
      <p:ext uri="{BB962C8B-B14F-4D97-AF65-F5344CB8AC3E}">
        <p14:creationId xmlns:p14="http://schemas.microsoft.com/office/powerpoint/2010/main" val="2382854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pic>
        <p:nvPicPr>
          <p:cNvPr id="4" name="Image 3">
            <a:extLst>
              <a:ext uri="{FF2B5EF4-FFF2-40B4-BE49-F238E27FC236}">
                <a16:creationId xmlns:a16="http://schemas.microsoft.com/office/drawing/2014/main" id="{3796E9FB-9085-47C6-B914-E699224D51A0}"/>
              </a:ext>
            </a:extLst>
          </p:cNvPr>
          <p:cNvPicPr>
            <a:picLocks noChangeAspect="1"/>
          </p:cNvPicPr>
          <p:nvPr/>
        </p:nvPicPr>
        <p:blipFill>
          <a:blip r:embed="rId3"/>
          <a:stretch>
            <a:fillRect/>
          </a:stretch>
        </p:blipFill>
        <p:spPr>
          <a:xfrm>
            <a:off x="440420" y="1260771"/>
            <a:ext cx="8146299" cy="959495"/>
          </a:xfrm>
          <a:prstGeom prst="rect">
            <a:avLst/>
          </a:prstGeom>
          <a:ln w="25400" cap="flat" cmpd="dbl">
            <a:noFill/>
          </a:ln>
          <a:effectLst/>
        </p:spPr>
      </p:pic>
      <p:pic>
        <p:nvPicPr>
          <p:cNvPr id="5" name="Image 1">
            <a:extLst>
              <a:ext uri="{FF2B5EF4-FFF2-40B4-BE49-F238E27FC236}">
                <a16:creationId xmlns:a16="http://schemas.microsoft.com/office/drawing/2014/main" id="{3CCCB22D-CA58-4944-A0E9-220DF7CDE84F}"/>
              </a:ext>
            </a:extLst>
          </p:cNvPr>
          <p:cNvPicPr>
            <a:picLocks noChangeAspect="1"/>
          </p:cNvPicPr>
          <p:nvPr/>
        </p:nvPicPr>
        <p:blipFill rotWithShape="1">
          <a:blip r:embed="rId4">
            <a:extLst>
              <a:ext uri="{28A0092B-C50C-407E-A947-70E740481C1C}">
                <a14:useLocalDpi xmlns:a14="http://schemas.microsoft.com/office/drawing/2010/main" val="0"/>
              </a:ext>
            </a:extLst>
          </a:blip>
          <a:srcRect t="30465"/>
          <a:stretch/>
        </p:blipFill>
        <p:spPr bwMode="auto">
          <a:xfrm>
            <a:off x="373369" y="3014750"/>
            <a:ext cx="8280400" cy="2536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A6CD8460-9C22-4950-97D0-161E8F64D005}"/>
              </a:ext>
            </a:extLst>
          </p:cNvPr>
          <p:cNvSpPr txBox="1"/>
          <p:nvPr/>
        </p:nvSpPr>
        <p:spPr>
          <a:xfrm>
            <a:off x="5968296" y="5366397"/>
            <a:ext cx="182360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Calcul organique du béton, J-F CAP</a:t>
            </a:r>
          </a:p>
        </p:txBody>
      </p:sp>
      <p:sp>
        <p:nvSpPr>
          <p:cNvPr id="7" name="ZoneTexte 6">
            <a:extLst>
              <a:ext uri="{FF2B5EF4-FFF2-40B4-BE49-F238E27FC236}">
                <a16:creationId xmlns:a16="http://schemas.microsoft.com/office/drawing/2014/main" id="{31547A76-D468-4B1C-83F8-F3BACBD03788}"/>
              </a:ext>
            </a:extLst>
          </p:cNvPr>
          <p:cNvSpPr txBox="1"/>
          <p:nvPr/>
        </p:nvSpPr>
        <p:spPr>
          <a:xfrm>
            <a:off x="7438419" y="2228573"/>
            <a:ext cx="1179848" cy="2302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1.2.5.1. Définition</a:t>
            </a:r>
          </a:p>
        </p:txBody>
      </p:sp>
      <p:sp>
        <p:nvSpPr>
          <p:cNvPr id="8" name="Parchemin : horizontal 7">
            <a:extLst>
              <a:ext uri="{FF2B5EF4-FFF2-40B4-BE49-F238E27FC236}">
                <a16:creationId xmlns:a16="http://schemas.microsoft.com/office/drawing/2014/main" id="{0FCF2D58-0712-448D-9E92-65888A78454F}"/>
              </a:ext>
            </a:extLst>
          </p:cNvPr>
          <p:cNvSpPr/>
          <p:nvPr/>
        </p:nvSpPr>
        <p:spPr>
          <a:xfrm>
            <a:off x="311728" y="1122219"/>
            <a:ext cx="8229426" cy="1286388"/>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 coins arrondis 8">
            <a:extLst>
              <a:ext uri="{FF2B5EF4-FFF2-40B4-BE49-F238E27FC236}">
                <a16:creationId xmlns:a16="http://schemas.microsoft.com/office/drawing/2014/main" id="{6A0BB3F4-D889-46C1-A3B1-4BD24F7CFA70}"/>
              </a:ext>
            </a:extLst>
          </p:cNvPr>
          <p:cNvSpPr/>
          <p:nvPr/>
        </p:nvSpPr>
        <p:spPr>
          <a:xfrm>
            <a:off x="7135621" y="566295"/>
            <a:ext cx="1451098" cy="36758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1.2.5.</a:t>
            </a:r>
          </a:p>
        </p:txBody>
      </p:sp>
    </p:spTree>
    <p:extLst>
      <p:ext uri="{BB962C8B-B14F-4D97-AF65-F5344CB8AC3E}">
        <p14:creationId xmlns:p14="http://schemas.microsoft.com/office/powerpoint/2010/main" val="2919166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sp>
        <p:nvSpPr>
          <p:cNvPr id="8" name="ZoneTexte 7">
            <a:extLst>
              <a:ext uri="{FF2B5EF4-FFF2-40B4-BE49-F238E27FC236}">
                <a16:creationId xmlns:a16="http://schemas.microsoft.com/office/drawing/2014/main" id="{DC2D7515-ECB7-44B7-8FA3-96AEC6F81159}"/>
              </a:ext>
            </a:extLst>
          </p:cNvPr>
          <p:cNvSpPr txBox="1"/>
          <p:nvPr/>
        </p:nvSpPr>
        <p:spPr>
          <a:xfrm>
            <a:off x="393772" y="1059424"/>
            <a:ext cx="3174423" cy="369332"/>
          </a:xfrm>
          <a:prstGeom prst="rect">
            <a:avLst/>
          </a:prstGeom>
          <a:noFill/>
        </p:spPr>
        <p:txBody>
          <a:bodyPr wrap="square" rtlCol="0">
            <a:spAutoFit/>
          </a:bodyPr>
          <a:lstStyle/>
          <a:p>
            <a:r>
              <a:rPr lang="fr-FR" b="1" dirty="0"/>
              <a:t>Exemple de composition :</a:t>
            </a:r>
          </a:p>
        </p:txBody>
      </p:sp>
      <p:sp>
        <p:nvSpPr>
          <p:cNvPr id="17" name="Flèche : droite 16">
            <a:extLst>
              <a:ext uri="{FF2B5EF4-FFF2-40B4-BE49-F238E27FC236}">
                <a16:creationId xmlns:a16="http://schemas.microsoft.com/office/drawing/2014/main" id="{687DB2DC-45EA-4B05-9149-D42FEB91F765}"/>
              </a:ext>
            </a:extLst>
          </p:cNvPr>
          <p:cNvSpPr/>
          <p:nvPr/>
        </p:nvSpPr>
        <p:spPr>
          <a:xfrm>
            <a:off x="2327481" y="5821502"/>
            <a:ext cx="819800" cy="36512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7988FA35-4C1C-4221-B35A-405F75BE1A10}"/>
              </a:ext>
            </a:extLst>
          </p:cNvPr>
          <p:cNvSpPr txBox="1"/>
          <p:nvPr/>
        </p:nvSpPr>
        <p:spPr>
          <a:xfrm>
            <a:off x="3205775" y="5826062"/>
            <a:ext cx="5589213" cy="369332"/>
          </a:xfrm>
          <a:prstGeom prst="rect">
            <a:avLst/>
          </a:prstGeom>
          <a:noFill/>
        </p:spPr>
        <p:txBody>
          <a:bodyPr wrap="square" rtlCol="0">
            <a:spAutoFit/>
          </a:bodyPr>
          <a:lstStyle/>
          <a:p>
            <a:r>
              <a:rPr lang="fr-FR" dirty="0"/>
              <a:t>Bonne connaissance du </a:t>
            </a:r>
            <a:r>
              <a:rPr lang="fr-FR" dirty="0">
                <a:solidFill>
                  <a:schemeClr val="accent1"/>
                </a:solidFill>
              </a:rPr>
              <a:t>CCT Qualiroutes </a:t>
            </a:r>
            <a:r>
              <a:rPr lang="fr-FR" dirty="0"/>
              <a:t>et de la PTV 411</a:t>
            </a:r>
          </a:p>
        </p:txBody>
      </p:sp>
      <p:sp>
        <p:nvSpPr>
          <p:cNvPr id="27" name="ZoneTexte 26">
            <a:extLst>
              <a:ext uri="{FF2B5EF4-FFF2-40B4-BE49-F238E27FC236}">
                <a16:creationId xmlns:a16="http://schemas.microsoft.com/office/drawing/2014/main" id="{5C5F270A-6D90-4BBB-B73D-3F5E64E5BAB3}"/>
              </a:ext>
            </a:extLst>
          </p:cNvPr>
          <p:cNvSpPr txBox="1"/>
          <p:nvPr/>
        </p:nvSpPr>
        <p:spPr>
          <a:xfrm>
            <a:off x="6314744" y="5634733"/>
            <a:ext cx="170410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Cours routes en béton GBB 2018</a:t>
            </a:r>
          </a:p>
        </p:txBody>
      </p:sp>
      <p:pic>
        <p:nvPicPr>
          <p:cNvPr id="14" name="Image 13">
            <a:extLst>
              <a:ext uri="{FF2B5EF4-FFF2-40B4-BE49-F238E27FC236}">
                <a16:creationId xmlns:a16="http://schemas.microsoft.com/office/drawing/2014/main" id="{31965E1E-020C-4FD2-B416-4FAAE5A6870A}"/>
              </a:ext>
            </a:extLst>
          </p:cNvPr>
          <p:cNvPicPr>
            <a:picLocks noChangeAspect="1"/>
          </p:cNvPicPr>
          <p:nvPr/>
        </p:nvPicPr>
        <p:blipFill>
          <a:blip r:embed="rId3"/>
          <a:stretch>
            <a:fillRect/>
          </a:stretch>
        </p:blipFill>
        <p:spPr>
          <a:xfrm>
            <a:off x="1197684" y="1428756"/>
            <a:ext cx="6748632" cy="4205977"/>
          </a:xfrm>
          <a:prstGeom prst="rect">
            <a:avLst/>
          </a:prstGeom>
        </p:spPr>
      </p:pic>
    </p:spTree>
    <p:extLst>
      <p:ext uri="{BB962C8B-B14F-4D97-AF65-F5344CB8AC3E}">
        <p14:creationId xmlns:p14="http://schemas.microsoft.com/office/powerpoint/2010/main" val="2413383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pic>
        <p:nvPicPr>
          <p:cNvPr id="7" name="Image 6">
            <a:extLst>
              <a:ext uri="{FF2B5EF4-FFF2-40B4-BE49-F238E27FC236}">
                <a16:creationId xmlns:a16="http://schemas.microsoft.com/office/drawing/2014/main" id="{BBB309A4-5D65-4450-8CCD-11814CF8C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003" y="1183734"/>
            <a:ext cx="2540037" cy="218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 coins arrondis 9">
            <a:extLst>
              <a:ext uri="{FF2B5EF4-FFF2-40B4-BE49-F238E27FC236}">
                <a16:creationId xmlns:a16="http://schemas.microsoft.com/office/drawing/2014/main" id="{55F34FF5-D8B9-4CA4-AF5D-53C07D99EEAD}"/>
              </a:ext>
            </a:extLst>
          </p:cNvPr>
          <p:cNvSpPr/>
          <p:nvPr/>
        </p:nvSpPr>
        <p:spPr>
          <a:xfrm>
            <a:off x="6816437" y="1760226"/>
            <a:ext cx="1896340" cy="5791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srgbClr val="4472C4"/>
                </a:solidFill>
                <a:effectLst/>
                <a:uLnTx/>
                <a:uFillTx/>
                <a:latin typeface="Calibri" panose="020F0502020204030204"/>
                <a:ea typeface="+mn-ea"/>
                <a:cs typeface="+mn-cs"/>
              </a:rPr>
              <a:t>Chapitre C. 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srgbClr val="4472C4"/>
                </a:solidFill>
                <a:effectLst/>
                <a:uLnTx/>
                <a:uFillTx/>
                <a:latin typeface="Calibri" panose="020F0502020204030204"/>
                <a:ea typeface="+mn-ea"/>
                <a:cs typeface="+mn-cs"/>
              </a:rPr>
              <a:t>Sables (C. 3.4.5.)</a:t>
            </a:r>
          </a:p>
        </p:txBody>
      </p:sp>
      <p:pic>
        <p:nvPicPr>
          <p:cNvPr id="12" name="Image 11">
            <a:extLst>
              <a:ext uri="{FF2B5EF4-FFF2-40B4-BE49-F238E27FC236}">
                <a16:creationId xmlns:a16="http://schemas.microsoft.com/office/drawing/2014/main" id="{08816FB4-6B80-47EF-A560-0AB6C0F7D1D1}"/>
              </a:ext>
            </a:extLst>
          </p:cNvPr>
          <p:cNvPicPr>
            <a:picLocks noChangeAspect="1"/>
          </p:cNvPicPr>
          <p:nvPr/>
        </p:nvPicPr>
        <p:blipFill rotWithShape="1">
          <a:blip r:embed="rId4"/>
          <a:srcRect l="1118" t="14235"/>
          <a:stretch/>
        </p:blipFill>
        <p:spPr>
          <a:xfrm>
            <a:off x="1787237" y="3796546"/>
            <a:ext cx="6536656" cy="2106886"/>
          </a:xfrm>
          <a:prstGeom prst="rect">
            <a:avLst/>
          </a:prstGeom>
          <a:ln w="25400" cmpd="dbl">
            <a:noFill/>
          </a:ln>
        </p:spPr>
      </p:pic>
      <p:sp>
        <p:nvSpPr>
          <p:cNvPr id="14" name="Ellipse 13">
            <a:extLst>
              <a:ext uri="{FF2B5EF4-FFF2-40B4-BE49-F238E27FC236}">
                <a16:creationId xmlns:a16="http://schemas.microsoft.com/office/drawing/2014/main" id="{54EE7EA8-8CB1-41F2-975F-ADAC11AD94F0}"/>
              </a:ext>
            </a:extLst>
          </p:cNvPr>
          <p:cNvSpPr/>
          <p:nvPr/>
        </p:nvSpPr>
        <p:spPr>
          <a:xfrm>
            <a:off x="1672490" y="1080212"/>
            <a:ext cx="1439141" cy="7216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Sables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naturels</a:t>
            </a:r>
          </a:p>
        </p:txBody>
      </p:sp>
      <p:sp>
        <p:nvSpPr>
          <p:cNvPr id="17" name="Ellipse 16">
            <a:extLst>
              <a:ext uri="{FF2B5EF4-FFF2-40B4-BE49-F238E27FC236}">
                <a16:creationId xmlns:a16="http://schemas.microsoft.com/office/drawing/2014/main" id="{F9876AE2-F1BE-4314-B05B-37F947E88E3B}"/>
              </a:ext>
            </a:extLst>
          </p:cNvPr>
          <p:cNvSpPr/>
          <p:nvPr/>
        </p:nvSpPr>
        <p:spPr>
          <a:xfrm>
            <a:off x="1672490" y="1934886"/>
            <a:ext cx="1439141" cy="7216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Sables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ronds</a:t>
            </a:r>
          </a:p>
        </p:txBody>
      </p:sp>
      <p:sp>
        <p:nvSpPr>
          <p:cNvPr id="18" name="Ellipse 17">
            <a:extLst>
              <a:ext uri="{FF2B5EF4-FFF2-40B4-BE49-F238E27FC236}">
                <a16:creationId xmlns:a16="http://schemas.microsoft.com/office/drawing/2014/main" id="{DBD0DD1E-8D26-4642-BFBF-B744D0C9640D}"/>
              </a:ext>
            </a:extLst>
          </p:cNvPr>
          <p:cNvSpPr/>
          <p:nvPr/>
        </p:nvSpPr>
        <p:spPr>
          <a:xfrm>
            <a:off x="1675717" y="2715011"/>
            <a:ext cx="1435914" cy="7216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a:ea typeface="Geneva" pitchFamily="64" charset="-128"/>
                <a:cs typeface="+mn-cs"/>
              </a:rPr>
              <a:t>NBN EN 12620</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40BBAEC9-2888-463A-96E5-B01D705A1CBA}"/>
              </a:ext>
            </a:extLst>
          </p:cNvPr>
          <p:cNvSpPr txBox="1"/>
          <p:nvPr/>
        </p:nvSpPr>
        <p:spPr>
          <a:xfrm>
            <a:off x="4019376" y="3383858"/>
            <a:ext cx="328543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prstClr val="black"/>
                </a:solidFill>
                <a:effectLst/>
                <a:uLnTx/>
                <a:uFillTx/>
                <a:latin typeface="Calibri" panose="020F0502020204030204"/>
                <a:ea typeface="+mn-ea"/>
                <a:cs typeface="+mn-cs"/>
              </a:rPr>
              <a:t>Granularités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(catégorie G</a:t>
            </a:r>
            <a:r>
              <a:rPr kumimoji="0" lang="fr-FR" sz="2000" b="0"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85)</a:t>
            </a:r>
          </a:p>
        </p:txBody>
      </p:sp>
      <p:sp>
        <p:nvSpPr>
          <p:cNvPr id="11" name="ZoneTexte 10">
            <a:extLst>
              <a:ext uri="{FF2B5EF4-FFF2-40B4-BE49-F238E27FC236}">
                <a16:creationId xmlns:a16="http://schemas.microsoft.com/office/drawing/2014/main" id="{9006D1B3-BE5F-4022-ACE5-10E029D1CFA4}"/>
              </a:ext>
            </a:extLst>
          </p:cNvPr>
          <p:cNvSpPr txBox="1"/>
          <p:nvPr/>
        </p:nvSpPr>
        <p:spPr>
          <a:xfrm>
            <a:off x="6868392" y="5928717"/>
            <a:ext cx="156571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Tableau chapitre C. 3.4.4.2.1.</a:t>
            </a:r>
          </a:p>
        </p:txBody>
      </p:sp>
      <p:sp>
        <p:nvSpPr>
          <p:cNvPr id="13" name="Parchemin : horizontal 12">
            <a:extLst>
              <a:ext uri="{FF2B5EF4-FFF2-40B4-BE49-F238E27FC236}">
                <a16:creationId xmlns:a16="http://schemas.microsoft.com/office/drawing/2014/main" id="{6B42FDB9-9287-4849-A33C-67AB80492983}"/>
              </a:ext>
            </a:extLst>
          </p:cNvPr>
          <p:cNvSpPr/>
          <p:nvPr/>
        </p:nvSpPr>
        <p:spPr>
          <a:xfrm>
            <a:off x="1378344" y="3436657"/>
            <a:ext cx="7055759" cy="2804208"/>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41265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pic>
        <p:nvPicPr>
          <p:cNvPr id="5" name="Image 4">
            <a:extLst>
              <a:ext uri="{FF2B5EF4-FFF2-40B4-BE49-F238E27FC236}">
                <a16:creationId xmlns:a16="http://schemas.microsoft.com/office/drawing/2014/main" id="{556B4B9F-A6E9-4C75-BD83-AB35964A7CD7}"/>
              </a:ext>
            </a:extLst>
          </p:cNvPr>
          <p:cNvPicPr>
            <a:picLocks noChangeAspect="1"/>
          </p:cNvPicPr>
          <p:nvPr/>
        </p:nvPicPr>
        <p:blipFill>
          <a:blip r:embed="rId3"/>
          <a:stretch>
            <a:fillRect/>
          </a:stretch>
        </p:blipFill>
        <p:spPr>
          <a:xfrm>
            <a:off x="2802685" y="6012515"/>
            <a:ext cx="5586453" cy="238127"/>
          </a:xfrm>
          <a:prstGeom prst="rect">
            <a:avLst/>
          </a:prstGeom>
        </p:spPr>
      </p:pic>
      <p:pic>
        <p:nvPicPr>
          <p:cNvPr id="6" name="Image 5">
            <a:extLst>
              <a:ext uri="{FF2B5EF4-FFF2-40B4-BE49-F238E27FC236}">
                <a16:creationId xmlns:a16="http://schemas.microsoft.com/office/drawing/2014/main" id="{B322B8C1-7DD3-4C2C-BA1D-D466A91F4280}"/>
              </a:ext>
            </a:extLst>
          </p:cNvPr>
          <p:cNvPicPr>
            <a:picLocks noChangeAspect="1"/>
          </p:cNvPicPr>
          <p:nvPr/>
        </p:nvPicPr>
        <p:blipFill>
          <a:blip r:embed="rId4"/>
          <a:stretch>
            <a:fillRect/>
          </a:stretch>
        </p:blipFill>
        <p:spPr>
          <a:xfrm>
            <a:off x="2802685" y="5780833"/>
            <a:ext cx="1590687" cy="271464"/>
          </a:xfrm>
          <a:prstGeom prst="rect">
            <a:avLst/>
          </a:prstGeom>
        </p:spPr>
      </p:pic>
      <p:pic>
        <p:nvPicPr>
          <p:cNvPr id="9" name="Image 8">
            <a:extLst>
              <a:ext uri="{FF2B5EF4-FFF2-40B4-BE49-F238E27FC236}">
                <a16:creationId xmlns:a16="http://schemas.microsoft.com/office/drawing/2014/main" id="{DAA52195-CD16-4974-95D4-65F6F495B978}"/>
              </a:ext>
            </a:extLst>
          </p:cNvPr>
          <p:cNvPicPr>
            <a:picLocks noChangeAspect="1"/>
          </p:cNvPicPr>
          <p:nvPr/>
        </p:nvPicPr>
        <p:blipFill rotWithShape="1">
          <a:blip r:embed="rId5"/>
          <a:srcRect l="754" t="1844" b="1"/>
          <a:stretch/>
        </p:blipFill>
        <p:spPr>
          <a:xfrm>
            <a:off x="722884" y="1865671"/>
            <a:ext cx="6049869" cy="2796265"/>
          </a:xfrm>
          <a:prstGeom prst="rect">
            <a:avLst/>
          </a:prstGeom>
          <a:ln w="25400" cmpd="dbl">
            <a:noFill/>
          </a:ln>
        </p:spPr>
      </p:pic>
      <p:pic>
        <p:nvPicPr>
          <p:cNvPr id="10" name="Image 9">
            <a:extLst>
              <a:ext uri="{FF2B5EF4-FFF2-40B4-BE49-F238E27FC236}">
                <a16:creationId xmlns:a16="http://schemas.microsoft.com/office/drawing/2014/main" id="{F25F1BF9-507C-4E84-A41C-92F2C01E6405}"/>
              </a:ext>
            </a:extLst>
          </p:cNvPr>
          <p:cNvPicPr>
            <a:picLocks noChangeAspect="1"/>
          </p:cNvPicPr>
          <p:nvPr/>
        </p:nvPicPr>
        <p:blipFill>
          <a:blip r:embed="rId6"/>
          <a:stretch>
            <a:fillRect/>
          </a:stretch>
        </p:blipFill>
        <p:spPr>
          <a:xfrm>
            <a:off x="623454" y="4748143"/>
            <a:ext cx="5896018" cy="981082"/>
          </a:xfrm>
          <a:prstGeom prst="rect">
            <a:avLst/>
          </a:prstGeom>
          <a:ln w="25400" cmpd="dbl">
            <a:noFill/>
          </a:ln>
        </p:spPr>
      </p:pic>
      <p:sp>
        <p:nvSpPr>
          <p:cNvPr id="12" name="Rectangle 11">
            <a:extLst>
              <a:ext uri="{FF2B5EF4-FFF2-40B4-BE49-F238E27FC236}">
                <a16:creationId xmlns:a16="http://schemas.microsoft.com/office/drawing/2014/main" id="{7F332508-4F9C-470A-A15C-3444E2390835}"/>
              </a:ext>
            </a:extLst>
          </p:cNvPr>
          <p:cNvSpPr>
            <a:spLocks noGrp="1" noChangeArrowheads="1"/>
          </p:cNvSpPr>
          <p:nvPr/>
        </p:nvSpPr>
        <p:spPr bwMode="auto">
          <a:xfrm>
            <a:off x="47475" y="960457"/>
            <a:ext cx="6688910" cy="106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pPr marL="0" marR="0" lvl="0" indent="0" algn="l" defTabSz="457200" rtl="0" eaLnBrk="0" fontAlgn="base" latinLnBrk="0" hangingPunct="0">
              <a:lnSpc>
                <a:spcPct val="110000"/>
              </a:lnSpc>
              <a:spcBef>
                <a:spcPct val="20000"/>
              </a:spcBef>
              <a:spcAft>
                <a:spcPct val="0"/>
              </a:spcAft>
              <a:buClrTx/>
              <a:buSzTx/>
              <a:buNone/>
              <a:tabLst/>
              <a:defRPr/>
            </a:pPr>
            <a:r>
              <a:rPr kumimoji="0" lang="fr-FR" altLang="fr-FR" sz="1600" b="1" i="0" u="none" strike="noStrike" kern="1200" cap="none" spc="0" normalizeH="0" baseline="0" noProof="0" dirty="0">
                <a:ln>
                  <a:noFill/>
                </a:ln>
                <a:solidFill>
                  <a:srgbClr val="0066FF"/>
                </a:solidFill>
                <a:effectLst/>
                <a:uLnTx/>
                <a:uFillTx/>
                <a:latin typeface="Calibri" panose="020F0502020204030204"/>
                <a:ea typeface="Geneva" pitchFamily="64" charset="-128"/>
              </a:rPr>
              <a:t>	Teneur maximale en fines  </a:t>
            </a:r>
            <a:r>
              <a:rPr kumimoji="0" lang="fr-FR" altLang="fr-FR" sz="1600" b="1" i="0" u="none" strike="noStrike" kern="1200" cap="none" spc="0" normalizeH="0" baseline="0" noProof="0" dirty="0">
                <a:ln>
                  <a:noFill/>
                </a:ln>
                <a:solidFill>
                  <a:srgbClr val="0066FF"/>
                </a:solidFill>
                <a:effectLst/>
                <a:uLnTx/>
                <a:uFillTx/>
                <a:latin typeface="Calibri" panose="020F0502020204030204"/>
                <a:ea typeface="Geneva" pitchFamily="64" charset="-128"/>
                <a:sym typeface="Symbol" panose="05050102010706020507" pitchFamily="18" charset="2"/>
              </a:rPr>
              <a:t> 3 %</a:t>
            </a:r>
          </a:p>
          <a:p>
            <a:pPr marL="0" indent="0">
              <a:lnSpc>
                <a:spcPct val="110000"/>
              </a:lnSpc>
              <a:spcBef>
                <a:spcPts val="0"/>
              </a:spcBef>
              <a:buNone/>
              <a:defRPr/>
            </a:pPr>
            <a:r>
              <a:rPr kumimoji="0" lang="fr-FR" altLang="fr-FR" sz="1600" b="1" i="0" u="none" strike="noStrike" kern="1200" cap="none" spc="0" normalizeH="0" baseline="0" noProof="0" dirty="0">
                <a:ln>
                  <a:noFill/>
                </a:ln>
                <a:solidFill>
                  <a:prstClr val="black"/>
                </a:solidFill>
                <a:effectLst/>
                <a:uLnTx/>
                <a:uFillTx/>
                <a:latin typeface="Calibri" panose="020F0502020204030204"/>
                <a:ea typeface="Geneva" pitchFamily="64" charset="-128"/>
              </a:rPr>
              <a:t>	 </a:t>
            </a:r>
            <a:r>
              <a:rPr kumimoji="0" lang="fr-FR" altLang="fr-FR" sz="1600" b="1" i="0" u="none" strike="noStrike" kern="1200" cap="none" spc="0" normalizeH="0" baseline="0" noProof="0" dirty="0">
                <a:ln>
                  <a:noFill/>
                </a:ln>
                <a:solidFill>
                  <a:srgbClr val="0066FF"/>
                </a:solidFill>
                <a:effectLst/>
                <a:uLnTx/>
                <a:uFillTx/>
                <a:latin typeface="Calibri" panose="020F0502020204030204"/>
                <a:ea typeface="Geneva" pitchFamily="64" charset="-128"/>
              </a:rPr>
              <a:t>Conseillé : sable de rivière gros à granulométrie étalée</a:t>
            </a:r>
          </a:p>
          <a:p>
            <a:pPr marL="0" indent="0">
              <a:lnSpc>
                <a:spcPct val="110000"/>
              </a:lnSpc>
              <a:spcBef>
                <a:spcPts val="0"/>
              </a:spcBef>
              <a:buNone/>
              <a:defRPr/>
            </a:pPr>
            <a:r>
              <a:rPr kumimoji="0" lang="fr-FR" altLang="fr-FR" sz="1600" b="1" i="0" u="none" strike="noStrike" kern="1200" cap="none" spc="0" normalizeH="0" baseline="0" noProof="0" dirty="0">
                <a:ln>
                  <a:noFill/>
                </a:ln>
                <a:solidFill>
                  <a:prstClr val="black"/>
                </a:solidFill>
                <a:effectLst/>
                <a:uLnTx/>
                <a:uFillTx/>
                <a:latin typeface="Calibri" panose="020F0502020204030204"/>
                <a:ea typeface="Geneva" pitchFamily="64" charset="-128"/>
              </a:rPr>
              <a:t>	 </a:t>
            </a:r>
            <a:r>
              <a:rPr kumimoji="0" lang="fr-FR" altLang="fr-FR" sz="1600" b="1" i="0" u="none" strike="noStrike" kern="1200" cap="none" spc="0" normalizeH="0" baseline="0" noProof="0" dirty="0">
                <a:ln>
                  <a:noFill/>
                </a:ln>
                <a:solidFill>
                  <a:srgbClr val="0066FF"/>
                </a:solidFill>
                <a:effectLst/>
                <a:uLnTx/>
                <a:uFillTx/>
                <a:latin typeface="Calibri" panose="020F0502020204030204"/>
                <a:ea typeface="Geneva" pitchFamily="64" charset="-128"/>
              </a:rPr>
              <a:t>TENEUR EN SABLE DES BETONS ROUTIERS RELATIVEMENT FAIBLE !</a:t>
            </a:r>
          </a:p>
          <a:p>
            <a:pPr marL="0" marR="0" lvl="0" indent="0" algn="l" defTabSz="457200" rtl="0" eaLnBrk="0" fontAlgn="base" latinLnBrk="0" hangingPunct="0">
              <a:lnSpc>
                <a:spcPct val="100000"/>
              </a:lnSpc>
              <a:spcBef>
                <a:spcPct val="20000"/>
              </a:spcBef>
              <a:spcAft>
                <a:spcPct val="0"/>
              </a:spcAft>
              <a:buClrTx/>
              <a:buSzTx/>
              <a:buNone/>
              <a:tabLst/>
              <a:defRPr/>
            </a:pPr>
            <a:endParaRPr kumimoji="0" lang="fr-FR" altLang="fr-FR" sz="1600" b="1" i="0" u="none" strike="noStrike" kern="1200" cap="none" spc="0" normalizeH="0" baseline="0" noProof="0" dirty="0">
              <a:ln>
                <a:noFill/>
              </a:ln>
              <a:solidFill>
                <a:srgbClr val="0066FF"/>
              </a:solidFill>
              <a:effectLst/>
              <a:uLnTx/>
              <a:uFillTx/>
              <a:latin typeface="Calibri" panose="020F0502020204030204"/>
              <a:ea typeface="Geneva" pitchFamily="64" charset="-128"/>
            </a:endParaRPr>
          </a:p>
        </p:txBody>
      </p:sp>
      <p:sp>
        <p:nvSpPr>
          <p:cNvPr id="13" name="Rectangle : coins arrondis 12">
            <a:extLst>
              <a:ext uri="{FF2B5EF4-FFF2-40B4-BE49-F238E27FC236}">
                <a16:creationId xmlns:a16="http://schemas.microsoft.com/office/drawing/2014/main" id="{E7ED80E2-B1BA-40B2-8644-BFA5090D47AE}"/>
              </a:ext>
            </a:extLst>
          </p:cNvPr>
          <p:cNvSpPr/>
          <p:nvPr/>
        </p:nvSpPr>
        <p:spPr>
          <a:xfrm>
            <a:off x="6529359" y="558985"/>
            <a:ext cx="1867286" cy="3625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srgbClr val="4472C4"/>
                </a:solidFill>
                <a:effectLst/>
                <a:uLnTx/>
                <a:uFillTx/>
                <a:latin typeface="Calibri" panose="020F0502020204030204"/>
                <a:ea typeface="+mn-ea"/>
                <a:cs typeface="+mn-cs"/>
              </a:rPr>
              <a:t>Sables (C. 3.4.5.)</a:t>
            </a:r>
          </a:p>
        </p:txBody>
      </p:sp>
      <p:sp>
        <p:nvSpPr>
          <p:cNvPr id="11" name="Accolade fermante 10">
            <a:extLst>
              <a:ext uri="{FF2B5EF4-FFF2-40B4-BE49-F238E27FC236}">
                <a16:creationId xmlns:a16="http://schemas.microsoft.com/office/drawing/2014/main" id="{2ECAFA44-1FDB-4163-AB4B-DE1F7C044F59}"/>
              </a:ext>
            </a:extLst>
          </p:cNvPr>
          <p:cNvSpPr/>
          <p:nvPr/>
        </p:nvSpPr>
        <p:spPr>
          <a:xfrm>
            <a:off x="6873586" y="1831141"/>
            <a:ext cx="675409" cy="2842222"/>
          </a:xfrm>
          <a:prstGeom prst="rightBrace">
            <a:avLst/>
          </a:prstGeom>
          <a:ln w="19050"/>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D94E6B6B-C15C-42EE-A01A-026200D95C21}"/>
              </a:ext>
            </a:extLst>
          </p:cNvPr>
          <p:cNvSpPr/>
          <p:nvPr/>
        </p:nvSpPr>
        <p:spPr>
          <a:xfrm>
            <a:off x="7686196" y="2580275"/>
            <a:ext cx="1364286" cy="1343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Fiche PTV 411</a:t>
            </a:r>
          </a:p>
        </p:txBody>
      </p:sp>
      <p:sp>
        <p:nvSpPr>
          <p:cNvPr id="17" name="ZoneTexte 16">
            <a:extLst>
              <a:ext uri="{FF2B5EF4-FFF2-40B4-BE49-F238E27FC236}">
                <a16:creationId xmlns:a16="http://schemas.microsoft.com/office/drawing/2014/main" id="{51FEB14B-518D-40E4-A9B2-242853E36DBF}"/>
              </a:ext>
            </a:extLst>
          </p:cNvPr>
          <p:cNvSpPr txBox="1"/>
          <p:nvPr/>
        </p:nvSpPr>
        <p:spPr>
          <a:xfrm>
            <a:off x="5545972" y="5747881"/>
            <a:ext cx="122678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chapitre C. 3.4.5.2.3.</a:t>
            </a:r>
          </a:p>
        </p:txBody>
      </p:sp>
      <p:sp>
        <p:nvSpPr>
          <p:cNvPr id="18" name="Parchemin : horizontal 17">
            <a:extLst>
              <a:ext uri="{FF2B5EF4-FFF2-40B4-BE49-F238E27FC236}">
                <a16:creationId xmlns:a16="http://schemas.microsoft.com/office/drawing/2014/main" id="{13AF2ED5-16A3-4427-AD89-161905452C29}"/>
              </a:ext>
            </a:extLst>
          </p:cNvPr>
          <p:cNvSpPr/>
          <p:nvPr/>
        </p:nvSpPr>
        <p:spPr>
          <a:xfrm>
            <a:off x="25407" y="1128775"/>
            <a:ext cx="6848179" cy="5262297"/>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000414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sp>
        <p:nvSpPr>
          <p:cNvPr id="10" name="Rectangle : coins arrondis 9">
            <a:extLst>
              <a:ext uri="{FF2B5EF4-FFF2-40B4-BE49-F238E27FC236}">
                <a16:creationId xmlns:a16="http://schemas.microsoft.com/office/drawing/2014/main" id="{55F34FF5-D8B9-4CA4-AF5D-53C07D99EEAD}"/>
              </a:ext>
            </a:extLst>
          </p:cNvPr>
          <p:cNvSpPr/>
          <p:nvPr/>
        </p:nvSpPr>
        <p:spPr>
          <a:xfrm>
            <a:off x="5393999" y="1157426"/>
            <a:ext cx="3386511" cy="58541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54EE7EA8-8CB1-41F2-975F-ADAC11AD94F0}"/>
              </a:ext>
            </a:extLst>
          </p:cNvPr>
          <p:cNvSpPr/>
          <p:nvPr/>
        </p:nvSpPr>
        <p:spPr>
          <a:xfrm>
            <a:off x="563302" y="1081385"/>
            <a:ext cx="1756510" cy="7216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Gravillons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naturels</a:t>
            </a:r>
          </a:p>
        </p:txBody>
      </p:sp>
      <p:sp>
        <p:nvSpPr>
          <p:cNvPr id="17" name="Ellipse 16">
            <a:extLst>
              <a:ext uri="{FF2B5EF4-FFF2-40B4-BE49-F238E27FC236}">
                <a16:creationId xmlns:a16="http://schemas.microsoft.com/office/drawing/2014/main" id="{F9876AE2-F1BE-4314-B05B-37F947E88E3B}"/>
              </a:ext>
            </a:extLst>
          </p:cNvPr>
          <p:cNvSpPr/>
          <p:nvPr/>
        </p:nvSpPr>
        <p:spPr>
          <a:xfrm>
            <a:off x="563302" y="1920632"/>
            <a:ext cx="1756510" cy="7216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Gravillons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concassés</a:t>
            </a:r>
          </a:p>
        </p:txBody>
      </p:sp>
      <p:sp>
        <p:nvSpPr>
          <p:cNvPr id="18" name="Ellipse 17">
            <a:extLst>
              <a:ext uri="{FF2B5EF4-FFF2-40B4-BE49-F238E27FC236}">
                <a16:creationId xmlns:a16="http://schemas.microsoft.com/office/drawing/2014/main" id="{DBD0DD1E-8D26-4642-BFBF-B744D0C9640D}"/>
              </a:ext>
            </a:extLst>
          </p:cNvPr>
          <p:cNvSpPr/>
          <p:nvPr/>
        </p:nvSpPr>
        <p:spPr>
          <a:xfrm>
            <a:off x="562770" y="2754220"/>
            <a:ext cx="1757042" cy="7216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a:ea typeface="Geneva" pitchFamily="64" charset="-128"/>
                <a:cs typeface="+mn-cs"/>
              </a:rPr>
              <a:t>NBN EN 12620</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72F8729-422E-41EF-A844-D5D8E1ADD859}"/>
              </a:ext>
            </a:extLst>
          </p:cNvPr>
          <p:cNvSpPr/>
          <p:nvPr/>
        </p:nvSpPr>
        <p:spPr>
          <a:xfrm>
            <a:off x="5323955" y="1265469"/>
            <a:ext cx="352659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srgbClr val="4472C4"/>
                </a:solidFill>
                <a:effectLst/>
                <a:uLnTx/>
                <a:uFillTx/>
                <a:latin typeface="Calibri" panose="020F0502020204030204"/>
                <a:ea typeface="+mn-ea"/>
                <a:cs typeface="+mn-cs"/>
              </a:rPr>
              <a:t>Chapitre C. 4. – Gravillons (C. 4.4.4.)</a:t>
            </a:r>
            <a:endParaRPr kumimoji="0" lang="fr-FR"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aphicFrame>
        <p:nvGraphicFramePr>
          <p:cNvPr id="15" name="Object 4">
            <a:extLst>
              <a:ext uri="{FF2B5EF4-FFF2-40B4-BE49-F238E27FC236}">
                <a16:creationId xmlns:a16="http://schemas.microsoft.com/office/drawing/2014/main" id="{C967F508-8500-4ED5-9247-3E0B7DAD776D}"/>
              </a:ext>
            </a:extLst>
          </p:cNvPr>
          <p:cNvGraphicFramePr>
            <a:graphicFrameLocks noChangeAspect="1"/>
          </p:cNvGraphicFramePr>
          <p:nvPr>
            <p:extLst>
              <p:ext uri="{D42A27DB-BD31-4B8C-83A1-F6EECF244321}">
                <p14:modId xmlns:p14="http://schemas.microsoft.com/office/powerpoint/2010/main" val="2995940981"/>
              </p:ext>
            </p:extLst>
          </p:nvPr>
        </p:nvGraphicFramePr>
        <p:xfrm>
          <a:off x="2612453" y="1254771"/>
          <a:ext cx="2155559" cy="1873034"/>
        </p:xfrm>
        <a:graphic>
          <a:graphicData uri="http://schemas.openxmlformats.org/presentationml/2006/ole">
            <mc:AlternateContent xmlns:mc="http://schemas.openxmlformats.org/markup-compatibility/2006">
              <mc:Choice xmlns:v="urn:schemas-microsoft-com:vml" Requires="v">
                <p:oleObj spid="_x0000_s2189" name="Image Photo Editor" r:id="rId4" imgW="9078592" imgH="7895238" progId="MSPhotoEd.3">
                  <p:embed/>
                </p:oleObj>
              </mc:Choice>
              <mc:Fallback>
                <p:oleObj name="Image Photo Editor" r:id="rId4" imgW="9078592" imgH="7895238" progId="MSPhotoEd.3">
                  <p:embed/>
                  <p:pic>
                    <p:nvPicPr>
                      <p:cNvPr id="15" name="Object 4">
                        <a:extLst>
                          <a:ext uri="{FF2B5EF4-FFF2-40B4-BE49-F238E27FC236}">
                            <a16:creationId xmlns:a16="http://schemas.microsoft.com/office/drawing/2014/main" id="{C967F508-8500-4ED5-9247-3E0B7DAD7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453" y="1254771"/>
                        <a:ext cx="2155559" cy="1873034"/>
                      </a:xfrm>
                      <a:prstGeom prst="rect">
                        <a:avLst/>
                      </a:prstGeom>
                      <a:noFill/>
                      <a:ln>
                        <a:noFill/>
                      </a:ln>
                      <a:effectLst/>
                    </p:spPr>
                  </p:pic>
                </p:oleObj>
              </mc:Fallback>
            </mc:AlternateContent>
          </a:graphicData>
        </a:graphic>
      </p:graphicFrame>
      <p:sp>
        <p:nvSpPr>
          <p:cNvPr id="4" name="Rectangle 3">
            <a:extLst>
              <a:ext uri="{FF2B5EF4-FFF2-40B4-BE49-F238E27FC236}">
                <a16:creationId xmlns:a16="http://schemas.microsoft.com/office/drawing/2014/main" id="{F615563F-5814-42E2-8A00-E5C2D2FFE723}"/>
              </a:ext>
            </a:extLst>
          </p:cNvPr>
          <p:cNvSpPr/>
          <p:nvPr/>
        </p:nvSpPr>
        <p:spPr>
          <a:xfrm>
            <a:off x="4889971" y="1880766"/>
            <a:ext cx="401667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a:ea typeface="Geneva" pitchFamily="64" charset="-128"/>
                <a:cs typeface="+mn-cs"/>
              </a:rPr>
              <a:t>porphyre, grès, calcaire, gravier concassé</a:t>
            </a:r>
          </a:p>
        </p:txBody>
      </p:sp>
      <p:sp>
        <p:nvSpPr>
          <p:cNvPr id="19" name="Rectangle 18">
            <a:extLst>
              <a:ext uri="{FF2B5EF4-FFF2-40B4-BE49-F238E27FC236}">
                <a16:creationId xmlns:a16="http://schemas.microsoft.com/office/drawing/2014/main" id="{E83F9E19-A8AD-4529-938F-9CD84C9F92D0}"/>
              </a:ext>
            </a:extLst>
          </p:cNvPr>
          <p:cNvSpPr/>
          <p:nvPr/>
        </p:nvSpPr>
        <p:spPr>
          <a:xfrm>
            <a:off x="5246296" y="2367169"/>
            <a:ext cx="3328220"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a:ea typeface="Geneva" pitchFamily="64" charset="-128"/>
                <a:cs typeface="+mn-cs"/>
              </a:rPr>
              <a:t>Gravillons artificiels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a:ea typeface="Geneva" pitchFamily="64" charset="-128"/>
                <a:cs typeface="+mn-cs"/>
              </a:rPr>
              <a:t>Gravillons naturels non concassés</a:t>
            </a:r>
          </a:p>
        </p:txBody>
      </p:sp>
      <p:pic>
        <p:nvPicPr>
          <p:cNvPr id="5" name="Image 4">
            <a:extLst>
              <a:ext uri="{FF2B5EF4-FFF2-40B4-BE49-F238E27FC236}">
                <a16:creationId xmlns:a16="http://schemas.microsoft.com/office/drawing/2014/main" id="{079BADD9-564C-4A15-ACA4-9A8D980F9458}"/>
              </a:ext>
            </a:extLst>
          </p:cNvPr>
          <p:cNvPicPr>
            <a:picLocks noChangeAspect="1"/>
          </p:cNvPicPr>
          <p:nvPr/>
        </p:nvPicPr>
        <p:blipFill>
          <a:blip r:embed="rId6"/>
          <a:stretch>
            <a:fillRect/>
          </a:stretch>
        </p:blipFill>
        <p:spPr>
          <a:xfrm>
            <a:off x="1392587" y="4230716"/>
            <a:ext cx="7598372" cy="266701"/>
          </a:xfrm>
          <a:prstGeom prst="rect">
            <a:avLst/>
          </a:prstGeom>
          <a:ln w="25400" cmpd="dbl">
            <a:noFill/>
          </a:ln>
        </p:spPr>
      </p:pic>
      <p:pic>
        <p:nvPicPr>
          <p:cNvPr id="6" name="Image 5">
            <a:extLst>
              <a:ext uri="{FF2B5EF4-FFF2-40B4-BE49-F238E27FC236}">
                <a16:creationId xmlns:a16="http://schemas.microsoft.com/office/drawing/2014/main" id="{5883610C-3193-4996-A8D5-AACE37DC1C5F}"/>
              </a:ext>
            </a:extLst>
          </p:cNvPr>
          <p:cNvPicPr>
            <a:picLocks noChangeAspect="1"/>
          </p:cNvPicPr>
          <p:nvPr/>
        </p:nvPicPr>
        <p:blipFill>
          <a:blip r:embed="rId7"/>
          <a:stretch>
            <a:fillRect/>
          </a:stretch>
        </p:blipFill>
        <p:spPr>
          <a:xfrm>
            <a:off x="2274786" y="4874873"/>
            <a:ext cx="5628153" cy="277670"/>
          </a:xfrm>
          <a:prstGeom prst="rect">
            <a:avLst/>
          </a:prstGeom>
          <a:ln w="25400" cmpd="dbl">
            <a:noFill/>
          </a:ln>
        </p:spPr>
      </p:pic>
      <p:cxnSp>
        <p:nvCxnSpPr>
          <p:cNvPr id="22" name="Connecteur droit 21">
            <a:extLst>
              <a:ext uri="{FF2B5EF4-FFF2-40B4-BE49-F238E27FC236}">
                <a16:creationId xmlns:a16="http://schemas.microsoft.com/office/drawing/2014/main" id="{E89A0D70-AC72-4C4F-9BCF-F0AE2A36BF52}"/>
              </a:ext>
            </a:extLst>
          </p:cNvPr>
          <p:cNvCxnSpPr>
            <a:cxnSpLocks/>
          </p:cNvCxnSpPr>
          <p:nvPr/>
        </p:nvCxnSpPr>
        <p:spPr>
          <a:xfrm>
            <a:off x="6387250" y="2243795"/>
            <a:ext cx="1022120" cy="952153"/>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Connecteur droit 22">
            <a:extLst>
              <a:ext uri="{FF2B5EF4-FFF2-40B4-BE49-F238E27FC236}">
                <a16:creationId xmlns:a16="http://schemas.microsoft.com/office/drawing/2014/main" id="{F3DE4160-F4A2-49DC-A349-C7A845ECDFC5}"/>
              </a:ext>
            </a:extLst>
          </p:cNvPr>
          <p:cNvCxnSpPr>
            <a:cxnSpLocks/>
          </p:cNvCxnSpPr>
          <p:nvPr/>
        </p:nvCxnSpPr>
        <p:spPr>
          <a:xfrm flipH="1">
            <a:off x="6387250" y="2243795"/>
            <a:ext cx="881190" cy="939023"/>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0" name="ZoneTexte 29">
            <a:extLst>
              <a:ext uri="{FF2B5EF4-FFF2-40B4-BE49-F238E27FC236}">
                <a16:creationId xmlns:a16="http://schemas.microsoft.com/office/drawing/2014/main" id="{13FCA678-1DEC-4C34-9687-25DCC0968BE2}"/>
              </a:ext>
            </a:extLst>
          </p:cNvPr>
          <p:cNvSpPr txBox="1"/>
          <p:nvPr/>
        </p:nvSpPr>
        <p:spPr>
          <a:xfrm>
            <a:off x="4195017" y="3188232"/>
            <a:ext cx="210255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sng" strike="noStrike" kern="1200" cap="none" spc="0" normalizeH="0" baseline="0" noProof="0" dirty="0">
                <a:ln>
                  <a:noFill/>
                </a:ln>
                <a:solidFill>
                  <a:prstClr val="black"/>
                </a:solidFill>
                <a:effectLst/>
                <a:uLnTx/>
                <a:uFillTx/>
                <a:latin typeface="Calibri" panose="020F0502020204030204"/>
                <a:ea typeface="+mn-ea"/>
                <a:cs typeface="+mn-cs"/>
              </a:rPr>
              <a:t>Granularités</a:t>
            </a:r>
          </a:p>
        </p:txBody>
      </p:sp>
      <p:sp>
        <p:nvSpPr>
          <p:cNvPr id="31" name="Rectangle 30">
            <a:extLst>
              <a:ext uri="{FF2B5EF4-FFF2-40B4-BE49-F238E27FC236}">
                <a16:creationId xmlns:a16="http://schemas.microsoft.com/office/drawing/2014/main" id="{5F148410-5FBB-4EF3-9105-BFC5FD08470F}"/>
              </a:ext>
            </a:extLst>
          </p:cNvPr>
          <p:cNvSpPr/>
          <p:nvPr/>
        </p:nvSpPr>
        <p:spPr>
          <a:xfrm>
            <a:off x="1392587" y="5302917"/>
            <a:ext cx="7746801" cy="369332"/>
          </a:xfrm>
          <a:prstGeom prst="rect">
            <a:avLst/>
          </a:prstGeom>
        </p:spPr>
        <p:txBody>
          <a:bodyPr wrap="non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a:ea typeface="Geneva" pitchFamily="64" charset="-128"/>
                <a:cs typeface="+mn-cs"/>
              </a:rPr>
              <a:t>Remarque : Le mélange de fractions provenant des deux tableaux est interdit.</a:t>
            </a:r>
          </a:p>
        </p:txBody>
      </p:sp>
      <p:sp>
        <p:nvSpPr>
          <p:cNvPr id="32" name="Rectangle 31">
            <a:extLst>
              <a:ext uri="{FF2B5EF4-FFF2-40B4-BE49-F238E27FC236}">
                <a16:creationId xmlns:a16="http://schemas.microsoft.com/office/drawing/2014/main" id="{56C79626-A640-490E-A4EC-585C0CC182E4}"/>
              </a:ext>
            </a:extLst>
          </p:cNvPr>
          <p:cNvSpPr/>
          <p:nvPr/>
        </p:nvSpPr>
        <p:spPr>
          <a:xfrm>
            <a:off x="1688152" y="3539789"/>
            <a:ext cx="7379933"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a:ea typeface="Geneva" pitchFamily="64" charset="-128"/>
                <a:cs typeface="+mn-cs"/>
              </a:rPr>
              <a:t>Fractions granulométriques séparées imposées pour éviter la ségrégation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altLang="fr-FR" sz="1800" b="0" i="0" u="none" strike="noStrike" kern="1200" cap="none" spc="0" normalizeH="0" baseline="0" noProof="0" dirty="0">
                <a:ln>
                  <a:noFill/>
                </a:ln>
                <a:solidFill>
                  <a:prstClr val="black"/>
                </a:solidFill>
                <a:effectLst/>
                <a:uLnTx/>
                <a:uFillTx/>
                <a:latin typeface="Calibri" panose="020F0502020204030204"/>
                <a:ea typeface="Geneva" pitchFamily="64" charset="-128"/>
                <a:cs typeface="+mn-cs"/>
              </a:rPr>
              <a:t>Diamètre maximum = 32 mm*</a:t>
            </a:r>
          </a:p>
        </p:txBody>
      </p:sp>
      <p:sp>
        <p:nvSpPr>
          <p:cNvPr id="21" name="ZoneTexte 20">
            <a:extLst>
              <a:ext uri="{FF2B5EF4-FFF2-40B4-BE49-F238E27FC236}">
                <a16:creationId xmlns:a16="http://schemas.microsoft.com/office/drawing/2014/main" id="{FDCBEA75-19BA-4BF2-804C-09992366837C}"/>
              </a:ext>
            </a:extLst>
          </p:cNvPr>
          <p:cNvSpPr txBox="1"/>
          <p:nvPr/>
        </p:nvSpPr>
        <p:spPr>
          <a:xfrm>
            <a:off x="7491175" y="4543760"/>
            <a:ext cx="157691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Extrait Tableau C. 4.4.3.2.1.a.</a:t>
            </a:r>
          </a:p>
        </p:txBody>
      </p:sp>
      <p:sp>
        <p:nvSpPr>
          <p:cNvPr id="24" name="ZoneTexte 23">
            <a:extLst>
              <a:ext uri="{FF2B5EF4-FFF2-40B4-BE49-F238E27FC236}">
                <a16:creationId xmlns:a16="http://schemas.microsoft.com/office/drawing/2014/main" id="{B2E498CC-FD0C-40EB-92B6-54469EA51B3A}"/>
              </a:ext>
            </a:extLst>
          </p:cNvPr>
          <p:cNvSpPr txBox="1"/>
          <p:nvPr/>
        </p:nvSpPr>
        <p:spPr>
          <a:xfrm>
            <a:off x="6532959" y="5187113"/>
            <a:ext cx="157691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Extrait Tableau C. 4.4.3.2.1.b.</a:t>
            </a:r>
          </a:p>
        </p:txBody>
      </p:sp>
      <p:sp>
        <p:nvSpPr>
          <p:cNvPr id="25" name="Parchemin : horizontal 24">
            <a:extLst>
              <a:ext uri="{FF2B5EF4-FFF2-40B4-BE49-F238E27FC236}">
                <a16:creationId xmlns:a16="http://schemas.microsoft.com/office/drawing/2014/main" id="{2D388740-1C72-401A-B932-290967669B2B}"/>
              </a:ext>
            </a:extLst>
          </p:cNvPr>
          <p:cNvSpPr/>
          <p:nvPr/>
        </p:nvSpPr>
        <p:spPr>
          <a:xfrm>
            <a:off x="1223143" y="4107860"/>
            <a:ext cx="7844942" cy="527807"/>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Parchemin : horizontal 25">
            <a:extLst>
              <a:ext uri="{FF2B5EF4-FFF2-40B4-BE49-F238E27FC236}">
                <a16:creationId xmlns:a16="http://schemas.microsoft.com/office/drawing/2014/main" id="{F43C0EC4-3308-4373-B182-FD76F9011712}"/>
              </a:ext>
            </a:extLst>
          </p:cNvPr>
          <p:cNvSpPr/>
          <p:nvPr/>
        </p:nvSpPr>
        <p:spPr>
          <a:xfrm>
            <a:off x="2152135" y="4755117"/>
            <a:ext cx="5831731" cy="527807"/>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a:extLst>
              <a:ext uri="{FF2B5EF4-FFF2-40B4-BE49-F238E27FC236}">
                <a16:creationId xmlns:a16="http://schemas.microsoft.com/office/drawing/2014/main" id="{0338CD96-3804-4B22-A60B-D115D08543B9}"/>
              </a:ext>
            </a:extLst>
          </p:cNvPr>
          <p:cNvPicPr>
            <a:picLocks noChangeAspect="1"/>
          </p:cNvPicPr>
          <p:nvPr/>
        </p:nvPicPr>
        <p:blipFill>
          <a:blip r:embed="rId8"/>
          <a:stretch>
            <a:fillRect/>
          </a:stretch>
        </p:blipFill>
        <p:spPr>
          <a:xfrm>
            <a:off x="1985510" y="5715958"/>
            <a:ext cx="5994708" cy="342918"/>
          </a:xfrm>
          <a:prstGeom prst="rect">
            <a:avLst/>
          </a:prstGeom>
        </p:spPr>
      </p:pic>
      <p:sp>
        <p:nvSpPr>
          <p:cNvPr id="27" name="ZoneTexte 26">
            <a:extLst>
              <a:ext uri="{FF2B5EF4-FFF2-40B4-BE49-F238E27FC236}">
                <a16:creationId xmlns:a16="http://schemas.microsoft.com/office/drawing/2014/main" id="{856C92D4-9EAD-434D-9178-88C849657DE6}"/>
              </a:ext>
            </a:extLst>
          </p:cNvPr>
          <p:cNvSpPr txBox="1"/>
          <p:nvPr/>
        </p:nvSpPr>
        <p:spPr>
          <a:xfrm>
            <a:off x="7980218" y="5950100"/>
            <a:ext cx="70276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1.2.5.2.</a:t>
            </a:r>
          </a:p>
        </p:txBody>
      </p:sp>
      <p:sp>
        <p:nvSpPr>
          <p:cNvPr id="28" name="Parchemin : horizontal 27">
            <a:extLst>
              <a:ext uri="{FF2B5EF4-FFF2-40B4-BE49-F238E27FC236}">
                <a16:creationId xmlns:a16="http://schemas.microsoft.com/office/drawing/2014/main" id="{4148CE0D-8775-4943-B30B-0B81E0A12DF2}"/>
              </a:ext>
            </a:extLst>
          </p:cNvPr>
          <p:cNvSpPr/>
          <p:nvPr/>
        </p:nvSpPr>
        <p:spPr>
          <a:xfrm>
            <a:off x="1879180" y="5642339"/>
            <a:ext cx="6101038" cy="527807"/>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1B1AA64C-DAE8-4B36-889C-B368D78EFD72}"/>
              </a:ext>
            </a:extLst>
          </p:cNvPr>
          <p:cNvSpPr/>
          <p:nvPr/>
        </p:nvSpPr>
        <p:spPr>
          <a:xfrm>
            <a:off x="1538111" y="5642339"/>
            <a:ext cx="300082" cy="369332"/>
          </a:xfrm>
          <a:prstGeom prst="rect">
            <a:avLst/>
          </a:prstGeom>
        </p:spPr>
        <p:txBody>
          <a:bodyPr wrap="none">
            <a:spAutoFit/>
          </a:bodyPr>
          <a:lstStyle/>
          <a:p>
            <a:r>
              <a:rPr lang="fr-FR" altLang="fr-FR" dirty="0">
                <a:solidFill>
                  <a:prstClr val="black"/>
                </a:solidFill>
                <a:ea typeface="Geneva" pitchFamily="64" charset="-128"/>
              </a:rPr>
              <a:t>*</a:t>
            </a:r>
            <a:endParaRPr lang="fr-FR" dirty="0"/>
          </a:p>
        </p:txBody>
      </p:sp>
    </p:spTree>
    <p:extLst>
      <p:ext uri="{BB962C8B-B14F-4D97-AF65-F5344CB8AC3E}">
        <p14:creationId xmlns:p14="http://schemas.microsoft.com/office/powerpoint/2010/main" val="256801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FE161F-6989-45B5-B060-20C5DDA51059}"/>
              </a:ext>
            </a:extLst>
          </p:cNvPr>
          <p:cNvPicPr>
            <a:picLocks noChangeAspect="1"/>
          </p:cNvPicPr>
          <p:nvPr/>
        </p:nvPicPr>
        <p:blipFill rotWithShape="1">
          <a:blip r:embed="rId3"/>
          <a:srcRect t="630"/>
          <a:stretch/>
        </p:blipFill>
        <p:spPr>
          <a:xfrm>
            <a:off x="113699" y="1018680"/>
            <a:ext cx="4926669" cy="5686254"/>
          </a:xfrm>
          <a:prstGeom prst="rect">
            <a:avLst/>
          </a:prstGeom>
        </p:spPr>
      </p:pic>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sp>
        <p:nvSpPr>
          <p:cNvPr id="10" name="Rectangle : coins arrondis 9">
            <a:extLst>
              <a:ext uri="{FF2B5EF4-FFF2-40B4-BE49-F238E27FC236}">
                <a16:creationId xmlns:a16="http://schemas.microsoft.com/office/drawing/2014/main" id="{55F34FF5-D8B9-4CA4-AF5D-53C07D99EEAD}"/>
              </a:ext>
            </a:extLst>
          </p:cNvPr>
          <p:cNvSpPr/>
          <p:nvPr/>
        </p:nvSpPr>
        <p:spPr>
          <a:xfrm>
            <a:off x="6048626" y="467180"/>
            <a:ext cx="1999133" cy="40264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tLang="fr-FR" dirty="0">
              <a:solidFill>
                <a:schemeClr val="accent1"/>
              </a:solidFill>
            </a:endParaRPr>
          </a:p>
        </p:txBody>
      </p:sp>
      <p:sp>
        <p:nvSpPr>
          <p:cNvPr id="11" name="Rectangle 10">
            <a:extLst>
              <a:ext uri="{FF2B5EF4-FFF2-40B4-BE49-F238E27FC236}">
                <a16:creationId xmlns:a16="http://schemas.microsoft.com/office/drawing/2014/main" id="{A72F8729-422E-41EF-A844-D5D8E1ADD859}"/>
              </a:ext>
            </a:extLst>
          </p:cNvPr>
          <p:cNvSpPr/>
          <p:nvPr/>
        </p:nvSpPr>
        <p:spPr>
          <a:xfrm>
            <a:off x="5978582" y="500491"/>
            <a:ext cx="2225041" cy="369332"/>
          </a:xfrm>
          <a:prstGeom prst="rect">
            <a:avLst/>
          </a:prstGeom>
        </p:spPr>
        <p:txBody>
          <a:bodyPr wrap="square">
            <a:spAutoFit/>
          </a:bodyPr>
          <a:lstStyle/>
          <a:p>
            <a:r>
              <a:rPr lang="fr-FR" altLang="fr-FR" dirty="0">
                <a:solidFill>
                  <a:schemeClr val="accent1"/>
                </a:solidFill>
              </a:rPr>
              <a:t>Gravillons (C. 4.4.4.)</a:t>
            </a:r>
            <a:endParaRPr lang="fr-FR" dirty="0">
              <a:solidFill>
                <a:schemeClr val="accent1"/>
              </a:solidFill>
            </a:endParaRPr>
          </a:p>
        </p:txBody>
      </p:sp>
      <p:sp>
        <p:nvSpPr>
          <p:cNvPr id="19" name="Accolade fermante 18">
            <a:extLst>
              <a:ext uri="{FF2B5EF4-FFF2-40B4-BE49-F238E27FC236}">
                <a16:creationId xmlns:a16="http://schemas.microsoft.com/office/drawing/2014/main" id="{C6D89C4C-F564-438B-A8AB-5B01D338D9EC}"/>
              </a:ext>
            </a:extLst>
          </p:cNvPr>
          <p:cNvSpPr/>
          <p:nvPr/>
        </p:nvSpPr>
        <p:spPr>
          <a:xfrm>
            <a:off x="5229367" y="1304024"/>
            <a:ext cx="675409" cy="5400910"/>
          </a:xfrm>
          <a:prstGeom prst="rightBrace">
            <a:avLst/>
          </a:prstGeom>
          <a:ln w="19050"/>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ln w="0"/>
              <a:effectLst>
                <a:outerShdw blurRad="38100" dist="19050" dir="2700000" algn="tl" rotWithShape="0">
                  <a:schemeClr val="dk1">
                    <a:alpha val="40000"/>
                  </a:schemeClr>
                </a:outerShdw>
              </a:effectLst>
            </a:endParaRPr>
          </a:p>
        </p:txBody>
      </p:sp>
      <p:sp>
        <p:nvSpPr>
          <p:cNvPr id="20" name="Ellipse 19">
            <a:extLst>
              <a:ext uri="{FF2B5EF4-FFF2-40B4-BE49-F238E27FC236}">
                <a16:creationId xmlns:a16="http://schemas.microsoft.com/office/drawing/2014/main" id="{CDDD0ED7-877A-4F89-96BB-52AAC7D3442D}"/>
              </a:ext>
            </a:extLst>
          </p:cNvPr>
          <p:cNvSpPr/>
          <p:nvPr/>
        </p:nvSpPr>
        <p:spPr>
          <a:xfrm>
            <a:off x="6207096" y="3332502"/>
            <a:ext cx="1364286" cy="13439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Fiche PTV 411</a:t>
            </a:r>
          </a:p>
        </p:txBody>
      </p:sp>
      <p:pic>
        <p:nvPicPr>
          <p:cNvPr id="21" name="Image 20">
            <a:extLst>
              <a:ext uri="{FF2B5EF4-FFF2-40B4-BE49-F238E27FC236}">
                <a16:creationId xmlns:a16="http://schemas.microsoft.com/office/drawing/2014/main" id="{9B047550-BBC6-4AB3-9AEC-7EB8D173D222}"/>
              </a:ext>
            </a:extLst>
          </p:cNvPr>
          <p:cNvPicPr>
            <a:picLocks noChangeAspect="1"/>
          </p:cNvPicPr>
          <p:nvPr/>
        </p:nvPicPr>
        <p:blipFill rotWithShape="1">
          <a:blip r:embed="rId4"/>
          <a:srcRect t="33784" r="37539"/>
          <a:stretch/>
        </p:blipFill>
        <p:spPr>
          <a:xfrm>
            <a:off x="5637093" y="1921185"/>
            <a:ext cx="3506907" cy="861238"/>
          </a:xfrm>
          <a:prstGeom prst="rect">
            <a:avLst/>
          </a:prstGeom>
        </p:spPr>
      </p:pic>
      <p:sp>
        <p:nvSpPr>
          <p:cNvPr id="5" name="ZoneTexte 4">
            <a:extLst>
              <a:ext uri="{FF2B5EF4-FFF2-40B4-BE49-F238E27FC236}">
                <a16:creationId xmlns:a16="http://schemas.microsoft.com/office/drawing/2014/main" id="{DD7B4C5D-15D0-40EF-88E0-8DC764EA7C8E}"/>
              </a:ext>
            </a:extLst>
          </p:cNvPr>
          <p:cNvSpPr txBox="1"/>
          <p:nvPr/>
        </p:nvSpPr>
        <p:spPr>
          <a:xfrm>
            <a:off x="5607114" y="1580097"/>
            <a:ext cx="3323592" cy="307777"/>
          </a:xfrm>
          <a:prstGeom prst="rect">
            <a:avLst/>
          </a:prstGeom>
          <a:noFill/>
        </p:spPr>
        <p:txBody>
          <a:bodyPr wrap="square" rtlCol="0">
            <a:spAutoFit/>
          </a:bodyPr>
          <a:lstStyle/>
          <a:p>
            <a:r>
              <a:rPr lang="fr-FR" sz="1400" dirty="0"/>
              <a:t>Catégories minimales autorisées :</a:t>
            </a:r>
          </a:p>
        </p:txBody>
      </p:sp>
      <p:sp>
        <p:nvSpPr>
          <p:cNvPr id="13" name="ZoneTexte 12">
            <a:extLst>
              <a:ext uri="{FF2B5EF4-FFF2-40B4-BE49-F238E27FC236}">
                <a16:creationId xmlns:a16="http://schemas.microsoft.com/office/drawing/2014/main" id="{AE49418F-C5B4-4A18-97F5-9E0F06A4B294}"/>
              </a:ext>
            </a:extLst>
          </p:cNvPr>
          <p:cNvSpPr txBox="1"/>
          <p:nvPr/>
        </p:nvSpPr>
        <p:spPr>
          <a:xfrm>
            <a:off x="3961003" y="6662403"/>
            <a:ext cx="114759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chapitre C .4.4.4.2.2.</a:t>
            </a:r>
          </a:p>
        </p:txBody>
      </p:sp>
    </p:spTree>
    <p:extLst>
      <p:ext uri="{BB962C8B-B14F-4D97-AF65-F5344CB8AC3E}">
        <p14:creationId xmlns:p14="http://schemas.microsoft.com/office/powerpoint/2010/main" val="1958364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pic>
        <p:nvPicPr>
          <p:cNvPr id="12" name="Picture 2" descr="5_bc">
            <a:extLst>
              <a:ext uri="{FF2B5EF4-FFF2-40B4-BE49-F238E27FC236}">
                <a16:creationId xmlns:a16="http://schemas.microsoft.com/office/drawing/2014/main" id="{BA04C8F3-5116-4C21-A179-3331A5CA5D7C}"/>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952544" y="2293307"/>
            <a:ext cx="25669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descr="5_j">
            <a:extLst>
              <a:ext uri="{FF2B5EF4-FFF2-40B4-BE49-F238E27FC236}">
                <a16:creationId xmlns:a16="http://schemas.microsoft.com/office/drawing/2014/main" id="{4825B20D-2A5E-482F-AB59-4CED68221373}"/>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544932" y="4064957"/>
            <a:ext cx="25654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sol">
            <a:extLst>
              <a:ext uri="{FF2B5EF4-FFF2-40B4-BE49-F238E27FC236}">
                <a16:creationId xmlns:a16="http://schemas.microsoft.com/office/drawing/2014/main" id="{CF838E70-9172-4581-BF64-A09130DFE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19" y="2317119"/>
            <a:ext cx="1979613"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descr="5_gf">
            <a:extLst>
              <a:ext uri="{FF2B5EF4-FFF2-40B4-BE49-F238E27FC236}">
                <a16:creationId xmlns:a16="http://schemas.microsoft.com/office/drawing/2014/main" id="{1C1BA95A-9181-404D-A7DF-2AA9F8AF3725}"/>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2952544" y="4060194"/>
            <a:ext cx="2566988"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descr="k29">
            <a:extLst>
              <a:ext uri="{FF2B5EF4-FFF2-40B4-BE49-F238E27FC236}">
                <a16:creationId xmlns:a16="http://schemas.microsoft.com/office/drawing/2014/main" id="{1E026D3F-30F1-487F-9605-D81C02B0B6EA}"/>
              </a:ext>
            </a:extLst>
          </p:cNvPr>
          <p:cNvPicPr>
            <a:picLocks noChangeAspect="1" noChangeArrowheads="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5544932" y="2293307"/>
            <a:ext cx="25669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1A51FA89-44B3-406B-AC84-5487E9D6D90C}"/>
              </a:ext>
            </a:extLst>
          </p:cNvPr>
          <p:cNvSpPr txBox="1"/>
          <p:nvPr/>
        </p:nvSpPr>
        <p:spPr>
          <a:xfrm>
            <a:off x="659822" y="1117023"/>
            <a:ext cx="7569777" cy="1077218"/>
          </a:xfrm>
          <a:prstGeom prst="rect">
            <a:avLst/>
          </a:prstGeom>
          <a:noFill/>
        </p:spPr>
        <p:txBody>
          <a:bodyPr wrap="square" rtlCol="0">
            <a:spAutoFit/>
          </a:bodyPr>
          <a:lstStyle/>
          <a:p>
            <a:pPr>
              <a:spcAft>
                <a:spcPts val="600"/>
              </a:spcAft>
            </a:pPr>
            <a:r>
              <a:rPr lang="fr-FR" dirty="0"/>
              <a:t>Prescriptions supplémentaires concernant la couleur :</a:t>
            </a:r>
          </a:p>
          <a:p>
            <a:pPr marL="285750" indent="-285750">
              <a:spcAft>
                <a:spcPts val="600"/>
              </a:spcAft>
              <a:buFont typeface="Arial" panose="020B0604020202020204" pitchFamily="34" charset="0"/>
              <a:buChar char="•"/>
            </a:pPr>
            <a:r>
              <a:rPr lang="fr-FR" dirty="0"/>
              <a:t>Chromaticité et luminosité </a:t>
            </a:r>
            <a:r>
              <a:rPr lang="fr-FR" b="1" u="sng" dirty="0"/>
              <a:t>rouge </a:t>
            </a:r>
            <a:r>
              <a:rPr lang="fr-FR" dirty="0"/>
              <a:t>et </a:t>
            </a:r>
            <a:r>
              <a:rPr lang="fr-FR" b="1" u="sng" dirty="0"/>
              <a:t>teinte claire </a:t>
            </a:r>
            <a:r>
              <a:rPr lang="fr-FR" dirty="0"/>
              <a:t>voir articles Qualiroutes</a:t>
            </a:r>
          </a:p>
          <a:p>
            <a:pPr marL="285750" indent="-285750">
              <a:spcAft>
                <a:spcPts val="600"/>
              </a:spcAft>
              <a:buFont typeface="Arial" panose="020B0604020202020204" pitchFamily="34" charset="0"/>
              <a:buChar char="•"/>
            </a:pPr>
            <a:r>
              <a:rPr lang="fr-FR" dirty="0"/>
              <a:t>Autres teintes : définies dans les documents du marché</a:t>
            </a:r>
          </a:p>
        </p:txBody>
      </p:sp>
      <p:sp>
        <p:nvSpPr>
          <p:cNvPr id="18" name="ZoneTexte 17">
            <a:extLst>
              <a:ext uri="{FF2B5EF4-FFF2-40B4-BE49-F238E27FC236}">
                <a16:creationId xmlns:a16="http://schemas.microsoft.com/office/drawing/2014/main" id="{4DFAC194-462A-4440-B304-CF2A1C2D872F}"/>
              </a:ext>
            </a:extLst>
          </p:cNvPr>
          <p:cNvSpPr txBox="1"/>
          <p:nvPr/>
        </p:nvSpPr>
        <p:spPr>
          <a:xfrm>
            <a:off x="3791111" y="5857334"/>
            <a:ext cx="1561778" cy="369332"/>
          </a:xfrm>
          <a:prstGeom prst="rect">
            <a:avLst/>
          </a:prstGeom>
          <a:noFill/>
          <a:ln w="19050">
            <a:solidFill>
              <a:schemeClr val="accent1">
                <a:lumMod val="75000"/>
              </a:schemeClr>
            </a:solidFill>
          </a:ln>
        </p:spPr>
        <p:txBody>
          <a:bodyPr wrap="square" rtlCol="0">
            <a:spAutoFit/>
          </a:bodyPr>
          <a:lstStyle/>
          <a:p>
            <a:r>
              <a:rPr lang="fr-FR" dirty="0"/>
              <a:t>Système CE 2</a:t>
            </a:r>
            <a:r>
              <a:rPr lang="fr-FR" baseline="30000" dirty="0"/>
              <a:t>+</a:t>
            </a:r>
          </a:p>
        </p:txBody>
      </p:sp>
      <p:sp>
        <p:nvSpPr>
          <p:cNvPr id="19" name="Rectangle : coins arrondis 18">
            <a:extLst>
              <a:ext uri="{FF2B5EF4-FFF2-40B4-BE49-F238E27FC236}">
                <a16:creationId xmlns:a16="http://schemas.microsoft.com/office/drawing/2014/main" id="{58B08A11-737A-4A7C-ACDE-4602850CA13A}"/>
              </a:ext>
            </a:extLst>
          </p:cNvPr>
          <p:cNvSpPr/>
          <p:nvPr/>
        </p:nvSpPr>
        <p:spPr>
          <a:xfrm>
            <a:off x="6048626" y="467180"/>
            <a:ext cx="1999133" cy="40264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tLang="fr-FR" dirty="0">
              <a:solidFill>
                <a:schemeClr val="accent1"/>
              </a:solidFill>
            </a:endParaRPr>
          </a:p>
        </p:txBody>
      </p:sp>
      <p:sp>
        <p:nvSpPr>
          <p:cNvPr id="20" name="Rectangle 19">
            <a:extLst>
              <a:ext uri="{FF2B5EF4-FFF2-40B4-BE49-F238E27FC236}">
                <a16:creationId xmlns:a16="http://schemas.microsoft.com/office/drawing/2014/main" id="{68F32127-80BC-44DE-9E83-D3B83D015227}"/>
              </a:ext>
            </a:extLst>
          </p:cNvPr>
          <p:cNvSpPr/>
          <p:nvPr/>
        </p:nvSpPr>
        <p:spPr>
          <a:xfrm>
            <a:off x="5978582" y="500491"/>
            <a:ext cx="2225041" cy="369332"/>
          </a:xfrm>
          <a:prstGeom prst="rect">
            <a:avLst/>
          </a:prstGeom>
        </p:spPr>
        <p:txBody>
          <a:bodyPr wrap="square">
            <a:spAutoFit/>
          </a:bodyPr>
          <a:lstStyle/>
          <a:p>
            <a:r>
              <a:rPr lang="fr-FR" altLang="fr-FR" dirty="0">
                <a:solidFill>
                  <a:schemeClr val="accent1"/>
                </a:solidFill>
              </a:rPr>
              <a:t>Gravillons (C. 4.4.4.)</a:t>
            </a:r>
            <a:endParaRPr lang="fr-FR" dirty="0">
              <a:solidFill>
                <a:schemeClr val="accent1"/>
              </a:solidFill>
            </a:endParaRPr>
          </a:p>
        </p:txBody>
      </p:sp>
    </p:spTree>
    <p:extLst>
      <p:ext uri="{BB962C8B-B14F-4D97-AF65-F5344CB8AC3E}">
        <p14:creationId xmlns:p14="http://schemas.microsoft.com/office/powerpoint/2010/main" val="929810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sp>
        <p:nvSpPr>
          <p:cNvPr id="5" name="Rectangle 4">
            <a:extLst>
              <a:ext uri="{FF2B5EF4-FFF2-40B4-BE49-F238E27FC236}">
                <a16:creationId xmlns:a16="http://schemas.microsoft.com/office/drawing/2014/main" id="{7D5AE4E6-5DF1-4063-B63C-AF9F381CB763}"/>
              </a:ext>
            </a:extLst>
          </p:cNvPr>
          <p:cNvSpPr/>
          <p:nvPr/>
        </p:nvSpPr>
        <p:spPr>
          <a:xfrm>
            <a:off x="6419543" y="1188671"/>
            <a:ext cx="2347228" cy="369332"/>
          </a:xfrm>
          <a:prstGeom prst="rect">
            <a:avLst/>
          </a:prstGeom>
        </p:spPr>
        <p:txBody>
          <a:bodyPr wrap="square">
            <a:spAutoFit/>
          </a:bodyPr>
          <a:lstStyle/>
          <a:p>
            <a:r>
              <a:rPr lang="fr-FR" altLang="fr-FR" dirty="0">
                <a:solidFill>
                  <a:schemeClr val="accent1"/>
                </a:solidFill>
              </a:rPr>
              <a:t>Chapitre C. 8. – Ciment</a:t>
            </a:r>
            <a:endParaRPr lang="fr-FR" dirty="0">
              <a:solidFill>
                <a:schemeClr val="accent1"/>
              </a:solidFill>
            </a:endParaRPr>
          </a:p>
        </p:txBody>
      </p:sp>
      <p:sp>
        <p:nvSpPr>
          <p:cNvPr id="6" name="Rectangle : coins arrondis 5">
            <a:extLst>
              <a:ext uri="{FF2B5EF4-FFF2-40B4-BE49-F238E27FC236}">
                <a16:creationId xmlns:a16="http://schemas.microsoft.com/office/drawing/2014/main" id="{2093EA53-075E-4877-88E7-80AAB486C7E8}"/>
              </a:ext>
            </a:extLst>
          </p:cNvPr>
          <p:cNvSpPr/>
          <p:nvPr/>
        </p:nvSpPr>
        <p:spPr>
          <a:xfrm>
            <a:off x="6125441" y="1141546"/>
            <a:ext cx="2935432"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ext Box 7">
            <a:extLst>
              <a:ext uri="{FF2B5EF4-FFF2-40B4-BE49-F238E27FC236}">
                <a16:creationId xmlns:a16="http://schemas.microsoft.com/office/drawing/2014/main" id="{F1551064-FAC2-4C71-B7D0-C8E5A3CDA80A}"/>
              </a:ext>
            </a:extLst>
          </p:cNvPr>
          <p:cNvSpPr txBox="1">
            <a:spLocks noChangeArrowheads="1"/>
          </p:cNvSpPr>
          <p:nvPr/>
        </p:nvSpPr>
        <p:spPr bwMode="auto">
          <a:xfrm>
            <a:off x="263863" y="1216025"/>
            <a:ext cx="8797010" cy="398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0975" indent="-180975" eaLnBrk="0" hangingPunct="0">
              <a:defRPr sz="2400">
                <a:solidFill>
                  <a:schemeClr val="tx1"/>
                </a:solidFill>
                <a:latin typeface="Times New Roman" panose="02020603050405020304" pitchFamily="18" charset="0"/>
                <a:ea typeface="Geneva" pitchFamily="64" charset="-128"/>
              </a:defRPr>
            </a:lvl1pPr>
            <a:lvl2pPr marL="1166813" eaLnBrk="0" hangingPunct="0">
              <a:defRPr sz="2400">
                <a:solidFill>
                  <a:schemeClr val="tx1"/>
                </a:solidFill>
                <a:latin typeface="Times New Roman" panose="02020603050405020304" pitchFamily="18" charset="0"/>
                <a:ea typeface="Geneva" pitchFamily="64" charset="-128"/>
              </a:defRPr>
            </a:lvl2pPr>
            <a:lvl3pPr marL="1346200" eaLnBrk="0" hangingPunct="0">
              <a:defRPr sz="2400">
                <a:solidFill>
                  <a:schemeClr val="tx1"/>
                </a:solidFill>
                <a:latin typeface="Times New Roman" panose="02020603050405020304" pitchFamily="18" charset="0"/>
                <a:ea typeface="Geneva" pitchFamily="64" charset="-128"/>
              </a:defRPr>
            </a:lvl3pPr>
            <a:lvl4pPr marL="1525588" eaLnBrk="0" hangingPunct="0">
              <a:defRPr sz="2400">
                <a:solidFill>
                  <a:schemeClr val="tx1"/>
                </a:solidFill>
                <a:latin typeface="Times New Roman" panose="02020603050405020304" pitchFamily="18" charset="0"/>
                <a:ea typeface="Geneva" pitchFamily="64" charset="-128"/>
              </a:defRPr>
            </a:lvl4pPr>
            <a:lvl5pPr eaLnBrk="0" hangingPunct="0">
              <a:defRPr sz="2400">
                <a:solidFill>
                  <a:schemeClr val="tx1"/>
                </a:solidFill>
                <a:latin typeface="Times New Roman" panose="02020603050405020304" pitchFamily="18" charset="0"/>
                <a:ea typeface="Geneva" pitchFamily="64" charset="-128"/>
              </a:defRPr>
            </a:lvl5pPr>
            <a:lvl6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algn="ctr">
              <a:lnSpc>
                <a:spcPct val="80000"/>
              </a:lnSpc>
              <a:spcBef>
                <a:spcPct val="20000"/>
              </a:spcBef>
            </a:pPr>
            <a:r>
              <a:rPr lang="fr-FR" altLang="fr-FR" sz="1600" u="sng" dirty="0">
                <a:latin typeface="Verdana" panose="020B0604030504040204" pitchFamily="34" charset="0"/>
              </a:rPr>
              <a:t>Ciments : </a:t>
            </a:r>
            <a:r>
              <a:rPr lang="fr-FR" altLang="fr-FR" sz="1600" b="1" u="sng" dirty="0">
                <a:solidFill>
                  <a:srgbClr val="FB1913"/>
                </a:solidFill>
                <a:latin typeface="Verdana" panose="020B0604030504040204" pitchFamily="34" charset="0"/>
              </a:rPr>
              <a:t>NBN EN 197-1</a:t>
            </a:r>
          </a:p>
          <a:p>
            <a:pPr algn="ctr">
              <a:lnSpc>
                <a:spcPct val="80000"/>
              </a:lnSpc>
              <a:spcBef>
                <a:spcPct val="20000"/>
              </a:spcBef>
            </a:pPr>
            <a:endParaRPr lang="fr-FR" altLang="fr-FR" sz="1600" b="1" dirty="0">
              <a:latin typeface="Verdana" panose="020B0604030504040204" pitchFamily="34" charset="0"/>
              <a:cs typeface="Arial" panose="020B0604020202020204" pitchFamily="34" charset="0"/>
            </a:endParaRPr>
          </a:p>
          <a:p>
            <a:pPr>
              <a:buFontTx/>
              <a:buChar char="•"/>
            </a:pPr>
            <a:r>
              <a:rPr lang="fr-FR" altLang="fr-FR" sz="1600" b="1" dirty="0">
                <a:latin typeface="Verdana" panose="020B0604030504040204" pitchFamily="34" charset="0"/>
                <a:cs typeface="Arial" panose="020B0604020202020204" pitchFamily="34" charset="0"/>
              </a:rPr>
              <a:t>Ciment Portland: </a:t>
            </a:r>
            <a:r>
              <a:rPr lang="fr-FR" altLang="fr-FR" sz="1600" b="1" dirty="0">
                <a:solidFill>
                  <a:srgbClr val="FB1913"/>
                </a:solidFill>
                <a:latin typeface="Verdana" panose="020B0604030504040204" pitchFamily="34" charset="0"/>
                <a:cs typeface="Arial" panose="020B0604020202020204" pitchFamily="34" charset="0"/>
              </a:rPr>
              <a:t>CEM I</a:t>
            </a:r>
            <a:r>
              <a:rPr lang="fr-FR" altLang="fr-FR" sz="1600" b="1" dirty="0">
                <a:latin typeface="Verdana" panose="020B0604030504040204" pitchFamily="34" charset="0"/>
                <a:cs typeface="Arial" panose="020B0604020202020204" pitchFamily="34" charset="0"/>
              </a:rPr>
              <a:t> </a:t>
            </a:r>
            <a:r>
              <a:rPr lang="fr-FR" altLang="fr-FR" sz="1600" dirty="0">
                <a:latin typeface="Verdana" panose="020B0604030504040204" pitchFamily="34" charset="0"/>
                <a:cs typeface="Arial" panose="020B0604020202020204" pitchFamily="34" charset="0"/>
              </a:rPr>
              <a:t>(95-100% de Clinker) </a:t>
            </a:r>
          </a:p>
          <a:p>
            <a:pPr lvl="2"/>
            <a:r>
              <a:rPr lang="fr-FR" altLang="fr-FR" sz="1600" dirty="0">
                <a:latin typeface="Verdana" panose="020B0604030504040204" pitchFamily="34" charset="0"/>
                <a:cs typeface="Arial" panose="020B0604020202020204" pitchFamily="34" charset="0"/>
              </a:rPr>
              <a:t>								de classe de résistance minimale 42,5</a:t>
            </a:r>
          </a:p>
          <a:p>
            <a:r>
              <a:rPr lang="fr-FR" altLang="fr-FR" sz="1600" b="1" dirty="0">
                <a:solidFill>
                  <a:srgbClr val="FB1913"/>
                </a:solidFill>
                <a:latin typeface="Verdana" panose="020B0604030504040204" pitchFamily="34" charset="0"/>
                <a:cs typeface="Arial" panose="020B0604020202020204" pitchFamily="34" charset="0"/>
              </a:rPr>
              <a:t>Ou</a:t>
            </a:r>
          </a:p>
          <a:p>
            <a:endParaRPr lang="fr-FR" altLang="fr-FR" sz="1600" b="1" dirty="0">
              <a:solidFill>
                <a:srgbClr val="FB1913"/>
              </a:solidFill>
              <a:latin typeface="Verdana" panose="020B0604030504040204" pitchFamily="34" charset="0"/>
              <a:cs typeface="Arial" panose="020B0604020202020204" pitchFamily="34" charset="0"/>
            </a:endParaRPr>
          </a:p>
          <a:p>
            <a:pPr>
              <a:buFontTx/>
              <a:buChar char="•"/>
            </a:pPr>
            <a:r>
              <a:rPr lang="fr-FR" altLang="fr-FR" sz="1600" b="1" dirty="0">
                <a:latin typeface="Verdana" panose="020B0604030504040204" pitchFamily="34" charset="0"/>
                <a:cs typeface="Arial" panose="020B0604020202020204" pitchFamily="34" charset="0"/>
              </a:rPr>
              <a:t>Ciment de haut fourneau: </a:t>
            </a:r>
            <a:r>
              <a:rPr lang="fr-FR" altLang="fr-FR" sz="1600" b="1" dirty="0">
                <a:solidFill>
                  <a:srgbClr val="FB1913"/>
                </a:solidFill>
                <a:latin typeface="Verdana" panose="020B0604030504040204" pitchFamily="34" charset="0"/>
                <a:cs typeface="Arial" panose="020B0604020202020204" pitchFamily="34" charset="0"/>
              </a:rPr>
              <a:t>CEM III/A</a:t>
            </a:r>
            <a:r>
              <a:rPr lang="fr-FR" altLang="fr-FR" sz="1600" b="1" dirty="0">
                <a:latin typeface="Verdana" panose="020B0604030504040204" pitchFamily="34" charset="0"/>
                <a:cs typeface="Arial" panose="020B0604020202020204" pitchFamily="34" charset="0"/>
              </a:rPr>
              <a:t> </a:t>
            </a:r>
            <a:r>
              <a:rPr lang="fr-FR" altLang="fr-FR" sz="1600" dirty="0">
                <a:latin typeface="Verdana" panose="020B0604030504040204" pitchFamily="34" charset="0"/>
                <a:cs typeface="Arial" panose="020B0604020202020204" pitchFamily="34" charset="0"/>
              </a:rPr>
              <a:t>(35-64% de Clinker, 36-65% laitier HF) </a:t>
            </a:r>
          </a:p>
          <a:p>
            <a:pPr marL="0" indent="0"/>
            <a:r>
              <a:rPr lang="fr-FR" altLang="fr-FR" sz="1600" dirty="0">
                <a:latin typeface="Verdana" panose="020B0604030504040204" pitchFamily="34" charset="0"/>
                <a:cs typeface="Arial" panose="020B0604020202020204" pitchFamily="34" charset="0"/>
              </a:rPr>
              <a:t>										de classe de résistance minimale 42,5</a:t>
            </a:r>
          </a:p>
          <a:p>
            <a:endParaRPr lang="fr-FR" altLang="fr-FR" sz="1600" b="1" dirty="0">
              <a:latin typeface="Verdana" panose="020B0604030504040204" pitchFamily="34" charset="0"/>
              <a:cs typeface="Arial" panose="020B0604020202020204" pitchFamily="34" charset="0"/>
            </a:endParaRPr>
          </a:p>
          <a:p>
            <a:endParaRPr lang="fr-FR" altLang="fr-FR" sz="1600" b="1" dirty="0">
              <a:latin typeface="Verdana" panose="020B0604030504040204" pitchFamily="34" charset="0"/>
              <a:cs typeface="Arial" panose="020B0604020202020204" pitchFamily="34" charset="0"/>
            </a:endParaRPr>
          </a:p>
          <a:p>
            <a:endParaRPr lang="fr-FR" altLang="fr-FR" sz="1600" b="1" dirty="0">
              <a:latin typeface="Verdana" panose="020B0604030504040204" pitchFamily="34" charset="0"/>
              <a:cs typeface="Arial" panose="020B0604020202020204" pitchFamily="34" charset="0"/>
            </a:endParaRPr>
          </a:p>
          <a:p>
            <a:endParaRPr lang="fr-FR" altLang="fr-FR" sz="1600" b="1" dirty="0">
              <a:latin typeface="Verdana" panose="020B0604030504040204" pitchFamily="34" charset="0"/>
              <a:cs typeface="Arial" panose="020B0604020202020204" pitchFamily="34" charset="0"/>
            </a:endParaRPr>
          </a:p>
          <a:p>
            <a:endParaRPr lang="fr-FR" altLang="fr-FR" sz="1600" b="1" dirty="0">
              <a:latin typeface="Verdana" panose="020B0604030504040204" pitchFamily="34" charset="0"/>
              <a:cs typeface="Arial" panose="020B0604020202020204" pitchFamily="34" charset="0"/>
            </a:endParaRPr>
          </a:p>
          <a:p>
            <a:endParaRPr lang="fr-FR" altLang="fr-FR" sz="1600" b="1" dirty="0">
              <a:latin typeface="Verdana" panose="020B0604030504040204" pitchFamily="34" charset="0"/>
              <a:cs typeface="Arial" panose="020B0604020202020204" pitchFamily="34" charset="0"/>
            </a:endParaRPr>
          </a:p>
          <a:p>
            <a:endParaRPr lang="fr-FR" altLang="fr-FR" sz="1600" b="1" dirty="0">
              <a:latin typeface="Verdana" panose="020B0604030504040204" pitchFamily="34" charset="0"/>
              <a:cs typeface="Arial" panose="020B0604020202020204" pitchFamily="34" charset="0"/>
            </a:endParaRPr>
          </a:p>
          <a:p>
            <a:pPr>
              <a:buClr>
                <a:schemeClr val="tx1"/>
              </a:buClr>
              <a:buFontTx/>
              <a:buChar char="•"/>
            </a:pPr>
            <a:r>
              <a:rPr lang="fr-FR" altLang="fr-FR" sz="1600" b="1" dirty="0">
                <a:solidFill>
                  <a:srgbClr val="FF0000"/>
                </a:solidFill>
                <a:latin typeface="Verdana" panose="020B0604030504040204" pitchFamily="34" charset="0"/>
                <a:cs typeface="Arial" panose="020B0604020202020204" pitchFamily="34" charset="0"/>
              </a:rPr>
              <a:t>Low-Alcali (LA)</a:t>
            </a:r>
            <a:r>
              <a:rPr lang="fr-FR" altLang="fr-FR" sz="1600" dirty="0">
                <a:latin typeface="Verdana" panose="020B0604030504040204" pitchFamily="34" charset="0"/>
                <a:cs typeface="Arial" panose="020B0604020202020204" pitchFamily="34" charset="0"/>
              </a:rPr>
              <a:t>: NBN B 12-109</a:t>
            </a:r>
            <a:endParaRPr lang="fr-FR" altLang="fr-FR" sz="1600" dirty="0">
              <a:solidFill>
                <a:srgbClr val="0066FF"/>
              </a:solidFill>
              <a:latin typeface="Verdana" panose="020B060403050404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DBF677EF-012F-4CDB-A49F-9EE18FA1B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3573463"/>
            <a:ext cx="1768475" cy="235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descr="Picture 012">
            <a:extLst>
              <a:ext uri="{FF2B5EF4-FFF2-40B4-BE49-F238E27FC236}">
                <a16:creationId xmlns:a16="http://schemas.microsoft.com/office/drawing/2014/main" id="{2B02ECFD-4674-4A82-9558-08A8C0F5F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86238"/>
            <a:ext cx="2341563" cy="1755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1">
            <a:extLst>
              <a:ext uri="{FF2B5EF4-FFF2-40B4-BE49-F238E27FC236}">
                <a16:creationId xmlns:a16="http://schemas.microsoft.com/office/drawing/2014/main" id="{7F29C791-566D-4A88-BE33-306AF2DA083D}"/>
              </a:ext>
            </a:extLst>
          </p:cNvPr>
          <p:cNvSpPr txBox="1">
            <a:spLocks noChangeArrowheads="1"/>
          </p:cNvSpPr>
          <p:nvPr/>
        </p:nvSpPr>
        <p:spPr bwMode="auto">
          <a:xfrm>
            <a:off x="263863" y="3429000"/>
            <a:ext cx="68802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solidFill>
                  <a:srgbClr val="0066FF"/>
                </a:solidFill>
                <a:latin typeface="Verdana" panose="020B0604030504040204" pitchFamily="34" charset="0"/>
              </a:rPr>
              <a:t>Eviter les ciments de classe de résistance 32,5: temps de prise plus long </a:t>
            </a:r>
            <a:r>
              <a:rPr lang="fr-FR" altLang="fr-FR" sz="1600" b="1" dirty="0">
                <a:solidFill>
                  <a:srgbClr val="0066FF"/>
                </a:solidFill>
                <a:latin typeface="Verdana" panose="020B0604030504040204" pitchFamily="34" charset="0"/>
                <a:sym typeface="Symbol" panose="05050102010706020507" pitchFamily="18" charset="2"/>
              </a:rPr>
              <a:t></a:t>
            </a:r>
            <a:r>
              <a:rPr lang="fr-FR" altLang="fr-FR" sz="1600" b="1" dirty="0">
                <a:solidFill>
                  <a:srgbClr val="0066FF"/>
                </a:solidFill>
                <a:latin typeface="Verdana" panose="020B0604030504040204" pitchFamily="34" charset="0"/>
              </a:rPr>
              <a:t> plus grande sensibilité à une mauvaise cure</a:t>
            </a:r>
          </a:p>
        </p:txBody>
      </p:sp>
    </p:spTree>
    <p:extLst>
      <p:ext uri="{BB962C8B-B14F-4D97-AF65-F5344CB8AC3E}">
        <p14:creationId xmlns:p14="http://schemas.microsoft.com/office/powerpoint/2010/main" val="3158371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a:t>
            </a:r>
          </a:p>
        </p:txBody>
      </p:sp>
      <p:pic>
        <p:nvPicPr>
          <p:cNvPr id="4" name="Image 3">
            <a:extLst>
              <a:ext uri="{FF2B5EF4-FFF2-40B4-BE49-F238E27FC236}">
                <a16:creationId xmlns:a16="http://schemas.microsoft.com/office/drawing/2014/main" id="{068EB0E7-912F-4EF7-ABC8-70290791D250}"/>
              </a:ext>
            </a:extLst>
          </p:cNvPr>
          <p:cNvPicPr>
            <a:picLocks noChangeAspect="1"/>
          </p:cNvPicPr>
          <p:nvPr/>
        </p:nvPicPr>
        <p:blipFill>
          <a:blip r:embed="rId3"/>
          <a:stretch>
            <a:fillRect/>
          </a:stretch>
        </p:blipFill>
        <p:spPr>
          <a:xfrm>
            <a:off x="484369" y="1054876"/>
            <a:ext cx="5905543" cy="4748247"/>
          </a:xfrm>
          <a:prstGeom prst="rect">
            <a:avLst/>
          </a:prstGeom>
        </p:spPr>
      </p:pic>
      <p:sp>
        <p:nvSpPr>
          <p:cNvPr id="3" name="ZoneTexte 2">
            <a:extLst>
              <a:ext uri="{FF2B5EF4-FFF2-40B4-BE49-F238E27FC236}">
                <a16:creationId xmlns:a16="http://schemas.microsoft.com/office/drawing/2014/main" id="{907BF38C-692D-4DAA-95FA-03875C1AF908}"/>
              </a:ext>
            </a:extLst>
          </p:cNvPr>
          <p:cNvSpPr txBox="1"/>
          <p:nvPr/>
        </p:nvSpPr>
        <p:spPr>
          <a:xfrm>
            <a:off x="6829063" y="2291615"/>
            <a:ext cx="2190466" cy="661916"/>
          </a:xfrm>
          <a:prstGeom prst="rect">
            <a:avLst/>
          </a:prstGeom>
          <a:noFill/>
        </p:spPr>
        <p:txBody>
          <a:bodyPr wrap="square" rtlCol="0">
            <a:spAutoFit/>
          </a:bodyPr>
          <a:lstStyle/>
          <a:p>
            <a:r>
              <a:rPr lang="fr-FR" dirty="0"/>
              <a:t>Entraîneur d’air obligatoire</a:t>
            </a:r>
          </a:p>
        </p:txBody>
      </p:sp>
      <p:cxnSp>
        <p:nvCxnSpPr>
          <p:cNvPr id="6" name="Connecteur droit avec flèche 5">
            <a:extLst>
              <a:ext uri="{FF2B5EF4-FFF2-40B4-BE49-F238E27FC236}">
                <a16:creationId xmlns:a16="http://schemas.microsoft.com/office/drawing/2014/main" id="{5B16ED47-8DC6-4DE6-A011-82902617D518}"/>
              </a:ext>
            </a:extLst>
          </p:cNvPr>
          <p:cNvCxnSpPr/>
          <p:nvPr/>
        </p:nvCxnSpPr>
        <p:spPr>
          <a:xfrm>
            <a:off x="6228574" y="2522779"/>
            <a:ext cx="470848" cy="0"/>
          </a:xfrm>
          <a:prstGeom prst="straightConnector1">
            <a:avLst/>
          </a:prstGeom>
          <a:ln>
            <a:headEnd type="oval"/>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D06EB01A-0FE5-41EA-B9BC-E353F068D4C0}"/>
              </a:ext>
            </a:extLst>
          </p:cNvPr>
          <p:cNvCxnSpPr>
            <a:cxnSpLocks/>
          </p:cNvCxnSpPr>
          <p:nvPr/>
        </p:nvCxnSpPr>
        <p:spPr>
          <a:xfrm flipV="1">
            <a:off x="6228574" y="2713848"/>
            <a:ext cx="470848" cy="1882578"/>
          </a:xfrm>
          <a:prstGeom prst="straightConnector1">
            <a:avLst/>
          </a:prstGeom>
          <a:ln>
            <a:headEnd type="oval"/>
            <a:tailEnd type="triangle"/>
          </a:ln>
        </p:spPr>
        <p:style>
          <a:lnRef idx="1">
            <a:schemeClr val="dk1"/>
          </a:lnRef>
          <a:fillRef idx="0">
            <a:schemeClr val="dk1"/>
          </a:fillRef>
          <a:effectRef idx="0">
            <a:schemeClr val="dk1"/>
          </a:effectRef>
          <a:fontRef idx="minor">
            <a:schemeClr val="tx1"/>
          </a:fontRef>
        </p:style>
      </p:cxnSp>
      <p:sp>
        <p:nvSpPr>
          <p:cNvPr id="11" name="Rectangle : coins arrondis 10">
            <a:extLst>
              <a:ext uri="{FF2B5EF4-FFF2-40B4-BE49-F238E27FC236}">
                <a16:creationId xmlns:a16="http://schemas.microsoft.com/office/drawing/2014/main" id="{50CC1639-5AD7-462B-9032-9A5512FC13AC}"/>
              </a:ext>
            </a:extLst>
          </p:cNvPr>
          <p:cNvSpPr/>
          <p:nvPr/>
        </p:nvSpPr>
        <p:spPr>
          <a:xfrm>
            <a:off x="7052547" y="545523"/>
            <a:ext cx="1451098" cy="372525"/>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1.2.5.</a:t>
            </a:r>
          </a:p>
        </p:txBody>
      </p:sp>
      <p:pic>
        <p:nvPicPr>
          <p:cNvPr id="12" name="Image 11">
            <a:extLst>
              <a:ext uri="{FF2B5EF4-FFF2-40B4-BE49-F238E27FC236}">
                <a16:creationId xmlns:a16="http://schemas.microsoft.com/office/drawing/2014/main" id="{639F6AAC-C86E-482D-8FE4-9FD45C0ECE24}"/>
              </a:ext>
            </a:extLst>
          </p:cNvPr>
          <p:cNvPicPr>
            <a:picLocks noChangeAspect="1"/>
          </p:cNvPicPr>
          <p:nvPr/>
        </p:nvPicPr>
        <p:blipFill rotWithShape="1">
          <a:blip r:embed="rId4">
            <a:extLst>
              <a:ext uri="{28A0092B-C50C-407E-A947-70E740481C1C}">
                <a14:useLocalDpi xmlns:a14="http://schemas.microsoft.com/office/drawing/2010/main" val="0"/>
              </a:ext>
            </a:extLst>
          </a:blip>
          <a:srcRect l="20912" t="6727" r="20914" b="6727"/>
          <a:stretch/>
        </p:blipFill>
        <p:spPr>
          <a:xfrm>
            <a:off x="6758717" y="3048263"/>
            <a:ext cx="2168776" cy="1781743"/>
          </a:xfrm>
          <a:prstGeom prst="rect">
            <a:avLst/>
          </a:prstGeom>
        </p:spPr>
      </p:pic>
      <p:sp>
        <p:nvSpPr>
          <p:cNvPr id="17" name="ZoneTexte 16">
            <a:extLst>
              <a:ext uri="{FF2B5EF4-FFF2-40B4-BE49-F238E27FC236}">
                <a16:creationId xmlns:a16="http://schemas.microsoft.com/office/drawing/2014/main" id="{B3850D14-B535-4FE7-983D-23CE19627F24}"/>
              </a:ext>
            </a:extLst>
          </p:cNvPr>
          <p:cNvSpPr txBox="1"/>
          <p:nvPr/>
        </p:nvSpPr>
        <p:spPr>
          <a:xfrm>
            <a:off x="6829063" y="5064459"/>
            <a:ext cx="2190466" cy="738664"/>
          </a:xfrm>
          <a:prstGeom prst="rect">
            <a:avLst/>
          </a:prstGeom>
          <a:noFill/>
        </p:spPr>
        <p:txBody>
          <a:bodyPr wrap="square" rtlCol="0">
            <a:spAutoFit/>
          </a:bodyPr>
          <a:lstStyle/>
          <a:p>
            <a:r>
              <a:rPr lang="fr-FR" sz="1400" dirty="0"/>
              <a:t>Améliore la résistance au gel en présence de sels de déverglaçage</a:t>
            </a:r>
          </a:p>
        </p:txBody>
      </p:sp>
      <p:sp>
        <p:nvSpPr>
          <p:cNvPr id="18" name="ZoneTexte 17">
            <a:extLst>
              <a:ext uri="{FF2B5EF4-FFF2-40B4-BE49-F238E27FC236}">
                <a16:creationId xmlns:a16="http://schemas.microsoft.com/office/drawing/2014/main" id="{C212BB08-02E6-4F54-B0AA-541FB6A6C74F}"/>
              </a:ext>
            </a:extLst>
          </p:cNvPr>
          <p:cNvSpPr txBox="1"/>
          <p:nvPr/>
        </p:nvSpPr>
        <p:spPr>
          <a:xfrm>
            <a:off x="5283808" y="5783241"/>
            <a:ext cx="118019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Tableau G. 1.2.5.2. </a:t>
            </a:r>
          </a:p>
        </p:txBody>
      </p:sp>
      <p:sp>
        <p:nvSpPr>
          <p:cNvPr id="20" name="ZoneTexte 19">
            <a:extLst>
              <a:ext uri="{FF2B5EF4-FFF2-40B4-BE49-F238E27FC236}">
                <a16:creationId xmlns:a16="http://schemas.microsoft.com/office/drawing/2014/main" id="{0354387C-14AC-41E6-9C2B-B9E6E0C064C5}"/>
              </a:ext>
            </a:extLst>
          </p:cNvPr>
          <p:cNvSpPr txBox="1"/>
          <p:nvPr/>
        </p:nvSpPr>
        <p:spPr>
          <a:xfrm>
            <a:off x="7847069" y="4797074"/>
            <a:ext cx="11724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Publication AM3600 </a:t>
            </a:r>
          </a:p>
        </p:txBody>
      </p:sp>
    </p:spTree>
    <p:extLst>
      <p:ext uri="{BB962C8B-B14F-4D97-AF65-F5344CB8AC3E}">
        <p14:creationId xmlns:p14="http://schemas.microsoft.com/office/powerpoint/2010/main" val="2193113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Route en béton - Exemples</a:t>
            </a:r>
          </a:p>
        </p:txBody>
      </p:sp>
      <p:pic>
        <p:nvPicPr>
          <p:cNvPr id="7" name="Image 6">
            <a:extLst>
              <a:ext uri="{FF2B5EF4-FFF2-40B4-BE49-F238E27FC236}">
                <a16:creationId xmlns:a16="http://schemas.microsoft.com/office/drawing/2014/main" id="{AC795A35-9614-4ED7-8D31-C8E5BF2D5A37}"/>
              </a:ext>
            </a:extLst>
          </p:cNvPr>
          <p:cNvPicPr>
            <a:picLocks noChangeAspect="1"/>
          </p:cNvPicPr>
          <p:nvPr/>
        </p:nvPicPr>
        <p:blipFill>
          <a:blip r:embed="rId3"/>
          <a:stretch>
            <a:fillRect/>
          </a:stretch>
        </p:blipFill>
        <p:spPr>
          <a:xfrm>
            <a:off x="1605396" y="2568522"/>
            <a:ext cx="6296071" cy="1676412"/>
          </a:xfrm>
          <a:prstGeom prst="rect">
            <a:avLst/>
          </a:prstGeom>
        </p:spPr>
      </p:pic>
      <p:sp>
        <p:nvSpPr>
          <p:cNvPr id="9" name="ZoneTexte 8">
            <a:extLst>
              <a:ext uri="{FF2B5EF4-FFF2-40B4-BE49-F238E27FC236}">
                <a16:creationId xmlns:a16="http://schemas.microsoft.com/office/drawing/2014/main" id="{B29EA5F0-F72B-4B0A-B061-1F2688616759}"/>
              </a:ext>
            </a:extLst>
          </p:cNvPr>
          <p:cNvSpPr txBox="1"/>
          <p:nvPr/>
        </p:nvSpPr>
        <p:spPr>
          <a:xfrm>
            <a:off x="368878" y="997083"/>
            <a:ext cx="8609907" cy="1431161"/>
          </a:xfrm>
          <a:prstGeom prst="rect">
            <a:avLst/>
          </a:prstGeom>
          <a:noFill/>
        </p:spPr>
        <p:txBody>
          <a:bodyPr wrap="square" rtlCol="0">
            <a:spAutoFit/>
          </a:bodyPr>
          <a:lstStyle/>
          <a:p>
            <a:pPr>
              <a:spcAft>
                <a:spcPts val="600"/>
              </a:spcAft>
            </a:pPr>
            <a:r>
              <a:rPr lang="fr-FR" b="1" dirty="0"/>
              <a:t>1971 : </a:t>
            </a:r>
            <a:r>
              <a:rPr lang="fr-FR" dirty="0"/>
              <a:t>E40 Bruxelles – Liège</a:t>
            </a:r>
          </a:p>
          <a:p>
            <a:pPr>
              <a:spcAft>
                <a:spcPts val="600"/>
              </a:spcAft>
            </a:pPr>
            <a:r>
              <a:rPr lang="fr-FR" b="1" dirty="0"/>
              <a:t>1971-72 : </a:t>
            </a:r>
            <a:r>
              <a:rPr lang="fr-FR" dirty="0"/>
              <a:t>E42 Autoroute de Wallonie</a:t>
            </a:r>
          </a:p>
          <a:p>
            <a:pPr>
              <a:spcAft>
                <a:spcPts val="600"/>
              </a:spcAft>
            </a:pPr>
            <a:r>
              <a:rPr lang="fr-FR" b="1" dirty="0"/>
              <a:t>‘80 – ’90 : </a:t>
            </a:r>
            <a:r>
              <a:rPr lang="fr-FR" dirty="0"/>
              <a:t>E429 Bruxelles-Tournai</a:t>
            </a:r>
          </a:p>
          <a:p>
            <a:pPr>
              <a:spcAft>
                <a:spcPts val="600"/>
              </a:spcAft>
            </a:pPr>
            <a:r>
              <a:rPr lang="fr-FR" b="1" dirty="0"/>
              <a:t>2004-2005 : </a:t>
            </a:r>
            <a:r>
              <a:rPr lang="fr-FR" dirty="0"/>
              <a:t>R1 Ring Anvers</a:t>
            </a:r>
          </a:p>
        </p:txBody>
      </p:sp>
      <p:pic>
        <p:nvPicPr>
          <p:cNvPr id="3" name="Image 2">
            <a:extLst>
              <a:ext uri="{FF2B5EF4-FFF2-40B4-BE49-F238E27FC236}">
                <a16:creationId xmlns:a16="http://schemas.microsoft.com/office/drawing/2014/main" id="{682484CC-7B05-467F-8FF9-605EF886618B}"/>
              </a:ext>
            </a:extLst>
          </p:cNvPr>
          <p:cNvPicPr>
            <a:picLocks noChangeAspect="1"/>
          </p:cNvPicPr>
          <p:nvPr/>
        </p:nvPicPr>
        <p:blipFill>
          <a:blip r:embed="rId4"/>
          <a:stretch>
            <a:fillRect/>
          </a:stretch>
        </p:blipFill>
        <p:spPr>
          <a:xfrm>
            <a:off x="1610159" y="4291445"/>
            <a:ext cx="6291308" cy="1709750"/>
          </a:xfrm>
          <a:prstGeom prst="rect">
            <a:avLst/>
          </a:prstGeom>
        </p:spPr>
      </p:pic>
      <p:sp>
        <p:nvSpPr>
          <p:cNvPr id="8" name="ZoneTexte 7">
            <a:extLst>
              <a:ext uri="{FF2B5EF4-FFF2-40B4-BE49-F238E27FC236}">
                <a16:creationId xmlns:a16="http://schemas.microsoft.com/office/drawing/2014/main" id="{4C298C35-DF8D-4930-9483-574DA73EC69E}"/>
              </a:ext>
            </a:extLst>
          </p:cNvPr>
          <p:cNvSpPr txBox="1"/>
          <p:nvPr/>
        </p:nvSpPr>
        <p:spPr>
          <a:xfrm>
            <a:off x="6535883" y="5932290"/>
            <a:ext cx="15011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 route en béton</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875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 - Quizz</a:t>
            </a:r>
          </a:p>
        </p:txBody>
      </p:sp>
      <p:sp>
        <p:nvSpPr>
          <p:cNvPr id="5" name="ZoneTexte 4">
            <a:extLst>
              <a:ext uri="{FF2B5EF4-FFF2-40B4-BE49-F238E27FC236}">
                <a16:creationId xmlns:a16="http://schemas.microsoft.com/office/drawing/2014/main" id="{B08A6E0C-5ECE-4308-927D-4B2255F9A4C1}"/>
              </a:ext>
            </a:extLst>
          </p:cNvPr>
          <p:cNvSpPr txBox="1"/>
          <p:nvPr/>
        </p:nvSpPr>
        <p:spPr>
          <a:xfrm>
            <a:off x="288000" y="1799677"/>
            <a:ext cx="8558555" cy="369332"/>
          </a:xfrm>
          <a:prstGeom prst="rect">
            <a:avLst/>
          </a:prstGeom>
          <a:noFill/>
        </p:spPr>
        <p:txBody>
          <a:bodyPr wrap="square" rtlCol="0">
            <a:spAutoFit/>
          </a:bodyPr>
          <a:lstStyle/>
          <a:p>
            <a:r>
              <a:rPr lang="fr-FR" b="1" dirty="0"/>
              <a:t>Quelles sont les </a:t>
            </a:r>
            <a:r>
              <a:rPr lang="fr-FR" dirty="0">
                <a:solidFill>
                  <a:srgbClr val="FF0000"/>
                </a:solidFill>
              </a:rPr>
              <a:t>erreurs </a:t>
            </a:r>
            <a:r>
              <a:rPr lang="fr-FR" dirty="0"/>
              <a:t>ou</a:t>
            </a:r>
            <a:r>
              <a:rPr lang="fr-FR" dirty="0">
                <a:solidFill>
                  <a:srgbClr val="FF0000"/>
                </a:solidFill>
              </a:rPr>
              <a:t> </a:t>
            </a:r>
            <a:r>
              <a:rPr lang="fr-FR" dirty="0">
                <a:solidFill>
                  <a:schemeClr val="accent6"/>
                </a:solidFill>
              </a:rPr>
              <a:t>remarques </a:t>
            </a:r>
            <a:r>
              <a:rPr lang="fr-FR" dirty="0"/>
              <a:t>afin de respecter les prescriptions de Qualiroutes ?</a:t>
            </a:r>
          </a:p>
        </p:txBody>
      </p:sp>
      <p:sp>
        <p:nvSpPr>
          <p:cNvPr id="7" name="ZoneTexte 6">
            <a:extLst>
              <a:ext uri="{FF2B5EF4-FFF2-40B4-BE49-F238E27FC236}">
                <a16:creationId xmlns:a16="http://schemas.microsoft.com/office/drawing/2014/main" id="{702416CB-B321-4F8B-A6D8-4FAACED42277}"/>
              </a:ext>
            </a:extLst>
          </p:cNvPr>
          <p:cNvSpPr txBox="1"/>
          <p:nvPr/>
        </p:nvSpPr>
        <p:spPr>
          <a:xfrm>
            <a:off x="347418" y="1093104"/>
            <a:ext cx="7356764" cy="646331"/>
          </a:xfrm>
          <a:prstGeom prst="rect">
            <a:avLst/>
          </a:prstGeom>
          <a:noFill/>
        </p:spPr>
        <p:txBody>
          <a:bodyPr wrap="square" rtlCol="0">
            <a:spAutoFit/>
          </a:bodyPr>
          <a:lstStyle/>
          <a:p>
            <a:r>
              <a:rPr lang="fr-FR" dirty="0"/>
              <a:t>Soit une chaussée en béton classée en réseau I. Le revêtement est mis en œuvre en bicouche à l’aide de 2 bétons posés frais sur frais. </a:t>
            </a:r>
          </a:p>
        </p:txBody>
      </p:sp>
      <p:sp>
        <p:nvSpPr>
          <p:cNvPr id="9" name="ZoneTexte 8">
            <a:extLst>
              <a:ext uri="{FF2B5EF4-FFF2-40B4-BE49-F238E27FC236}">
                <a16:creationId xmlns:a16="http://schemas.microsoft.com/office/drawing/2014/main" id="{23E3CD2E-6C78-4A95-8E04-DC4E7ECB6638}"/>
              </a:ext>
            </a:extLst>
          </p:cNvPr>
          <p:cNvSpPr txBox="1"/>
          <p:nvPr/>
        </p:nvSpPr>
        <p:spPr>
          <a:xfrm>
            <a:off x="3840535" y="2382571"/>
            <a:ext cx="5303465" cy="1200329"/>
          </a:xfrm>
          <a:prstGeom prst="rect">
            <a:avLst/>
          </a:prstGeom>
          <a:noFill/>
        </p:spPr>
        <p:txBody>
          <a:bodyPr wrap="square" rtlCol="0">
            <a:spAutoFit/>
          </a:bodyPr>
          <a:lstStyle/>
          <a:p>
            <a:r>
              <a:rPr lang="fr-FR" dirty="0"/>
              <a:t>Sable de mer 0/2 (0/1) MF A f3 a </a:t>
            </a:r>
            <a:r>
              <a:rPr lang="fr-FR" dirty="0">
                <a:solidFill>
                  <a:srgbClr val="FF0000"/>
                </a:solidFill>
              </a:rPr>
              <a:t>CC</a:t>
            </a:r>
            <a:r>
              <a:rPr lang="fr-FR" dirty="0"/>
              <a:t> SA</a:t>
            </a:r>
          </a:p>
          <a:p>
            <a:r>
              <a:rPr lang="fr-FR" dirty="0">
                <a:solidFill>
                  <a:srgbClr val="FF0000"/>
                </a:solidFill>
              </a:rPr>
              <a:t>Sable de concassage </a:t>
            </a:r>
            <a:r>
              <a:rPr lang="fr-FR" dirty="0"/>
              <a:t>porphyre 0/4 CF C f22 b PA E</a:t>
            </a:r>
            <a:r>
              <a:rPr lang="fr-FR" baseline="-25000" dirty="0"/>
              <a:t>cs </a:t>
            </a:r>
            <a:r>
              <a:rPr lang="fr-FR" dirty="0"/>
              <a:t>35</a:t>
            </a:r>
          </a:p>
          <a:p>
            <a:r>
              <a:rPr lang="fr-FR" dirty="0"/>
              <a:t>Porphyre concassé 4/6,3 Aa2 I f2 NG</a:t>
            </a:r>
          </a:p>
          <a:p>
            <a:r>
              <a:rPr lang="fr-FR" dirty="0"/>
              <a:t>Porphyre concassé </a:t>
            </a:r>
            <a:r>
              <a:rPr lang="fr-FR" dirty="0">
                <a:solidFill>
                  <a:schemeClr val="accent6"/>
                </a:solidFill>
              </a:rPr>
              <a:t>6,3/20</a:t>
            </a:r>
            <a:r>
              <a:rPr lang="fr-FR" dirty="0"/>
              <a:t> Aa2 </a:t>
            </a:r>
            <a:r>
              <a:rPr lang="fr-FR" dirty="0">
                <a:solidFill>
                  <a:srgbClr val="FF0000"/>
                </a:solidFill>
              </a:rPr>
              <a:t>IV</a:t>
            </a:r>
            <a:r>
              <a:rPr lang="fr-FR" dirty="0"/>
              <a:t> f2 NG</a:t>
            </a:r>
          </a:p>
        </p:txBody>
      </p:sp>
      <p:sp>
        <p:nvSpPr>
          <p:cNvPr id="10" name="ZoneTexte 9">
            <a:extLst>
              <a:ext uri="{FF2B5EF4-FFF2-40B4-BE49-F238E27FC236}">
                <a16:creationId xmlns:a16="http://schemas.microsoft.com/office/drawing/2014/main" id="{CCC38721-814D-4BE3-AB76-A15D1373F6C9}"/>
              </a:ext>
            </a:extLst>
          </p:cNvPr>
          <p:cNvSpPr txBox="1"/>
          <p:nvPr/>
        </p:nvSpPr>
        <p:spPr>
          <a:xfrm>
            <a:off x="167723" y="4374547"/>
            <a:ext cx="3563447" cy="646331"/>
          </a:xfrm>
          <a:prstGeom prst="rect">
            <a:avLst/>
          </a:prstGeom>
          <a:noFill/>
        </p:spPr>
        <p:txBody>
          <a:bodyPr wrap="square" rtlCol="0">
            <a:spAutoFit/>
          </a:bodyPr>
          <a:lstStyle/>
          <a:p>
            <a:r>
              <a:rPr lang="fr-FR" dirty="0"/>
              <a:t>Le béton de la </a:t>
            </a:r>
            <a:r>
              <a:rPr lang="fr-FR" b="1" dirty="0"/>
              <a:t>couche inférieure </a:t>
            </a:r>
            <a:r>
              <a:rPr lang="fr-FR" dirty="0"/>
              <a:t>est composé des granulats suivants :</a:t>
            </a:r>
          </a:p>
        </p:txBody>
      </p:sp>
      <p:sp>
        <p:nvSpPr>
          <p:cNvPr id="11" name="ZoneTexte 10">
            <a:extLst>
              <a:ext uri="{FF2B5EF4-FFF2-40B4-BE49-F238E27FC236}">
                <a16:creationId xmlns:a16="http://schemas.microsoft.com/office/drawing/2014/main" id="{D06FDC71-4631-4DCD-B513-790CE72A5B5C}"/>
              </a:ext>
            </a:extLst>
          </p:cNvPr>
          <p:cNvSpPr txBox="1"/>
          <p:nvPr/>
        </p:nvSpPr>
        <p:spPr>
          <a:xfrm>
            <a:off x="3918212" y="4242753"/>
            <a:ext cx="3506919" cy="1200329"/>
          </a:xfrm>
          <a:prstGeom prst="rect">
            <a:avLst/>
          </a:prstGeom>
          <a:noFill/>
        </p:spPr>
        <p:txBody>
          <a:bodyPr wrap="square" rtlCol="0">
            <a:spAutoFit/>
          </a:bodyPr>
          <a:lstStyle/>
          <a:p>
            <a:r>
              <a:rPr lang="fr-FR" dirty="0"/>
              <a:t>Sable de rivière 0/4 CF A f3 a</a:t>
            </a:r>
          </a:p>
          <a:p>
            <a:r>
              <a:rPr lang="fr-FR" dirty="0">
                <a:solidFill>
                  <a:schemeClr val="accent6"/>
                </a:solidFill>
              </a:rPr>
              <a:t>Grès concassé 2/6,3 Ba2 I f1 NG</a:t>
            </a:r>
          </a:p>
          <a:p>
            <a:r>
              <a:rPr lang="fr-FR" dirty="0">
                <a:solidFill>
                  <a:schemeClr val="accent6"/>
                </a:solidFill>
              </a:rPr>
              <a:t>Grès concassé 6,3/14 Ba2 I f1 NG</a:t>
            </a:r>
          </a:p>
          <a:p>
            <a:r>
              <a:rPr lang="fr-FR" dirty="0">
                <a:solidFill>
                  <a:schemeClr val="accent6"/>
                </a:solidFill>
              </a:rPr>
              <a:t>Grès concassé 14/20 Ba2 II f2 NG</a:t>
            </a:r>
          </a:p>
        </p:txBody>
      </p:sp>
      <p:sp>
        <p:nvSpPr>
          <p:cNvPr id="12" name="Rectangle 11">
            <a:extLst>
              <a:ext uri="{FF2B5EF4-FFF2-40B4-BE49-F238E27FC236}">
                <a16:creationId xmlns:a16="http://schemas.microsoft.com/office/drawing/2014/main" id="{F67DDAEC-313F-43D7-9251-9A690F5241A8}"/>
              </a:ext>
            </a:extLst>
          </p:cNvPr>
          <p:cNvSpPr/>
          <p:nvPr/>
        </p:nvSpPr>
        <p:spPr>
          <a:xfrm>
            <a:off x="167723" y="2482758"/>
            <a:ext cx="3563447" cy="923330"/>
          </a:xfrm>
          <a:prstGeom prst="rect">
            <a:avLst/>
          </a:prstGeom>
        </p:spPr>
        <p:txBody>
          <a:bodyPr wrap="square">
            <a:spAutoFit/>
          </a:bodyPr>
          <a:lstStyle/>
          <a:p>
            <a:r>
              <a:rPr lang="fr-FR" dirty="0"/>
              <a:t>Le béton de la </a:t>
            </a:r>
            <a:r>
              <a:rPr lang="fr-FR" b="1" dirty="0"/>
              <a:t>couche supérieure </a:t>
            </a:r>
            <a:r>
              <a:rPr lang="fr-FR" dirty="0"/>
              <a:t>(couche de roulement) est composé des granulats suivants :</a:t>
            </a:r>
          </a:p>
        </p:txBody>
      </p:sp>
      <p:cxnSp>
        <p:nvCxnSpPr>
          <p:cNvPr id="13" name="Connecteur droit 12">
            <a:extLst>
              <a:ext uri="{FF2B5EF4-FFF2-40B4-BE49-F238E27FC236}">
                <a16:creationId xmlns:a16="http://schemas.microsoft.com/office/drawing/2014/main" id="{43178F96-350B-4A58-ABC5-1E82BF6EDB1B}"/>
              </a:ext>
            </a:extLst>
          </p:cNvPr>
          <p:cNvCxnSpPr/>
          <p:nvPr/>
        </p:nvCxnSpPr>
        <p:spPr>
          <a:xfrm>
            <a:off x="3731170" y="2819042"/>
            <a:ext cx="0" cy="2224820"/>
          </a:xfrm>
          <a:prstGeom prst="line">
            <a:avLst/>
          </a:prstGeom>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ACB3F5AA-ED77-4A3C-8ADA-09DE44265236}"/>
              </a:ext>
            </a:extLst>
          </p:cNvPr>
          <p:cNvCxnSpPr>
            <a:cxnSpLocks/>
          </p:cNvCxnSpPr>
          <p:nvPr/>
        </p:nvCxnSpPr>
        <p:spPr>
          <a:xfrm flipH="1" flipV="1">
            <a:off x="636876" y="3931452"/>
            <a:ext cx="6975299" cy="6501"/>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5A03B950-E06A-4112-95CB-7594D840DD95}"/>
              </a:ext>
            </a:extLst>
          </p:cNvPr>
          <p:cNvSpPr txBox="1"/>
          <p:nvPr/>
        </p:nvSpPr>
        <p:spPr>
          <a:xfrm>
            <a:off x="3840535" y="2384042"/>
            <a:ext cx="5303465" cy="1200329"/>
          </a:xfrm>
          <a:prstGeom prst="rect">
            <a:avLst/>
          </a:prstGeom>
          <a:solidFill>
            <a:schemeClr val="bg1"/>
          </a:solidFill>
        </p:spPr>
        <p:txBody>
          <a:bodyPr wrap="square" rtlCol="0">
            <a:spAutoFit/>
          </a:bodyPr>
          <a:lstStyle/>
          <a:p>
            <a:r>
              <a:rPr lang="fr-FR" dirty="0"/>
              <a:t>Sable de mer 0/2 (0/1) MF A f3 a CC SA</a:t>
            </a:r>
          </a:p>
          <a:p>
            <a:r>
              <a:rPr lang="fr-FR" dirty="0"/>
              <a:t>Sable de concassage porphyre 0/4 CF C f22 b PA E</a:t>
            </a:r>
            <a:r>
              <a:rPr lang="fr-FR" baseline="-25000" dirty="0"/>
              <a:t>cs </a:t>
            </a:r>
            <a:r>
              <a:rPr lang="fr-FR" dirty="0"/>
              <a:t>35</a:t>
            </a:r>
          </a:p>
          <a:p>
            <a:r>
              <a:rPr lang="fr-FR" dirty="0"/>
              <a:t>Porphyre concassé 4/6,3 Aa2 I f2 NG</a:t>
            </a:r>
          </a:p>
          <a:p>
            <a:r>
              <a:rPr lang="fr-FR" dirty="0"/>
              <a:t>Porphyre concassé 6,3/20 Aa2 IV f2 NG</a:t>
            </a:r>
          </a:p>
        </p:txBody>
      </p:sp>
      <p:sp>
        <p:nvSpPr>
          <p:cNvPr id="16" name="ZoneTexte 15">
            <a:extLst>
              <a:ext uri="{FF2B5EF4-FFF2-40B4-BE49-F238E27FC236}">
                <a16:creationId xmlns:a16="http://schemas.microsoft.com/office/drawing/2014/main" id="{6056728C-587E-4E93-9187-6A0BC55BCBAE}"/>
              </a:ext>
            </a:extLst>
          </p:cNvPr>
          <p:cNvSpPr txBox="1"/>
          <p:nvPr/>
        </p:nvSpPr>
        <p:spPr>
          <a:xfrm>
            <a:off x="3918211" y="4242753"/>
            <a:ext cx="3506919" cy="1200329"/>
          </a:xfrm>
          <a:prstGeom prst="rect">
            <a:avLst/>
          </a:prstGeom>
          <a:solidFill>
            <a:schemeClr val="bg1"/>
          </a:solidFill>
        </p:spPr>
        <p:txBody>
          <a:bodyPr wrap="square" rtlCol="0">
            <a:spAutoFit/>
          </a:bodyPr>
          <a:lstStyle/>
          <a:p>
            <a:r>
              <a:rPr lang="fr-FR" dirty="0"/>
              <a:t>Sable de rivière 0/4 CF A f3 a</a:t>
            </a:r>
          </a:p>
          <a:p>
            <a:r>
              <a:rPr lang="fr-FR" dirty="0"/>
              <a:t>Grès concassé 2/6,3 Ba2 I f1 NG</a:t>
            </a:r>
          </a:p>
          <a:p>
            <a:r>
              <a:rPr lang="fr-FR" dirty="0"/>
              <a:t>Grès concassé 6,3/14 Ba2 I f1 NG</a:t>
            </a:r>
          </a:p>
          <a:p>
            <a:r>
              <a:rPr lang="fr-FR" dirty="0"/>
              <a:t>Grès concassé 14/20 Ba2 II f2 NG</a:t>
            </a:r>
          </a:p>
        </p:txBody>
      </p:sp>
      <p:sp>
        <p:nvSpPr>
          <p:cNvPr id="3" name="Rectangle 2">
            <a:extLst>
              <a:ext uri="{FF2B5EF4-FFF2-40B4-BE49-F238E27FC236}">
                <a16:creationId xmlns:a16="http://schemas.microsoft.com/office/drawing/2014/main" id="{83954D33-AA4D-438C-81F9-52327A1E431A}"/>
              </a:ext>
            </a:extLst>
          </p:cNvPr>
          <p:cNvSpPr/>
          <p:nvPr/>
        </p:nvSpPr>
        <p:spPr>
          <a:xfrm>
            <a:off x="3840535" y="3518368"/>
            <a:ext cx="5270482" cy="369332"/>
          </a:xfrm>
          <a:prstGeom prst="rect">
            <a:avLst/>
          </a:prstGeom>
        </p:spPr>
        <p:txBody>
          <a:bodyPr wrap="none">
            <a:spAutoFit/>
          </a:bodyPr>
          <a:lstStyle/>
          <a:p>
            <a:r>
              <a:rPr lang="fr-FR" dirty="0">
                <a:solidFill>
                  <a:schemeClr val="accent6"/>
                </a:solidFill>
              </a:rPr>
              <a:t>Gravillons calcaires interdits en couche de roulement !</a:t>
            </a:r>
            <a:endParaRPr lang="fr-BE" dirty="0"/>
          </a:p>
        </p:txBody>
      </p:sp>
      <p:sp>
        <p:nvSpPr>
          <p:cNvPr id="18" name="Rectangle 17">
            <a:extLst>
              <a:ext uri="{FF2B5EF4-FFF2-40B4-BE49-F238E27FC236}">
                <a16:creationId xmlns:a16="http://schemas.microsoft.com/office/drawing/2014/main" id="{EA0FFF58-0B12-4506-9EFE-6632B4672F4E}"/>
              </a:ext>
            </a:extLst>
          </p:cNvPr>
          <p:cNvSpPr/>
          <p:nvPr/>
        </p:nvSpPr>
        <p:spPr>
          <a:xfrm>
            <a:off x="3918211" y="5355896"/>
            <a:ext cx="5067156" cy="369332"/>
          </a:xfrm>
          <a:prstGeom prst="rect">
            <a:avLst/>
          </a:prstGeom>
        </p:spPr>
        <p:txBody>
          <a:bodyPr wrap="none">
            <a:spAutoFit/>
          </a:bodyPr>
          <a:lstStyle/>
          <a:p>
            <a:r>
              <a:rPr lang="fr-FR" dirty="0">
                <a:solidFill>
                  <a:schemeClr val="accent6"/>
                </a:solidFill>
              </a:rPr>
              <a:t>Gravillons calcaires possibles pour couche inférieure</a:t>
            </a:r>
            <a:endParaRPr lang="fr-BE" dirty="0"/>
          </a:p>
        </p:txBody>
      </p:sp>
    </p:spTree>
    <p:extLst>
      <p:ext uri="{BB962C8B-B14F-4D97-AF65-F5344CB8AC3E}">
        <p14:creationId xmlns:p14="http://schemas.microsoft.com/office/powerpoint/2010/main" val="1918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Constituants des bétons routiers - Quizz</a:t>
            </a:r>
          </a:p>
        </p:txBody>
      </p:sp>
      <p:sp>
        <p:nvSpPr>
          <p:cNvPr id="6" name="ZoneTexte 5">
            <a:extLst>
              <a:ext uri="{FF2B5EF4-FFF2-40B4-BE49-F238E27FC236}">
                <a16:creationId xmlns:a16="http://schemas.microsoft.com/office/drawing/2014/main" id="{9FB9F609-C4B9-4884-B110-D4541749FB48}"/>
              </a:ext>
            </a:extLst>
          </p:cNvPr>
          <p:cNvSpPr txBox="1"/>
          <p:nvPr/>
        </p:nvSpPr>
        <p:spPr>
          <a:xfrm>
            <a:off x="263863" y="1175433"/>
            <a:ext cx="8499137" cy="369332"/>
          </a:xfrm>
          <a:prstGeom prst="rect">
            <a:avLst/>
          </a:prstGeom>
          <a:noFill/>
        </p:spPr>
        <p:txBody>
          <a:bodyPr wrap="square" rtlCol="0">
            <a:spAutoFit/>
          </a:bodyPr>
          <a:lstStyle/>
          <a:p>
            <a:r>
              <a:rPr lang="fr-FR" dirty="0"/>
              <a:t>Pour un béton routier conforme au CCT Qualiroutes :</a:t>
            </a:r>
          </a:p>
        </p:txBody>
      </p:sp>
      <p:sp>
        <p:nvSpPr>
          <p:cNvPr id="8" name="Rectangle 7">
            <a:extLst>
              <a:ext uri="{FF2B5EF4-FFF2-40B4-BE49-F238E27FC236}">
                <a16:creationId xmlns:a16="http://schemas.microsoft.com/office/drawing/2014/main" id="{6A17E30F-CC7B-4925-9E4A-3E5A3502C960}"/>
              </a:ext>
            </a:extLst>
          </p:cNvPr>
          <p:cNvSpPr/>
          <p:nvPr/>
        </p:nvSpPr>
        <p:spPr>
          <a:xfrm>
            <a:off x="263863" y="1867366"/>
            <a:ext cx="8780463" cy="3539430"/>
          </a:xfrm>
          <a:prstGeom prst="rect">
            <a:avLst/>
          </a:prstGeom>
        </p:spPr>
        <p:txBody>
          <a:bodyPr wrap="square">
            <a:spAutoFit/>
          </a:bodyPr>
          <a:lstStyle/>
          <a:p>
            <a:pPr marL="285750" indent="-285750">
              <a:spcAft>
                <a:spcPts val="2400"/>
              </a:spcAft>
              <a:buFont typeface="Wingdings" panose="05000000000000000000" pitchFamily="2" charset="2"/>
              <a:buChar char="q"/>
            </a:pPr>
            <a:r>
              <a:rPr lang="fr-FR" dirty="0"/>
              <a:t>Un entraîneur d’air est toujours prescrit</a:t>
            </a:r>
          </a:p>
          <a:p>
            <a:pPr marL="285750" indent="-285750">
              <a:spcAft>
                <a:spcPts val="2400"/>
              </a:spcAft>
              <a:buFont typeface="Wingdings" panose="05000000000000000000" pitchFamily="2" charset="2"/>
              <a:buChar char="q"/>
            </a:pPr>
            <a:r>
              <a:rPr lang="fr-FR" dirty="0"/>
              <a:t>Un ciment LA doit toujours être utilisé</a:t>
            </a:r>
          </a:p>
          <a:p>
            <a:pPr marL="285750" indent="-285750">
              <a:spcAft>
                <a:spcPts val="2400"/>
              </a:spcAft>
              <a:buFont typeface="Wingdings" panose="05000000000000000000" pitchFamily="2" charset="2"/>
              <a:buChar char="q"/>
            </a:pPr>
            <a:r>
              <a:rPr lang="fr-FR" dirty="0"/>
              <a:t>Un ciment SR doit toujours être utilisé</a:t>
            </a:r>
          </a:p>
          <a:p>
            <a:pPr marL="285750" indent="-285750">
              <a:spcAft>
                <a:spcPts val="2400"/>
              </a:spcAft>
              <a:buFont typeface="Wingdings" panose="05000000000000000000" pitchFamily="2" charset="2"/>
              <a:buChar char="q"/>
            </a:pPr>
            <a:r>
              <a:rPr lang="fr-FR" dirty="0"/>
              <a:t>Du sable de concassage provenant d’une carrière peut rentrer dans la composition du béton </a:t>
            </a:r>
          </a:p>
          <a:p>
            <a:pPr marL="285750" indent="-285750">
              <a:spcAft>
                <a:spcPts val="2400"/>
              </a:spcAft>
              <a:buFont typeface="Wingdings" panose="05000000000000000000" pitchFamily="2" charset="2"/>
              <a:buChar char="q"/>
            </a:pPr>
            <a:r>
              <a:rPr lang="fr-FR" dirty="0"/>
              <a:t>Un béton 0/32 à base de 370 kg/m³ de ciment CEM III/A 42,5 LA composé de gravillons calcaires et dont le rapport E/C = 0,50 peut être utilisé pour la couche inférieure d’un revêtement bicouche en réseau II.</a:t>
            </a:r>
          </a:p>
        </p:txBody>
      </p:sp>
    </p:spTree>
    <p:extLst>
      <p:ext uri="{BB962C8B-B14F-4D97-AF65-F5344CB8AC3E}">
        <p14:creationId xmlns:p14="http://schemas.microsoft.com/office/powerpoint/2010/main" val="3784707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DA86391-FF1D-43BF-A517-526BE9F1F636}"/>
              </a:ext>
            </a:extLst>
          </p:cNvPr>
          <p:cNvSpPr>
            <a:spLocks noGrp="1"/>
          </p:cNvSpPr>
          <p:nvPr>
            <p:ph type="title"/>
          </p:nvPr>
        </p:nvSpPr>
        <p:spPr/>
        <p:txBody>
          <a:bodyPr/>
          <a:lstStyle/>
          <a:p>
            <a:r>
              <a:rPr lang="fr-FR" noProof="0" dirty="0"/>
              <a:t>Spécifications et Contrôles </a:t>
            </a:r>
            <a:br>
              <a:rPr lang="fr-FR" noProof="0" dirty="0"/>
            </a:br>
            <a:r>
              <a:rPr lang="fr-FR" noProof="0" dirty="0"/>
              <a:t>Avant exécution</a:t>
            </a:r>
          </a:p>
        </p:txBody>
      </p:sp>
      <p:pic>
        <p:nvPicPr>
          <p:cNvPr id="4" name="Image 3">
            <a:extLst>
              <a:ext uri="{FF2B5EF4-FFF2-40B4-BE49-F238E27FC236}">
                <a16:creationId xmlns:a16="http://schemas.microsoft.com/office/drawing/2014/main" id="{49DE90C0-4976-45E5-9A13-FD024CF1C7D6}"/>
              </a:ext>
            </a:extLst>
          </p:cNvPr>
          <p:cNvPicPr>
            <a:picLocks noChangeAspect="1"/>
          </p:cNvPicPr>
          <p:nvPr/>
        </p:nvPicPr>
        <p:blipFill>
          <a:blip r:embed="rId3"/>
          <a:stretch>
            <a:fillRect/>
          </a:stretch>
        </p:blipFill>
        <p:spPr>
          <a:xfrm>
            <a:off x="1080655" y="1162820"/>
            <a:ext cx="7270334" cy="4671725"/>
          </a:xfrm>
          <a:prstGeom prst="rect">
            <a:avLst/>
          </a:prstGeom>
        </p:spPr>
      </p:pic>
      <p:sp>
        <p:nvSpPr>
          <p:cNvPr id="10" name="Parchemin : horizontal 9">
            <a:extLst>
              <a:ext uri="{FF2B5EF4-FFF2-40B4-BE49-F238E27FC236}">
                <a16:creationId xmlns:a16="http://schemas.microsoft.com/office/drawing/2014/main" id="{BADC31FE-1F20-47BD-9D2D-15D4A51EC375}"/>
              </a:ext>
            </a:extLst>
          </p:cNvPr>
          <p:cNvSpPr/>
          <p:nvPr/>
        </p:nvSpPr>
        <p:spPr>
          <a:xfrm>
            <a:off x="66971" y="325285"/>
            <a:ext cx="8453575" cy="634607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a:extLst>
              <a:ext uri="{FF2B5EF4-FFF2-40B4-BE49-F238E27FC236}">
                <a16:creationId xmlns:a16="http://schemas.microsoft.com/office/drawing/2014/main" id="{B2A38998-72A6-46D2-931F-C4AA9EECDA93}"/>
              </a:ext>
            </a:extLst>
          </p:cNvPr>
          <p:cNvSpPr/>
          <p:nvPr/>
        </p:nvSpPr>
        <p:spPr>
          <a:xfrm>
            <a:off x="997528" y="990303"/>
            <a:ext cx="2072986" cy="524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F2A2434E-3626-4CFB-86F4-D1E6D8996567}"/>
              </a:ext>
            </a:extLst>
          </p:cNvPr>
          <p:cNvSpPr/>
          <p:nvPr/>
        </p:nvSpPr>
        <p:spPr>
          <a:xfrm>
            <a:off x="1236519" y="1515044"/>
            <a:ext cx="2966604" cy="172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C00F7961-CB6F-49BB-9816-3937E3E5C9FC}"/>
              </a:ext>
            </a:extLst>
          </p:cNvPr>
          <p:cNvSpPr/>
          <p:nvPr/>
        </p:nvSpPr>
        <p:spPr>
          <a:xfrm>
            <a:off x="1236519" y="1879088"/>
            <a:ext cx="1558636" cy="172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9055265D-F695-4465-A9E8-B826F2026029}"/>
              </a:ext>
            </a:extLst>
          </p:cNvPr>
          <p:cNvSpPr/>
          <p:nvPr/>
        </p:nvSpPr>
        <p:spPr>
          <a:xfrm>
            <a:off x="1236518" y="2070615"/>
            <a:ext cx="3049731" cy="172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5552AFEE-F03F-4D14-9420-95AE4501B1E4}"/>
              </a:ext>
            </a:extLst>
          </p:cNvPr>
          <p:cNvSpPr/>
          <p:nvPr/>
        </p:nvSpPr>
        <p:spPr>
          <a:xfrm>
            <a:off x="1236519" y="4221876"/>
            <a:ext cx="2930236" cy="172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BC6C80B4-682F-475C-8EC3-47DC4E51759D}"/>
              </a:ext>
            </a:extLst>
          </p:cNvPr>
          <p:cNvSpPr/>
          <p:nvPr/>
        </p:nvSpPr>
        <p:spPr>
          <a:xfrm>
            <a:off x="1236519" y="4782986"/>
            <a:ext cx="3002972" cy="172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535B863F-A1D1-4CC2-8221-9F0E446DC2B2}"/>
              </a:ext>
            </a:extLst>
          </p:cNvPr>
          <p:cNvSpPr txBox="1"/>
          <p:nvPr/>
        </p:nvSpPr>
        <p:spPr>
          <a:xfrm>
            <a:off x="7684464" y="5906705"/>
            <a:ext cx="6665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1.2.5.2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id="{11F95830-CD9B-45FF-8142-4DC248583770}"/>
              </a:ext>
            </a:extLst>
          </p:cNvPr>
          <p:cNvSpPr/>
          <p:nvPr/>
        </p:nvSpPr>
        <p:spPr>
          <a:xfrm>
            <a:off x="6191802" y="325285"/>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1.2.5.</a:t>
            </a:r>
          </a:p>
        </p:txBody>
      </p:sp>
      <p:pic>
        <p:nvPicPr>
          <p:cNvPr id="2" name="Image 1">
            <a:extLst>
              <a:ext uri="{FF2B5EF4-FFF2-40B4-BE49-F238E27FC236}">
                <a16:creationId xmlns:a16="http://schemas.microsoft.com/office/drawing/2014/main" id="{373673E4-8BB6-43B7-84DB-B837C2B68BFB}"/>
              </a:ext>
            </a:extLst>
          </p:cNvPr>
          <p:cNvPicPr>
            <a:picLocks noChangeAspect="1"/>
          </p:cNvPicPr>
          <p:nvPr/>
        </p:nvPicPr>
        <p:blipFill>
          <a:blip r:embed="rId4"/>
          <a:stretch>
            <a:fillRect/>
          </a:stretch>
        </p:blipFill>
        <p:spPr>
          <a:xfrm rot="1309098">
            <a:off x="4418224" y="3196192"/>
            <a:ext cx="4014786" cy="465616"/>
          </a:xfrm>
          <a:prstGeom prst="rect">
            <a:avLst/>
          </a:prstGeom>
        </p:spPr>
      </p:pic>
      <p:sp>
        <p:nvSpPr>
          <p:cNvPr id="14" name="Rectangle 13">
            <a:extLst>
              <a:ext uri="{FF2B5EF4-FFF2-40B4-BE49-F238E27FC236}">
                <a16:creationId xmlns:a16="http://schemas.microsoft.com/office/drawing/2014/main" id="{351903A6-88DF-45F0-898F-55139E57C7D2}"/>
              </a:ext>
            </a:extLst>
          </p:cNvPr>
          <p:cNvSpPr/>
          <p:nvPr/>
        </p:nvSpPr>
        <p:spPr>
          <a:xfrm>
            <a:off x="3070514" y="6000282"/>
            <a:ext cx="3776312" cy="230832"/>
          </a:xfrm>
          <a:prstGeom prst="rect">
            <a:avLst/>
          </a:prstGeom>
        </p:spPr>
        <p:txBody>
          <a:bodyPr wrap="square">
            <a:spAutoFit/>
          </a:bodyPr>
          <a:lstStyle/>
          <a:p>
            <a:r>
              <a:rPr lang="fr-FR" sz="900" dirty="0">
                <a:hlinkClick r:id="rId5"/>
              </a:rPr>
              <a:t>http://qc.spw.wallonie.be/fr/qualiroutes/index.htm</a:t>
            </a:r>
            <a:r>
              <a:rPr lang="fr-FR" sz="900" dirty="0"/>
              <a:t>  -&gt; Fiches produits </a:t>
            </a:r>
          </a:p>
        </p:txBody>
      </p:sp>
      <p:cxnSp>
        <p:nvCxnSpPr>
          <p:cNvPr id="8" name="Connecteur droit avec flèche 7">
            <a:extLst>
              <a:ext uri="{FF2B5EF4-FFF2-40B4-BE49-F238E27FC236}">
                <a16:creationId xmlns:a16="http://schemas.microsoft.com/office/drawing/2014/main" id="{77A64450-EC65-4883-9178-70D7CDD4ACDC}"/>
              </a:ext>
            </a:extLst>
          </p:cNvPr>
          <p:cNvCxnSpPr>
            <a:cxnSpLocks/>
            <a:endCxn id="14" idx="0"/>
          </p:cNvCxnSpPr>
          <p:nvPr/>
        </p:nvCxnSpPr>
        <p:spPr>
          <a:xfrm flipH="1">
            <a:off x="4958670" y="3586419"/>
            <a:ext cx="1042422" cy="241386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3BEA650-F6C5-4EB8-84D3-4BF085560B7B}"/>
              </a:ext>
            </a:extLst>
          </p:cNvPr>
          <p:cNvPicPr>
            <a:picLocks noChangeAspect="1"/>
          </p:cNvPicPr>
          <p:nvPr/>
        </p:nvPicPr>
        <p:blipFill>
          <a:blip r:embed="rId3"/>
          <a:stretch>
            <a:fillRect/>
          </a:stretch>
        </p:blipFill>
        <p:spPr>
          <a:xfrm>
            <a:off x="757280" y="1120340"/>
            <a:ext cx="6751905" cy="1415550"/>
          </a:xfrm>
          <a:prstGeom prst="rect">
            <a:avLst/>
          </a:prstGeom>
        </p:spPr>
      </p:pic>
      <p:sp>
        <p:nvSpPr>
          <p:cNvPr id="3" name="Titre 2">
            <a:extLst>
              <a:ext uri="{FF2B5EF4-FFF2-40B4-BE49-F238E27FC236}">
                <a16:creationId xmlns:a16="http://schemas.microsoft.com/office/drawing/2014/main" id="{4DA86391-FF1D-43BF-A517-526BE9F1F636}"/>
              </a:ext>
            </a:extLst>
          </p:cNvPr>
          <p:cNvSpPr>
            <a:spLocks noGrp="1"/>
          </p:cNvSpPr>
          <p:nvPr>
            <p:ph type="title"/>
          </p:nvPr>
        </p:nvSpPr>
        <p:spPr/>
        <p:txBody>
          <a:bodyPr/>
          <a:lstStyle/>
          <a:p>
            <a:r>
              <a:rPr lang="fr-FR" noProof="0" dirty="0"/>
              <a:t>Spécifications et Contrôles </a:t>
            </a:r>
            <a:br>
              <a:rPr lang="fr-FR" noProof="0" dirty="0"/>
            </a:br>
            <a:r>
              <a:rPr lang="fr-FR" noProof="0" dirty="0"/>
              <a:t>Avant exécution</a:t>
            </a:r>
          </a:p>
        </p:txBody>
      </p:sp>
      <p:sp>
        <p:nvSpPr>
          <p:cNvPr id="10" name="Parchemin : horizontal 9">
            <a:extLst>
              <a:ext uri="{FF2B5EF4-FFF2-40B4-BE49-F238E27FC236}">
                <a16:creationId xmlns:a16="http://schemas.microsoft.com/office/drawing/2014/main" id="{BADC31FE-1F20-47BD-9D2D-15D4A51EC375}"/>
              </a:ext>
            </a:extLst>
          </p:cNvPr>
          <p:cNvSpPr/>
          <p:nvPr/>
        </p:nvSpPr>
        <p:spPr>
          <a:xfrm>
            <a:off x="186466" y="850925"/>
            <a:ext cx="8453575" cy="1997481"/>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a:extLst>
              <a:ext uri="{FF2B5EF4-FFF2-40B4-BE49-F238E27FC236}">
                <a16:creationId xmlns:a16="http://schemas.microsoft.com/office/drawing/2014/main" id="{B2A38998-72A6-46D2-931F-C4AA9EECDA93}"/>
              </a:ext>
            </a:extLst>
          </p:cNvPr>
          <p:cNvSpPr/>
          <p:nvPr/>
        </p:nvSpPr>
        <p:spPr>
          <a:xfrm>
            <a:off x="4649931" y="1069579"/>
            <a:ext cx="2026227" cy="3221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535B863F-A1D1-4CC2-8221-9F0E446DC2B2}"/>
              </a:ext>
            </a:extLst>
          </p:cNvPr>
          <p:cNvSpPr txBox="1"/>
          <p:nvPr/>
        </p:nvSpPr>
        <p:spPr>
          <a:xfrm>
            <a:off x="7973516" y="2617574"/>
            <a:ext cx="6665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1.2.6.</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E43354BA-4C58-44AE-BEB1-53F950833A0A}"/>
              </a:ext>
            </a:extLst>
          </p:cNvPr>
          <p:cNvSpPr txBox="1"/>
          <p:nvPr/>
        </p:nvSpPr>
        <p:spPr>
          <a:xfrm>
            <a:off x="468230" y="2828297"/>
            <a:ext cx="6452116" cy="523220"/>
          </a:xfrm>
          <a:prstGeom prst="rect">
            <a:avLst/>
          </a:prstGeom>
          <a:noFill/>
        </p:spPr>
        <p:txBody>
          <a:bodyPr wrap="square" rtlCol="0">
            <a:spAutoFit/>
          </a:bodyPr>
          <a:lstStyle/>
          <a:p>
            <a:r>
              <a:rPr lang="fr-FR" sz="2800" b="1" dirty="0">
                <a:solidFill>
                  <a:srgbClr val="FF0000"/>
                </a:solidFill>
              </a:rPr>
              <a:t>ET</a:t>
            </a:r>
            <a:r>
              <a:rPr lang="fr-FR" sz="2800" dirty="0"/>
              <a:t> … Pour les revêtements &gt; 1000 m² : </a:t>
            </a:r>
          </a:p>
        </p:txBody>
      </p:sp>
      <p:sp>
        <p:nvSpPr>
          <p:cNvPr id="8" name="ZoneTexte 7">
            <a:extLst>
              <a:ext uri="{FF2B5EF4-FFF2-40B4-BE49-F238E27FC236}">
                <a16:creationId xmlns:a16="http://schemas.microsoft.com/office/drawing/2014/main" id="{60D319A1-A85A-42AA-ACB1-FE8E72C4790A}"/>
              </a:ext>
            </a:extLst>
          </p:cNvPr>
          <p:cNvSpPr txBox="1"/>
          <p:nvPr/>
        </p:nvSpPr>
        <p:spPr>
          <a:xfrm>
            <a:off x="3112528" y="3444832"/>
            <a:ext cx="3289979" cy="707886"/>
          </a:xfrm>
          <a:prstGeom prst="rect">
            <a:avLst/>
          </a:prstGeom>
          <a:noFill/>
        </p:spPr>
        <p:txBody>
          <a:bodyPr wrap="square" rtlCol="0">
            <a:spAutoFit/>
          </a:bodyPr>
          <a:lstStyle/>
          <a:p>
            <a:r>
              <a:rPr lang="fr-FR" sz="4000" b="1" dirty="0">
                <a:solidFill>
                  <a:srgbClr val="FF0000"/>
                </a:solidFill>
              </a:rPr>
              <a:t>Plan Qualité</a:t>
            </a:r>
          </a:p>
        </p:txBody>
      </p:sp>
      <p:pic>
        <p:nvPicPr>
          <p:cNvPr id="11" name="Image 10">
            <a:extLst>
              <a:ext uri="{FF2B5EF4-FFF2-40B4-BE49-F238E27FC236}">
                <a16:creationId xmlns:a16="http://schemas.microsoft.com/office/drawing/2014/main" id="{CC2FC2F7-4478-4691-9AA3-CBA0BBD4FA0E}"/>
              </a:ext>
            </a:extLst>
          </p:cNvPr>
          <p:cNvPicPr>
            <a:picLocks noChangeAspect="1"/>
          </p:cNvPicPr>
          <p:nvPr/>
        </p:nvPicPr>
        <p:blipFill>
          <a:blip r:embed="rId4"/>
          <a:stretch>
            <a:fillRect/>
          </a:stretch>
        </p:blipFill>
        <p:spPr>
          <a:xfrm>
            <a:off x="705586" y="4182408"/>
            <a:ext cx="7781302" cy="796657"/>
          </a:xfrm>
          <a:prstGeom prst="rect">
            <a:avLst/>
          </a:prstGeom>
        </p:spPr>
      </p:pic>
      <p:pic>
        <p:nvPicPr>
          <p:cNvPr id="12" name="Image 11">
            <a:extLst>
              <a:ext uri="{FF2B5EF4-FFF2-40B4-BE49-F238E27FC236}">
                <a16:creationId xmlns:a16="http://schemas.microsoft.com/office/drawing/2014/main" id="{38601D61-2FCB-4C21-9B71-0DBDD27A77F0}"/>
              </a:ext>
            </a:extLst>
          </p:cNvPr>
          <p:cNvPicPr>
            <a:picLocks noChangeAspect="1"/>
          </p:cNvPicPr>
          <p:nvPr/>
        </p:nvPicPr>
        <p:blipFill>
          <a:blip r:embed="rId5"/>
          <a:stretch>
            <a:fillRect/>
          </a:stretch>
        </p:blipFill>
        <p:spPr>
          <a:xfrm>
            <a:off x="705586" y="5222072"/>
            <a:ext cx="7837496" cy="642522"/>
          </a:xfrm>
          <a:prstGeom prst="rect">
            <a:avLst/>
          </a:prstGeom>
        </p:spPr>
      </p:pic>
      <p:sp>
        <p:nvSpPr>
          <p:cNvPr id="20" name="ZoneTexte 19">
            <a:extLst>
              <a:ext uri="{FF2B5EF4-FFF2-40B4-BE49-F238E27FC236}">
                <a16:creationId xmlns:a16="http://schemas.microsoft.com/office/drawing/2014/main" id="{BB57EE9A-EBA2-4D35-9855-1ADA92DACAD9}"/>
              </a:ext>
            </a:extLst>
          </p:cNvPr>
          <p:cNvSpPr txBox="1"/>
          <p:nvPr/>
        </p:nvSpPr>
        <p:spPr>
          <a:xfrm>
            <a:off x="6317901" y="4939155"/>
            <a:ext cx="222518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Document de référence QUALIROUTES-A-1</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AADC25B1-4766-4E31-A19A-C4D3378F9456}"/>
              </a:ext>
            </a:extLst>
          </p:cNvPr>
          <p:cNvSpPr txBox="1"/>
          <p:nvPr/>
        </p:nvSpPr>
        <p:spPr>
          <a:xfrm>
            <a:off x="6134101" y="5864594"/>
            <a:ext cx="235278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Document de référence QUALIROUTES-A-1/2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831E377F-386C-426D-AB6A-D81801C82C55}"/>
              </a:ext>
            </a:extLst>
          </p:cNvPr>
          <p:cNvSpPr/>
          <p:nvPr/>
        </p:nvSpPr>
        <p:spPr>
          <a:xfrm>
            <a:off x="2784764" y="3412674"/>
            <a:ext cx="3636818" cy="778086"/>
          </a:xfrm>
          <a:prstGeom prst="roundRect">
            <a:avLst/>
          </a:prstGeom>
          <a:noFill/>
          <a:ln w="1905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 coins arrondis 21">
            <a:extLst>
              <a:ext uri="{FF2B5EF4-FFF2-40B4-BE49-F238E27FC236}">
                <a16:creationId xmlns:a16="http://schemas.microsoft.com/office/drawing/2014/main" id="{604D561B-3E99-4589-A579-917F8E8E0E41}"/>
              </a:ext>
            </a:extLst>
          </p:cNvPr>
          <p:cNvSpPr/>
          <p:nvPr/>
        </p:nvSpPr>
        <p:spPr>
          <a:xfrm>
            <a:off x="6524173" y="425927"/>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1.2.6.</a:t>
            </a:r>
          </a:p>
        </p:txBody>
      </p:sp>
    </p:spTree>
    <p:extLst>
      <p:ext uri="{BB962C8B-B14F-4D97-AF65-F5344CB8AC3E}">
        <p14:creationId xmlns:p14="http://schemas.microsoft.com/office/powerpoint/2010/main" val="18943183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F13CF1ED-EF29-4907-B88E-F17EABA522D8}"/>
              </a:ext>
            </a:extLst>
          </p:cNvPr>
          <p:cNvSpPr txBox="1">
            <a:spLocks noChangeArrowheads="1"/>
          </p:cNvSpPr>
          <p:nvPr/>
        </p:nvSpPr>
        <p:spPr bwMode="auto">
          <a:xfrm>
            <a:off x="263863" y="997083"/>
            <a:ext cx="47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dirty="0">
                <a:latin typeface="Verdana" panose="020B0604030504040204" pitchFamily="34" charset="0"/>
              </a:rPr>
              <a:t>Contrôles </a:t>
            </a:r>
            <a:r>
              <a:rPr lang="fr-FR" altLang="fr-FR" b="1" dirty="0">
                <a:solidFill>
                  <a:schemeClr val="accent1"/>
                </a:solidFill>
                <a:latin typeface="Verdana" panose="020B0604030504040204" pitchFamily="34" charset="0"/>
              </a:rPr>
              <a:t>avant</a:t>
            </a:r>
            <a:r>
              <a:rPr lang="fr-FR" altLang="fr-FR" sz="1600" b="1" dirty="0">
                <a:latin typeface="Verdana" panose="020B0604030504040204" pitchFamily="34" charset="0"/>
              </a:rPr>
              <a:t> la mise en œuvre</a:t>
            </a:r>
          </a:p>
        </p:txBody>
      </p:sp>
      <p:sp>
        <p:nvSpPr>
          <p:cNvPr id="3" name="Titre 2">
            <a:extLst>
              <a:ext uri="{FF2B5EF4-FFF2-40B4-BE49-F238E27FC236}">
                <a16:creationId xmlns:a16="http://schemas.microsoft.com/office/drawing/2014/main" id="{4DA86391-FF1D-43BF-A517-526BE9F1F636}"/>
              </a:ext>
            </a:extLst>
          </p:cNvPr>
          <p:cNvSpPr>
            <a:spLocks noGrp="1"/>
          </p:cNvSpPr>
          <p:nvPr>
            <p:ph type="title"/>
          </p:nvPr>
        </p:nvSpPr>
        <p:spPr/>
        <p:txBody>
          <a:bodyPr/>
          <a:lstStyle/>
          <a:p>
            <a:r>
              <a:rPr lang="fr-FR" noProof="0" dirty="0"/>
              <a:t>Spécifications et Contrôles</a:t>
            </a:r>
            <a:br>
              <a:rPr lang="fr-FR" noProof="0" dirty="0"/>
            </a:br>
            <a:r>
              <a:rPr lang="fr-FR" noProof="0" dirty="0"/>
              <a:t>En cours d’exécution</a:t>
            </a:r>
          </a:p>
        </p:txBody>
      </p:sp>
      <p:pic>
        <p:nvPicPr>
          <p:cNvPr id="2" name="Image 1">
            <a:extLst>
              <a:ext uri="{FF2B5EF4-FFF2-40B4-BE49-F238E27FC236}">
                <a16:creationId xmlns:a16="http://schemas.microsoft.com/office/drawing/2014/main" id="{590C1028-AD74-450A-A932-1DF304A7FB63}"/>
              </a:ext>
            </a:extLst>
          </p:cNvPr>
          <p:cNvPicPr>
            <a:picLocks noChangeAspect="1"/>
          </p:cNvPicPr>
          <p:nvPr/>
        </p:nvPicPr>
        <p:blipFill>
          <a:blip r:embed="rId3"/>
          <a:stretch>
            <a:fillRect/>
          </a:stretch>
        </p:blipFill>
        <p:spPr>
          <a:xfrm>
            <a:off x="618699" y="1446016"/>
            <a:ext cx="7906602" cy="1535262"/>
          </a:xfrm>
          <a:prstGeom prst="rect">
            <a:avLst/>
          </a:prstGeom>
        </p:spPr>
      </p:pic>
      <p:sp>
        <p:nvSpPr>
          <p:cNvPr id="8" name="Parchemin : horizontal 7">
            <a:extLst>
              <a:ext uri="{FF2B5EF4-FFF2-40B4-BE49-F238E27FC236}">
                <a16:creationId xmlns:a16="http://schemas.microsoft.com/office/drawing/2014/main" id="{F121F06A-D014-4990-9CE4-AE32C741AA3F}"/>
              </a:ext>
            </a:extLst>
          </p:cNvPr>
          <p:cNvSpPr/>
          <p:nvPr/>
        </p:nvSpPr>
        <p:spPr>
          <a:xfrm>
            <a:off x="186467" y="1126319"/>
            <a:ext cx="8453574" cy="2179433"/>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E6FC1086-798D-4699-B195-A8CC6C6FF0E4}"/>
              </a:ext>
            </a:extLst>
          </p:cNvPr>
          <p:cNvSpPr txBox="1"/>
          <p:nvPr/>
        </p:nvSpPr>
        <p:spPr>
          <a:xfrm>
            <a:off x="7973516" y="3028099"/>
            <a:ext cx="6665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1.4.1.1.</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040615Lot1BACSki">
            <a:extLst>
              <a:ext uri="{FF2B5EF4-FFF2-40B4-BE49-F238E27FC236}">
                <a16:creationId xmlns:a16="http://schemas.microsoft.com/office/drawing/2014/main" id="{BD43E3EE-0A3A-47BD-AA83-DD9D15BBA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622" y="4745186"/>
            <a:ext cx="2783153" cy="20951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DD0EF67D-54B8-4741-AC4F-EECB762ABA27}"/>
              </a:ext>
            </a:extLst>
          </p:cNvPr>
          <p:cNvPicPr>
            <a:picLocks noChangeAspect="1"/>
          </p:cNvPicPr>
          <p:nvPr/>
        </p:nvPicPr>
        <p:blipFill>
          <a:blip r:embed="rId5"/>
          <a:stretch>
            <a:fillRect/>
          </a:stretch>
        </p:blipFill>
        <p:spPr>
          <a:xfrm>
            <a:off x="3061681" y="4865290"/>
            <a:ext cx="3291823" cy="1975094"/>
          </a:xfrm>
          <a:prstGeom prst="rect">
            <a:avLst/>
          </a:prstGeom>
        </p:spPr>
      </p:pic>
      <p:sp>
        <p:nvSpPr>
          <p:cNvPr id="17" name="ZoneTexte 16">
            <a:extLst>
              <a:ext uri="{FF2B5EF4-FFF2-40B4-BE49-F238E27FC236}">
                <a16:creationId xmlns:a16="http://schemas.microsoft.com/office/drawing/2014/main" id="{B7912134-1171-4FCB-9891-4DB1CDC656E1}"/>
              </a:ext>
            </a:extLst>
          </p:cNvPr>
          <p:cNvSpPr txBox="1"/>
          <p:nvPr/>
        </p:nvSpPr>
        <p:spPr>
          <a:xfrm>
            <a:off x="5592226" y="6619375"/>
            <a:ext cx="851889" cy="230832"/>
          </a:xfrm>
          <a:prstGeom prst="rect">
            <a:avLst/>
          </a:prstGeom>
          <a:noFill/>
        </p:spPr>
        <p:txBody>
          <a:bodyPr wrap="square" rtlCol="0">
            <a:spAutoFit/>
          </a:bodyPr>
          <a:lstStyle/>
          <a:p>
            <a:pPr>
              <a:defRPr/>
            </a:pPr>
            <a:r>
              <a:rPr lang="fr-FR" sz="900" dirty="0"/>
              <a:t>Ramcet.com</a:t>
            </a:r>
          </a:p>
        </p:txBody>
      </p:sp>
      <p:pic>
        <p:nvPicPr>
          <p:cNvPr id="12" name="Picture 11" descr="040618Lot1BACPalpeurs">
            <a:extLst>
              <a:ext uri="{FF2B5EF4-FFF2-40B4-BE49-F238E27FC236}">
                <a16:creationId xmlns:a16="http://schemas.microsoft.com/office/drawing/2014/main" id="{8E357D5F-3B20-4FEF-9D59-FA46F265B9BF}"/>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617470" y="3060879"/>
            <a:ext cx="3081694" cy="179834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8" name="Rectangle : coins arrondis 17">
            <a:extLst>
              <a:ext uri="{FF2B5EF4-FFF2-40B4-BE49-F238E27FC236}">
                <a16:creationId xmlns:a16="http://schemas.microsoft.com/office/drawing/2014/main" id="{5045EAEF-CE5A-4C20-871B-FE43B6300CFE}"/>
              </a:ext>
            </a:extLst>
          </p:cNvPr>
          <p:cNvSpPr/>
          <p:nvPr/>
        </p:nvSpPr>
        <p:spPr>
          <a:xfrm>
            <a:off x="6522418" y="415444"/>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1.4.1.1.</a:t>
            </a:r>
          </a:p>
        </p:txBody>
      </p:sp>
      <p:pic>
        <p:nvPicPr>
          <p:cNvPr id="13" name="Image 12">
            <a:extLst>
              <a:ext uri="{FF2B5EF4-FFF2-40B4-BE49-F238E27FC236}">
                <a16:creationId xmlns:a16="http://schemas.microsoft.com/office/drawing/2014/main" id="{A732A379-4745-4A01-94FD-952D44C41499}"/>
              </a:ext>
            </a:extLst>
          </p:cNvPr>
          <p:cNvPicPr>
            <a:picLocks noChangeAspect="1"/>
          </p:cNvPicPr>
          <p:nvPr/>
        </p:nvPicPr>
        <p:blipFill>
          <a:blip r:embed="rId7"/>
          <a:stretch>
            <a:fillRect/>
          </a:stretch>
        </p:blipFill>
        <p:spPr>
          <a:xfrm>
            <a:off x="617470" y="4865290"/>
            <a:ext cx="2667543" cy="1965557"/>
          </a:xfrm>
          <a:prstGeom prst="rect">
            <a:avLst/>
          </a:prstGeom>
        </p:spPr>
      </p:pic>
      <p:pic>
        <p:nvPicPr>
          <p:cNvPr id="14" name="Image 13">
            <a:extLst>
              <a:ext uri="{FF2B5EF4-FFF2-40B4-BE49-F238E27FC236}">
                <a16:creationId xmlns:a16="http://schemas.microsoft.com/office/drawing/2014/main" id="{CC58B288-1BAD-4F82-9F83-F5A4BA992AD3}"/>
              </a:ext>
            </a:extLst>
          </p:cNvPr>
          <p:cNvPicPr>
            <a:picLocks noChangeAspect="1"/>
          </p:cNvPicPr>
          <p:nvPr/>
        </p:nvPicPr>
        <p:blipFill>
          <a:blip r:embed="rId8"/>
          <a:stretch>
            <a:fillRect/>
          </a:stretch>
        </p:blipFill>
        <p:spPr>
          <a:xfrm>
            <a:off x="3655943" y="3060879"/>
            <a:ext cx="2697561" cy="1794588"/>
          </a:xfrm>
          <a:prstGeom prst="rect">
            <a:avLst/>
          </a:prstGeom>
        </p:spPr>
      </p:pic>
      <p:pic>
        <p:nvPicPr>
          <p:cNvPr id="15" name="Image 14">
            <a:extLst>
              <a:ext uri="{FF2B5EF4-FFF2-40B4-BE49-F238E27FC236}">
                <a16:creationId xmlns:a16="http://schemas.microsoft.com/office/drawing/2014/main" id="{0D45E399-4F83-43A3-B89B-3E274F478037}"/>
              </a:ext>
            </a:extLst>
          </p:cNvPr>
          <p:cNvPicPr>
            <a:picLocks noChangeAspect="1"/>
          </p:cNvPicPr>
          <p:nvPr/>
        </p:nvPicPr>
        <p:blipFill>
          <a:blip r:embed="rId9"/>
          <a:stretch>
            <a:fillRect/>
          </a:stretch>
        </p:blipFill>
        <p:spPr>
          <a:xfrm>
            <a:off x="6343887" y="3201505"/>
            <a:ext cx="2381267" cy="1733563"/>
          </a:xfrm>
          <a:prstGeom prst="rect">
            <a:avLst/>
          </a:prstGeom>
        </p:spPr>
      </p:pic>
    </p:spTree>
    <p:extLst>
      <p:ext uri="{BB962C8B-B14F-4D97-AF65-F5344CB8AC3E}">
        <p14:creationId xmlns:p14="http://schemas.microsoft.com/office/powerpoint/2010/main" val="297165460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A849DEF-67CC-4EED-BC70-F87563DF7218}"/>
              </a:ext>
            </a:extLst>
          </p:cNvPr>
          <p:cNvSpPr>
            <a:spLocks noGrp="1"/>
          </p:cNvSpPr>
          <p:nvPr>
            <p:ph type="title"/>
          </p:nvPr>
        </p:nvSpPr>
        <p:spPr/>
        <p:txBody>
          <a:bodyPr/>
          <a:lstStyle/>
          <a:p>
            <a:r>
              <a:rPr lang="fr-FR" noProof="0" dirty="0"/>
              <a:t>Spécifications et Contrôles</a:t>
            </a:r>
            <a:br>
              <a:rPr lang="fr-FR" noProof="0" dirty="0"/>
            </a:br>
            <a:r>
              <a:rPr lang="fr-FR" noProof="0" dirty="0"/>
              <a:t>En cours d’exécution</a:t>
            </a:r>
          </a:p>
        </p:txBody>
      </p:sp>
      <p:pic>
        <p:nvPicPr>
          <p:cNvPr id="10" name="Picture 5" descr="Picture 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624" y="1163506"/>
            <a:ext cx="2914650" cy="3886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335726" y="1308482"/>
            <a:ext cx="5616000" cy="163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2563" indent="-182563" eaLnBrk="0" hangingPunct="0">
              <a:defRPr sz="2400">
                <a:solidFill>
                  <a:schemeClr val="tx1"/>
                </a:solidFill>
                <a:latin typeface="Times New Roman" panose="02020603050405020304" pitchFamily="18" charset="0"/>
                <a:ea typeface="Geneva" pitchFamily="64" charset="-128"/>
              </a:defRPr>
            </a:lvl1pPr>
            <a:lvl2pPr marL="368300" indent="-6350" eaLnBrk="0" hangingPunct="0">
              <a:defRPr sz="2400">
                <a:solidFill>
                  <a:schemeClr val="tx1"/>
                </a:solidFill>
                <a:latin typeface="Times New Roman" panose="02020603050405020304" pitchFamily="18" charset="0"/>
                <a:ea typeface="Geneva" pitchFamily="64" charset="-128"/>
              </a:defRPr>
            </a:lvl2pPr>
            <a:lvl3pPr marL="547688" eaLnBrk="0" hangingPunct="0">
              <a:defRPr sz="2400">
                <a:solidFill>
                  <a:schemeClr val="tx1"/>
                </a:solidFill>
                <a:latin typeface="Times New Roman" panose="02020603050405020304" pitchFamily="18" charset="0"/>
                <a:ea typeface="Geneva" pitchFamily="64" charset="-128"/>
              </a:defRPr>
            </a:lvl3pPr>
            <a:lvl4pPr marL="1695450" indent="-228600" eaLnBrk="0" hangingPunct="0">
              <a:defRPr sz="2400">
                <a:solidFill>
                  <a:schemeClr val="tx1"/>
                </a:solidFill>
                <a:latin typeface="Times New Roman" panose="02020603050405020304" pitchFamily="18" charset="0"/>
                <a:ea typeface="Geneva" pitchFamily="64" charset="-128"/>
              </a:defRPr>
            </a:lvl4pPr>
            <a:lvl5pPr marL="2114550" indent="-228600" eaLnBrk="0" hangingPunct="0">
              <a:defRPr sz="2400">
                <a:solidFill>
                  <a:schemeClr val="tx1"/>
                </a:solidFill>
                <a:latin typeface="Times New Roman" panose="02020603050405020304" pitchFamily="18" charset="0"/>
                <a:ea typeface="Geneva" pitchFamily="64" charset="-128"/>
              </a:defRPr>
            </a:lvl5pPr>
            <a:lvl6pPr marL="257175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6pPr>
            <a:lvl7pPr marL="302895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7pPr>
            <a:lvl8pPr marL="348615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8pPr>
            <a:lvl9pPr marL="3943350" indent="-228600" eaLnBrk="0" fontAlgn="base" hangingPunct="0">
              <a:spcBef>
                <a:spcPct val="0"/>
              </a:spcBef>
              <a:spcAft>
                <a:spcPct val="0"/>
              </a:spcAft>
              <a:defRPr sz="2400">
                <a:solidFill>
                  <a:schemeClr val="tx1"/>
                </a:solidFill>
                <a:latin typeface="Times New Roman" panose="02020603050405020304" pitchFamily="18" charset="0"/>
                <a:ea typeface="Geneva" pitchFamily="64" charset="-128"/>
              </a:defRPr>
            </a:lvl9pPr>
          </a:lstStyle>
          <a:p>
            <a:pPr eaLnBrk="1" hangingPunct="1">
              <a:buClr>
                <a:schemeClr val="hlink"/>
              </a:buClr>
              <a:buFont typeface="Wingdings" panose="05000000000000000000" pitchFamily="2" charset="2"/>
              <a:buNone/>
            </a:pPr>
            <a:endParaRPr lang="fr-FR" altLang="fr-FR" sz="1600" dirty="0">
              <a:solidFill>
                <a:srgbClr val="A50021"/>
              </a:solidFill>
              <a:latin typeface="Verdana" panose="020B0604030504040204" pitchFamily="34" charset="0"/>
            </a:endParaRPr>
          </a:p>
          <a:p>
            <a:pPr eaLnBrk="1" hangingPunct="1">
              <a:spcAft>
                <a:spcPts val="600"/>
              </a:spcAft>
              <a:buClr>
                <a:schemeClr val="hlink"/>
              </a:buClr>
              <a:buFont typeface="Wingdings" panose="05000000000000000000" pitchFamily="2" charset="2"/>
              <a:buNone/>
            </a:pPr>
            <a:r>
              <a:rPr lang="fr-FR" altLang="fr-FR" sz="1600" dirty="0">
                <a:latin typeface="Verdana" panose="020B0604030504040204" pitchFamily="34" charset="0"/>
                <a:cs typeface="Times New Roman" panose="02020603050405020304" pitchFamily="18" charset="0"/>
              </a:rPr>
              <a:t>	En cas de bétonnage par coffrage glissant, les chemins de roulement de la machine répondent aux exigences de la fondation en matière de </a:t>
            </a:r>
            <a:r>
              <a:rPr lang="fr-FR" altLang="fr-FR" sz="1600" dirty="0">
                <a:solidFill>
                  <a:srgbClr val="004E9C"/>
                </a:solidFill>
                <a:latin typeface="Verdana" panose="020B0604030504040204" pitchFamily="34" charset="0"/>
                <a:cs typeface="Times New Roman" panose="02020603050405020304" pitchFamily="18" charset="0"/>
              </a:rPr>
              <a:t>planéité</a:t>
            </a:r>
            <a:r>
              <a:rPr lang="fr-FR" altLang="fr-FR" sz="1600" dirty="0">
                <a:latin typeface="Verdana" panose="020B0604030504040204" pitchFamily="34" charset="0"/>
                <a:cs typeface="Times New Roman" panose="02020603050405020304" pitchFamily="18" charset="0"/>
              </a:rPr>
              <a:t> et de </a:t>
            </a:r>
            <a:r>
              <a:rPr lang="fr-FR" altLang="fr-FR" sz="1600" dirty="0">
                <a:solidFill>
                  <a:srgbClr val="004E9C"/>
                </a:solidFill>
                <a:latin typeface="Verdana" panose="020B0604030504040204" pitchFamily="34" charset="0"/>
                <a:cs typeface="Times New Roman" panose="02020603050405020304" pitchFamily="18" charset="0"/>
              </a:rPr>
              <a:t>portance</a:t>
            </a:r>
            <a:r>
              <a:rPr lang="fr-FR" altLang="fr-FR" sz="1600" dirty="0">
                <a:latin typeface="Verdana" panose="020B0604030504040204" pitchFamily="34" charset="0"/>
                <a:cs typeface="Times New Roman" panose="02020603050405020304" pitchFamily="18" charset="0"/>
              </a:rPr>
              <a:t>, et </a:t>
            </a:r>
            <a:r>
              <a:rPr lang="fr-FR" altLang="fr-FR" sz="1600" i="1" dirty="0">
                <a:latin typeface="Verdana" panose="020B0604030504040204" pitchFamily="34" charset="0"/>
                <a:cs typeface="Times New Roman" panose="02020603050405020304" pitchFamily="18" charset="0"/>
              </a:rPr>
              <a:t>ont une </a:t>
            </a:r>
            <a:r>
              <a:rPr lang="fr-FR" altLang="fr-FR" sz="1600" i="1" dirty="0">
                <a:solidFill>
                  <a:srgbClr val="004E9C"/>
                </a:solidFill>
                <a:latin typeface="Verdana" panose="020B0604030504040204" pitchFamily="34" charset="0"/>
                <a:cs typeface="Times New Roman" panose="02020603050405020304" pitchFamily="18" charset="0"/>
              </a:rPr>
              <a:t>largeur de minimum 0,80 m</a:t>
            </a:r>
            <a:r>
              <a:rPr lang="fr-FR" altLang="fr-FR" sz="1600" i="1" dirty="0">
                <a:latin typeface="Verdana" panose="020B0604030504040204" pitchFamily="34" charset="0"/>
                <a:cs typeface="Times New Roman" panose="02020603050405020304" pitchFamily="18" charset="0"/>
              </a:rPr>
              <a:t>.</a:t>
            </a:r>
          </a:p>
        </p:txBody>
      </p:sp>
      <p:pic>
        <p:nvPicPr>
          <p:cNvPr id="2" name="Image 1">
            <a:extLst>
              <a:ext uri="{FF2B5EF4-FFF2-40B4-BE49-F238E27FC236}">
                <a16:creationId xmlns:a16="http://schemas.microsoft.com/office/drawing/2014/main" id="{A0A14FA4-CFF7-4216-A6B0-B3DFCA7FB298}"/>
              </a:ext>
            </a:extLst>
          </p:cNvPr>
          <p:cNvPicPr>
            <a:picLocks noChangeAspect="1"/>
          </p:cNvPicPr>
          <p:nvPr/>
        </p:nvPicPr>
        <p:blipFill>
          <a:blip r:embed="rId4"/>
          <a:stretch>
            <a:fillRect/>
          </a:stretch>
        </p:blipFill>
        <p:spPr>
          <a:xfrm>
            <a:off x="1657350" y="5550837"/>
            <a:ext cx="7171288" cy="365125"/>
          </a:xfrm>
          <a:prstGeom prst="rect">
            <a:avLst/>
          </a:prstGeom>
        </p:spPr>
      </p:pic>
      <p:sp>
        <p:nvSpPr>
          <p:cNvPr id="12" name="ZoneTexte 11">
            <a:extLst>
              <a:ext uri="{FF2B5EF4-FFF2-40B4-BE49-F238E27FC236}">
                <a16:creationId xmlns:a16="http://schemas.microsoft.com/office/drawing/2014/main" id="{768EA382-904A-460B-8279-0B16976DBDFB}"/>
              </a:ext>
            </a:extLst>
          </p:cNvPr>
          <p:cNvSpPr txBox="1"/>
          <p:nvPr/>
        </p:nvSpPr>
        <p:spPr>
          <a:xfrm>
            <a:off x="2984379" y="1048901"/>
            <a:ext cx="2351354" cy="369332"/>
          </a:xfrm>
          <a:prstGeom prst="rect">
            <a:avLst/>
          </a:prstGeom>
          <a:noFill/>
        </p:spPr>
        <p:txBody>
          <a:bodyPr wrap="square" rtlCol="0">
            <a:spAutoFit/>
          </a:bodyPr>
          <a:lstStyle/>
          <a:p>
            <a:r>
              <a:rPr lang="fr-FR" b="1" dirty="0">
                <a:solidFill>
                  <a:schemeClr val="accent1">
                    <a:lumMod val="75000"/>
                  </a:schemeClr>
                </a:solidFill>
              </a:rPr>
              <a:t>Travaux préparatoires</a:t>
            </a:r>
          </a:p>
        </p:txBody>
      </p:sp>
      <p:sp>
        <p:nvSpPr>
          <p:cNvPr id="13" name="Parchemin : horizontal 12">
            <a:extLst>
              <a:ext uri="{FF2B5EF4-FFF2-40B4-BE49-F238E27FC236}">
                <a16:creationId xmlns:a16="http://schemas.microsoft.com/office/drawing/2014/main" id="{01973E5D-C6DD-4902-AF82-E0E23DCC708C}"/>
              </a:ext>
            </a:extLst>
          </p:cNvPr>
          <p:cNvSpPr/>
          <p:nvPr/>
        </p:nvSpPr>
        <p:spPr>
          <a:xfrm>
            <a:off x="263863" y="1269765"/>
            <a:ext cx="5312195" cy="1836841"/>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546F0CAD-D780-46C3-8FC1-4BE52A134F1D}"/>
              </a:ext>
            </a:extLst>
          </p:cNvPr>
          <p:cNvSpPr txBox="1"/>
          <p:nvPr/>
        </p:nvSpPr>
        <p:spPr>
          <a:xfrm>
            <a:off x="4995417" y="2893052"/>
            <a:ext cx="58064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1.2.2.</a:t>
            </a:r>
          </a:p>
        </p:txBody>
      </p:sp>
      <p:sp>
        <p:nvSpPr>
          <p:cNvPr id="15" name="Parchemin : horizontal 14">
            <a:extLst>
              <a:ext uri="{FF2B5EF4-FFF2-40B4-BE49-F238E27FC236}">
                <a16:creationId xmlns:a16="http://schemas.microsoft.com/office/drawing/2014/main" id="{460044CC-195F-4090-900A-CBE025E0BADE}"/>
              </a:ext>
            </a:extLst>
          </p:cNvPr>
          <p:cNvSpPr/>
          <p:nvPr/>
        </p:nvSpPr>
        <p:spPr>
          <a:xfrm>
            <a:off x="1385786" y="5302772"/>
            <a:ext cx="7649588" cy="813521"/>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78F05F28-4ED0-4297-BE80-73A290ECF039}"/>
              </a:ext>
            </a:extLst>
          </p:cNvPr>
          <p:cNvSpPr txBox="1"/>
          <p:nvPr/>
        </p:nvSpPr>
        <p:spPr>
          <a:xfrm>
            <a:off x="8470520" y="6027555"/>
            <a:ext cx="61113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 1.2.2.</a:t>
            </a:r>
          </a:p>
        </p:txBody>
      </p:sp>
      <p:sp>
        <p:nvSpPr>
          <p:cNvPr id="17" name="Rectangle : coins arrondis 16">
            <a:extLst>
              <a:ext uri="{FF2B5EF4-FFF2-40B4-BE49-F238E27FC236}">
                <a16:creationId xmlns:a16="http://schemas.microsoft.com/office/drawing/2014/main" id="{14C21EC0-BD32-4EF1-BAAF-C2C16354CC8A}"/>
              </a:ext>
            </a:extLst>
          </p:cNvPr>
          <p:cNvSpPr/>
          <p:nvPr/>
        </p:nvSpPr>
        <p:spPr>
          <a:xfrm>
            <a:off x="6555576" y="425178"/>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1.2.2.</a:t>
            </a:r>
          </a:p>
        </p:txBody>
      </p:sp>
      <p:pic>
        <p:nvPicPr>
          <p:cNvPr id="18" name="Image 17">
            <a:extLst>
              <a:ext uri="{FF2B5EF4-FFF2-40B4-BE49-F238E27FC236}">
                <a16:creationId xmlns:a16="http://schemas.microsoft.com/office/drawing/2014/main" id="{25D5D189-C6BD-49CA-A146-E4C94ADB29CA}"/>
              </a:ext>
            </a:extLst>
          </p:cNvPr>
          <p:cNvPicPr>
            <a:picLocks noChangeAspect="1"/>
          </p:cNvPicPr>
          <p:nvPr/>
        </p:nvPicPr>
        <p:blipFill>
          <a:blip r:embed="rId5"/>
          <a:stretch>
            <a:fillRect/>
          </a:stretch>
        </p:blipFill>
        <p:spPr>
          <a:xfrm>
            <a:off x="1294747" y="3081399"/>
            <a:ext cx="3131780" cy="2279937"/>
          </a:xfrm>
          <a:prstGeom prst="rect">
            <a:avLst/>
          </a:prstGeom>
        </p:spPr>
      </p:pic>
      <p:cxnSp>
        <p:nvCxnSpPr>
          <p:cNvPr id="7" name="Connecteur droit 6">
            <a:extLst>
              <a:ext uri="{FF2B5EF4-FFF2-40B4-BE49-F238E27FC236}">
                <a16:creationId xmlns:a16="http://schemas.microsoft.com/office/drawing/2014/main" id="{46557574-540F-4739-95E3-4526F9A675FD}"/>
              </a:ext>
            </a:extLst>
          </p:cNvPr>
          <p:cNvCxnSpPr>
            <a:cxnSpLocks/>
          </p:cNvCxnSpPr>
          <p:nvPr/>
        </p:nvCxnSpPr>
        <p:spPr>
          <a:xfrm>
            <a:off x="1149274" y="2983560"/>
            <a:ext cx="3395893" cy="22748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7CB2714-BD23-4ABC-8A98-5072397067F1}"/>
              </a:ext>
            </a:extLst>
          </p:cNvPr>
          <p:cNvCxnSpPr>
            <a:cxnSpLocks/>
          </p:cNvCxnSpPr>
          <p:nvPr/>
        </p:nvCxnSpPr>
        <p:spPr>
          <a:xfrm flipH="1">
            <a:off x="1176107" y="2978450"/>
            <a:ext cx="3395893" cy="224122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503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a:extLst>
              <a:ext uri="{FF2B5EF4-FFF2-40B4-BE49-F238E27FC236}">
                <a16:creationId xmlns:a16="http://schemas.microsoft.com/office/drawing/2014/main" id="{1FB0914D-EFE6-4C76-B9B9-8363608AF3DD}"/>
              </a:ext>
            </a:extLst>
          </p:cNvPr>
          <p:cNvSpPr>
            <a:spLocks noChangeArrowheads="1"/>
          </p:cNvSpPr>
          <p:nvPr/>
        </p:nvSpPr>
        <p:spPr bwMode="auto">
          <a:xfrm>
            <a:off x="248278" y="1316446"/>
            <a:ext cx="803327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dirty="0">
                <a:latin typeface="Verdana" panose="020B0604030504040204" pitchFamily="34" charset="0"/>
              </a:rPr>
              <a:t>- le matériel</a:t>
            </a:r>
          </a:p>
          <a:p>
            <a:r>
              <a:rPr lang="fr-FR" altLang="fr-FR" sz="1600" dirty="0">
                <a:latin typeface="Verdana" panose="020B0604030504040204" pitchFamily="34" charset="0"/>
              </a:rPr>
              <a:t>- la qualité, la propreté et le positionnement des armatures ou des goujons</a:t>
            </a:r>
          </a:p>
        </p:txBody>
      </p:sp>
      <p:pic>
        <p:nvPicPr>
          <p:cNvPr id="53254" name="Picture 6" descr="040615Lot1Feraillage2">
            <a:extLst>
              <a:ext uri="{FF2B5EF4-FFF2-40B4-BE49-F238E27FC236}">
                <a16:creationId xmlns:a16="http://schemas.microsoft.com/office/drawing/2014/main" id="{D35A79EE-EAC9-46B5-A7F2-EADEB148A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63" y="1935743"/>
            <a:ext cx="4608512" cy="347027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53255" name="Picture 7" descr="Extrait_Lot2FerraillageLosange1">
            <a:extLst>
              <a:ext uri="{FF2B5EF4-FFF2-40B4-BE49-F238E27FC236}">
                <a16:creationId xmlns:a16="http://schemas.microsoft.com/office/drawing/2014/main" id="{7262DE41-2D9B-45B9-966F-70A57748C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579" y="2042127"/>
            <a:ext cx="3789363" cy="158273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0DA1EFBA-ABC1-45A2-8666-7C978F028FD5}"/>
              </a:ext>
            </a:extLst>
          </p:cNvPr>
          <p:cNvSpPr>
            <a:spLocks noGrp="1"/>
          </p:cNvSpPr>
          <p:nvPr>
            <p:ph type="title"/>
          </p:nvPr>
        </p:nvSpPr>
        <p:spPr/>
        <p:txBody>
          <a:bodyPr/>
          <a:lstStyle/>
          <a:p>
            <a:r>
              <a:rPr lang="fr-FR" noProof="0" dirty="0"/>
              <a:t>Spécifications et Contrôles</a:t>
            </a:r>
            <a:br>
              <a:rPr lang="fr-FR" noProof="0" dirty="0"/>
            </a:br>
            <a:r>
              <a:rPr lang="fr-FR" noProof="0" dirty="0"/>
              <a:t>En cours d’exécution</a:t>
            </a:r>
          </a:p>
        </p:txBody>
      </p:sp>
      <p:sp>
        <p:nvSpPr>
          <p:cNvPr id="10" name="Rectangle : coins arrondis 9">
            <a:extLst>
              <a:ext uri="{FF2B5EF4-FFF2-40B4-BE49-F238E27FC236}">
                <a16:creationId xmlns:a16="http://schemas.microsoft.com/office/drawing/2014/main" id="{C0479A33-E7CA-47A0-BC31-2F482F16B828}"/>
              </a:ext>
            </a:extLst>
          </p:cNvPr>
          <p:cNvSpPr/>
          <p:nvPr/>
        </p:nvSpPr>
        <p:spPr>
          <a:xfrm>
            <a:off x="6503237" y="431851"/>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1.4.1.2.</a:t>
            </a:r>
          </a:p>
        </p:txBody>
      </p:sp>
      <p:sp>
        <p:nvSpPr>
          <p:cNvPr id="11" name="Text Box 6">
            <a:extLst>
              <a:ext uri="{FF2B5EF4-FFF2-40B4-BE49-F238E27FC236}">
                <a16:creationId xmlns:a16="http://schemas.microsoft.com/office/drawing/2014/main" id="{F7D08776-ED96-4072-8DEA-B93A6B91A25D}"/>
              </a:ext>
            </a:extLst>
          </p:cNvPr>
          <p:cNvSpPr txBox="1">
            <a:spLocks noChangeArrowheads="1"/>
          </p:cNvSpPr>
          <p:nvPr/>
        </p:nvSpPr>
        <p:spPr bwMode="auto">
          <a:xfrm>
            <a:off x="263863" y="997083"/>
            <a:ext cx="47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dirty="0">
                <a:latin typeface="Verdana" panose="020B0604030504040204" pitchFamily="34" charset="0"/>
              </a:rPr>
              <a:t>Contrôles </a:t>
            </a:r>
            <a:r>
              <a:rPr lang="fr-FR" altLang="fr-FR" b="1" dirty="0">
                <a:solidFill>
                  <a:schemeClr val="accent1"/>
                </a:solidFill>
                <a:latin typeface="Verdana" panose="020B0604030504040204" pitchFamily="34" charset="0"/>
              </a:rPr>
              <a:t>lors</a:t>
            </a:r>
            <a:r>
              <a:rPr lang="fr-FR" altLang="fr-FR" sz="1600" b="1" dirty="0">
                <a:latin typeface="Verdana" panose="020B0604030504040204" pitchFamily="34" charset="0"/>
              </a:rPr>
              <a:t> de la mise en œuvre</a:t>
            </a:r>
          </a:p>
        </p:txBody>
      </p:sp>
      <p:pic>
        <p:nvPicPr>
          <p:cNvPr id="4" name="Image 3">
            <a:extLst>
              <a:ext uri="{FF2B5EF4-FFF2-40B4-BE49-F238E27FC236}">
                <a16:creationId xmlns:a16="http://schemas.microsoft.com/office/drawing/2014/main" id="{40616381-6129-49C5-B5C8-AB6683E3A84B}"/>
              </a:ext>
            </a:extLst>
          </p:cNvPr>
          <p:cNvPicPr>
            <a:picLocks noChangeAspect="1"/>
          </p:cNvPicPr>
          <p:nvPr/>
        </p:nvPicPr>
        <p:blipFill>
          <a:blip r:embed="rId5"/>
          <a:stretch>
            <a:fillRect/>
          </a:stretch>
        </p:blipFill>
        <p:spPr>
          <a:xfrm>
            <a:off x="6733304" y="3574723"/>
            <a:ext cx="2251536" cy="2521917"/>
          </a:xfrm>
          <a:prstGeom prst="rect">
            <a:avLst/>
          </a:prstGeom>
          <a:ln w="38100">
            <a:noFill/>
          </a:ln>
        </p:spPr>
      </p:pic>
      <p:sp>
        <p:nvSpPr>
          <p:cNvPr id="13" name="Parchemin : horizontal 12">
            <a:extLst>
              <a:ext uri="{FF2B5EF4-FFF2-40B4-BE49-F238E27FC236}">
                <a16:creationId xmlns:a16="http://schemas.microsoft.com/office/drawing/2014/main" id="{8FF291DC-87EE-4F51-A855-CC748393E698}"/>
              </a:ext>
            </a:extLst>
          </p:cNvPr>
          <p:cNvSpPr/>
          <p:nvPr/>
        </p:nvSpPr>
        <p:spPr>
          <a:xfrm>
            <a:off x="129887" y="1258803"/>
            <a:ext cx="8099713" cy="705343"/>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B68CD58D-0AA0-4ADE-A5A7-857A5AC4831F}"/>
              </a:ext>
            </a:extLst>
          </p:cNvPr>
          <p:cNvSpPr txBox="1"/>
          <p:nvPr/>
        </p:nvSpPr>
        <p:spPr>
          <a:xfrm>
            <a:off x="7681465" y="1839698"/>
            <a:ext cx="6665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1.4.1.2.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 14">
            <a:extLst>
              <a:ext uri="{FF2B5EF4-FFF2-40B4-BE49-F238E27FC236}">
                <a16:creationId xmlns:a16="http://schemas.microsoft.com/office/drawing/2014/main" id="{11FD330C-837A-40F1-93C1-32EF67C44BF0}"/>
              </a:ext>
            </a:extLst>
          </p:cNvPr>
          <p:cNvPicPr>
            <a:picLocks noChangeAspect="1"/>
          </p:cNvPicPr>
          <p:nvPr/>
        </p:nvPicPr>
        <p:blipFill>
          <a:blip r:embed="rId6"/>
          <a:stretch>
            <a:fillRect/>
          </a:stretch>
        </p:blipFill>
        <p:spPr>
          <a:xfrm>
            <a:off x="3306226" y="3917160"/>
            <a:ext cx="3455715" cy="2369124"/>
          </a:xfrm>
          <a:prstGeom prst="rect">
            <a:avLst/>
          </a:prstGeom>
        </p:spPr>
      </p:pic>
      <p:sp>
        <p:nvSpPr>
          <p:cNvPr id="18" name="ZoneTexte 17">
            <a:extLst>
              <a:ext uri="{FF2B5EF4-FFF2-40B4-BE49-F238E27FC236}">
                <a16:creationId xmlns:a16="http://schemas.microsoft.com/office/drawing/2014/main" id="{B651D8F4-637C-4C24-B576-F6286BE1C1C6}"/>
              </a:ext>
            </a:extLst>
          </p:cNvPr>
          <p:cNvSpPr txBox="1"/>
          <p:nvPr/>
        </p:nvSpPr>
        <p:spPr>
          <a:xfrm>
            <a:off x="7620758" y="6076046"/>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39</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B85AF3E-A4AC-486F-B42F-0A44DC0FA32E}"/>
              </a:ext>
            </a:extLst>
          </p:cNvPr>
          <p:cNvSpPr>
            <a:spLocks noGrp="1"/>
          </p:cNvSpPr>
          <p:nvPr>
            <p:ph type="title"/>
          </p:nvPr>
        </p:nvSpPr>
        <p:spPr/>
        <p:txBody>
          <a:bodyPr/>
          <a:lstStyle/>
          <a:p>
            <a:r>
              <a:rPr lang="fr-FR" noProof="0" dirty="0"/>
              <a:t>Spécifications et Contrôles</a:t>
            </a:r>
            <a:br>
              <a:rPr lang="fr-FR" noProof="0" dirty="0"/>
            </a:br>
            <a:r>
              <a:rPr lang="fr-FR" noProof="0" dirty="0"/>
              <a:t>En cours d’exécution</a:t>
            </a:r>
          </a:p>
        </p:txBody>
      </p:sp>
      <p:sp>
        <p:nvSpPr>
          <p:cNvPr id="9" name="Text Box 6">
            <a:extLst>
              <a:ext uri="{FF2B5EF4-FFF2-40B4-BE49-F238E27FC236}">
                <a16:creationId xmlns:a16="http://schemas.microsoft.com/office/drawing/2014/main" id="{B1500D0B-73A9-424E-B155-BD0CDC0708E3}"/>
              </a:ext>
            </a:extLst>
          </p:cNvPr>
          <p:cNvSpPr txBox="1">
            <a:spLocks noChangeArrowheads="1"/>
          </p:cNvSpPr>
          <p:nvPr/>
        </p:nvSpPr>
        <p:spPr bwMode="auto">
          <a:xfrm>
            <a:off x="263863" y="997083"/>
            <a:ext cx="47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dirty="0">
                <a:latin typeface="Verdana" panose="020B0604030504040204" pitchFamily="34" charset="0"/>
              </a:rPr>
              <a:t>Contrôles </a:t>
            </a:r>
            <a:r>
              <a:rPr lang="fr-FR" altLang="fr-FR" b="1" dirty="0">
                <a:solidFill>
                  <a:schemeClr val="accent1"/>
                </a:solidFill>
                <a:latin typeface="Verdana" panose="020B0604030504040204" pitchFamily="34" charset="0"/>
              </a:rPr>
              <a:t>lors</a:t>
            </a:r>
            <a:r>
              <a:rPr lang="fr-FR" altLang="fr-FR" sz="1600" b="1" dirty="0">
                <a:latin typeface="Verdana" panose="020B0604030504040204" pitchFamily="34" charset="0"/>
              </a:rPr>
              <a:t> de la mise en œuvre</a:t>
            </a:r>
          </a:p>
        </p:txBody>
      </p:sp>
      <p:sp>
        <p:nvSpPr>
          <p:cNvPr id="10" name="Parchemin : horizontal 9">
            <a:extLst>
              <a:ext uri="{FF2B5EF4-FFF2-40B4-BE49-F238E27FC236}">
                <a16:creationId xmlns:a16="http://schemas.microsoft.com/office/drawing/2014/main" id="{0D9CBE9C-F819-423B-81B8-2C00507445F1}"/>
              </a:ext>
            </a:extLst>
          </p:cNvPr>
          <p:cNvSpPr/>
          <p:nvPr/>
        </p:nvSpPr>
        <p:spPr>
          <a:xfrm>
            <a:off x="122831" y="1193267"/>
            <a:ext cx="8304661" cy="169914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4F9B23D7-8844-40BC-8FF8-7F037C2DF466}"/>
              </a:ext>
            </a:extLst>
          </p:cNvPr>
          <p:cNvSpPr txBox="1"/>
          <p:nvPr/>
        </p:nvSpPr>
        <p:spPr>
          <a:xfrm>
            <a:off x="7699522" y="2686795"/>
            <a:ext cx="6665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1.4.1.2.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94DD3245-6D4C-4C7C-9A6F-0942839CC80A}"/>
              </a:ext>
            </a:extLst>
          </p:cNvPr>
          <p:cNvPicPr>
            <a:picLocks noChangeAspect="1"/>
          </p:cNvPicPr>
          <p:nvPr/>
        </p:nvPicPr>
        <p:blipFill>
          <a:blip r:embed="rId3"/>
          <a:stretch>
            <a:fillRect/>
          </a:stretch>
        </p:blipFill>
        <p:spPr>
          <a:xfrm>
            <a:off x="376403" y="1424099"/>
            <a:ext cx="7989644" cy="1202504"/>
          </a:xfrm>
          <a:prstGeom prst="rect">
            <a:avLst/>
          </a:prstGeom>
        </p:spPr>
      </p:pic>
      <p:pic>
        <p:nvPicPr>
          <p:cNvPr id="13" name="Picture 9" descr="040811Lot3BACDuPont">
            <a:extLst>
              <a:ext uri="{FF2B5EF4-FFF2-40B4-BE49-F238E27FC236}">
                <a16:creationId xmlns:a16="http://schemas.microsoft.com/office/drawing/2014/main" id="{14257C13-5016-4938-9F67-7A64A9F6F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986" y="2950097"/>
            <a:ext cx="4865687" cy="366395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2" descr="040618Lot1BACPoutreLisseuse">
            <a:extLst>
              <a:ext uri="{FF2B5EF4-FFF2-40B4-BE49-F238E27FC236}">
                <a16:creationId xmlns:a16="http://schemas.microsoft.com/office/drawing/2014/main" id="{8D02EAA1-F1AB-40E9-9AA7-214E3F233C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141" y="2857435"/>
            <a:ext cx="3352800" cy="178435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E1C87866-4DAE-4888-9914-BC484494BA93}"/>
              </a:ext>
            </a:extLst>
          </p:cNvPr>
          <p:cNvPicPr>
            <a:picLocks noChangeAspect="1"/>
          </p:cNvPicPr>
          <p:nvPr/>
        </p:nvPicPr>
        <p:blipFill>
          <a:blip r:embed="rId6"/>
          <a:stretch>
            <a:fillRect/>
          </a:stretch>
        </p:blipFill>
        <p:spPr>
          <a:xfrm>
            <a:off x="6017205" y="4721754"/>
            <a:ext cx="2908790" cy="1906959"/>
          </a:xfrm>
          <a:prstGeom prst="rect">
            <a:avLst/>
          </a:prstGeom>
        </p:spPr>
      </p:pic>
      <p:pic>
        <p:nvPicPr>
          <p:cNvPr id="7" name="Image 6">
            <a:extLst>
              <a:ext uri="{FF2B5EF4-FFF2-40B4-BE49-F238E27FC236}">
                <a16:creationId xmlns:a16="http://schemas.microsoft.com/office/drawing/2014/main" id="{CE45ABA3-FB79-48D0-BD9F-02AB7235A6A9}"/>
              </a:ext>
            </a:extLst>
          </p:cNvPr>
          <p:cNvPicPr>
            <a:picLocks noChangeAspect="1"/>
          </p:cNvPicPr>
          <p:nvPr/>
        </p:nvPicPr>
        <p:blipFill>
          <a:blip r:embed="rId7"/>
          <a:stretch>
            <a:fillRect/>
          </a:stretch>
        </p:blipFill>
        <p:spPr>
          <a:xfrm>
            <a:off x="5652857" y="2916626"/>
            <a:ext cx="2743465" cy="1809894"/>
          </a:xfrm>
          <a:prstGeom prst="rect">
            <a:avLst/>
          </a:prstGeom>
        </p:spPr>
      </p:pic>
      <p:sp>
        <p:nvSpPr>
          <p:cNvPr id="18" name="ZoneTexte 17">
            <a:extLst>
              <a:ext uri="{FF2B5EF4-FFF2-40B4-BE49-F238E27FC236}">
                <a16:creationId xmlns:a16="http://schemas.microsoft.com/office/drawing/2014/main" id="{D18248A0-A509-47AD-B672-E8ABA41C7BF2}"/>
              </a:ext>
            </a:extLst>
          </p:cNvPr>
          <p:cNvSpPr txBox="1"/>
          <p:nvPr/>
        </p:nvSpPr>
        <p:spPr>
          <a:xfrm>
            <a:off x="8334877" y="4466709"/>
            <a:ext cx="79617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26</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 coins arrondis 14">
            <a:extLst>
              <a:ext uri="{FF2B5EF4-FFF2-40B4-BE49-F238E27FC236}">
                <a16:creationId xmlns:a16="http://schemas.microsoft.com/office/drawing/2014/main" id="{F424C6EF-0B19-494B-B6EE-40BAE717BE6B}"/>
              </a:ext>
            </a:extLst>
          </p:cNvPr>
          <p:cNvSpPr/>
          <p:nvPr/>
        </p:nvSpPr>
        <p:spPr>
          <a:xfrm>
            <a:off x="6503237" y="431851"/>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1.4.1.2.</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B85AF3E-A4AC-486F-B42F-0A44DC0FA32E}"/>
              </a:ext>
            </a:extLst>
          </p:cNvPr>
          <p:cNvSpPr>
            <a:spLocks noGrp="1"/>
          </p:cNvSpPr>
          <p:nvPr>
            <p:ph type="title"/>
          </p:nvPr>
        </p:nvSpPr>
        <p:spPr/>
        <p:txBody>
          <a:bodyPr/>
          <a:lstStyle/>
          <a:p>
            <a:r>
              <a:rPr lang="fr-FR" noProof="0" dirty="0"/>
              <a:t>Spécifications et Contrôles</a:t>
            </a:r>
            <a:br>
              <a:rPr lang="fr-FR" noProof="0" dirty="0"/>
            </a:br>
            <a:r>
              <a:rPr lang="fr-FR" noProof="0" dirty="0"/>
              <a:t>En cours d’exécution</a:t>
            </a:r>
          </a:p>
        </p:txBody>
      </p:sp>
      <p:sp>
        <p:nvSpPr>
          <p:cNvPr id="9" name="Text Box 6">
            <a:extLst>
              <a:ext uri="{FF2B5EF4-FFF2-40B4-BE49-F238E27FC236}">
                <a16:creationId xmlns:a16="http://schemas.microsoft.com/office/drawing/2014/main" id="{B1500D0B-73A9-424E-B155-BD0CDC0708E3}"/>
              </a:ext>
            </a:extLst>
          </p:cNvPr>
          <p:cNvSpPr txBox="1">
            <a:spLocks noChangeArrowheads="1"/>
          </p:cNvSpPr>
          <p:nvPr/>
        </p:nvSpPr>
        <p:spPr bwMode="auto">
          <a:xfrm>
            <a:off x="263863" y="997083"/>
            <a:ext cx="47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dirty="0">
                <a:latin typeface="Verdana" panose="020B0604030504040204" pitchFamily="34" charset="0"/>
              </a:rPr>
              <a:t>Contrôles </a:t>
            </a:r>
            <a:r>
              <a:rPr lang="fr-FR" altLang="fr-FR" b="1" dirty="0">
                <a:solidFill>
                  <a:schemeClr val="accent1"/>
                </a:solidFill>
                <a:latin typeface="Verdana" panose="020B0604030504040204" pitchFamily="34" charset="0"/>
              </a:rPr>
              <a:t>lors</a:t>
            </a:r>
            <a:r>
              <a:rPr lang="fr-FR" altLang="fr-FR" sz="1600" b="1" dirty="0">
                <a:latin typeface="Verdana" panose="020B0604030504040204" pitchFamily="34" charset="0"/>
              </a:rPr>
              <a:t> de la mise en œuvre</a:t>
            </a:r>
          </a:p>
        </p:txBody>
      </p:sp>
      <p:sp>
        <p:nvSpPr>
          <p:cNvPr id="10" name="Parchemin : horizontal 9">
            <a:extLst>
              <a:ext uri="{FF2B5EF4-FFF2-40B4-BE49-F238E27FC236}">
                <a16:creationId xmlns:a16="http://schemas.microsoft.com/office/drawing/2014/main" id="{0D9CBE9C-F819-423B-81B8-2C00507445F1}"/>
              </a:ext>
            </a:extLst>
          </p:cNvPr>
          <p:cNvSpPr/>
          <p:nvPr/>
        </p:nvSpPr>
        <p:spPr>
          <a:xfrm>
            <a:off x="122831" y="1250999"/>
            <a:ext cx="8304661" cy="880014"/>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4F9B23D7-8844-40BC-8FF8-7F037C2DF466}"/>
              </a:ext>
            </a:extLst>
          </p:cNvPr>
          <p:cNvSpPr txBox="1"/>
          <p:nvPr/>
        </p:nvSpPr>
        <p:spPr>
          <a:xfrm>
            <a:off x="7830705" y="2015597"/>
            <a:ext cx="6665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1.4.1.2.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D90F69A3-E361-497B-AD2C-6C278FCF9CEE}"/>
              </a:ext>
            </a:extLst>
          </p:cNvPr>
          <p:cNvPicPr>
            <a:picLocks noChangeAspect="1"/>
          </p:cNvPicPr>
          <p:nvPr/>
        </p:nvPicPr>
        <p:blipFill>
          <a:blip r:embed="rId3"/>
          <a:stretch>
            <a:fillRect/>
          </a:stretch>
        </p:blipFill>
        <p:spPr>
          <a:xfrm>
            <a:off x="444756" y="1413516"/>
            <a:ext cx="6696152" cy="516256"/>
          </a:xfrm>
          <a:prstGeom prst="rect">
            <a:avLst/>
          </a:prstGeom>
        </p:spPr>
      </p:pic>
      <p:pic>
        <p:nvPicPr>
          <p:cNvPr id="12" name="Image 11">
            <a:extLst>
              <a:ext uri="{FF2B5EF4-FFF2-40B4-BE49-F238E27FC236}">
                <a16:creationId xmlns:a16="http://schemas.microsoft.com/office/drawing/2014/main" id="{69C0DCF9-5FA8-42AB-B258-17158D0890E6}"/>
              </a:ext>
            </a:extLst>
          </p:cNvPr>
          <p:cNvPicPr>
            <a:picLocks noChangeAspect="1"/>
          </p:cNvPicPr>
          <p:nvPr/>
        </p:nvPicPr>
        <p:blipFill>
          <a:blip r:embed="rId4"/>
          <a:stretch>
            <a:fillRect/>
          </a:stretch>
        </p:blipFill>
        <p:spPr>
          <a:xfrm>
            <a:off x="122831" y="2293530"/>
            <a:ext cx="4962561" cy="2795608"/>
          </a:xfrm>
          <a:prstGeom prst="rect">
            <a:avLst/>
          </a:prstGeom>
        </p:spPr>
      </p:pic>
      <p:pic>
        <p:nvPicPr>
          <p:cNvPr id="15" name="Image 14">
            <a:extLst>
              <a:ext uri="{FF2B5EF4-FFF2-40B4-BE49-F238E27FC236}">
                <a16:creationId xmlns:a16="http://schemas.microsoft.com/office/drawing/2014/main" id="{BA5551E4-6371-4031-9158-AA480687D6DC}"/>
              </a:ext>
            </a:extLst>
          </p:cNvPr>
          <p:cNvPicPr>
            <a:picLocks noChangeAspect="1"/>
          </p:cNvPicPr>
          <p:nvPr/>
        </p:nvPicPr>
        <p:blipFill>
          <a:blip r:embed="rId5"/>
          <a:stretch>
            <a:fillRect/>
          </a:stretch>
        </p:blipFill>
        <p:spPr>
          <a:xfrm>
            <a:off x="4898454" y="3813027"/>
            <a:ext cx="3529038" cy="2047890"/>
          </a:xfrm>
          <a:prstGeom prst="rect">
            <a:avLst/>
          </a:prstGeom>
        </p:spPr>
      </p:pic>
      <p:sp>
        <p:nvSpPr>
          <p:cNvPr id="17" name="ZoneTexte 16">
            <a:extLst>
              <a:ext uri="{FF2B5EF4-FFF2-40B4-BE49-F238E27FC236}">
                <a16:creationId xmlns:a16="http://schemas.microsoft.com/office/drawing/2014/main" id="{CFD0D31D-7A88-4DA3-9C19-DBD12537D7A5}"/>
              </a:ext>
            </a:extLst>
          </p:cNvPr>
          <p:cNvSpPr txBox="1"/>
          <p:nvPr/>
        </p:nvSpPr>
        <p:spPr>
          <a:xfrm>
            <a:off x="7590559" y="5877802"/>
            <a:ext cx="100791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11</a:t>
            </a:r>
          </a:p>
        </p:txBody>
      </p:sp>
      <p:sp>
        <p:nvSpPr>
          <p:cNvPr id="18" name="ZoneTexte 17">
            <a:extLst>
              <a:ext uri="{FF2B5EF4-FFF2-40B4-BE49-F238E27FC236}">
                <a16:creationId xmlns:a16="http://schemas.microsoft.com/office/drawing/2014/main" id="{A08304FB-8D37-4448-995A-72DF079F24DE}"/>
              </a:ext>
            </a:extLst>
          </p:cNvPr>
          <p:cNvSpPr txBox="1"/>
          <p:nvPr/>
        </p:nvSpPr>
        <p:spPr>
          <a:xfrm>
            <a:off x="3584698" y="5128779"/>
            <a:ext cx="100791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I 11</a:t>
            </a:r>
          </a:p>
        </p:txBody>
      </p:sp>
      <p:sp>
        <p:nvSpPr>
          <p:cNvPr id="13" name="Rectangle : coins arrondis 12">
            <a:extLst>
              <a:ext uri="{FF2B5EF4-FFF2-40B4-BE49-F238E27FC236}">
                <a16:creationId xmlns:a16="http://schemas.microsoft.com/office/drawing/2014/main" id="{1D539696-4322-47C9-8D96-0515F360FFFC}"/>
              </a:ext>
            </a:extLst>
          </p:cNvPr>
          <p:cNvSpPr/>
          <p:nvPr/>
        </p:nvSpPr>
        <p:spPr>
          <a:xfrm>
            <a:off x="6503237" y="431851"/>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1.4.1.2.</a:t>
            </a:r>
          </a:p>
        </p:txBody>
      </p:sp>
    </p:spTree>
    <p:extLst>
      <p:ext uri="{BB962C8B-B14F-4D97-AF65-F5344CB8AC3E}">
        <p14:creationId xmlns:p14="http://schemas.microsoft.com/office/powerpoint/2010/main" val="143323702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B85AF3E-A4AC-486F-B42F-0A44DC0FA32E}"/>
              </a:ext>
            </a:extLst>
          </p:cNvPr>
          <p:cNvSpPr>
            <a:spLocks noGrp="1"/>
          </p:cNvSpPr>
          <p:nvPr>
            <p:ph type="title"/>
          </p:nvPr>
        </p:nvSpPr>
        <p:spPr/>
        <p:txBody>
          <a:bodyPr/>
          <a:lstStyle/>
          <a:p>
            <a:r>
              <a:rPr lang="fr-FR" noProof="0" dirty="0"/>
              <a:t>Spécifications et Contrôles</a:t>
            </a:r>
            <a:br>
              <a:rPr lang="fr-FR" noProof="0" dirty="0"/>
            </a:br>
            <a:r>
              <a:rPr lang="fr-FR" noProof="0" dirty="0"/>
              <a:t>En cours d’exécution</a:t>
            </a:r>
          </a:p>
        </p:txBody>
      </p:sp>
      <p:sp>
        <p:nvSpPr>
          <p:cNvPr id="9" name="Text Box 6">
            <a:extLst>
              <a:ext uri="{FF2B5EF4-FFF2-40B4-BE49-F238E27FC236}">
                <a16:creationId xmlns:a16="http://schemas.microsoft.com/office/drawing/2014/main" id="{B1500D0B-73A9-424E-B155-BD0CDC0708E3}"/>
              </a:ext>
            </a:extLst>
          </p:cNvPr>
          <p:cNvSpPr txBox="1">
            <a:spLocks noChangeArrowheads="1"/>
          </p:cNvSpPr>
          <p:nvPr/>
        </p:nvSpPr>
        <p:spPr bwMode="auto">
          <a:xfrm>
            <a:off x="263863" y="997083"/>
            <a:ext cx="47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dirty="0">
                <a:latin typeface="Verdana" panose="020B0604030504040204" pitchFamily="34" charset="0"/>
              </a:rPr>
              <a:t>Contrôles </a:t>
            </a:r>
            <a:r>
              <a:rPr lang="fr-FR" altLang="fr-FR" b="1" dirty="0">
                <a:solidFill>
                  <a:schemeClr val="accent1"/>
                </a:solidFill>
                <a:latin typeface="Verdana" panose="020B0604030504040204" pitchFamily="34" charset="0"/>
              </a:rPr>
              <a:t>lors</a:t>
            </a:r>
            <a:r>
              <a:rPr lang="fr-FR" altLang="fr-FR" sz="1600" b="1" dirty="0">
                <a:latin typeface="Verdana" panose="020B0604030504040204" pitchFamily="34" charset="0"/>
              </a:rPr>
              <a:t> de la mise en œuvre</a:t>
            </a:r>
          </a:p>
        </p:txBody>
      </p:sp>
      <p:sp>
        <p:nvSpPr>
          <p:cNvPr id="10" name="Parchemin : horizontal 9">
            <a:extLst>
              <a:ext uri="{FF2B5EF4-FFF2-40B4-BE49-F238E27FC236}">
                <a16:creationId xmlns:a16="http://schemas.microsoft.com/office/drawing/2014/main" id="{0D9CBE9C-F819-423B-81B8-2C00507445F1}"/>
              </a:ext>
            </a:extLst>
          </p:cNvPr>
          <p:cNvSpPr/>
          <p:nvPr/>
        </p:nvSpPr>
        <p:spPr>
          <a:xfrm>
            <a:off x="122831" y="1132609"/>
            <a:ext cx="8304661" cy="213013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4F9B23D7-8844-40BC-8FF8-7F037C2DF466}"/>
              </a:ext>
            </a:extLst>
          </p:cNvPr>
          <p:cNvSpPr txBox="1"/>
          <p:nvPr/>
        </p:nvSpPr>
        <p:spPr>
          <a:xfrm>
            <a:off x="7760967" y="2997105"/>
            <a:ext cx="6665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1.4.1.2.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5914318-DDAD-4C6C-9FCF-DCB5169EC67B}"/>
              </a:ext>
            </a:extLst>
          </p:cNvPr>
          <p:cNvPicPr>
            <a:picLocks noChangeAspect="1"/>
          </p:cNvPicPr>
          <p:nvPr/>
        </p:nvPicPr>
        <p:blipFill>
          <a:blip r:embed="rId3"/>
          <a:stretch>
            <a:fillRect/>
          </a:stretch>
        </p:blipFill>
        <p:spPr>
          <a:xfrm>
            <a:off x="456293" y="1454309"/>
            <a:ext cx="7613433" cy="1522686"/>
          </a:xfrm>
          <a:prstGeom prst="rect">
            <a:avLst/>
          </a:prstGeom>
        </p:spPr>
      </p:pic>
      <p:pic>
        <p:nvPicPr>
          <p:cNvPr id="13" name="Image 12">
            <a:extLst>
              <a:ext uri="{FF2B5EF4-FFF2-40B4-BE49-F238E27FC236}">
                <a16:creationId xmlns:a16="http://schemas.microsoft.com/office/drawing/2014/main" id="{27EB36C7-5CE0-4200-82A2-6A9EB09C8DF7}"/>
              </a:ext>
            </a:extLst>
          </p:cNvPr>
          <p:cNvPicPr>
            <a:picLocks noChangeAspect="1"/>
          </p:cNvPicPr>
          <p:nvPr/>
        </p:nvPicPr>
        <p:blipFill>
          <a:blip r:embed="rId4"/>
          <a:stretch>
            <a:fillRect/>
          </a:stretch>
        </p:blipFill>
        <p:spPr>
          <a:xfrm>
            <a:off x="263863" y="3291081"/>
            <a:ext cx="2770456" cy="2569836"/>
          </a:xfrm>
          <a:prstGeom prst="rect">
            <a:avLst/>
          </a:prstGeom>
        </p:spPr>
      </p:pic>
      <p:pic>
        <p:nvPicPr>
          <p:cNvPr id="16" name="Image 15">
            <a:extLst>
              <a:ext uri="{FF2B5EF4-FFF2-40B4-BE49-F238E27FC236}">
                <a16:creationId xmlns:a16="http://schemas.microsoft.com/office/drawing/2014/main" id="{3883CF88-87C1-47DA-A2F2-01FC621916F1}"/>
              </a:ext>
            </a:extLst>
          </p:cNvPr>
          <p:cNvPicPr>
            <a:picLocks noChangeAspect="1"/>
          </p:cNvPicPr>
          <p:nvPr/>
        </p:nvPicPr>
        <p:blipFill>
          <a:blip r:embed="rId5"/>
          <a:stretch>
            <a:fillRect/>
          </a:stretch>
        </p:blipFill>
        <p:spPr>
          <a:xfrm>
            <a:off x="5598124" y="3227937"/>
            <a:ext cx="3431964" cy="3057892"/>
          </a:xfrm>
          <a:prstGeom prst="rect">
            <a:avLst/>
          </a:prstGeom>
        </p:spPr>
      </p:pic>
      <p:sp>
        <p:nvSpPr>
          <p:cNvPr id="17" name="ZoneTexte 16">
            <a:extLst>
              <a:ext uri="{FF2B5EF4-FFF2-40B4-BE49-F238E27FC236}">
                <a16:creationId xmlns:a16="http://schemas.microsoft.com/office/drawing/2014/main" id="{00798678-3834-4A52-8B1E-3DFADFDA9640}"/>
              </a:ext>
            </a:extLst>
          </p:cNvPr>
          <p:cNvSpPr txBox="1"/>
          <p:nvPr/>
        </p:nvSpPr>
        <p:spPr>
          <a:xfrm>
            <a:off x="8371504" y="6125519"/>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39</a:t>
            </a:r>
          </a:p>
        </p:txBody>
      </p:sp>
      <p:sp>
        <p:nvSpPr>
          <p:cNvPr id="18" name="ZoneTexte 17">
            <a:extLst>
              <a:ext uri="{FF2B5EF4-FFF2-40B4-BE49-F238E27FC236}">
                <a16:creationId xmlns:a16="http://schemas.microsoft.com/office/drawing/2014/main" id="{ACEAC60A-3BAB-46B9-9D99-33569C8E7349}"/>
              </a:ext>
            </a:extLst>
          </p:cNvPr>
          <p:cNvSpPr txBox="1"/>
          <p:nvPr/>
        </p:nvSpPr>
        <p:spPr>
          <a:xfrm>
            <a:off x="2246381" y="5852486"/>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39</a:t>
            </a:r>
          </a:p>
        </p:txBody>
      </p:sp>
      <p:pic>
        <p:nvPicPr>
          <p:cNvPr id="19" name="Image 18">
            <a:extLst>
              <a:ext uri="{FF2B5EF4-FFF2-40B4-BE49-F238E27FC236}">
                <a16:creationId xmlns:a16="http://schemas.microsoft.com/office/drawing/2014/main" id="{4E0F1579-363A-4E21-AEE5-095808FC547C}"/>
              </a:ext>
            </a:extLst>
          </p:cNvPr>
          <p:cNvPicPr>
            <a:picLocks noChangeAspect="1"/>
          </p:cNvPicPr>
          <p:nvPr/>
        </p:nvPicPr>
        <p:blipFill>
          <a:blip r:embed="rId6"/>
          <a:stretch>
            <a:fillRect/>
          </a:stretch>
        </p:blipFill>
        <p:spPr>
          <a:xfrm>
            <a:off x="2980053" y="3694757"/>
            <a:ext cx="3273137" cy="2223691"/>
          </a:xfrm>
          <a:prstGeom prst="rect">
            <a:avLst/>
          </a:prstGeom>
        </p:spPr>
      </p:pic>
      <p:sp>
        <p:nvSpPr>
          <p:cNvPr id="20" name="ZoneTexte 19">
            <a:extLst>
              <a:ext uri="{FF2B5EF4-FFF2-40B4-BE49-F238E27FC236}">
                <a16:creationId xmlns:a16="http://schemas.microsoft.com/office/drawing/2014/main" id="{9E03CA1D-834D-4BB9-864E-7AF966561269}"/>
              </a:ext>
            </a:extLst>
          </p:cNvPr>
          <p:cNvSpPr txBox="1"/>
          <p:nvPr/>
        </p:nvSpPr>
        <p:spPr>
          <a:xfrm>
            <a:off x="4763900" y="5918448"/>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39</a:t>
            </a:r>
          </a:p>
        </p:txBody>
      </p:sp>
      <p:sp>
        <p:nvSpPr>
          <p:cNvPr id="15" name="Rectangle : coins arrondis 14">
            <a:extLst>
              <a:ext uri="{FF2B5EF4-FFF2-40B4-BE49-F238E27FC236}">
                <a16:creationId xmlns:a16="http://schemas.microsoft.com/office/drawing/2014/main" id="{8C41F851-60FB-4119-820C-C12BBC3BB2B9}"/>
              </a:ext>
            </a:extLst>
          </p:cNvPr>
          <p:cNvSpPr/>
          <p:nvPr/>
        </p:nvSpPr>
        <p:spPr>
          <a:xfrm>
            <a:off x="6503237" y="431851"/>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1.4.1.2.</a:t>
            </a:r>
          </a:p>
        </p:txBody>
      </p:sp>
    </p:spTree>
    <p:extLst>
      <p:ext uri="{BB962C8B-B14F-4D97-AF65-F5344CB8AC3E}">
        <p14:creationId xmlns:p14="http://schemas.microsoft.com/office/powerpoint/2010/main" val="39941347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Route en béton - Exemples</a:t>
            </a:r>
          </a:p>
        </p:txBody>
      </p:sp>
      <p:pic>
        <p:nvPicPr>
          <p:cNvPr id="5" name="Image 4">
            <a:extLst>
              <a:ext uri="{FF2B5EF4-FFF2-40B4-BE49-F238E27FC236}">
                <a16:creationId xmlns:a16="http://schemas.microsoft.com/office/drawing/2014/main" id="{28FD44F7-6B24-4C2C-9041-A41504260198}"/>
              </a:ext>
            </a:extLst>
          </p:cNvPr>
          <p:cNvPicPr>
            <a:picLocks noChangeAspect="1"/>
          </p:cNvPicPr>
          <p:nvPr/>
        </p:nvPicPr>
        <p:blipFill>
          <a:blip r:embed="rId3"/>
          <a:stretch>
            <a:fillRect/>
          </a:stretch>
        </p:blipFill>
        <p:spPr>
          <a:xfrm>
            <a:off x="1462928" y="2713931"/>
            <a:ext cx="6291308" cy="1671650"/>
          </a:xfrm>
          <a:prstGeom prst="rect">
            <a:avLst/>
          </a:prstGeom>
        </p:spPr>
      </p:pic>
      <p:pic>
        <p:nvPicPr>
          <p:cNvPr id="8" name="Image 7">
            <a:extLst>
              <a:ext uri="{FF2B5EF4-FFF2-40B4-BE49-F238E27FC236}">
                <a16:creationId xmlns:a16="http://schemas.microsoft.com/office/drawing/2014/main" id="{0A7C499F-3116-42A2-B56D-135961B51579}"/>
              </a:ext>
            </a:extLst>
          </p:cNvPr>
          <p:cNvPicPr>
            <a:picLocks noChangeAspect="1"/>
          </p:cNvPicPr>
          <p:nvPr/>
        </p:nvPicPr>
        <p:blipFill>
          <a:blip r:embed="rId4"/>
          <a:stretch>
            <a:fillRect/>
          </a:stretch>
        </p:blipFill>
        <p:spPr>
          <a:xfrm>
            <a:off x="1462928" y="4385581"/>
            <a:ext cx="6291308" cy="1690700"/>
          </a:xfrm>
          <a:prstGeom prst="rect">
            <a:avLst/>
          </a:prstGeom>
        </p:spPr>
      </p:pic>
      <p:pic>
        <p:nvPicPr>
          <p:cNvPr id="10" name="Image 9">
            <a:extLst>
              <a:ext uri="{FF2B5EF4-FFF2-40B4-BE49-F238E27FC236}">
                <a16:creationId xmlns:a16="http://schemas.microsoft.com/office/drawing/2014/main" id="{FBE80EEE-207B-40B9-8AFC-C85D4ECAD6E6}"/>
              </a:ext>
            </a:extLst>
          </p:cNvPr>
          <p:cNvPicPr>
            <a:picLocks noChangeAspect="1"/>
          </p:cNvPicPr>
          <p:nvPr/>
        </p:nvPicPr>
        <p:blipFill>
          <a:blip r:embed="rId5"/>
          <a:stretch>
            <a:fillRect/>
          </a:stretch>
        </p:blipFill>
        <p:spPr>
          <a:xfrm>
            <a:off x="1462928" y="1037519"/>
            <a:ext cx="6296071" cy="1676412"/>
          </a:xfrm>
          <a:prstGeom prst="rect">
            <a:avLst/>
          </a:prstGeom>
        </p:spPr>
      </p:pic>
      <p:sp>
        <p:nvSpPr>
          <p:cNvPr id="7" name="ZoneTexte 6">
            <a:extLst>
              <a:ext uri="{FF2B5EF4-FFF2-40B4-BE49-F238E27FC236}">
                <a16:creationId xmlns:a16="http://schemas.microsoft.com/office/drawing/2014/main" id="{F9D3A472-A524-49CA-BCBC-DC09F7FE27E4}"/>
              </a:ext>
            </a:extLst>
          </p:cNvPr>
          <p:cNvSpPr txBox="1"/>
          <p:nvPr/>
        </p:nvSpPr>
        <p:spPr>
          <a:xfrm>
            <a:off x="6385215" y="6057231"/>
            <a:ext cx="15011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Febelcem – route en béton</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480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12A5CAF-4034-46B6-A4F0-1F72367500BF}"/>
              </a:ext>
            </a:extLst>
          </p:cNvPr>
          <p:cNvPicPr>
            <a:picLocks noChangeAspect="1"/>
          </p:cNvPicPr>
          <p:nvPr/>
        </p:nvPicPr>
        <p:blipFill>
          <a:blip r:embed="rId3"/>
          <a:stretch>
            <a:fillRect/>
          </a:stretch>
        </p:blipFill>
        <p:spPr>
          <a:xfrm>
            <a:off x="512129" y="2201023"/>
            <a:ext cx="3437902" cy="2345374"/>
          </a:xfrm>
          <a:prstGeom prst="rect">
            <a:avLst/>
          </a:prstGeom>
        </p:spPr>
      </p:pic>
      <p:sp>
        <p:nvSpPr>
          <p:cNvPr id="3" name="Titre 2">
            <a:extLst>
              <a:ext uri="{FF2B5EF4-FFF2-40B4-BE49-F238E27FC236}">
                <a16:creationId xmlns:a16="http://schemas.microsoft.com/office/drawing/2014/main" id="{8B85AF3E-A4AC-486F-B42F-0A44DC0FA32E}"/>
              </a:ext>
            </a:extLst>
          </p:cNvPr>
          <p:cNvSpPr>
            <a:spLocks noGrp="1"/>
          </p:cNvSpPr>
          <p:nvPr>
            <p:ph type="title"/>
          </p:nvPr>
        </p:nvSpPr>
        <p:spPr/>
        <p:txBody>
          <a:bodyPr/>
          <a:lstStyle/>
          <a:p>
            <a:r>
              <a:rPr lang="fr-FR" noProof="0" dirty="0"/>
              <a:t>Spécifications et Contrôles</a:t>
            </a:r>
            <a:br>
              <a:rPr lang="fr-FR" noProof="0" dirty="0"/>
            </a:br>
            <a:r>
              <a:rPr lang="fr-FR" noProof="0" dirty="0"/>
              <a:t>En cours d’exécution</a:t>
            </a:r>
          </a:p>
        </p:txBody>
      </p:sp>
      <p:sp>
        <p:nvSpPr>
          <p:cNvPr id="9" name="Text Box 6">
            <a:extLst>
              <a:ext uri="{FF2B5EF4-FFF2-40B4-BE49-F238E27FC236}">
                <a16:creationId xmlns:a16="http://schemas.microsoft.com/office/drawing/2014/main" id="{B1500D0B-73A9-424E-B155-BD0CDC0708E3}"/>
              </a:ext>
            </a:extLst>
          </p:cNvPr>
          <p:cNvSpPr txBox="1">
            <a:spLocks noChangeArrowheads="1"/>
          </p:cNvSpPr>
          <p:nvPr/>
        </p:nvSpPr>
        <p:spPr bwMode="auto">
          <a:xfrm>
            <a:off x="263863" y="997083"/>
            <a:ext cx="4752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dirty="0">
                <a:latin typeface="Verdana" panose="020B0604030504040204" pitchFamily="34" charset="0"/>
              </a:rPr>
              <a:t>Contrôles </a:t>
            </a:r>
            <a:r>
              <a:rPr lang="fr-FR" altLang="fr-FR" b="1" dirty="0">
                <a:solidFill>
                  <a:schemeClr val="accent1"/>
                </a:solidFill>
                <a:latin typeface="Verdana" panose="020B0604030504040204" pitchFamily="34" charset="0"/>
              </a:rPr>
              <a:t>lors</a:t>
            </a:r>
            <a:r>
              <a:rPr lang="fr-FR" altLang="fr-FR" sz="1600" b="1" dirty="0">
                <a:latin typeface="Verdana" panose="020B0604030504040204" pitchFamily="34" charset="0"/>
              </a:rPr>
              <a:t> de la mise en œuvre</a:t>
            </a:r>
          </a:p>
        </p:txBody>
      </p:sp>
      <p:sp>
        <p:nvSpPr>
          <p:cNvPr id="10" name="Parchemin : horizontal 9">
            <a:extLst>
              <a:ext uri="{FF2B5EF4-FFF2-40B4-BE49-F238E27FC236}">
                <a16:creationId xmlns:a16="http://schemas.microsoft.com/office/drawing/2014/main" id="{0D9CBE9C-F819-423B-81B8-2C00507445F1}"/>
              </a:ext>
            </a:extLst>
          </p:cNvPr>
          <p:cNvSpPr/>
          <p:nvPr/>
        </p:nvSpPr>
        <p:spPr>
          <a:xfrm>
            <a:off x="122831" y="1288474"/>
            <a:ext cx="8304661" cy="96881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4F9B23D7-8844-40BC-8FF8-7F037C2DF466}"/>
              </a:ext>
            </a:extLst>
          </p:cNvPr>
          <p:cNvSpPr txBox="1"/>
          <p:nvPr/>
        </p:nvSpPr>
        <p:spPr>
          <a:xfrm>
            <a:off x="7830705" y="2150609"/>
            <a:ext cx="6665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1.4.1.2.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ACEAC60A-3BAB-46B9-9D99-33569C8E7349}"/>
              </a:ext>
            </a:extLst>
          </p:cNvPr>
          <p:cNvSpPr txBox="1"/>
          <p:nvPr/>
        </p:nvSpPr>
        <p:spPr>
          <a:xfrm>
            <a:off x="3243909" y="4315565"/>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 39</a:t>
            </a:r>
          </a:p>
        </p:txBody>
      </p:sp>
      <p:sp>
        <p:nvSpPr>
          <p:cNvPr id="20" name="ZoneTexte 19">
            <a:extLst>
              <a:ext uri="{FF2B5EF4-FFF2-40B4-BE49-F238E27FC236}">
                <a16:creationId xmlns:a16="http://schemas.microsoft.com/office/drawing/2014/main" id="{9E03CA1D-834D-4BB9-864E-7AF966561269}"/>
              </a:ext>
            </a:extLst>
          </p:cNvPr>
          <p:cNvSpPr txBox="1"/>
          <p:nvPr/>
        </p:nvSpPr>
        <p:spPr>
          <a:xfrm>
            <a:off x="5584829" y="6087030"/>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R75/05</a:t>
            </a:r>
          </a:p>
        </p:txBody>
      </p:sp>
      <p:pic>
        <p:nvPicPr>
          <p:cNvPr id="2" name="Image 1">
            <a:extLst>
              <a:ext uri="{FF2B5EF4-FFF2-40B4-BE49-F238E27FC236}">
                <a16:creationId xmlns:a16="http://schemas.microsoft.com/office/drawing/2014/main" id="{0F7EF4EA-C98C-4DD5-BDDA-B3244C7FA2AD}"/>
              </a:ext>
            </a:extLst>
          </p:cNvPr>
          <p:cNvPicPr>
            <a:picLocks noChangeAspect="1"/>
          </p:cNvPicPr>
          <p:nvPr/>
        </p:nvPicPr>
        <p:blipFill>
          <a:blip r:embed="rId4"/>
          <a:stretch>
            <a:fillRect/>
          </a:stretch>
        </p:blipFill>
        <p:spPr>
          <a:xfrm>
            <a:off x="389739" y="1476919"/>
            <a:ext cx="7704490" cy="629312"/>
          </a:xfrm>
          <a:prstGeom prst="rect">
            <a:avLst/>
          </a:prstGeom>
        </p:spPr>
      </p:pic>
      <p:pic>
        <p:nvPicPr>
          <p:cNvPr id="6" name="Image 5">
            <a:extLst>
              <a:ext uri="{FF2B5EF4-FFF2-40B4-BE49-F238E27FC236}">
                <a16:creationId xmlns:a16="http://schemas.microsoft.com/office/drawing/2014/main" id="{04CAC76D-2F79-42C7-AE59-9A910E7E3116}"/>
              </a:ext>
            </a:extLst>
          </p:cNvPr>
          <p:cNvPicPr>
            <a:picLocks noChangeAspect="1"/>
          </p:cNvPicPr>
          <p:nvPr/>
        </p:nvPicPr>
        <p:blipFill>
          <a:blip r:embed="rId5"/>
          <a:stretch>
            <a:fillRect/>
          </a:stretch>
        </p:blipFill>
        <p:spPr>
          <a:xfrm>
            <a:off x="2927810" y="4795416"/>
            <a:ext cx="3288379" cy="1291614"/>
          </a:xfrm>
          <a:prstGeom prst="rect">
            <a:avLst/>
          </a:prstGeom>
        </p:spPr>
      </p:pic>
      <p:pic>
        <p:nvPicPr>
          <p:cNvPr id="7" name="Image 6">
            <a:extLst>
              <a:ext uri="{FF2B5EF4-FFF2-40B4-BE49-F238E27FC236}">
                <a16:creationId xmlns:a16="http://schemas.microsoft.com/office/drawing/2014/main" id="{61AFD2D0-7DF7-472A-9F0E-94D4284E8D37}"/>
              </a:ext>
            </a:extLst>
          </p:cNvPr>
          <p:cNvPicPr>
            <a:picLocks noChangeAspect="1"/>
          </p:cNvPicPr>
          <p:nvPr/>
        </p:nvPicPr>
        <p:blipFill>
          <a:blip r:embed="rId6"/>
          <a:stretch>
            <a:fillRect/>
          </a:stretch>
        </p:blipFill>
        <p:spPr>
          <a:xfrm>
            <a:off x="4312222" y="2214670"/>
            <a:ext cx="3122474" cy="2099366"/>
          </a:xfrm>
          <a:prstGeom prst="rect">
            <a:avLst/>
          </a:prstGeom>
        </p:spPr>
      </p:pic>
      <p:sp>
        <p:nvSpPr>
          <p:cNvPr id="21" name="ZoneTexte 20">
            <a:extLst>
              <a:ext uri="{FF2B5EF4-FFF2-40B4-BE49-F238E27FC236}">
                <a16:creationId xmlns:a16="http://schemas.microsoft.com/office/drawing/2014/main" id="{5F057C40-F8FD-483E-BDA4-79B7A174BF92}"/>
              </a:ext>
            </a:extLst>
          </p:cNvPr>
          <p:cNvSpPr txBox="1"/>
          <p:nvPr/>
        </p:nvSpPr>
        <p:spPr>
          <a:xfrm>
            <a:off x="4230406" y="4261116"/>
            <a:ext cx="2992582" cy="430887"/>
          </a:xfrm>
          <a:prstGeom prst="rect">
            <a:avLst/>
          </a:prstGeom>
          <a:noFill/>
        </p:spPr>
        <p:txBody>
          <a:bodyPr wrap="square" rtlCol="0">
            <a:spAutoFit/>
          </a:bodyPr>
          <a:lstStyle/>
          <a:p>
            <a:r>
              <a:rPr lang="fr-FR" sz="1100" i="1" dirty="0"/>
              <a:t>Elimination du mortier au moyen d’un jet d’eau sous pression</a:t>
            </a:r>
          </a:p>
        </p:txBody>
      </p:sp>
      <p:sp>
        <p:nvSpPr>
          <p:cNvPr id="22" name="ZoneTexte 21">
            <a:extLst>
              <a:ext uri="{FF2B5EF4-FFF2-40B4-BE49-F238E27FC236}">
                <a16:creationId xmlns:a16="http://schemas.microsoft.com/office/drawing/2014/main" id="{8BA70DBD-2429-4AEC-9B07-67B5E4E95039}"/>
              </a:ext>
            </a:extLst>
          </p:cNvPr>
          <p:cNvSpPr txBox="1"/>
          <p:nvPr/>
        </p:nvSpPr>
        <p:spPr>
          <a:xfrm>
            <a:off x="7102866" y="4337238"/>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a:t>
            </a:r>
          </a:p>
        </p:txBody>
      </p:sp>
      <p:sp>
        <p:nvSpPr>
          <p:cNvPr id="16" name="Rectangle : coins arrondis 15">
            <a:extLst>
              <a:ext uri="{FF2B5EF4-FFF2-40B4-BE49-F238E27FC236}">
                <a16:creationId xmlns:a16="http://schemas.microsoft.com/office/drawing/2014/main" id="{991B810D-46B6-4DB1-A27E-E78D92F08BB3}"/>
              </a:ext>
            </a:extLst>
          </p:cNvPr>
          <p:cNvSpPr/>
          <p:nvPr/>
        </p:nvSpPr>
        <p:spPr>
          <a:xfrm>
            <a:off x="6503237" y="431851"/>
            <a:ext cx="1451098" cy="463581"/>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1.4.1.2.</a:t>
            </a:r>
          </a:p>
        </p:txBody>
      </p:sp>
    </p:spTree>
    <p:extLst>
      <p:ext uri="{BB962C8B-B14F-4D97-AF65-F5344CB8AC3E}">
        <p14:creationId xmlns:p14="http://schemas.microsoft.com/office/powerpoint/2010/main" val="2854502204"/>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Introduction - Quizz</a:t>
            </a:r>
          </a:p>
        </p:txBody>
      </p:sp>
      <p:sp>
        <p:nvSpPr>
          <p:cNvPr id="6" name="ZoneTexte 5">
            <a:extLst>
              <a:ext uri="{FF2B5EF4-FFF2-40B4-BE49-F238E27FC236}">
                <a16:creationId xmlns:a16="http://schemas.microsoft.com/office/drawing/2014/main" id="{9FB9F609-C4B9-4884-B110-D4541749FB48}"/>
              </a:ext>
            </a:extLst>
          </p:cNvPr>
          <p:cNvSpPr txBox="1"/>
          <p:nvPr/>
        </p:nvSpPr>
        <p:spPr>
          <a:xfrm>
            <a:off x="263863" y="1175433"/>
            <a:ext cx="8499137" cy="646331"/>
          </a:xfrm>
          <a:prstGeom prst="rect">
            <a:avLst/>
          </a:prstGeom>
          <a:noFill/>
        </p:spPr>
        <p:txBody>
          <a:bodyPr wrap="square" rtlCol="0">
            <a:spAutoFit/>
          </a:bodyPr>
          <a:lstStyle/>
          <a:p>
            <a:r>
              <a:rPr lang="fr-FR" dirty="0"/>
              <a:t>Pour la mise en œuvre d’un revêtement bicouche à l’aide de deux machines à coffrages glissants qui se suivent :</a:t>
            </a:r>
          </a:p>
        </p:txBody>
      </p:sp>
      <p:sp>
        <p:nvSpPr>
          <p:cNvPr id="8" name="Rectangle 7">
            <a:extLst>
              <a:ext uri="{FF2B5EF4-FFF2-40B4-BE49-F238E27FC236}">
                <a16:creationId xmlns:a16="http://schemas.microsoft.com/office/drawing/2014/main" id="{6A17E30F-CC7B-4925-9E4A-3E5A3502C960}"/>
              </a:ext>
            </a:extLst>
          </p:cNvPr>
          <p:cNvSpPr/>
          <p:nvPr/>
        </p:nvSpPr>
        <p:spPr>
          <a:xfrm>
            <a:off x="153987" y="2601876"/>
            <a:ext cx="5730461" cy="2954655"/>
          </a:xfrm>
          <a:prstGeom prst="rect">
            <a:avLst/>
          </a:prstGeom>
        </p:spPr>
        <p:txBody>
          <a:bodyPr wrap="square">
            <a:spAutoFit/>
          </a:bodyPr>
          <a:lstStyle/>
          <a:p>
            <a:pPr marL="285750" indent="-285750">
              <a:spcAft>
                <a:spcPts val="2400"/>
              </a:spcAft>
              <a:buFont typeface="Wingdings" panose="05000000000000000000" pitchFamily="2" charset="2"/>
              <a:buChar char="q"/>
            </a:pPr>
            <a:r>
              <a:rPr lang="fr-FR" dirty="0"/>
              <a:t>La deuxième machine ne fait que lisser la couche supérieure</a:t>
            </a:r>
          </a:p>
          <a:p>
            <a:pPr marL="285750" indent="-285750">
              <a:spcAft>
                <a:spcPts val="2400"/>
              </a:spcAft>
              <a:buFont typeface="Wingdings" panose="05000000000000000000" pitchFamily="2" charset="2"/>
              <a:buChar char="q"/>
            </a:pPr>
            <a:r>
              <a:rPr lang="fr-FR" dirty="0"/>
              <a:t>Les goujons sont insérés par la première machine uniquement</a:t>
            </a:r>
          </a:p>
          <a:p>
            <a:pPr marL="285750" indent="-285750">
              <a:spcAft>
                <a:spcPts val="2400"/>
              </a:spcAft>
              <a:buFont typeface="Wingdings" panose="05000000000000000000" pitchFamily="2" charset="2"/>
              <a:buChar char="q"/>
            </a:pPr>
            <a:r>
              <a:rPr lang="fr-FR" dirty="0"/>
              <a:t>La première machine est pourvue d’un super-smoother</a:t>
            </a:r>
          </a:p>
          <a:p>
            <a:pPr marL="285750" indent="-285750">
              <a:spcAft>
                <a:spcPts val="2400"/>
              </a:spcAft>
              <a:buFont typeface="Wingdings" panose="05000000000000000000" pitchFamily="2" charset="2"/>
              <a:buChar char="q"/>
            </a:pPr>
            <a:r>
              <a:rPr lang="fr-FR" dirty="0"/>
              <a:t>La distance séparant ces 2 machines en cours de bétonnage peut être supérieure à 20 m</a:t>
            </a:r>
          </a:p>
        </p:txBody>
      </p:sp>
      <p:pic>
        <p:nvPicPr>
          <p:cNvPr id="9" name="Picture 9" descr="040811Lot3BACDuPont">
            <a:extLst>
              <a:ext uri="{FF2B5EF4-FFF2-40B4-BE49-F238E27FC236}">
                <a16:creationId xmlns:a16="http://schemas.microsoft.com/office/drawing/2014/main" id="{734AAEEA-410C-4498-BC72-D86F0A095E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18"/>
          <a:stretch/>
        </p:blipFill>
        <p:spPr bwMode="auto">
          <a:xfrm>
            <a:off x="5937250" y="2634919"/>
            <a:ext cx="3052763" cy="288856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7773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Introduction - Quizz</a:t>
            </a:r>
          </a:p>
        </p:txBody>
      </p:sp>
      <p:sp>
        <p:nvSpPr>
          <p:cNvPr id="6" name="ZoneTexte 5">
            <a:extLst>
              <a:ext uri="{FF2B5EF4-FFF2-40B4-BE49-F238E27FC236}">
                <a16:creationId xmlns:a16="http://schemas.microsoft.com/office/drawing/2014/main" id="{9FB9F609-C4B9-4884-B110-D4541749FB48}"/>
              </a:ext>
            </a:extLst>
          </p:cNvPr>
          <p:cNvSpPr txBox="1"/>
          <p:nvPr/>
        </p:nvSpPr>
        <p:spPr>
          <a:xfrm>
            <a:off x="263863" y="1175433"/>
            <a:ext cx="8499137" cy="369332"/>
          </a:xfrm>
          <a:prstGeom prst="rect">
            <a:avLst/>
          </a:prstGeom>
          <a:noFill/>
        </p:spPr>
        <p:txBody>
          <a:bodyPr wrap="square" rtlCol="0">
            <a:spAutoFit/>
          </a:bodyPr>
          <a:lstStyle/>
          <a:p>
            <a:r>
              <a:rPr lang="fr-FR" dirty="0"/>
              <a:t>Quand faut-il protéger un béton fraîchement mis en œuvre?</a:t>
            </a:r>
          </a:p>
        </p:txBody>
      </p:sp>
      <p:sp>
        <p:nvSpPr>
          <p:cNvPr id="8" name="Rectangle 7">
            <a:extLst>
              <a:ext uri="{FF2B5EF4-FFF2-40B4-BE49-F238E27FC236}">
                <a16:creationId xmlns:a16="http://schemas.microsoft.com/office/drawing/2014/main" id="{6A17E30F-CC7B-4925-9E4A-3E5A3502C960}"/>
              </a:ext>
            </a:extLst>
          </p:cNvPr>
          <p:cNvSpPr/>
          <p:nvPr/>
        </p:nvSpPr>
        <p:spPr>
          <a:xfrm>
            <a:off x="263863" y="2143137"/>
            <a:ext cx="8780463" cy="2708434"/>
          </a:xfrm>
          <a:prstGeom prst="rect">
            <a:avLst/>
          </a:prstGeom>
        </p:spPr>
        <p:txBody>
          <a:bodyPr wrap="square">
            <a:spAutoFit/>
          </a:bodyPr>
          <a:lstStyle/>
          <a:p>
            <a:pPr marL="285750" indent="-285750">
              <a:spcAft>
                <a:spcPts val="2400"/>
              </a:spcAft>
              <a:buFont typeface="Wingdings" panose="05000000000000000000" pitchFamily="2" charset="2"/>
              <a:buChar char="q"/>
            </a:pPr>
            <a:r>
              <a:rPr lang="fr-FR" dirty="0"/>
              <a:t>Protection contre la dessication</a:t>
            </a:r>
          </a:p>
          <a:p>
            <a:pPr marL="285750" indent="-285750">
              <a:spcAft>
                <a:spcPts val="2400"/>
              </a:spcAft>
              <a:buFont typeface="Wingdings" panose="05000000000000000000" pitchFamily="2" charset="2"/>
              <a:buChar char="q"/>
            </a:pPr>
            <a:r>
              <a:rPr lang="fr-FR" dirty="0"/>
              <a:t>Protection contre la pluie</a:t>
            </a:r>
          </a:p>
          <a:p>
            <a:pPr marL="285750" indent="-285750">
              <a:spcAft>
                <a:spcPts val="2400"/>
              </a:spcAft>
              <a:buFont typeface="Wingdings" panose="05000000000000000000" pitchFamily="2" charset="2"/>
              <a:buChar char="q"/>
            </a:pPr>
            <a:r>
              <a:rPr lang="fr-FR" dirty="0"/>
              <a:t>Protection contre le gel</a:t>
            </a:r>
          </a:p>
          <a:p>
            <a:pPr marL="285750" indent="-285750">
              <a:spcAft>
                <a:spcPts val="2400"/>
              </a:spcAft>
              <a:buFont typeface="Wingdings" panose="05000000000000000000" pitchFamily="2" charset="2"/>
              <a:buChar char="q"/>
            </a:pPr>
            <a:r>
              <a:rPr lang="fr-FR" dirty="0"/>
              <a:t>Protection contre les actions mécaniques (piétons, vélos, véhicules….)</a:t>
            </a:r>
          </a:p>
          <a:p>
            <a:pPr marL="285750" indent="-285750">
              <a:spcAft>
                <a:spcPts val="2400"/>
              </a:spcAft>
              <a:buFont typeface="Wingdings" panose="05000000000000000000" pitchFamily="2" charset="2"/>
              <a:buChar char="q"/>
            </a:pPr>
            <a:r>
              <a:rPr lang="fr-FR" dirty="0"/>
              <a:t>Protection contre la nuit</a:t>
            </a:r>
          </a:p>
        </p:txBody>
      </p:sp>
      <p:sp>
        <p:nvSpPr>
          <p:cNvPr id="5" name="Rectangle : coins arrondis 4">
            <a:extLst>
              <a:ext uri="{FF2B5EF4-FFF2-40B4-BE49-F238E27FC236}">
                <a16:creationId xmlns:a16="http://schemas.microsoft.com/office/drawing/2014/main" id="{9E5BFCE1-C4D3-4CF8-BCB0-75DE6C41A9EA}"/>
              </a:ext>
            </a:extLst>
          </p:cNvPr>
          <p:cNvSpPr/>
          <p:nvPr/>
        </p:nvSpPr>
        <p:spPr>
          <a:xfrm>
            <a:off x="3928545" y="2143137"/>
            <a:ext cx="1451098" cy="28248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1.2.10.1.</a:t>
            </a:r>
          </a:p>
        </p:txBody>
      </p:sp>
      <p:sp>
        <p:nvSpPr>
          <p:cNvPr id="7" name="Rectangle : coins arrondis 6">
            <a:extLst>
              <a:ext uri="{FF2B5EF4-FFF2-40B4-BE49-F238E27FC236}">
                <a16:creationId xmlns:a16="http://schemas.microsoft.com/office/drawing/2014/main" id="{5CA4993E-0F70-45AD-9FE0-A8BD2E19331C}"/>
              </a:ext>
            </a:extLst>
          </p:cNvPr>
          <p:cNvSpPr/>
          <p:nvPr/>
        </p:nvSpPr>
        <p:spPr>
          <a:xfrm>
            <a:off x="3928545" y="2741509"/>
            <a:ext cx="1451098" cy="28248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1.2.10.2.</a:t>
            </a:r>
          </a:p>
        </p:txBody>
      </p:sp>
      <p:sp>
        <p:nvSpPr>
          <p:cNvPr id="9" name="Rectangle : coins arrondis 8">
            <a:extLst>
              <a:ext uri="{FF2B5EF4-FFF2-40B4-BE49-F238E27FC236}">
                <a16:creationId xmlns:a16="http://schemas.microsoft.com/office/drawing/2014/main" id="{3C71D20F-02C8-4844-B7AD-89F7660EC375}"/>
              </a:ext>
            </a:extLst>
          </p:cNvPr>
          <p:cNvSpPr/>
          <p:nvPr/>
        </p:nvSpPr>
        <p:spPr>
          <a:xfrm>
            <a:off x="3928545" y="3356110"/>
            <a:ext cx="1451098" cy="28248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1.2.10.3.</a:t>
            </a:r>
          </a:p>
        </p:txBody>
      </p:sp>
      <p:sp>
        <p:nvSpPr>
          <p:cNvPr id="10" name="Rectangle : coins arrondis 9">
            <a:extLst>
              <a:ext uri="{FF2B5EF4-FFF2-40B4-BE49-F238E27FC236}">
                <a16:creationId xmlns:a16="http://schemas.microsoft.com/office/drawing/2014/main" id="{B3E9F60E-8560-4326-8D76-03A20E919A18}"/>
              </a:ext>
            </a:extLst>
          </p:cNvPr>
          <p:cNvSpPr/>
          <p:nvPr/>
        </p:nvSpPr>
        <p:spPr>
          <a:xfrm>
            <a:off x="7311902" y="3941983"/>
            <a:ext cx="1451098" cy="28248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1.2.10.4.</a:t>
            </a:r>
          </a:p>
        </p:txBody>
      </p:sp>
      <p:pic>
        <p:nvPicPr>
          <p:cNvPr id="4098" name="Picture 2" descr="Résultat de recherche d'images pour &quot;smiley&quot;">
            <a:extLst>
              <a:ext uri="{FF2B5EF4-FFF2-40B4-BE49-F238E27FC236}">
                <a16:creationId xmlns:a16="http://schemas.microsoft.com/office/drawing/2014/main" id="{38A3FCED-1229-4E26-BF31-0DB44946D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545" y="4385833"/>
            <a:ext cx="542241" cy="54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96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wipe(down)">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a:extLst>
              <a:ext uri="{FF2B5EF4-FFF2-40B4-BE49-F238E27FC236}">
                <a16:creationId xmlns:a16="http://schemas.microsoft.com/office/drawing/2014/main" id="{C777ADCC-3BA8-47E3-8D36-8A5074AFED74}"/>
              </a:ext>
            </a:extLst>
          </p:cNvPr>
          <p:cNvSpPr>
            <a:spLocks noChangeArrowheads="1"/>
          </p:cNvSpPr>
          <p:nvPr/>
        </p:nvSpPr>
        <p:spPr bwMode="auto">
          <a:xfrm>
            <a:off x="5994400" y="4534592"/>
            <a:ext cx="2520950" cy="1111250"/>
          </a:xfrm>
          <a:prstGeom prst="flowChartProcess">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sp>
        <p:nvSpPr>
          <p:cNvPr id="39939" name="Text Box 3">
            <a:extLst>
              <a:ext uri="{FF2B5EF4-FFF2-40B4-BE49-F238E27FC236}">
                <a16:creationId xmlns:a16="http://schemas.microsoft.com/office/drawing/2014/main" id="{464557D9-D9DA-44F5-9CA3-87C046E634CC}"/>
              </a:ext>
            </a:extLst>
          </p:cNvPr>
          <p:cNvSpPr txBox="1">
            <a:spLocks noChangeArrowheads="1"/>
          </p:cNvSpPr>
          <p:nvPr/>
        </p:nvSpPr>
        <p:spPr bwMode="auto">
          <a:xfrm>
            <a:off x="5994400" y="4534592"/>
            <a:ext cx="25209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600" b="1" dirty="0">
                <a:solidFill>
                  <a:srgbClr val="FF0000"/>
                </a:solidFill>
                <a:latin typeface="Arial" panose="020B0604020202020204" pitchFamily="34" charset="0"/>
              </a:rPr>
              <a:t>Définit les performances du béton mis en œuvre</a:t>
            </a:r>
          </a:p>
          <a:p>
            <a:pPr algn="ctr"/>
            <a:r>
              <a:rPr lang="fr-FR" altLang="fr-FR" sz="1600" b="1" dirty="0">
                <a:solidFill>
                  <a:srgbClr val="FF0000"/>
                </a:solidFill>
                <a:latin typeface="Arial" panose="020B0604020202020204" pitchFamily="34" charset="0"/>
              </a:rPr>
              <a:t>(R’bc, Abs,...)</a:t>
            </a:r>
          </a:p>
        </p:txBody>
      </p:sp>
      <p:grpSp>
        <p:nvGrpSpPr>
          <p:cNvPr id="39941" name="Group 5">
            <a:extLst>
              <a:ext uri="{FF2B5EF4-FFF2-40B4-BE49-F238E27FC236}">
                <a16:creationId xmlns:a16="http://schemas.microsoft.com/office/drawing/2014/main" id="{12016760-6B62-4D47-B012-DA846D66A369}"/>
              </a:ext>
            </a:extLst>
          </p:cNvPr>
          <p:cNvGrpSpPr>
            <a:grpSpLocks/>
          </p:cNvGrpSpPr>
          <p:nvPr/>
        </p:nvGrpSpPr>
        <p:grpSpPr bwMode="auto">
          <a:xfrm>
            <a:off x="809625" y="2015230"/>
            <a:ext cx="1657350" cy="825500"/>
            <a:chOff x="2358" y="981"/>
            <a:chExt cx="1044" cy="520"/>
          </a:xfrm>
        </p:grpSpPr>
        <p:sp>
          <p:nvSpPr>
            <p:cNvPr id="39942" name="AutoShape 6">
              <a:extLst>
                <a:ext uri="{FF2B5EF4-FFF2-40B4-BE49-F238E27FC236}">
                  <a16:creationId xmlns:a16="http://schemas.microsoft.com/office/drawing/2014/main" id="{5186FDA1-ECE0-4C77-9E10-BF4433FD99D9}"/>
                </a:ext>
              </a:extLst>
            </p:cNvPr>
            <p:cNvSpPr>
              <a:spLocks noChangeArrowheads="1"/>
            </p:cNvSpPr>
            <p:nvPr/>
          </p:nvSpPr>
          <p:spPr bwMode="auto">
            <a:xfrm>
              <a:off x="2358" y="981"/>
              <a:ext cx="1044" cy="52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dirty="0"/>
            </a:p>
          </p:txBody>
        </p:sp>
        <p:sp>
          <p:nvSpPr>
            <p:cNvPr id="39943" name="Text Box 7">
              <a:extLst>
                <a:ext uri="{FF2B5EF4-FFF2-40B4-BE49-F238E27FC236}">
                  <a16:creationId xmlns:a16="http://schemas.microsoft.com/office/drawing/2014/main" id="{0337E5B4-F083-4CCE-8869-B2A0AF0EB6CA}"/>
                </a:ext>
              </a:extLst>
            </p:cNvPr>
            <p:cNvSpPr txBox="1">
              <a:spLocks noChangeArrowheads="1"/>
            </p:cNvSpPr>
            <p:nvPr/>
          </p:nvSpPr>
          <p:spPr bwMode="auto">
            <a:xfrm>
              <a:off x="2358" y="981"/>
              <a:ext cx="1044" cy="52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altLang="fr-FR" sz="1600" dirty="0">
                  <a:latin typeface="Arial" panose="020B0604020202020204" pitchFamily="34" charset="0"/>
                </a:rPr>
                <a:t>Prescription d’un revêtement en béton</a:t>
              </a:r>
              <a:endParaRPr lang="en-US" altLang="fr-FR" sz="1600" dirty="0">
                <a:latin typeface="Arial" panose="020B0604020202020204" pitchFamily="34" charset="0"/>
              </a:endParaRPr>
            </a:p>
          </p:txBody>
        </p:sp>
      </p:grpSp>
      <p:sp>
        <p:nvSpPr>
          <p:cNvPr id="39944" name="Line 8">
            <a:extLst>
              <a:ext uri="{FF2B5EF4-FFF2-40B4-BE49-F238E27FC236}">
                <a16:creationId xmlns:a16="http://schemas.microsoft.com/office/drawing/2014/main" id="{C4C7AD3A-9C7D-4DBE-9C24-CD58BA909AF9}"/>
              </a:ext>
            </a:extLst>
          </p:cNvPr>
          <p:cNvSpPr>
            <a:spLocks noChangeShapeType="1"/>
          </p:cNvSpPr>
          <p:nvPr/>
        </p:nvSpPr>
        <p:spPr bwMode="auto">
          <a:xfrm>
            <a:off x="2538412" y="2878830"/>
            <a:ext cx="719138" cy="325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nvGrpSpPr>
          <p:cNvPr id="39945" name="Group 9">
            <a:extLst>
              <a:ext uri="{FF2B5EF4-FFF2-40B4-BE49-F238E27FC236}">
                <a16:creationId xmlns:a16="http://schemas.microsoft.com/office/drawing/2014/main" id="{CDAD39ED-63E3-4F22-A022-1C22DA5067FD}"/>
              </a:ext>
            </a:extLst>
          </p:cNvPr>
          <p:cNvGrpSpPr>
            <a:grpSpLocks/>
          </p:cNvGrpSpPr>
          <p:nvPr/>
        </p:nvGrpSpPr>
        <p:grpSpPr bwMode="auto">
          <a:xfrm>
            <a:off x="3330575" y="3239192"/>
            <a:ext cx="1657350" cy="825500"/>
            <a:chOff x="2358" y="1797"/>
            <a:chExt cx="1044" cy="520"/>
          </a:xfrm>
        </p:grpSpPr>
        <p:sp>
          <p:nvSpPr>
            <p:cNvPr id="39946" name="AutoShape 10">
              <a:extLst>
                <a:ext uri="{FF2B5EF4-FFF2-40B4-BE49-F238E27FC236}">
                  <a16:creationId xmlns:a16="http://schemas.microsoft.com/office/drawing/2014/main" id="{C904323B-4E10-4338-BB23-CF228137614E}"/>
                </a:ext>
              </a:extLst>
            </p:cNvPr>
            <p:cNvSpPr>
              <a:spLocks noChangeArrowheads="1"/>
            </p:cNvSpPr>
            <p:nvPr/>
          </p:nvSpPr>
          <p:spPr bwMode="auto">
            <a:xfrm>
              <a:off x="2358" y="1797"/>
              <a:ext cx="1044" cy="52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BE" dirty="0"/>
            </a:p>
          </p:txBody>
        </p:sp>
        <p:sp>
          <p:nvSpPr>
            <p:cNvPr id="39947" name="Text Box 11">
              <a:extLst>
                <a:ext uri="{FF2B5EF4-FFF2-40B4-BE49-F238E27FC236}">
                  <a16:creationId xmlns:a16="http://schemas.microsoft.com/office/drawing/2014/main" id="{B08FCEBB-F211-4992-81F1-4FD489DF90FF}"/>
                </a:ext>
              </a:extLst>
            </p:cNvPr>
            <p:cNvSpPr txBox="1">
              <a:spLocks noChangeArrowheads="1"/>
            </p:cNvSpPr>
            <p:nvPr/>
          </p:nvSpPr>
          <p:spPr bwMode="auto">
            <a:xfrm>
              <a:off x="2358" y="1797"/>
              <a:ext cx="1044" cy="52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altLang="fr-FR" sz="1600" dirty="0">
                  <a:latin typeface="Arial" panose="020B0604020202020204" pitchFamily="34" charset="0"/>
                </a:rPr>
                <a:t>Définition du réseau</a:t>
              </a:r>
            </a:p>
            <a:p>
              <a:pPr algn="ctr"/>
              <a:r>
                <a:rPr lang="fr-BE" altLang="fr-FR" sz="1600" b="1" dirty="0">
                  <a:solidFill>
                    <a:srgbClr val="FF0000"/>
                  </a:solidFill>
                  <a:latin typeface="Arial" panose="020B0604020202020204" pitchFamily="34" charset="0"/>
                </a:rPr>
                <a:t>I ou II ou </a:t>
              </a:r>
              <a:r>
                <a:rPr lang="fr-BE" altLang="fr-FR" sz="1600" b="1" dirty="0" err="1">
                  <a:solidFill>
                    <a:srgbClr val="FF0000"/>
                  </a:solidFill>
                  <a:latin typeface="Arial" panose="020B0604020202020204" pitchFamily="34" charset="0"/>
                </a:rPr>
                <a:t>IIIa,b</a:t>
              </a:r>
              <a:endParaRPr lang="en-US" altLang="fr-FR" sz="1600" b="1" dirty="0">
                <a:solidFill>
                  <a:srgbClr val="FF0000"/>
                </a:solidFill>
                <a:latin typeface="Arial" panose="020B0604020202020204" pitchFamily="34" charset="0"/>
              </a:endParaRPr>
            </a:p>
          </p:txBody>
        </p:sp>
      </p:grpSp>
      <p:sp>
        <p:nvSpPr>
          <p:cNvPr id="39948" name="Rectangle 2">
            <a:extLst>
              <a:ext uri="{FF2B5EF4-FFF2-40B4-BE49-F238E27FC236}">
                <a16:creationId xmlns:a16="http://schemas.microsoft.com/office/drawing/2014/main" id="{8B54C56A-2358-4AB4-86F7-AB9ED11A6F1E}"/>
              </a:ext>
            </a:extLst>
          </p:cNvPr>
          <p:cNvSpPr>
            <a:spLocks noChangeArrowheads="1"/>
          </p:cNvSpPr>
          <p:nvPr/>
        </p:nvSpPr>
        <p:spPr bwMode="auto">
          <a:xfrm>
            <a:off x="831107" y="1212158"/>
            <a:ext cx="65151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algn="r" eaLnBrk="1" hangingPunct="1"/>
            <a:r>
              <a:rPr lang="fr-FR" altLang="fr-FR" sz="1800" dirty="0"/>
              <a:t>Performances prescrites en matières de béton</a:t>
            </a:r>
            <a:br>
              <a:rPr lang="fr-FR" altLang="fr-FR" sz="1800" dirty="0"/>
            </a:br>
            <a:r>
              <a:rPr lang="fr-FR" altLang="fr-FR" sz="1800" dirty="0"/>
              <a:t>et méthodes de contrôle.</a:t>
            </a:r>
          </a:p>
        </p:txBody>
      </p:sp>
      <p:sp>
        <p:nvSpPr>
          <p:cNvPr id="39950" name="Line 14">
            <a:extLst>
              <a:ext uri="{FF2B5EF4-FFF2-40B4-BE49-F238E27FC236}">
                <a16:creationId xmlns:a16="http://schemas.microsoft.com/office/drawing/2014/main" id="{0805AFB6-0B5F-4CF9-B6B7-FAFB94B7B498}"/>
              </a:ext>
            </a:extLst>
          </p:cNvPr>
          <p:cNvSpPr>
            <a:spLocks noChangeShapeType="1"/>
          </p:cNvSpPr>
          <p:nvPr/>
        </p:nvSpPr>
        <p:spPr bwMode="auto">
          <a:xfrm>
            <a:off x="5130800" y="4102792"/>
            <a:ext cx="719137" cy="360363"/>
          </a:xfrm>
          <a:prstGeom prst="line">
            <a:avLst/>
          </a:prstGeom>
          <a:noFill/>
          <a:ln w="76200">
            <a:solidFill>
              <a:srgbClr val="C3092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dirty="0"/>
          </a:p>
        </p:txBody>
      </p:sp>
      <p:sp>
        <p:nvSpPr>
          <p:cNvPr id="3" name="Titre 2">
            <a:extLst>
              <a:ext uri="{FF2B5EF4-FFF2-40B4-BE49-F238E27FC236}">
                <a16:creationId xmlns:a16="http://schemas.microsoft.com/office/drawing/2014/main" id="{1FE999C5-3B2C-4472-9B58-542C06CD53B0}"/>
              </a:ext>
            </a:extLst>
          </p:cNvPr>
          <p:cNvSpPr>
            <a:spLocks noGrp="1"/>
          </p:cNvSpPr>
          <p:nvPr>
            <p:ph type="title"/>
          </p:nvPr>
        </p:nvSpPr>
        <p:spPr/>
        <p:txBody>
          <a:bodyPr/>
          <a:lstStyle/>
          <a:p>
            <a:r>
              <a:rPr lang="fr-FR" noProof="0" dirty="0"/>
              <a:t>Spécifications et Contrôles</a:t>
            </a:r>
            <a:br>
              <a:rPr lang="fr-FR" noProof="0" dirty="0"/>
            </a:br>
            <a:r>
              <a:rPr lang="fr-FR" noProof="0" dirty="0"/>
              <a:t>Après exécution</a:t>
            </a: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06CEF01E-9119-4B73-8CD2-710960C979DC}"/>
              </a:ext>
            </a:extLst>
          </p:cNvPr>
          <p:cNvSpPr>
            <a:spLocks noGrp="1" noChangeArrowheads="1"/>
          </p:cNvSpPr>
          <p:nvPr>
            <p:ph type="title"/>
          </p:nvPr>
        </p:nvSpPr>
        <p:spPr/>
        <p:txBody>
          <a:bodyPr/>
          <a:lstStyle/>
          <a:p>
            <a:r>
              <a:rPr lang="fr-FR" noProof="0" dirty="0"/>
              <a:t>Spécifications et Contrôles</a:t>
            </a:r>
            <a:br>
              <a:rPr lang="fr-FR" noProof="0" dirty="0"/>
            </a:br>
            <a:r>
              <a:rPr lang="fr-FR" noProof="0" dirty="0"/>
              <a:t>Après exécution</a:t>
            </a:r>
            <a:endParaRPr lang="fr-FR" altLang="fr-FR" cap="none" noProof="0" dirty="0">
              <a:ea typeface="Geneva" pitchFamily="64" charset="-128"/>
            </a:endParaRPr>
          </a:p>
        </p:txBody>
      </p:sp>
      <p:sp>
        <p:nvSpPr>
          <p:cNvPr id="10244" name="Rectangle 3">
            <a:extLst>
              <a:ext uri="{FF2B5EF4-FFF2-40B4-BE49-F238E27FC236}">
                <a16:creationId xmlns:a16="http://schemas.microsoft.com/office/drawing/2014/main" id="{104D8098-F4F8-479A-9071-38859800832E}"/>
              </a:ext>
            </a:extLst>
          </p:cNvPr>
          <p:cNvSpPr>
            <a:spLocks noGrp="1" noChangeArrowheads="1"/>
          </p:cNvSpPr>
          <p:nvPr>
            <p:ph type="body" idx="4294967295"/>
          </p:nvPr>
        </p:nvSpPr>
        <p:spPr>
          <a:xfrm>
            <a:off x="0" y="2178050"/>
            <a:ext cx="8353425" cy="1655763"/>
          </a:xfrm>
        </p:spPr>
        <p:txBody>
          <a:bodyPr/>
          <a:lstStyle/>
          <a:p>
            <a:pPr eaLnBrk="1" hangingPunct="1">
              <a:spcBef>
                <a:spcPct val="0"/>
              </a:spcBef>
              <a:buFontTx/>
              <a:buNone/>
            </a:pPr>
            <a:r>
              <a:rPr lang="fr-FR" altLang="fr-FR" sz="1600" b="0" noProof="0" dirty="0">
                <a:solidFill>
                  <a:srgbClr val="4D4D4D"/>
                </a:solidFill>
                <a:ea typeface="Geneva" pitchFamily="64" charset="-128"/>
              </a:rPr>
              <a:t>Mesurée sur carottes de 100 cm²</a:t>
            </a:r>
          </a:p>
          <a:p>
            <a:pPr eaLnBrk="1" hangingPunct="1">
              <a:spcBef>
                <a:spcPct val="0"/>
              </a:spcBef>
              <a:buFontTx/>
              <a:buNone/>
            </a:pPr>
            <a:endParaRPr lang="fr-FR" altLang="fr-FR" sz="1600" b="0" noProof="0" dirty="0">
              <a:solidFill>
                <a:srgbClr val="4D4D4D"/>
              </a:solidFill>
              <a:ea typeface="Geneva" pitchFamily="64" charset="-128"/>
            </a:endParaRPr>
          </a:p>
          <a:p>
            <a:pPr eaLnBrk="1" hangingPunct="1">
              <a:spcBef>
                <a:spcPct val="0"/>
              </a:spcBef>
              <a:buFontTx/>
              <a:buNone/>
            </a:pPr>
            <a:r>
              <a:rPr lang="fr-FR" altLang="fr-FR" sz="1600" b="0" noProof="0" dirty="0">
                <a:solidFill>
                  <a:srgbClr val="4D4D4D"/>
                </a:solidFill>
                <a:ea typeface="Geneva" pitchFamily="64" charset="-128"/>
              </a:rPr>
              <a:t>Toute épaisseur individuelle E</a:t>
            </a:r>
            <a:r>
              <a:rPr lang="fr-FR" altLang="fr-FR" sz="1600" b="0" baseline="-25000" noProof="0" dirty="0">
                <a:solidFill>
                  <a:srgbClr val="4D4D4D"/>
                </a:solidFill>
                <a:ea typeface="Geneva" pitchFamily="64" charset="-128"/>
              </a:rPr>
              <a:t>i</a:t>
            </a:r>
            <a:r>
              <a:rPr lang="fr-FR" altLang="fr-FR" sz="1600" b="0" noProof="0" dirty="0">
                <a:solidFill>
                  <a:srgbClr val="4D4D4D"/>
                </a:solidFill>
                <a:ea typeface="Geneva" pitchFamily="64" charset="-128"/>
              </a:rPr>
              <a:t> est ≥ à l’épaisseur nominale prévue E</a:t>
            </a:r>
            <a:r>
              <a:rPr lang="fr-FR" altLang="fr-FR" sz="1600" b="0" baseline="-25000" noProof="0" dirty="0">
                <a:solidFill>
                  <a:srgbClr val="4D4D4D"/>
                </a:solidFill>
                <a:ea typeface="Geneva" pitchFamily="64" charset="-128"/>
              </a:rPr>
              <a:t>nom</a:t>
            </a:r>
          </a:p>
          <a:p>
            <a:pPr eaLnBrk="1" hangingPunct="1">
              <a:spcBef>
                <a:spcPct val="0"/>
              </a:spcBef>
              <a:buFontTx/>
              <a:buNone/>
            </a:pPr>
            <a:endParaRPr lang="fr-FR" altLang="fr-FR" sz="1600" b="0" baseline="-25000" noProof="0" dirty="0">
              <a:solidFill>
                <a:srgbClr val="4D4D4D"/>
              </a:solidFill>
              <a:ea typeface="Geneva" pitchFamily="64" charset="-128"/>
            </a:endParaRPr>
          </a:p>
          <a:p>
            <a:pPr eaLnBrk="1" hangingPunct="1">
              <a:spcBef>
                <a:spcPct val="0"/>
              </a:spcBef>
              <a:buFontTx/>
              <a:buNone/>
            </a:pPr>
            <a:r>
              <a:rPr lang="fr-FR" altLang="fr-FR" sz="1600" b="0" noProof="0" dirty="0">
                <a:solidFill>
                  <a:srgbClr val="4D4D4D"/>
                </a:solidFill>
                <a:ea typeface="Geneva" pitchFamily="64" charset="-128"/>
              </a:rPr>
              <a:t>Suppression du contrôle statistique.</a:t>
            </a:r>
          </a:p>
        </p:txBody>
      </p:sp>
      <p:sp>
        <p:nvSpPr>
          <p:cNvPr id="10246" name="Text Box 6">
            <a:extLst>
              <a:ext uri="{FF2B5EF4-FFF2-40B4-BE49-F238E27FC236}">
                <a16:creationId xmlns:a16="http://schemas.microsoft.com/office/drawing/2014/main" id="{8CC75883-EA7B-4DF6-8AEE-458963962966}"/>
              </a:ext>
            </a:extLst>
          </p:cNvPr>
          <p:cNvSpPr txBox="1">
            <a:spLocks noChangeArrowheads="1"/>
          </p:cNvSpPr>
          <p:nvPr/>
        </p:nvSpPr>
        <p:spPr bwMode="auto">
          <a:xfrm>
            <a:off x="179246" y="5136760"/>
            <a:ext cx="4103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dirty="0">
                <a:solidFill>
                  <a:srgbClr val="4D4D4D"/>
                </a:solidFill>
                <a:latin typeface="Verdana" panose="020B0604030504040204" pitchFamily="34" charset="0"/>
              </a:rPr>
              <a:t>Mesurée sur carottes de 100 cm²</a:t>
            </a:r>
          </a:p>
        </p:txBody>
      </p:sp>
      <p:sp>
        <p:nvSpPr>
          <p:cNvPr id="10248" name="Text Box 8">
            <a:extLst>
              <a:ext uri="{FF2B5EF4-FFF2-40B4-BE49-F238E27FC236}">
                <a16:creationId xmlns:a16="http://schemas.microsoft.com/office/drawing/2014/main" id="{364E6143-1537-4A06-951D-02EEA27CF3DC}"/>
              </a:ext>
            </a:extLst>
          </p:cNvPr>
          <p:cNvSpPr txBox="1">
            <a:spLocks noChangeArrowheads="1"/>
          </p:cNvSpPr>
          <p:nvPr/>
        </p:nvSpPr>
        <p:spPr bwMode="auto">
          <a:xfrm>
            <a:off x="663741" y="1672433"/>
            <a:ext cx="1800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fr-FR" altLang="fr-FR" sz="1800" b="1" dirty="0">
                <a:solidFill>
                  <a:srgbClr val="4D4D4D"/>
                </a:solidFill>
                <a:latin typeface="Verdana" panose="020B0604030504040204" pitchFamily="34" charset="0"/>
              </a:rPr>
              <a:t>Epaisseur</a:t>
            </a:r>
            <a:endParaRPr lang="fr-FR" altLang="fr-FR" sz="1800" dirty="0">
              <a:latin typeface="Verdana" panose="020B0604030504040204" pitchFamily="34" charset="0"/>
            </a:endParaRPr>
          </a:p>
        </p:txBody>
      </p:sp>
      <p:sp>
        <p:nvSpPr>
          <p:cNvPr id="10249" name="Text Box 9">
            <a:extLst>
              <a:ext uri="{FF2B5EF4-FFF2-40B4-BE49-F238E27FC236}">
                <a16:creationId xmlns:a16="http://schemas.microsoft.com/office/drawing/2014/main" id="{8E65BBC0-144E-4836-96A2-BD3523BF9B4C}"/>
              </a:ext>
            </a:extLst>
          </p:cNvPr>
          <p:cNvSpPr txBox="1">
            <a:spLocks noChangeArrowheads="1"/>
          </p:cNvSpPr>
          <p:nvPr/>
        </p:nvSpPr>
        <p:spPr bwMode="auto">
          <a:xfrm>
            <a:off x="322121" y="4560498"/>
            <a:ext cx="32400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800" b="1" dirty="0">
                <a:solidFill>
                  <a:srgbClr val="4D4D4D"/>
                </a:solidFill>
                <a:latin typeface="Verdana" panose="020B0604030504040204" pitchFamily="34" charset="0"/>
              </a:rPr>
              <a:t>Position des armatures</a:t>
            </a:r>
            <a:endParaRPr lang="fr-FR" altLang="fr-FR" sz="1800" dirty="0">
              <a:latin typeface="Verdana" panose="020B0604030504040204" pitchFamily="34" charset="0"/>
            </a:endParaRPr>
          </a:p>
        </p:txBody>
      </p:sp>
      <p:pic>
        <p:nvPicPr>
          <p:cNvPr id="10250" name="Picture 10" descr="HPIM1552">
            <a:extLst>
              <a:ext uri="{FF2B5EF4-FFF2-40B4-BE49-F238E27FC236}">
                <a16:creationId xmlns:a16="http://schemas.microsoft.com/office/drawing/2014/main" id="{E045D312-C98D-4060-A492-9F100FA65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967" y="3202739"/>
            <a:ext cx="3744912" cy="2809875"/>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EE0CE0A-2C40-485A-B816-F14A719E8FFA}"/>
              </a:ext>
            </a:extLst>
          </p:cNvPr>
          <p:cNvSpPr/>
          <p:nvPr/>
        </p:nvSpPr>
        <p:spPr>
          <a:xfrm>
            <a:off x="2768558" y="1001218"/>
            <a:ext cx="3501728" cy="461665"/>
          </a:xfrm>
          <a:prstGeom prst="rect">
            <a:avLst/>
          </a:prstGeom>
        </p:spPr>
        <p:txBody>
          <a:bodyPr wrap="none">
            <a:spAutoFit/>
          </a:bodyPr>
          <a:lstStyle/>
          <a:p>
            <a:r>
              <a:rPr lang="fr-FR" altLang="fr-FR" sz="2400" b="1" dirty="0">
                <a:ea typeface="Geneva" pitchFamily="64" charset="-128"/>
              </a:rPr>
              <a:t>Caractéristiques de masse</a:t>
            </a:r>
            <a:endParaRPr lang="fr-FR" sz="2400" b="1" dirty="0"/>
          </a:p>
        </p:txBody>
      </p:sp>
      <p:sp>
        <p:nvSpPr>
          <p:cNvPr id="13" name="Rectangle : coins arrondis 12">
            <a:extLst>
              <a:ext uri="{FF2B5EF4-FFF2-40B4-BE49-F238E27FC236}">
                <a16:creationId xmlns:a16="http://schemas.microsoft.com/office/drawing/2014/main" id="{80E7450A-1F56-42DF-9CC7-3B2CECF3D44F}"/>
              </a:ext>
            </a:extLst>
          </p:cNvPr>
          <p:cNvSpPr/>
          <p:nvPr/>
        </p:nvSpPr>
        <p:spPr>
          <a:xfrm>
            <a:off x="3557384" y="1672433"/>
            <a:ext cx="1451098" cy="416696"/>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1.3.1.1.</a:t>
            </a:r>
          </a:p>
        </p:txBody>
      </p:sp>
      <p:sp>
        <p:nvSpPr>
          <p:cNvPr id="14" name="Rectangle : coins arrondis 13">
            <a:extLst>
              <a:ext uri="{FF2B5EF4-FFF2-40B4-BE49-F238E27FC236}">
                <a16:creationId xmlns:a16="http://schemas.microsoft.com/office/drawing/2014/main" id="{F0410B39-2B61-4F70-A3D3-5DF27554D472}"/>
              </a:ext>
            </a:extLst>
          </p:cNvPr>
          <p:cNvSpPr/>
          <p:nvPr/>
        </p:nvSpPr>
        <p:spPr>
          <a:xfrm>
            <a:off x="3557384" y="4560498"/>
            <a:ext cx="1451098" cy="36671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1.3.1.2.</a:t>
            </a:r>
          </a:p>
        </p:txBody>
      </p:sp>
      <p:pic>
        <p:nvPicPr>
          <p:cNvPr id="4" name="Image 3">
            <a:extLst>
              <a:ext uri="{FF2B5EF4-FFF2-40B4-BE49-F238E27FC236}">
                <a16:creationId xmlns:a16="http://schemas.microsoft.com/office/drawing/2014/main" id="{8245735B-3794-4AF7-B4EE-CAAF7572E861}"/>
              </a:ext>
            </a:extLst>
          </p:cNvPr>
          <p:cNvPicPr>
            <a:picLocks noChangeAspect="1"/>
          </p:cNvPicPr>
          <p:nvPr/>
        </p:nvPicPr>
        <p:blipFill>
          <a:blip r:embed="rId4"/>
          <a:stretch>
            <a:fillRect/>
          </a:stretch>
        </p:blipFill>
        <p:spPr>
          <a:xfrm>
            <a:off x="6398650" y="1160271"/>
            <a:ext cx="2352194" cy="1583112"/>
          </a:xfrm>
          <a:prstGeom prst="rect">
            <a:avLst/>
          </a:prstGeom>
        </p:spPr>
      </p:pic>
      <p:sp>
        <p:nvSpPr>
          <p:cNvPr id="16" name="ZoneTexte 15">
            <a:extLst>
              <a:ext uri="{FF2B5EF4-FFF2-40B4-BE49-F238E27FC236}">
                <a16:creationId xmlns:a16="http://schemas.microsoft.com/office/drawing/2014/main" id="{BE6E609E-A333-41BF-A40E-AD8DF433EE8F}"/>
              </a:ext>
            </a:extLst>
          </p:cNvPr>
          <p:cNvSpPr txBox="1"/>
          <p:nvPr/>
        </p:nvSpPr>
        <p:spPr>
          <a:xfrm>
            <a:off x="8122038" y="2716096"/>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R75/05</a:t>
            </a:r>
          </a:p>
        </p:txBody>
      </p:sp>
      <p:sp>
        <p:nvSpPr>
          <p:cNvPr id="15" name="Rectangle : coins arrondis 14">
            <a:extLst>
              <a:ext uri="{FF2B5EF4-FFF2-40B4-BE49-F238E27FC236}">
                <a16:creationId xmlns:a16="http://schemas.microsoft.com/office/drawing/2014/main" id="{B2A24F0B-2679-4C68-9AC6-5057CB64D32C}"/>
              </a:ext>
            </a:extLst>
          </p:cNvPr>
          <p:cNvSpPr/>
          <p:nvPr/>
        </p:nvSpPr>
        <p:spPr>
          <a:xfrm>
            <a:off x="5289124" y="340622"/>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1.3.1.</a:t>
            </a:r>
          </a:p>
          <a:p>
            <a:pPr algn="ctr"/>
            <a:r>
              <a:rPr lang="fr-FR" dirty="0">
                <a:solidFill>
                  <a:schemeClr val="accent1">
                    <a:lumMod val="75000"/>
                  </a:schemeClr>
                </a:solidFill>
              </a:rPr>
              <a:t>Vérifications G. 1.4.2.1.</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DE744AA-E9D4-4B29-AB6D-EE96DB806A60}"/>
              </a:ext>
            </a:extLst>
          </p:cNvPr>
          <p:cNvSpPr>
            <a:spLocks noChangeArrowheads="1"/>
          </p:cNvSpPr>
          <p:nvPr/>
        </p:nvSpPr>
        <p:spPr bwMode="auto">
          <a:xfrm>
            <a:off x="440568" y="1364940"/>
            <a:ext cx="4021872" cy="36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sz="1800" dirty="0"/>
              <a:t>Résistance à la compression</a:t>
            </a:r>
          </a:p>
        </p:txBody>
      </p:sp>
      <p:sp>
        <p:nvSpPr>
          <p:cNvPr id="25605" name="Text Box 5">
            <a:extLst>
              <a:ext uri="{FF2B5EF4-FFF2-40B4-BE49-F238E27FC236}">
                <a16:creationId xmlns:a16="http://schemas.microsoft.com/office/drawing/2014/main" id="{2E5D30F1-7039-4175-AC8C-F101A012FD4C}"/>
              </a:ext>
            </a:extLst>
          </p:cNvPr>
          <p:cNvSpPr txBox="1">
            <a:spLocks noChangeArrowheads="1"/>
          </p:cNvSpPr>
          <p:nvPr/>
        </p:nvSpPr>
        <p:spPr bwMode="auto">
          <a:xfrm>
            <a:off x="112651" y="5047059"/>
            <a:ext cx="70952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600" b="1" dirty="0">
                <a:latin typeface="Verdana" panose="020B0604030504040204" pitchFamily="34" charset="0"/>
              </a:rPr>
              <a:t>Méthode d’essais :</a:t>
            </a:r>
          </a:p>
          <a:p>
            <a:r>
              <a:rPr lang="fr-FR" altLang="fr-FR" sz="1600" b="1" dirty="0">
                <a:latin typeface="Verdana" panose="020B0604030504040204" pitchFamily="34" charset="0"/>
              </a:rPr>
              <a:t>	- Chapitre Q, rubrique G1 : CME 52.05 </a:t>
            </a:r>
            <a:r>
              <a:rPr lang="fr-FR" altLang="fr-FR" sz="1600" b="1" dirty="0">
                <a:solidFill>
                  <a:srgbClr val="0066FF"/>
                </a:solidFill>
                <a:latin typeface="Verdana" panose="020B0604030504040204" pitchFamily="34" charset="0"/>
              </a:rPr>
              <a:t>(R’c sur carottes)</a:t>
            </a:r>
          </a:p>
          <a:p>
            <a:r>
              <a:rPr lang="fr-FR" altLang="fr-FR" sz="1600" b="1" dirty="0">
                <a:latin typeface="Verdana" panose="020B0604030504040204" pitchFamily="34" charset="0"/>
              </a:rPr>
              <a:t>	- </a:t>
            </a:r>
            <a:r>
              <a:rPr lang="fr-FR" altLang="fr-FR" sz="1600" b="1" dirty="0">
                <a:solidFill>
                  <a:srgbClr val="FB1913"/>
                </a:solidFill>
                <a:latin typeface="Verdana" panose="020B0604030504040204" pitchFamily="34" charset="0"/>
              </a:rPr>
              <a:t>Norme NBN EN 12390-3</a:t>
            </a:r>
            <a:r>
              <a:rPr lang="fr-FR" altLang="fr-FR" sz="1600" b="1" dirty="0">
                <a:latin typeface="Verdana" panose="020B0604030504040204" pitchFamily="34" charset="0"/>
              </a:rPr>
              <a:t> </a:t>
            </a:r>
            <a:r>
              <a:rPr lang="fr-FR" altLang="fr-FR" sz="1600" b="1" dirty="0">
                <a:solidFill>
                  <a:srgbClr val="0066FF"/>
                </a:solidFill>
                <a:latin typeface="Verdana" panose="020B0604030504040204" pitchFamily="34" charset="0"/>
              </a:rPr>
              <a:t>(R’c sur cubes)</a:t>
            </a:r>
          </a:p>
        </p:txBody>
      </p:sp>
      <p:sp>
        <p:nvSpPr>
          <p:cNvPr id="3" name="Titre 2">
            <a:extLst>
              <a:ext uri="{FF2B5EF4-FFF2-40B4-BE49-F238E27FC236}">
                <a16:creationId xmlns:a16="http://schemas.microsoft.com/office/drawing/2014/main" id="{312EB81F-A89F-4EE0-9929-D3978DACCD4D}"/>
              </a:ext>
            </a:extLst>
          </p:cNvPr>
          <p:cNvSpPr>
            <a:spLocks noGrp="1"/>
          </p:cNvSpPr>
          <p:nvPr>
            <p:ph type="title"/>
          </p:nvPr>
        </p:nvSpPr>
        <p:spPr/>
        <p:txBody>
          <a:bodyPr/>
          <a:lstStyle/>
          <a:p>
            <a:r>
              <a:rPr lang="fr-FR" noProof="0" dirty="0"/>
              <a:t>Spécifications et Contrôles</a:t>
            </a:r>
            <a:br>
              <a:rPr lang="fr-FR" noProof="0" dirty="0"/>
            </a:br>
            <a:r>
              <a:rPr lang="fr-FR" noProof="0" dirty="0"/>
              <a:t>Après exécution</a:t>
            </a:r>
          </a:p>
        </p:txBody>
      </p:sp>
      <p:sp>
        <p:nvSpPr>
          <p:cNvPr id="9" name="Rectangle 8">
            <a:extLst>
              <a:ext uri="{FF2B5EF4-FFF2-40B4-BE49-F238E27FC236}">
                <a16:creationId xmlns:a16="http://schemas.microsoft.com/office/drawing/2014/main" id="{AAE40B88-F2B0-4BA2-B74B-1A5D5E93E306}"/>
              </a:ext>
            </a:extLst>
          </p:cNvPr>
          <p:cNvSpPr/>
          <p:nvPr/>
        </p:nvSpPr>
        <p:spPr>
          <a:xfrm>
            <a:off x="2768558" y="1001218"/>
            <a:ext cx="3501728" cy="461665"/>
          </a:xfrm>
          <a:prstGeom prst="rect">
            <a:avLst/>
          </a:prstGeom>
        </p:spPr>
        <p:txBody>
          <a:bodyPr wrap="none">
            <a:spAutoFit/>
          </a:bodyPr>
          <a:lstStyle/>
          <a:p>
            <a:r>
              <a:rPr lang="fr-FR" altLang="fr-FR" sz="2400" b="1" dirty="0">
                <a:ea typeface="Geneva" pitchFamily="64" charset="-128"/>
              </a:rPr>
              <a:t>Caractéristiques de masse</a:t>
            </a:r>
            <a:endParaRPr lang="fr-FR" sz="2400" b="1" dirty="0"/>
          </a:p>
        </p:txBody>
      </p:sp>
      <p:sp>
        <p:nvSpPr>
          <p:cNvPr id="10" name="Rectangle : coins arrondis 9">
            <a:extLst>
              <a:ext uri="{FF2B5EF4-FFF2-40B4-BE49-F238E27FC236}">
                <a16:creationId xmlns:a16="http://schemas.microsoft.com/office/drawing/2014/main" id="{77EA6738-DAB8-4E02-91C5-49EC6E4002D7}"/>
              </a:ext>
            </a:extLst>
          </p:cNvPr>
          <p:cNvSpPr/>
          <p:nvPr/>
        </p:nvSpPr>
        <p:spPr>
          <a:xfrm>
            <a:off x="4278988" y="1428593"/>
            <a:ext cx="1451098" cy="32144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1.3.1.3.</a:t>
            </a:r>
          </a:p>
        </p:txBody>
      </p:sp>
      <p:pic>
        <p:nvPicPr>
          <p:cNvPr id="5" name="Image 4">
            <a:extLst>
              <a:ext uri="{FF2B5EF4-FFF2-40B4-BE49-F238E27FC236}">
                <a16:creationId xmlns:a16="http://schemas.microsoft.com/office/drawing/2014/main" id="{1D3F2A18-241A-4952-95A8-76C6F9F64ED4}"/>
              </a:ext>
            </a:extLst>
          </p:cNvPr>
          <p:cNvPicPr>
            <a:picLocks noChangeAspect="1"/>
          </p:cNvPicPr>
          <p:nvPr/>
        </p:nvPicPr>
        <p:blipFill>
          <a:blip r:embed="rId3"/>
          <a:stretch>
            <a:fillRect/>
          </a:stretch>
        </p:blipFill>
        <p:spPr>
          <a:xfrm>
            <a:off x="567243" y="1826482"/>
            <a:ext cx="6790477" cy="3039679"/>
          </a:xfrm>
          <a:prstGeom prst="rect">
            <a:avLst/>
          </a:prstGeom>
        </p:spPr>
      </p:pic>
      <p:sp>
        <p:nvSpPr>
          <p:cNvPr id="12" name="Parchemin : horizontal 11">
            <a:extLst>
              <a:ext uri="{FF2B5EF4-FFF2-40B4-BE49-F238E27FC236}">
                <a16:creationId xmlns:a16="http://schemas.microsoft.com/office/drawing/2014/main" id="{5F800B78-494B-4C90-87B6-39183157D705}"/>
              </a:ext>
            </a:extLst>
          </p:cNvPr>
          <p:cNvSpPr/>
          <p:nvPr/>
        </p:nvSpPr>
        <p:spPr>
          <a:xfrm>
            <a:off x="112651" y="1358728"/>
            <a:ext cx="7356142" cy="3608987"/>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A2C0A10D-7F8C-4C41-878A-975E0787F884}"/>
              </a:ext>
            </a:extLst>
          </p:cNvPr>
          <p:cNvSpPr txBox="1"/>
          <p:nvPr/>
        </p:nvSpPr>
        <p:spPr>
          <a:xfrm>
            <a:off x="5852754" y="4544921"/>
            <a:ext cx="67038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1.3.1.3.</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811AB396-EE77-413D-BD4F-D13FF5AFFF1A}"/>
              </a:ext>
            </a:extLst>
          </p:cNvPr>
          <p:cNvPicPr>
            <a:picLocks noChangeAspect="1"/>
          </p:cNvPicPr>
          <p:nvPr/>
        </p:nvPicPr>
        <p:blipFill>
          <a:blip r:embed="rId4"/>
          <a:stretch>
            <a:fillRect/>
          </a:stretch>
        </p:blipFill>
        <p:spPr>
          <a:xfrm>
            <a:off x="6750432" y="3925405"/>
            <a:ext cx="2252679" cy="1343035"/>
          </a:xfrm>
          <a:prstGeom prst="rect">
            <a:avLst/>
          </a:prstGeom>
        </p:spPr>
      </p:pic>
      <p:sp>
        <p:nvSpPr>
          <p:cNvPr id="15" name="ZoneTexte 14">
            <a:extLst>
              <a:ext uri="{FF2B5EF4-FFF2-40B4-BE49-F238E27FC236}">
                <a16:creationId xmlns:a16="http://schemas.microsoft.com/office/drawing/2014/main" id="{09333089-A2CC-418C-A8F0-EAF7BE019D5F}"/>
              </a:ext>
            </a:extLst>
          </p:cNvPr>
          <p:cNvSpPr txBox="1"/>
          <p:nvPr/>
        </p:nvSpPr>
        <p:spPr>
          <a:xfrm>
            <a:off x="8356062" y="5268440"/>
            <a:ext cx="78793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R75/05</a:t>
            </a:r>
          </a:p>
        </p:txBody>
      </p:sp>
      <p:sp>
        <p:nvSpPr>
          <p:cNvPr id="16" name="Rectangle : coins arrondis 15">
            <a:extLst>
              <a:ext uri="{FF2B5EF4-FFF2-40B4-BE49-F238E27FC236}">
                <a16:creationId xmlns:a16="http://schemas.microsoft.com/office/drawing/2014/main" id="{59E33581-7CAD-4DF1-AB32-7903C91B41E6}"/>
              </a:ext>
            </a:extLst>
          </p:cNvPr>
          <p:cNvSpPr/>
          <p:nvPr/>
        </p:nvSpPr>
        <p:spPr>
          <a:xfrm>
            <a:off x="5289124" y="340622"/>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1.3.1.</a:t>
            </a:r>
          </a:p>
          <a:p>
            <a:pPr algn="ctr"/>
            <a:r>
              <a:rPr lang="fr-FR" dirty="0">
                <a:solidFill>
                  <a:schemeClr val="accent1">
                    <a:lumMod val="75000"/>
                  </a:schemeClr>
                </a:solidFill>
              </a:rPr>
              <a:t>Vérifications G. 1.4.2.1.</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6E36C72-9947-4BA3-AFF5-F8BD62C38D42}"/>
              </a:ext>
            </a:extLst>
          </p:cNvPr>
          <p:cNvPicPr>
            <a:picLocks noChangeAspect="1"/>
          </p:cNvPicPr>
          <p:nvPr/>
        </p:nvPicPr>
        <p:blipFill>
          <a:blip r:embed="rId3"/>
          <a:stretch>
            <a:fillRect/>
          </a:stretch>
        </p:blipFill>
        <p:spPr>
          <a:xfrm>
            <a:off x="785181" y="1931512"/>
            <a:ext cx="5910306" cy="3138510"/>
          </a:xfrm>
          <a:prstGeom prst="rect">
            <a:avLst/>
          </a:prstGeom>
        </p:spPr>
      </p:pic>
      <p:sp>
        <p:nvSpPr>
          <p:cNvPr id="26626" name="Rectangle 2">
            <a:extLst>
              <a:ext uri="{FF2B5EF4-FFF2-40B4-BE49-F238E27FC236}">
                <a16:creationId xmlns:a16="http://schemas.microsoft.com/office/drawing/2014/main" id="{EDA74729-CA76-4558-8E00-99CAE1D3789D}"/>
              </a:ext>
            </a:extLst>
          </p:cNvPr>
          <p:cNvSpPr>
            <a:spLocks noChangeArrowheads="1"/>
          </p:cNvSpPr>
          <p:nvPr/>
        </p:nvSpPr>
        <p:spPr bwMode="auto">
          <a:xfrm>
            <a:off x="197894" y="1431867"/>
            <a:ext cx="7920038" cy="4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sz="1800" dirty="0"/>
              <a:t>Absorption d’eau par immersion</a:t>
            </a:r>
          </a:p>
        </p:txBody>
      </p:sp>
      <p:sp>
        <p:nvSpPr>
          <p:cNvPr id="26629" name="Text Box 5">
            <a:extLst>
              <a:ext uri="{FF2B5EF4-FFF2-40B4-BE49-F238E27FC236}">
                <a16:creationId xmlns:a16="http://schemas.microsoft.com/office/drawing/2014/main" id="{287DFD2D-1704-4F9C-864A-2510BFFBF72F}"/>
              </a:ext>
            </a:extLst>
          </p:cNvPr>
          <p:cNvSpPr txBox="1">
            <a:spLocks noChangeArrowheads="1"/>
          </p:cNvSpPr>
          <p:nvPr/>
        </p:nvSpPr>
        <p:spPr bwMode="auto">
          <a:xfrm>
            <a:off x="673480" y="5264902"/>
            <a:ext cx="84267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a:latin typeface="Verdana" panose="020B0604030504040204" pitchFamily="34" charset="0"/>
              </a:rPr>
              <a:t>Méthode d’essais :</a:t>
            </a:r>
          </a:p>
          <a:p>
            <a:r>
              <a:rPr lang="fr-FR" altLang="fr-FR" sz="1600" b="1" dirty="0">
                <a:latin typeface="Verdana" panose="020B0604030504040204" pitchFamily="34" charset="0"/>
              </a:rPr>
              <a:t>	- Chapitre Q, rubrique G1 : CME 53.13</a:t>
            </a:r>
          </a:p>
          <a:p>
            <a:r>
              <a:rPr lang="fr-FR" altLang="fr-FR" sz="1600" b="1" dirty="0">
                <a:latin typeface="Verdana" panose="020B0604030504040204" pitchFamily="34" charset="0"/>
              </a:rPr>
              <a:t>		</a:t>
            </a:r>
            <a:r>
              <a:rPr lang="fr-FR" altLang="fr-FR" sz="1600" b="1" dirty="0">
                <a:solidFill>
                  <a:srgbClr val="0066FF"/>
                </a:solidFill>
                <a:latin typeface="Verdana" panose="020B0604030504040204" pitchFamily="34" charset="0"/>
              </a:rPr>
              <a:t>(Abs sur tranche supérieure des carottes h= 4,5cm, S=100cm²)</a:t>
            </a:r>
          </a:p>
        </p:txBody>
      </p:sp>
      <p:sp>
        <p:nvSpPr>
          <p:cNvPr id="3" name="Titre 2">
            <a:extLst>
              <a:ext uri="{FF2B5EF4-FFF2-40B4-BE49-F238E27FC236}">
                <a16:creationId xmlns:a16="http://schemas.microsoft.com/office/drawing/2014/main" id="{2601DE5F-CC77-4EEC-8251-8EA1CE3D26BD}"/>
              </a:ext>
            </a:extLst>
          </p:cNvPr>
          <p:cNvSpPr>
            <a:spLocks noGrp="1"/>
          </p:cNvSpPr>
          <p:nvPr>
            <p:ph type="title"/>
          </p:nvPr>
        </p:nvSpPr>
        <p:spPr/>
        <p:txBody>
          <a:bodyPr/>
          <a:lstStyle/>
          <a:p>
            <a:r>
              <a:rPr lang="fr-FR" noProof="0" dirty="0"/>
              <a:t>Spécifications et Contrôles</a:t>
            </a:r>
            <a:br>
              <a:rPr lang="fr-FR" noProof="0" dirty="0"/>
            </a:br>
            <a:r>
              <a:rPr lang="fr-FR" noProof="0" dirty="0"/>
              <a:t>Après exécution</a:t>
            </a:r>
          </a:p>
        </p:txBody>
      </p:sp>
      <p:sp>
        <p:nvSpPr>
          <p:cNvPr id="9" name="Rectangle 8">
            <a:extLst>
              <a:ext uri="{FF2B5EF4-FFF2-40B4-BE49-F238E27FC236}">
                <a16:creationId xmlns:a16="http://schemas.microsoft.com/office/drawing/2014/main" id="{FD1A2410-136F-4A3E-81CE-2A85E888F435}"/>
              </a:ext>
            </a:extLst>
          </p:cNvPr>
          <p:cNvSpPr/>
          <p:nvPr/>
        </p:nvSpPr>
        <p:spPr>
          <a:xfrm>
            <a:off x="2768558" y="1001218"/>
            <a:ext cx="3501728" cy="461665"/>
          </a:xfrm>
          <a:prstGeom prst="rect">
            <a:avLst/>
          </a:prstGeom>
        </p:spPr>
        <p:txBody>
          <a:bodyPr wrap="none">
            <a:spAutoFit/>
          </a:bodyPr>
          <a:lstStyle/>
          <a:p>
            <a:r>
              <a:rPr lang="fr-FR" altLang="fr-FR" sz="2400" b="1" dirty="0">
                <a:ea typeface="Geneva" pitchFamily="64" charset="-128"/>
              </a:rPr>
              <a:t>Caractéristiques de masse</a:t>
            </a:r>
            <a:endParaRPr lang="fr-FR" sz="2400" b="1" dirty="0"/>
          </a:p>
        </p:txBody>
      </p:sp>
      <p:sp>
        <p:nvSpPr>
          <p:cNvPr id="10" name="Rectangle : coins arrondis 9">
            <a:extLst>
              <a:ext uri="{FF2B5EF4-FFF2-40B4-BE49-F238E27FC236}">
                <a16:creationId xmlns:a16="http://schemas.microsoft.com/office/drawing/2014/main" id="{165455C1-E800-481C-99FA-DD6D6A4BDDE5}"/>
              </a:ext>
            </a:extLst>
          </p:cNvPr>
          <p:cNvSpPr/>
          <p:nvPr/>
        </p:nvSpPr>
        <p:spPr>
          <a:xfrm>
            <a:off x="4684313" y="1475162"/>
            <a:ext cx="1451098" cy="309576"/>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1.3.1.4.</a:t>
            </a:r>
          </a:p>
        </p:txBody>
      </p:sp>
      <p:sp>
        <p:nvSpPr>
          <p:cNvPr id="12" name="ZoneTexte 11">
            <a:extLst>
              <a:ext uri="{FF2B5EF4-FFF2-40B4-BE49-F238E27FC236}">
                <a16:creationId xmlns:a16="http://schemas.microsoft.com/office/drawing/2014/main" id="{64EB1487-1F91-4865-A8EA-E31B34250617}"/>
              </a:ext>
            </a:extLst>
          </p:cNvPr>
          <p:cNvSpPr txBox="1"/>
          <p:nvPr/>
        </p:nvSpPr>
        <p:spPr>
          <a:xfrm>
            <a:off x="6769678" y="4795285"/>
            <a:ext cx="67038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1.3.1.4.</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Parchemin : horizontal 10">
            <a:extLst>
              <a:ext uri="{FF2B5EF4-FFF2-40B4-BE49-F238E27FC236}">
                <a16:creationId xmlns:a16="http://schemas.microsoft.com/office/drawing/2014/main" id="{7495683C-90B6-45A7-AE53-9DD9AD7785F0}"/>
              </a:ext>
            </a:extLst>
          </p:cNvPr>
          <p:cNvSpPr/>
          <p:nvPr/>
        </p:nvSpPr>
        <p:spPr>
          <a:xfrm>
            <a:off x="151136" y="1343101"/>
            <a:ext cx="6618542" cy="4039737"/>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FF56EFBC-5D67-4C06-9629-70856B2B4A53}"/>
              </a:ext>
            </a:extLst>
          </p:cNvPr>
          <p:cNvPicPr>
            <a:picLocks noChangeAspect="1"/>
          </p:cNvPicPr>
          <p:nvPr/>
        </p:nvPicPr>
        <p:blipFill>
          <a:blip r:embed="rId4"/>
          <a:stretch>
            <a:fillRect/>
          </a:stretch>
        </p:blipFill>
        <p:spPr>
          <a:xfrm>
            <a:off x="6913697" y="2392914"/>
            <a:ext cx="1985977" cy="809631"/>
          </a:xfrm>
          <a:prstGeom prst="rect">
            <a:avLst/>
          </a:prstGeom>
        </p:spPr>
      </p:pic>
      <p:sp>
        <p:nvSpPr>
          <p:cNvPr id="14" name="Rectangle : coins arrondis 13">
            <a:extLst>
              <a:ext uri="{FF2B5EF4-FFF2-40B4-BE49-F238E27FC236}">
                <a16:creationId xmlns:a16="http://schemas.microsoft.com/office/drawing/2014/main" id="{FA759B40-2ED4-4AE7-B0E9-47A5C787A515}"/>
              </a:ext>
            </a:extLst>
          </p:cNvPr>
          <p:cNvSpPr/>
          <p:nvPr/>
        </p:nvSpPr>
        <p:spPr>
          <a:xfrm>
            <a:off x="5289124" y="340622"/>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1.3.1.</a:t>
            </a:r>
          </a:p>
          <a:p>
            <a:pPr algn="ctr"/>
            <a:r>
              <a:rPr lang="fr-FR" dirty="0">
                <a:solidFill>
                  <a:schemeClr val="accent1">
                    <a:lumMod val="75000"/>
                  </a:schemeClr>
                </a:solidFill>
              </a:rPr>
              <a:t>Vérifications G. 1.4.2.1.</a:t>
            </a: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EA35109-E99B-4E88-A9C5-07DCCA433609}"/>
              </a:ext>
            </a:extLst>
          </p:cNvPr>
          <p:cNvPicPr>
            <a:picLocks noChangeAspect="1"/>
          </p:cNvPicPr>
          <p:nvPr/>
        </p:nvPicPr>
        <p:blipFill>
          <a:blip r:embed="rId3"/>
          <a:stretch>
            <a:fillRect/>
          </a:stretch>
        </p:blipFill>
        <p:spPr>
          <a:xfrm>
            <a:off x="347055" y="2183403"/>
            <a:ext cx="7215246" cy="1075728"/>
          </a:xfrm>
          <a:prstGeom prst="rect">
            <a:avLst/>
          </a:prstGeom>
        </p:spPr>
      </p:pic>
      <p:pic>
        <p:nvPicPr>
          <p:cNvPr id="27650" name="Picture 2" descr="12">
            <a:extLst>
              <a:ext uri="{FF2B5EF4-FFF2-40B4-BE49-F238E27FC236}">
                <a16:creationId xmlns:a16="http://schemas.microsoft.com/office/drawing/2014/main" id="{79183747-EB04-4A29-A46F-663D9B5B85DF}"/>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572000" y="3532945"/>
            <a:ext cx="3903662" cy="2706687"/>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27651" name="Rectangle 2">
            <a:extLst>
              <a:ext uri="{FF2B5EF4-FFF2-40B4-BE49-F238E27FC236}">
                <a16:creationId xmlns:a16="http://schemas.microsoft.com/office/drawing/2014/main" id="{7BE404C5-0154-4877-8320-7C338560C5F7}"/>
              </a:ext>
            </a:extLst>
          </p:cNvPr>
          <p:cNvSpPr>
            <a:spLocks noChangeArrowheads="1"/>
          </p:cNvSpPr>
          <p:nvPr/>
        </p:nvSpPr>
        <p:spPr bwMode="auto">
          <a:xfrm>
            <a:off x="128638" y="1479699"/>
            <a:ext cx="7920037"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sz="1800" dirty="0"/>
              <a:t>Résistance au gel et aux sels de déverglaçage</a:t>
            </a:r>
          </a:p>
        </p:txBody>
      </p:sp>
      <p:sp>
        <p:nvSpPr>
          <p:cNvPr id="27654" name="Text Box 6">
            <a:extLst>
              <a:ext uri="{FF2B5EF4-FFF2-40B4-BE49-F238E27FC236}">
                <a16:creationId xmlns:a16="http://schemas.microsoft.com/office/drawing/2014/main" id="{75742283-377D-4186-B654-C2108372D5AA}"/>
              </a:ext>
            </a:extLst>
          </p:cNvPr>
          <p:cNvSpPr txBox="1">
            <a:spLocks noChangeArrowheads="1"/>
          </p:cNvSpPr>
          <p:nvPr/>
        </p:nvSpPr>
        <p:spPr bwMode="auto">
          <a:xfrm>
            <a:off x="204375" y="4184468"/>
            <a:ext cx="42481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1600" b="1" dirty="0">
                <a:latin typeface="Verdana" panose="020B0604030504040204" pitchFamily="34" charset="0"/>
              </a:rPr>
              <a:t>Méthode d’essais :</a:t>
            </a:r>
          </a:p>
          <a:p>
            <a:pPr>
              <a:buFontTx/>
              <a:buChar char="-"/>
            </a:pPr>
            <a:r>
              <a:rPr lang="fr-FR" altLang="fr-FR" sz="1600" b="1" dirty="0">
                <a:latin typeface="Verdana" panose="020B0604030504040204" pitchFamily="34" charset="0"/>
              </a:rPr>
              <a:t> Chapitre Q, rubrique G1 :</a:t>
            </a:r>
          </a:p>
          <a:p>
            <a:r>
              <a:rPr lang="fr-FR" altLang="fr-FR" sz="1600" b="1" dirty="0">
                <a:latin typeface="Verdana" panose="020B0604030504040204" pitchFamily="34" charset="0"/>
              </a:rPr>
              <a:t>	Norme ISO/DIS 4846-2</a:t>
            </a:r>
          </a:p>
          <a:p>
            <a:r>
              <a:rPr lang="fr-FR" altLang="fr-FR" sz="1600" b="1" dirty="0">
                <a:solidFill>
                  <a:srgbClr val="0066FF"/>
                </a:solidFill>
                <a:latin typeface="Verdana" panose="020B0604030504040204" pitchFamily="34" charset="0"/>
              </a:rPr>
              <a:t>(Gel sur tranche supérieure des carottes)</a:t>
            </a:r>
          </a:p>
        </p:txBody>
      </p:sp>
      <p:sp>
        <p:nvSpPr>
          <p:cNvPr id="3" name="Titre 2">
            <a:extLst>
              <a:ext uri="{FF2B5EF4-FFF2-40B4-BE49-F238E27FC236}">
                <a16:creationId xmlns:a16="http://schemas.microsoft.com/office/drawing/2014/main" id="{2BC49460-14C8-455B-9744-FAC8D8574FD3}"/>
              </a:ext>
            </a:extLst>
          </p:cNvPr>
          <p:cNvSpPr>
            <a:spLocks noGrp="1"/>
          </p:cNvSpPr>
          <p:nvPr>
            <p:ph type="title"/>
          </p:nvPr>
        </p:nvSpPr>
        <p:spPr/>
        <p:txBody>
          <a:bodyPr/>
          <a:lstStyle/>
          <a:p>
            <a:r>
              <a:rPr lang="fr-FR" noProof="0" dirty="0"/>
              <a:t>Spécifications et Contrôles</a:t>
            </a:r>
            <a:br>
              <a:rPr lang="fr-FR" noProof="0" dirty="0"/>
            </a:br>
            <a:r>
              <a:rPr lang="fr-FR" noProof="0" dirty="0"/>
              <a:t>Après exécution</a:t>
            </a:r>
          </a:p>
        </p:txBody>
      </p:sp>
      <p:sp>
        <p:nvSpPr>
          <p:cNvPr id="11" name="Rectangle : coins arrondis 10">
            <a:extLst>
              <a:ext uri="{FF2B5EF4-FFF2-40B4-BE49-F238E27FC236}">
                <a16:creationId xmlns:a16="http://schemas.microsoft.com/office/drawing/2014/main" id="{0122D871-4401-4E72-80B4-A32F9B9B803E}"/>
              </a:ext>
            </a:extLst>
          </p:cNvPr>
          <p:cNvSpPr/>
          <p:nvPr/>
        </p:nvSpPr>
        <p:spPr>
          <a:xfrm>
            <a:off x="6462353" y="1482976"/>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1.3.1.5.</a:t>
            </a:r>
          </a:p>
        </p:txBody>
      </p:sp>
      <p:sp>
        <p:nvSpPr>
          <p:cNvPr id="12" name="ZoneTexte 11">
            <a:extLst>
              <a:ext uri="{FF2B5EF4-FFF2-40B4-BE49-F238E27FC236}">
                <a16:creationId xmlns:a16="http://schemas.microsoft.com/office/drawing/2014/main" id="{5E4BD380-E421-44E0-9C9A-9FBB3AD977B6}"/>
              </a:ext>
            </a:extLst>
          </p:cNvPr>
          <p:cNvSpPr txBox="1"/>
          <p:nvPr/>
        </p:nvSpPr>
        <p:spPr>
          <a:xfrm>
            <a:off x="7135872" y="3323604"/>
            <a:ext cx="67038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1.3.1.5.</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Parchemin : horizontal 12">
            <a:extLst>
              <a:ext uri="{FF2B5EF4-FFF2-40B4-BE49-F238E27FC236}">
                <a16:creationId xmlns:a16="http://schemas.microsoft.com/office/drawing/2014/main" id="{4B7C78CD-8B2A-4A66-901D-CB6239FE0DD7}"/>
              </a:ext>
            </a:extLst>
          </p:cNvPr>
          <p:cNvSpPr/>
          <p:nvPr/>
        </p:nvSpPr>
        <p:spPr>
          <a:xfrm>
            <a:off x="52652" y="1945499"/>
            <a:ext cx="7629098" cy="1587446"/>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AB60F650-B77B-4DCB-8AE0-7E56869E2E11}"/>
              </a:ext>
            </a:extLst>
          </p:cNvPr>
          <p:cNvSpPr/>
          <p:nvPr/>
        </p:nvSpPr>
        <p:spPr>
          <a:xfrm>
            <a:off x="2768558" y="1001218"/>
            <a:ext cx="3501728" cy="461665"/>
          </a:xfrm>
          <a:prstGeom prst="rect">
            <a:avLst/>
          </a:prstGeom>
        </p:spPr>
        <p:txBody>
          <a:bodyPr wrap="none">
            <a:spAutoFit/>
          </a:bodyPr>
          <a:lstStyle/>
          <a:p>
            <a:r>
              <a:rPr lang="fr-FR" altLang="fr-FR" sz="2400" b="1" dirty="0">
                <a:ea typeface="Geneva" pitchFamily="64" charset="-128"/>
              </a:rPr>
              <a:t>Caractéristiques de masse</a:t>
            </a:r>
            <a:endParaRPr lang="fr-FR" sz="2400" b="1" dirty="0"/>
          </a:p>
        </p:txBody>
      </p:sp>
      <p:sp>
        <p:nvSpPr>
          <p:cNvPr id="15" name="Rectangle : coins arrondis 14">
            <a:extLst>
              <a:ext uri="{FF2B5EF4-FFF2-40B4-BE49-F238E27FC236}">
                <a16:creationId xmlns:a16="http://schemas.microsoft.com/office/drawing/2014/main" id="{250E2515-A319-4EC4-A403-D6951A9C7D6D}"/>
              </a:ext>
            </a:extLst>
          </p:cNvPr>
          <p:cNvSpPr/>
          <p:nvPr/>
        </p:nvSpPr>
        <p:spPr>
          <a:xfrm>
            <a:off x="5289124" y="340622"/>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1.3.1.</a:t>
            </a:r>
          </a:p>
          <a:p>
            <a:pPr algn="ctr"/>
            <a:r>
              <a:rPr lang="fr-FR" dirty="0">
                <a:solidFill>
                  <a:schemeClr val="accent1">
                    <a:lumMod val="75000"/>
                  </a:schemeClr>
                </a:solidFill>
              </a:rPr>
              <a:t>Vérifications G. 1.4.2.1.</a:t>
            </a: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B8E005B1-F33A-4B00-AE16-D51B0DC6488F}"/>
              </a:ext>
            </a:extLst>
          </p:cNvPr>
          <p:cNvSpPr>
            <a:spLocks noChangeArrowheads="1"/>
          </p:cNvSpPr>
          <p:nvPr/>
        </p:nvSpPr>
        <p:spPr bwMode="auto">
          <a:xfrm>
            <a:off x="437167" y="1471276"/>
            <a:ext cx="7920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sz="1800" dirty="0"/>
              <a:t>Echantillonnage et contrôle</a:t>
            </a:r>
          </a:p>
        </p:txBody>
      </p:sp>
      <p:sp>
        <p:nvSpPr>
          <p:cNvPr id="43015" name="Text Box 7">
            <a:extLst>
              <a:ext uri="{FF2B5EF4-FFF2-40B4-BE49-F238E27FC236}">
                <a16:creationId xmlns:a16="http://schemas.microsoft.com/office/drawing/2014/main" id="{2F8B450C-A2A8-4B8F-856D-217E45BF488A}"/>
              </a:ext>
            </a:extLst>
          </p:cNvPr>
          <p:cNvSpPr txBox="1">
            <a:spLocks noChangeArrowheads="1"/>
          </p:cNvSpPr>
          <p:nvPr/>
        </p:nvSpPr>
        <p:spPr bwMode="auto">
          <a:xfrm>
            <a:off x="386367" y="2027415"/>
            <a:ext cx="2735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dirty="0">
                <a:latin typeface="Verdana" panose="020B0604030504040204" pitchFamily="34" charset="0"/>
              </a:rPr>
              <a:t>En section courante</a:t>
            </a:r>
          </a:p>
        </p:txBody>
      </p:sp>
      <p:sp>
        <p:nvSpPr>
          <p:cNvPr id="43016" name="Rectangle 8">
            <a:extLst>
              <a:ext uri="{FF2B5EF4-FFF2-40B4-BE49-F238E27FC236}">
                <a16:creationId xmlns:a16="http://schemas.microsoft.com/office/drawing/2014/main" id="{4945827A-89CB-4152-A9BE-B4373DF13415}"/>
              </a:ext>
            </a:extLst>
          </p:cNvPr>
          <p:cNvSpPr>
            <a:spLocks noChangeArrowheads="1"/>
          </p:cNvSpPr>
          <p:nvPr/>
        </p:nvSpPr>
        <p:spPr bwMode="auto">
          <a:xfrm>
            <a:off x="459392" y="2603677"/>
            <a:ext cx="8018542" cy="1754326"/>
          </a:xfrm>
          <a:prstGeom prst="rect">
            <a:avLst/>
          </a:prstGeom>
          <a:noFill/>
          <a:ln w="9525">
            <a:solidFill>
              <a:srgbClr val="C3092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800" dirty="0">
                <a:latin typeface="Verdana" panose="020B0604030504040204" pitchFamily="34" charset="0"/>
              </a:rPr>
              <a:t>Chantier de catégorie A: surface </a:t>
            </a:r>
            <a:r>
              <a:rPr lang="fr-FR" altLang="fr-FR" sz="1800" dirty="0">
                <a:latin typeface="Verdana" panose="020B0604030504040204" pitchFamily="34" charset="0"/>
                <a:cs typeface="Times New Roman" panose="02020603050405020304" pitchFamily="18" charset="0"/>
              </a:rPr>
              <a:t>≥ </a:t>
            </a:r>
            <a:r>
              <a:rPr lang="fr-FR" altLang="fr-FR" sz="1800" dirty="0">
                <a:latin typeface="Verdana" panose="020B0604030504040204" pitchFamily="34" charset="0"/>
              </a:rPr>
              <a:t>à 5.000 m².</a:t>
            </a:r>
          </a:p>
          <a:p>
            <a:endParaRPr lang="fr-FR" altLang="fr-FR" sz="1800" dirty="0">
              <a:latin typeface="Verdana" panose="020B0604030504040204" pitchFamily="34" charset="0"/>
            </a:endParaRPr>
          </a:p>
          <a:p>
            <a:r>
              <a:rPr lang="fr-FR" altLang="fr-FR" sz="1800" dirty="0">
                <a:latin typeface="Verdana" panose="020B0604030504040204" pitchFamily="34" charset="0"/>
              </a:rPr>
              <a:t>Si la surface est ≥ à 10.000 m² ---</a:t>
            </a:r>
            <a:r>
              <a:rPr lang="fr-FR" altLang="fr-FR" sz="1800" dirty="0">
                <a:latin typeface="Verdana" panose="020B0604030504040204" pitchFamily="34" charset="0"/>
                <a:sym typeface="Wingdings" panose="05000000000000000000" pitchFamily="2" charset="2"/>
              </a:rPr>
              <a:t> divisée en lots de 10.000 m².</a:t>
            </a:r>
          </a:p>
          <a:p>
            <a:r>
              <a:rPr lang="fr-FR" altLang="fr-FR" sz="1800" dirty="0">
                <a:latin typeface="Verdana" panose="020B0604030504040204" pitchFamily="34" charset="0"/>
              </a:rPr>
              <a:t>Le surplus est : incorporé à un lot si &lt; à 5.000 m²</a:t>
            </a:r>
          </a:p>
          <a:p>
            <a:r>
              <a:rPr lang="fr-FR" altLang="fr-FR" sz="1800" dirty="0">
                <a:latin typeface="Verdana" panose="020B0604030504040204" pitchFamily="34" charset="0"/>
              </a:rPr>
              <a:t>				considéré comme un lot si ≥ à 5.000 m²</a:t>
            </a:r>
          </a:p>
          <a:p>
            <a:r>
              <a:rPr lang="fr-FR" altLang="fr-FR" sz="1800" dirty="0">
                <a:latin typeface="Verdana" panose="020B0604030504040204" pitchFamily="34" charset="0"/>
              </a:rPr>
              <a:t>Dix points de contrôle par lot.</a:t>
            </a:r>
          </a:p>
        </p:txBody>
      </p:sp>
      <p:sp>
        <p:nvSpPr>
          <p:cNvPr id="43017" name="Rectangle 9">
            <a:extLst>
              <a:ext uri="{FF2B5EF4-FFF2-40B4-BE49-F238E27FC236}">
                <a16:creationId xmlns:a16="http://schemas.microsoft.com/office/drawing/2014/main" id="{7AC3A79A-00F7-4BB9-A43B-015F5F05702A}"/>
              </a:ext>
            </a:extLst>
          </p:cNvPr>
          <p:cNvSpPr>
            <a:spLocks noChangeArrowheads="1"/>
          </p:cNvSpPr>
          <p:nvPr/>
        </p:nvSpPr>
        <p:spPr bwMode="auto">
          <a:xfrm>
            <a:off x="459392" y="4578433"/>
            <a:ext cx="7848600" cy="1200150"/>
          </a:xfrm>
          <a:prstGeom prst="rect">
            <a:avLst/>
          </a:prstGeom>
          <a:noFill/>
          <a:ln w="9525">
            <a:solidFill>
              <a:srgbClr val="C3092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1800" dirty="0">
                <a:latin typeface="Verdana" panose="020B0604030504040204" pitchFamily="34" charset="0"/>
              </a:rPr>
              <a:t>Chantier de catégorie B: surface &lt; à 5.000 m².</a:t>
            </a:r>
          </a:p>
          <a:p>
            <a:endParaRPr lang="fr-FR" altLang="fr-FR" sz="1800" dirty="0">
              <a:latin typeface="Verdana" panose="020B0604030504040204" pitchFamily="34" charset="0"/>
            </a:endParaRPr>
          </a:p>
          <a:p>
            <a:r>
              <a:rPr lang="fr-FR" altLang="fr-FR" sz="1800" dirty="0">
                <a:latin typeface="Verdana" panose="020B0604030504040204" pitchFamily="34" charset="0"/>
              </a:rPr>
              <a:t>La surface constitue un seul lot.</a:t>
            </a:r>
          </a:p>
          <a:p>
            <a:r>
              <a:rPr lang="fr-FR" altLang="fr-FR" sz="1800" dirty="0">
                <a:latin typeface="Verdana" panose="020B0604030504040204" pitchFamily="34" charset="0"/>
              </a:rPr>
              <a:t>Un point de contrôle par 1.000 m² avec un minimum de trois.</a:t>
            </a:r>
          </a:p>
        </p:txBody>
      </p:sp>
      <p:sp>
        <p:nvSpPr>
          <p:cNvPr id="3" name="Titre 2">
            <a:extLst>
              <a:ext uri="{FF2B5EF4-FFF2-40B4-BE49-F238E27FC236}">
                <a16:creationId xmlns:a16="http://schemas.microsoft.com/office/drawing/2014/main" id="{39276D65-E6E0-4A55-A499-E90984CA5BDF}"/>
              </a:ext>
            </a:extLst>
          </p:cNvPr>
          <p:cNvSpPr>
            <a:spLocks noGrp="1"/>
          </p:cNvSpPr>
          <p:nvPr>
            <p:ph type="title"/>
          </p:nvPr>
        </p:nvSpPr>
        <p:spPr/>
        <p:txBody>
          <a:bodyPr/>
          <a:lstStyle/>
          <a:p>
            <a:r>
              <a:rPr lang="fr-FR" noProof="0" dirty="0"/>
              <a:t>Spécifications et Contrôles</a:t>
            </a:r>
            <a:br>
              <a:rPr lang="fr-FR" noProof="0" dirty="0"/>
            </a:br>
            <a:r>
              <a:rPr lang="fr-FR" noProof="0" dirty="0"/>
              <a:t>Après exécution</a:t>
            </a:r>
          </a:p>
        </p:txBody>
      </p:sp>
      <p:sp>
        <p:nvSpPr>
          <p:cNvPr id="11" name="Rectangle : coins arrondis 10">
            <a:extLst>
              <a:ext uri="{FF2B5EF4-FFF2-40B4-BE49-F238E27FC236}">
                <a16:creationId xmlns:a16="http://schemas.microsoft.com/office/drawing/2014/main" id="{9F3BE5FC-981A-47B1-BE40-B101AB4D2CB6}"/>
              </a:ext>
            </a:extLst>
          </p:cNvPr>
          <p:cNvSpPr/>
          <p:nvPr/>
        </p:nvSpPr>
        <p:spPr>
          <a:xfrm>
            <a:off x="4572000" y="1500281"/>
            <a:ext cx="1451098" cy="33479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1.4.2.1.</a:t>
            </a:r>
          </a:p>
        </p:txBody>
      </p:sp>
      <p:sp>
        <p:nvSpPr>
          <p:cNvPr id="12" name="Rectangle 11">
            <a:extLst>
              <a:ext uri="{FF2B5EF4-FFF2-40B4-BE49-F238E27FC236}">
                <a16:creationId xmlns:a16="http://schemas.microsoft.com/office/drawing/2014/main" id="{81677ECE-508A-454E-AABE-0A85E989E43A}"/>
              </a:ext>
            </a:extLst>
          </p:cNvPr>
          <p:cNvSpPr/>
          <p:nvPr/>
        </p:nvSpPr>
        <p:spPr>
          <a:xfrm>
            <a:off x="2768558" y="1001218"/>
            <a:ext cx="3501728" cy="461665"/>
          </a:xfrm>
          <a:prstGeom prst="rect">
            <a:avLst/>
          </a:prstGeom>
        </p:spPr>
        <p:txBody>
          <a:bodyPr wrap="none">
            <a:spAutoFit/>
          </a:bodyPr>
          <a:lstStyle/>
          <a:p>
            <a:r>
              <a:rPr lang="fr-FR" altLang="fr-FR" sz="2400" b="1" dirty="0">
                <a:ea typeface="Geneva" pitchFamily="64" charset="-128"/>
              </a:rPr>
              <a:t>Caractéristiques de masse</a:t>
            </a:r>
            <a:endParaRPr lang="fr-FR" sz="2400" b="1" dirty="0"/>
          </a:p>
        </p:txBody>
      </p:sp>
      <p:sp>
        <p:nvSpPr>
          <p:cNvPr id="13" name="Rectangle : coins arrondis 12">
            <a:extLst>
              <a:ext uri="{FF2B5EF4-FFF2-40B4-BE49-F238E27FC236}">
                <a16:creationId xmlns:a16="http://schemas.microsoft.com/office/drawing/2014/main" id="{6707A7E4-3747-42B6-8F9C-7005DA74FEDB}"/>
              </a:ext>
            </a:extLst>
          </p:cNvPr>
          <p:cNvSpPr/>
          <p:nvPr/>
        </p:nvSpPr>
        <p:spPr>
          <a:xfrm>
            <a:off x="5289124" y="340622"/>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1.3.1.</a:t>
            </a:r>
          </a:p>
          <a:p>
            <a:pPr algn="ctr"/>
            <a:r>
              <a:rPr lang="fr-FR" dirty="0">
                <a:solidFill>
                  <a:schemeClr val="accent1">
                    <a:lumMod val="75000"/>
                  </a:schemeClr>
                </a:solidFill>
              </a:rPr>
              <a:t>Vérifications G. 1.4.2.1.</a:t>
            </a:r>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a:extLst>
              <a:ext uri="{FF2B5EF4-FFF2-40B4-BE49-F238E27FC236}">
                <a16:creationId xmlns:a16="http://schemas.microsoft.com/office/drawing/2014/main" id="{60DA8CB4-48A5-41A1-9C61-4665050E5D9E}"/>
              </a:ext>
            </a:extLst>
          </p:cNvPr>
          <p:cNvSpPr txBox="1">
            <a:spLocks noChangeArrowheads="1"/>
          </p:cNvSpPr>
          <p:nvPr/>
        </p:nvSpPr>
        <p:spPr bwMode="auto">
          <a:xfrm>
            <a:off x="422584" y="2099095"/>
            <a:ext cx="61644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1600" b="1" dirty="0">
                <a:latin typeface="Verdana" panose="020B0604030504040204" pitchFamily="34" charset="0"/>
              </a:rPr>
              <a:t>Au droit des joints de construction et/ou de reprise</a:t>
            </a:r>
          </a:p>
        </p:txBody>
      </p:sp>
      <p:pic>
        <p:nvPicPr>
          <p:cNvPr id="44037" name="Picture 5">
            <a:extLst>
              <a:ext uri="{FF2B5EF4-FFF2-40B4-BE49-F238E27FC236}">
                <a16:creationId xmlns:a16="http://schemas.microsoft.com/office/drawing/2014/main" id="{A06CE433-9C73-419E-8B40-2C963ABF1A1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14" y="2653294"/>
            <a:ext cx="3659187" cy="2108200"/>
          </a:xfrm>
          <a:prstGeom prst="rect">
            <a:avLst/>
          </a:prstGeom>
          <a:noFill/>
          <a:ln w="19050">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6">
            <a:extLst>
              <a:ext uri="{FF2B5EF4-FFF2-40B4-BE49-F238E27FC236}">
                <a16:creationId xmlns:a16="http://schemas.microsoft.com/office/drawing/2014/main" id="{D935871F-6C49-4342-AA40-D2141BDC3E8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138" y="3362445"/>
            <a:ext cx="3805238" cy="2870200"/>
          </a:xfrm>
          <a:prstGeom prst="rect">
            <a:avLst/>
          </a:prstGeom>
          <a:noFill/>
          <a:ln w="19050">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7">
            <a:extLst>
              <a:ext uri="{FF2B5EF4-FFF2-40B4-BE49-F238E27FC236}">
                <a16:creationId xmlns:a16="http://schemas.microsoft.com/office/drawing/2014/main" id="{B39E11D1-5F3B-4366-872E-2AA5C8574C71}"/>
              </a:ext>
            </a:extLst>
          </p:cNvPr>
          <p:cNvSpPr txBox="1">
            <a:spLocks noChangeArrowheads="1"/>
          </p:cNvSpPr>
          <p:nvPr/>
        </p:nvSpPr>
        <p:spPr bwMode="auto">
          <a:xfrm>
            <a:off x="686389" y="4956756"/>
            <a:ext cx="39608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b="1" dirty="0">
                <a:latin typeface="Verdana" panose="020B0604030504040204" pitchFamily="34" charset="0"/>
              </a:rPr>
              <a:t>Important</a:t>
            </a:r>
            <a:r>
              <a:rPr lang="fr-FR" altLang="fr-FR" sz="1400" dirty="0">
                <a:latin typeface="Verdana" panose="020B0604030504040204" pitchFamily="34" charset="0"/>
              </a:rPr>
              <a:t> pour les joints transversaux, en vue d’éviter un béton caverneux sous l’armature, conséquence d’un manque de vibration lors de la reprise du bétonnage.</a:t>
            </a:r>
            <a:r>
              <a:rPr lang="fr-FR" altLang="fr-FR" sz="1400" dirty="0"/>
              <a:t>  </a:t>
            </a:r>
          </a:p>
        </p:txBody>
      </p:sp>
      <p:sp>
        <p:nvSpPr>
          <p:cNvPr id="44040" name="Text Box 8">
            <a:extLst>
              <a:ext uri="{FF2B5EF4-FFF2-40B4-BE49-F238E27FC236}">
                <a16:creationId xmlns:a16="http://schemas.microsoft.com/office/drawing/2014/main" id="{0EA50943-3523-4384-946D-02E8FC836BAA}"/>
              </a:ext>
            </a:extLst>
          </p:cNvPr>
          <p:cNvSpPr txBox="1">
            <a:spLocks noChangeArrowheads="1"/>
          </p:cNvSpPr>
          <p:nvPr/>
        </p:nvSpPr>
        <p:spPr bwMode="auto">
          <a:xfrm>
            <a:off x="5079001" y="2364369"/>
            <a:ext cx="36004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dirty="0">
                <a:latin typeface="Verdana" panose="020B0604030504040204" pitchFamily="34" charset="0"/>
              </a:rPr>
              <a:t>Avec pour conséquence à plus ou moins long terme, la rupture du béton par fortes chaleurs et le soulèvement de la dalle en aval.</a:t>
            </a:r>
          </a:p>
        </p:txBody>
      </p:sp>
      <p:sp>
        <p:nvSpPr>
          <p:cNvPr id="44041" name="Line 9">
            <a:extLst>
              <a:ext uri="{FF2B5EF4-FFF2-40B4-BE49-F238E27FC236}">
                <a16:creationId xmlns:a16="http://schemas.microsoft.com/office/drawing/2014/main" id="{12F9E063-6076-4F3A-B3E9-107EC0011042}"/>
              </a:ext>
            </a:extLst>
          </p:cNvPr>
          <p:cNvSpPr>
            <a:spLocks noChangeShapeType="1"/>
          </p:cNvSpPr>
          <p:nvPr/>
        </p:nvSpPr>
        <p:spPr bwMode="auto">
          <a:xfrm flipV="1">
            <a:off x="4431301" y="2940631"/>
            <a:ext cx="792163" cy="2016125"/>
          </a:xfrm>
          <a:prstGeom prst="line">
            <a:avLst/>
          </a:prstGeom>
          <a:noFill/>
          <a:ln w="57150">
            <a:solidFill>
              <a:srgbClr val="C3092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dirty="0"/>
          </a:p>
        </p:txBody>
      </p:sp>
      <p:sp>
        <p:nvSpPr>
          <p:cNvPr id="3" name="Titre 2">
            <a:extLst>
              <a:ext uri="{FF2B5EF4-FFF2-40B4-BE49-F238E27FC236}">
                <a16:creationId xmlns:a16="http://schemas.microsoft.com/office/drawing/2014/main" id="{82DDB18B-FAB4-4049-8E72-A9070C5DBECF}"/>
              </a:ext>
            </a:extLst>
          </p:cNvPr>
          <p:cNvSpPr>
            <a:spLocks noGrp="1"/>
          </p:cNvSpPr>
          <p:nvPr>
            <p:ph type="title"/>
          </p:nvPr>
        </p:nvSpPr>
        <p:spPr/>
        <p:txBody>
          <a:bodyPr/>
          <a:lstStyle/>
          <a:p>
            <a:r>
              <a:rPr lang="fr-FR" noProof="0" dirty="0"/>
              <a:t>Spécifications et Contrôles</a:t>
            </a:r>
            <a:br>
              <a:rPr lang="fr-FR" noProof="0" dirty="0"/>
            </a:br>
            <a:r>
              <a:rPr lang="fr-FR" noProof="0" dirty="0"/>
              <a:t>Après exécution</a:t>
            </a:r>
          </a:p>
        </p:txBody>
      </p:sp>
      <p:sp>
        <p:nvSpPr>
          <p:cNvPr id="14" name="Rectangle 2">
            <a:extLst>
              <a:ext uri="{FF2B5EF4-FFF2-40B4-BE49-F238E27FC236}">
                <a16:creationId xmlns:a16="http://schemas.microsoft.com/office/drawing/2014/main" id="{32A2F0E1-0F44-4514-8592-7C15960FD05E}"/>
              </a:ext>
            </a:extLst>
          </p:cNvPr>
          <p:cNvSpPr>
            <a:spLocks noChangeArrowheads="1"/>
          </p:cNvSpPr>
          <p:nvPr/>
        </p:nvSpPr>
        <p:spPr bwMode="auto">
          <a:xfrm>
            <a:off x="422584" y="1661568"/>
            <a:ext cx="7920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sz="1800" dirty="0"/>
              <a:t>Echantillonnage et contrôle</a:t>
            </a:r>
          </a:p>
        </p:txBody>
      </p:sp>
      <p:sp>
        <p:nvSpPr>
          <p:cNvPr id="15" name="Rectangle 14">
            <a:extLst>
              <a:ext uri="{FF2B5EF4-FFF2-40B4-BE49-F238E27FC236}">
                <a16:creationId xmlns:a16="http://schemas.microsoft.com/office/drawing/2014/main" id="{88F701CC-A59B-4284-97FF-57E247725FEB}"/>
              </a:ext>
            </a:extLst>
          </p:cNvPr>
          <p:cNvSpPr/>
          <p:nvPr/>
        </p:nvSpPr>
        <p:spPr>
          <a:xfrm>
            <a:off x="2768558" y="1001218"/>
            <a:ext cx="3501728" cy="461665"/>
          </a:xfrm>
          <a:prstGeom prst="rect">
            <a:avLst/>
          </a:prstGeom>
        </p:spPr>
        <p:txBody>
          <a:bodyPr wrap="none">
            <a:spAutoFit/>
          </a:bodyPr>
          <a:lstStyle/>
          <a:p>
            <a:r>
              <a:rPr lang="fr-FR" altLang="fr-FR" sz="2400" b="1" dirty="0">
                <a:ea typeface="Geneva" pitchFamily="64" charset="-128"/>
              </a:rPr>
              <a:t>Caractéristiques de masse</a:t>
            </a:r>
            <a:endParaRPr lang="fr-FR" sz="2400" b="1" dirty="0"/>
          </a:p>
        </p:txBody>
      </p:sp>
      <p:sp>
        <p:nvSpPr>
          <p:cNvPr id="17" name="Rectangle : coins arrondis 16">
            <a:extLst>
              <a:ext uri="{FF2B5EF4-FFF2-40B4-BE49-F238E27FC236}">
                <a16:creationId xmlns:a16="http://schemas.microsoft.com/office/drawing/2014/main" id="{C9834058-F062-448D-A5F1-20423E1A5EEA}"/>
              </a:ext>
            </a:extLst>
          </p:cNvPr>
          <p:cNvSpPr/>
          <p:nvPr/>
        </p:nvSpPr>
        <p:spPr>
          <a:xfrm>
            <a:off x="4647201" y="1624146"/>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1.4.2.1.</a:t>
            </a:r>
          </a:p>
        </p:txBody>
      </p:sp>
      <p:sp>
        <p:nvSpPr>
          <p:cNvPr id="18" name="Rectangle : coins arrondis 17">
            <a:extLst>
              <a:ext uri="{FF2B5EF4-FFF2-40B4-BE49-F238E27FC236}">
                <a16:creationId xmlns:a16="http://schemas.microsoft.com/office/drawing/2014/main" id="{EE630BE0-2360-417A-A0EC-CF708E44D5D9}"/>
              </a:ext>
            </a:extLst>
          </p:cNvPr>
          <p:cNvSpPr/>
          <p:nvPr/>
        </p:nvSpPr>
        <p:spPr>
          <a:xfrm>
            <a:off x="5289124" y="340622"/>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1.3.1.</a:t>
            </a:r>
          </a:p>
          <a:p>
            <a:pPr algn="ctr"/>
            <a:r>
              <a:rPr lang="fr-FR" dirty="0">
                <a:solidFill>
                  <a:schemeClr val="accent1">
                    <a:lumMod val="75000"/>
                  </a:schemeClr>
                </a:solidFill>
              </a:rPr>
              <a:t>Vérifications G. 1.4.2.1.</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F8EB984-CAB4-46F7-B7EA-6058DF823517}"/>
              </a:ext>
            </a:extLst>
          </p:cNvPr>
          <p:cNvPicPr>
            <a:picLocks noChangeAspect="1"/>
          </p:cNvPicPr>
          <p:nvPr/>
        </p:nvPicPr>
        <p:blipFill>
          <a:blip r:embed="rId3"/>
          <a:stretch>
            <a:fillRect/>
          </a:stretch>
        </p:blipFill>
        <p:spPr>
          <a:xfrm>
            <a:off x="5590679" y="6088494"/>
            <a:ext cx="2330513" cy="237469"/>
          </a:xfrm>
          <a:prstGeom prst="rect">
            <a:avLst/>
          </a:prstGeom>
        </p:spPr>
      </p:pic>
      <p:pic>
        <p:nvPicPr>
          <p:cNvPr id="12" name="Image 11">
            <a:extLst>
              <a:ext uri="{FF2B5EF4-FFF2-40B4-BE49-F238E27FC236}">
                <a16:creationId xmlns:a16="http://schemas.microsoft.com/office/drawing/2014/main" id="{F2193D94-D92C-46DF-AD50-12B48B9CD174}"/>
              </a:ext>
            </a:extLst>
          </p:cNvPr>
          <p:cNvPicPr>
            <a:picLocks noChangeAspect="1"/>
          </p:cNvPicPr>
          <p:nvPr/>
        </p:nvPicPr>
        <p:blipFill>
          <a:blip r:embed="rId4"/>
          <a:stretch>
            <a:fillRect/>
          </a:stretch>
        </p:blipFill>
        <p:spPr>
          <a:xfrm>
            <a:off x="227842" y="3696117"/>
            <a:ext cx="3864908" cy="2159801"/>
          </a:xfrm>
          <a:prstGeom prst="rect">
            <a:avLst/>
          </a:prstGeom>
        </p:spPr>
      </p:pic>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Route en béton - Sollicitations</a:t>
            </a:r>
          </a:p>
        </p:txBody>
      </p:sp>
      <p:pic>
        <p:nvPicPr>
          <p:cNvPr id="4" name="Image 3">
            <a:extLst>
              <a:ext uri="{FF2B5EF4-FFF2-40B4-BE49-F238E27FC236}">
                <a16:creationId xmlns:a16="http://schemas.microsoft.com/office/drawing/2014/main" id="{E7E99D8D-FAEA-41AD-AD56-183C2FF4423A}"/>
              </a:ext>
            </a:extLst>
          </p:cNvPr>
          <p:cNvPicPr>
            <a:picLocks noChangeAspect="1"/>
          </p:cNvPicPr>
          <p:nvPr/>
        </p:nvPicPr>
        <p:blipFill>
          <a:blip r:embed="rId5"/>
          <a:stretch>
            <a:fillRect/>
          </a:stretch>
        </p:blipFill>
        <p:spPr>
          <a:xfrm>
            <a:off x="4669557" y="1261004"/>
            <a:ext cx="4172758" cy="2528286"/>
          </a:xfrm>
          <a:prstGeom prst="rect">
            <a:avLst/>
          </a:prstGeom>
        </p:spPr>
      </p:pic>
      <p:pic>
        <p:nvPicPr>
          <p:cNvPr id="5" name="Image 4">
            <a:extLst>
              <a:ext uri="{FF2B5EF4-FFF2-40B4-BE49-F238E27FC236}">
                <a16:creationId xmlns:a16="http://schemas.microsoft.com/office/drawing/2014/main" id="{90FFAF41-6BEF-4C5D-B437-DB6CA6E00275}"/>
              </a:ext>
            </a:extLst>
          </p:cNvPr>
          <p:cNvPicPr>
            <a:picLocks noChangeAspect="1"/>
          </p:cNvPicPr>
          <p:nvPr/>
        </p:nvPicPr>
        <p:blipFill>
          <a:blip r:embed="rId6"/>
          <a:stretch>
            <a:fillRect/>
          </a:stretch>
        </p:blipFill>
        <p:spPr>
          <a:xfrm>
            <a:off x="2496907" y="3680919"/>
            <a:ext cx="1885410" cy="354400"/>
          </a:xfrm>
          <a:prstGeom prst="rect">
            <a:avLst/>
          </a:prstGeom>
        </p:spPr>
      </p:pic>
      <p:pic>
        <p:nvPicPr>
          <p:cNvPr id="7" name="Image 6">
            <a:extLst>
              <a:ext uri="{FF2B5EF4-FFF2-40B4-BE49-F238E27FC236}">
                <a16:creationId xmlns:a16="http://schemas.microsoft.com/office/drawing/2014/main" id="{C00F6633-8B99-4CAD-9427-ABDB37E5681C}"/>
              </a:ext>
            </a:extLst>
          </p:cNvPr>
          <p:cNvPicPr>
            <a:picLocks noChangeAspect="1"/>
          </p:cNvPicPr>
          <p:nvPr/>
        </p:nvPicPr>
        <p:blipFill>
          <a:blip r:embed="rId7"/>
          <a:stretch>
            <a:fillRect/>
          </a:stretch>
        </p:blipFill>
        <p:spPr>
          <a:xfrm>
            <a:off x="6140483" y="3670506"/>
            <a:ext cx="1349325" cy="225417"/>
          </a:xfrm>
          <a:prstGeom prst="rect">
            <a:avLst/>
          </a:prstGeom>
        </p:spPr>
      </p:pic>
      <p:pic>
        <p:nvPicPr>
          <p:cNvPr id="9" name="Image 8">
            <a:extLst>
              <a:ext uri="{FF2B5EF4-FFF2-40B4-BE49-F238E27FC236}">
                <a16:creationId xmlns:a16="http://schemas.microsoft.com/office/drawing/2014/main" id="{7F8F4006-94FA-4050-9BF0-9D52A98120A5}"/>
              </a:ext>
            </a:extLst>
          </p:cNvPr>
          <p:cNvPicPr>
            <a:picLocks noChangeAspect="1"/>
          </p:cNvPicPr>
          <p:nvPr/>
        </p:nvPicPr>
        <p:blipFill>
          <a:blip r:embed="rId8"/>
          <a:stretch>
            <a:fillRect/>
          </a:stretch>
        </p:blipFill>
        <p:spPr>
          <a:xfrm>
            <a:off x="4691319" y="3852332"/>
            <a:ext cx="4064591" cy="2291855"/>
          </a:xfrm>
          <a:prstGeom prst="rect">
            <a:avLst/>
          </a:prstGeom>
        </p:spPr>
      </p:pic>
      <p:sp>
        <p:nvSpPr>
          <p:cNvPr id="11" name="ZoneTexte 10">
            <a:extLst>
              <a:ext uri="{FF2B5EF4-FFF2-40B4-BE49-F238E27FC236}">
                <a16:creationId xmlns:a16="http://schemas.microsoft.com/office/drawing/2014/main" id="{89ECAFCB-6DAE-4329-8BEE-77DE564C6EFB}"/>
              </a:ext>
            </a:extLst>
          </p:cNvPr>
          <p:cNvSpPr txBox="1"/>
          <p:nvPr/>
        </p:nvSpPr>
        <p:spPr>
          <a:xfrm>
            <a:off x="4732308" y="972094"/>
            <a:ext cx="4047257" cy="369332"/>
          </a:xfrm>
          <a:prstGeom prst="rect">
            <a:avLst/>
          </a:prstGeom>
          <a:noFill/>
        </p:spPr>
        <p:txBody>
          <a:bodyPr wrap="square" rtlCol="0">
            <a:spAutoFit/>
          </a:bodyPr>
          <a:lstStyle/>
          <a:p>
            <a:r>
              <a:rPr lang="fr-FR" dirty="0"/>
              <a:t>Contraintes thermiques sur béton durci</a:t>
            </a:r>
          </a:p>
        </p:txBody>
      </p:sp>
      <p:pic>
        <p:nvPicPr>
          <p:cNvPr id="13" name="Image 12">
            <a:extLst>
              <a:ext uri="{FF2B5EF4-FFF2-40B4-BE49-F238E27FC236}">
                <a16:creationId xmlns:a16="http://schemas.microsoft.com/office/drawing/2014/main" id="{CE2A9C8C-5874-436B-9E19-4450B0171ADF}"/>
              </a:ext>
            </a:extLst>
          </p:cNvPr>
          <p:cNvPicPr>
            <a:picLocks noChangeAspect="1"/>
          </p:cNvPicPr>
          <p:nvPr/>
        </p:nvPicPr>
        <p:blipFill>
          <a:blip r:embed="rId9"/>
          <a:stretch>
            <a:fillRect/>
          </a:stretch>
        </p:blipFill>
        <p:spPr>
          <a:xfrm>
            <a:off x="925895" y="1731328"/>
            <a:ext cx="3417407" cy="1964789"/>
          </a:xfrm>
          <a:prstGeom prst="rect">
            <a:avLst/>
          </a:prstGeom>
        </p:spPr>
      </p:pic>
      <p:pic>
        <p:nvPicPr>
          <p:cNvPr id="14" name="Image 13">
            <a:extLst>
              <a:ext uri="{FF2B5EF4-FFF2-40B4-BE49-F238E27FC236}">
                <a16:creationId xmlns:a16="http://schemas.microsoft.com/office/drawing/2014/main" id="{F05FA20C-4853-477E-9958-95C9830BC948}"/>
              </a:ext>
            </a:extLst>
          </p:cNvPr>
          <p:cNvPicPr>
            <a:picLocks noChangeAspect="1"/>
          </p:cNvPicPr>
          <p:nvPr/>
        </p:nvPicPr>
        <p:blipFill>
          <a:blip r:embed="rId10"/>
          <a:stretch>
            <a:fillRect/>
          </a:stretch>
        </p:blipFill>
        <p:spPr>
          <a:xfrm>
            <a:off x="211432" y="1298803"/>
            <a:ext cx="2231993" cy="1840776"/>
          </a:xfrm>
          <a:prstGeom prst="rect">
            <a:avLst/>
          </a:prstGeom>
        </p:spPr>
      </p:pic>
      <p:cxnSp>
        <p:nvCxnSpPr>
          <p:cNvPr id="17" name="Connecteur droit 16">
            <a:extLst>
              <a:ext uri="{FF2B5EF4-FFF2-40B4-BE49-F238E27FC236}">
                <a16:creationId xmlns:a16="http://schemas.microsoft.com/office/drawing/2014/main" id="{2D575E8B-C7EB-4A66-B849-631DBC03A3B2}"/>
              </a:ext>
            </a:extLst>
          </p:cNvPr>
          <p:cNvCxnSpPr>
            <a:cxnSpLocks/>
          </p:cNvCxnSpPr>
          <p:nvPr/>
        </p:nvCxnSpPr>
        <p:spPr>
          <a:xfrm>
            <a:off x="4421332" y="1122218"/>
            <a:ext cx="0" cy="50219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1E69FE5D-A78C-4778-9719-59F7180C3051}"/>
              </a:ext>
            </a:extLst>
          </p:cNvPr>
          <p:cNvSpPr txBox="1"/>
          <p:nvPr/>
        </p:nvSpPr>
        <p:spPr>
          <a:xfrm>
            <a:off x="900153" y="953209"/>
            <a:ext cx="2864015" cy="369332"/>
          </a:xfrm>
          <a:prstGeom prst="rect">
            <a:avLst/>
          </a:prstGeom>
          <a:noFill/>
        </p:spPr>
        <p:txBody>
          <a:bodyPr wrap="square" rtlCol="0">
            <a:spAutoFit/>
          </a:bodyPr>
          <a:lstStyle/>
          <a:p>
            <a:r>
              <a:rPr lang="fr-FR" dirty="0"/>
              <a:t>Contraintes sur béton frais</a:t>
            </a:r>
          </a:p>
        </p:txBody>
      </p:sp>
      <p:sp>
        <p:nvSpPr>
          <p:cNvPr id="19" name="ZoneTexte 18">
            <a:extLst>
              <a:ext uri="{FF2B5EF4-FFF2-40B4-BE49-F238E27FC236}">
                <a16:creationId xmlns:a16="http://schemas.microsoft.com/office/drawing/2014/main" id="{1DBA6719-B717-4253-AF06-5B7FA30658E4}"/>
              </a:ext>
            </a:extLst>
          </p:cNvPr>
          <p:cNvSpPr txBox="1"/>
          <p:nvPr/>
        </p:nvSpPr>
        <p:spPr>
          <a:xfrm>
            <a:off x="3858633" y="6081820"/>
            <a:ext cx="11473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Source : Febelcem</a:t>
            </a:r>
          </a:p>
        </p:txBody>
      </p:sp>
      <p:cxnSp>
        <p:nvCxnSpPr>
          <p:cNvPr id="20" name="Connecteur droit 19">
            <a:extLst>
              <a:ext uri="{FF2B5EF4-FFF2-40B4-BE49-F238E27FC236}">
                <a16:creationId xmlns:a16="http://schemas.microsoft.com/office/drawing/2014/main" id="{53F9ABA2-63FA-42C0-B00F-3EE847C63C07}"/>
              </a:ext>
            </a:extLst>
          </p:cNvPr>
          <p:cNvCxnSpPr>
            <a:cxnSpLocks/>
          </p:cNvCxnSpPr>
          <p:nvPr/>
        </p:nvCxnSpPr>
        <p:spPr>
          <a:xfrm>
            <a:off x="3216357" y="1290683"/>
            <a:ext cx="237432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0262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06_03709">
            <a:extLst>
              <a:ext uri="{FF2B5EF4-FFF2-40B4-BE49-F238E27FC236}">
                <a16:creationId xmlns:a16="http://schemas.microsoft.com/office/drawing/2014/main" id="{7074A8C4-0279-4E39-9F96-62FC7105E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17838"/>
            <a:ext cx="4389437" cy="2913063"/>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30729" name="Rectangle 2">
            <a:extLst>
              <a:ext uri="{FF2B5EF4-FFF2-40B4-BE49-F238E27FC236}">
                <a16:creationId xmlns:a16="http://schemas.microsoft.com/office/drawing/2014/main" id="{F2F6C6E6-FECE-4455-B0E6-12D03E6017CF}"/>
              </a:ext>
            </a:extLst>
          </p:cNvPr>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noProof="0" dirty="0"/>
              <a:t>Spécifications et Contrôles</a:t>
            </a:r>
            <a:br>
              <a:rPr lang="fr-FR" noProof="0" dirty="0"/>
            </a:br>
            <a:r>
              <a:rPr lang="fr-FR" noProof="0" dirty="0"/>
              <a:t>Après exécution</a:t>
            </a:r>
            <a:endParaRPr lang="fr-FR" altLang="fr-FR" cap="none" noProof="0" dirty="0">
              <a:ea typeface="Geneva" pitchFamily="64" charset="-128"/>
            </a:endParaRPr>
          </a:p>
        </p:txBody>
      </p:sp>
      <p:pic>
        <p:nvPicPr>
          <p:cNvPr id="30724" name="Picture 4">
            <a:extLst>
              <a:ext uri="{FF2B5EF4-FFF2-40B4-BE49-F238E27FC236}">
                <a16:creationId xmlns:a16="http://schemas.microsoft.com/office/drawing/2014/main" id="{4D533807-4B9D-415B-9C8A-357273127639}"/>
              </a:ext>
            </a:extLst>
          </p:cNvPr>
          <p:cNvPicPr>
            <a:picLocks noGrp="1" noChangeAspect="1" noChangeArrowheads="1"/>
          </p:cNvPicPr>
          <p:nvPr>
            <p:ph type="body" sz="half" idx="4294967295"/>
          </p:nvPr>
        </p:nvPicPr>
        <p:blipFill>
          <a:blip r:embed="rId4">
            <a:extLst>
              <a:ext uri="{28A0092B-C50C-407E-A947-70E740481C1C}">
                <a14:useLocalDpi xmlns:a14="http://schemas.microsoft.com/office/drawing/2010/main" val="0"/>
              </a:ext>
            </a:extLst>
          </a:blip>
          <a:srcRect/>
          <a:stretch>
            <a:fillRect/>
          </a:stretch>
        </p:blipFill>
        <p:spPr>
          <a:xfrm>
            <a:off x="0" y="2081213"/>
            <a:ext cx="2860675" cy="3455987"/>
          </a:xfrm>
          <a:noFill/>
          <a:ln w="19050">
            <a:solidFill>
              <a:srgbClr val="003366"/>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a:extLst>
              <a:ext uri="{FF2B5EF4-FFF2-40B4-BE49-F238E27FC236}">
                <a16:creationId xmlns:a16="http://schemas.microsoft.com/office/drawing/2014/main" id="{A6B8DA32-51DE-433C-99C9-2541EC054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306" y="5017293"/>
            <a:ext cx="2736850"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Text Box 6">
            <a:extLst>
              <a:ext uri="{FF2B5EF4-FFF2-40B4-BE49-F238E27FC236}">
                <a16:creationId xmlns:a16="http://schemas.microsoft.com/office/drawing/2014/main" id="{D87BAE42-6B01-451C-8DD6-FD47E5DCC0D0}"/>
              </a:ext>
            </a:extLst>
          </p:cNvPr>
          <p:cNvSpPr txBox="1">
            <a:spLocks noChangeArrowheads="1"/>
          </p:cNvSpPr>
          <p:nvPr/>
        </p:nvSpPr>
        <p:spPr bwMode="auto">
          <a:xfrm>
            <a:off x="4787900" y="2081213"/>
            <a:ext cx="3673475" cy="588963"/>
          </a:xfrm>
          <a:prstGeom prst="rec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fr-FR" sz="1800" dirty="0">
                <a:latin typeface="Verdana" panose="020B0604030504040204" pitchFamily="34" charset="0"/>
              </a:rPr>
              <a:t>Mesuré à</a:t>
            </a:r>
          </a:p>
          <a:p>
            <a:r>
              <a:rPr lang="fr-FR" altLang="fr-FR" sz="1400" dirty="0">
                <a:latin typeface="Verdana" panose="020B0604030504040204" pitchFamily="34" charset="0"/>
              </a:rPr>
              <a:t>72, 54 ou 21,6 Km/h suivant réseau</a:t>
            </a:r>
          </a:p>
        </p:txBody>
      </p:sp>
      <p:sp>
        <p:nvSpPr>
          <p:cNvPr id="10" name="Rectangle 9">
            <a:extLst>
              <a:ext uri="{FF2B5EF4-FFF2-40B4-BE49-F238E27FC236}">
                <a16:creationId xmlns:a16="http://schemas.microsoft.com/office/drawing/2014/main" id="{FBD71BEB-0557-497D-BAF8-A6E54F094302}"/>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sp>
        <p:nvSpPr>
          <p:cNvPr id="11" name="Rectangle 2">
            <a:extLst>
              <a:ext uri="{FF2B5EF4-FFF2-40B4-BE49-F238E27FC236}">
                <a16:creationId xmlns:a16="http://schemas.microsoft.com/office/drawing/2014/main" id="{707A0467-A5B9-4E86-AD96-C744E1E3707A}"/>
              </a:ext>
            </a:extLst>
          </p:cNvPr>
          <p:cNvSpPr>
            <a:spLocks noChangeArrowheads="1"/>
          </p:cNvSpPr>
          <p:nvPr/>
        </p:nvSpPr>
        <p:spPr bwMode="auto">
          <a:xfrm>
            <a:off x="272091" y="1519303"/>
            <a:ext cx="7920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Planéité longitudinale à l’A.P.L.</a:t>
            </a:r>
            <a:endParaRPr lang="fr-FR" altLang="fr-FR" sz="1800" dirty="0"/>
          </a:p>
        </p:txBody>
      </p:sp>
      <p:sp>
        <p:nvSpPr>
          <p:cNvPr id="12" name="Rectangle : coins arrondis 11">
            <a:extLst>
              <a:ext uri="{FF2B5EF4-FFF2-40B4-BE49-F238E27FC236}">
                <a16:creationId xmlns:a16="http://schemas.microsoft.com/office/drawing/2014/main" id="{02ECDB42-37AA-42D4-835D-1D7C7AC39D43}"/>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
        <p:nvSpPr>
          <p:cNvPr id="13" name="Rectangle : coins arrondis 12">
            <a:extLst>
              <a:ext uri="{FF2B5EF4-FFF2-40B4-BE49-F238E27FC236}">
                <a16:creationId xmlns:a16="http://schemas.microsoft.com/office/drawing/2014/main" id="{7539BBE7-DE4C-493A-A733-C058E8C928B5}"/>
              </a:ext>
            </a:extLst>
          </p:cNvPr>
          <p:cNvSpPr/>
          <p:nvPr/>
        </p:nvSpPr>
        <p:spPr>
          <a:xfrm>
            <a:off x="4530447" y="1508887"/>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1.3.2.1.</a:t>
            </a:r>
          </a:p>
        </p:txBody>
      </p:sp>
      <p:sp>
        <p:nvSpPr>
          <p:cNvPr id="15" name="Rectangle : coins arrondis 14">
            <a:extLst>
              <a:ext uri="{FF2B5EF4-FFF2-40B4-BE49-F238E27FC236}">
                <a16:creationId xmlns:a16="http://schemas.microsoft.com/office/drawing/2014/main" id="{CCF89B48-328D-4D88-B823-A0E049E3F129}"/>
              </a:ext>
            </a:extLst>
          </p:cNvPr>
          <p:cNvSpPr/>
          <p:nvPr/>
        </p:nvSpPr>
        <p:spPr>
          <a:xfrm>
            <a:off x="6045120" y="1503125"/>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1.4.2.2.1.</a:t>
            </a: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1" name="Text Box 9">
            <a:extLst>
              <a:ext uri="{FF2B5EF4-FFF2-40B4-BE49-F238E27FC236}">
                <a16:creationId xmlns:a16="http://schemas.microsoft.com/office/drawing/2014/main" id="{4075C73A-71A8-434E-9F79-C5BA7E0ADCBA}"/>
              </a:ext>
            </a:extLst>
          </p:cNvPr>
          <p:cNvSpPr txBox="1">
            <a:spLocks noChangeArrowheads="1"/>
          </p:cNvSpPr>
          <p:nvPr/>
        </p:nvSpPr>
        <p:spPr bwMode="auto">
          <a:xfrm>
            <a:off x="3959285" y="5155992"/>
            <a:ext cx="4681537" cy="11080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200" b="1" dirty="0">
                <a:latin typeface="Verdana" panose="020B0604030504040204" pitchFamily="34" charset="0"/>
              </a:rPr>
              <a:t>Mesuré à :</a:t>
            </a:r>
            <a:endParaRPr lang="fr-FR" altLang="fr-FR" sz="1200" dirty="0">
              <a:latin typeface="Verdana" panose="020B0604030504040204" pitchFamily="34" charset="0"/>
            </a:endParaRPr>
          </a:p>
          <a:p>
            <a:pPr>
              <a:spcBef>
                <a:spcPct val="50000"/>
              </a:spcBef>
            </a:pPr>
            <a:r>
              <a:rPr lang="fr-FR" altLang="fr-FR" sz="1200" dirty="0">
                <a:latin typeface="Verdana" panose="020B0604030504040204" pitchFamily="34" charset="0"/>
              </a:rPr>
              <a:t>Autoroutes et routes à 2 voies :		72 km/h</a:t>
            </a:r>
          </a:p>
          <a:p>
            <a:pPr>
              <a:spcBef>
                <a:spcPct val="50000"/>
              </a:spcBef>
            </a:pPr>
            <a:r>
              <a:rPr lang="fr-FR" altLang="fr-FR" sz="1200" dirty="0">
                <a:latin typeface="Verdana" panose="020B0604030504040204" pitchFamily="34" charset="0"/>
              </a:rPr>
              <a:t>Autres routes:					54 km/h</a:t>
            </a:r>
          </a:p>
          <a:p>
            <a:pPr>
              <a:spcBef>
                <a:spcPct val="50000"/>
              </a:spcBef>
            </a:pPr>
            <a:r>
              <a:rPr lang="fr-FR" altLang="fr-FR" sz="1200" dirty="0">
                <a:latin typeface="Verdana" panose="020B0604030504040204" pitchFamily="34" charset="0"/>
              </a:rPr>
              <a:t>Agglomérations et giratoires :		21,6 km/h</a:t>
            </a:r>
          </a:p>
        </p:txBody>
      </p:sp>
      <p:sp>
        <p:nvSpPr>
          <p:cNvPr id="28682" name="Text Box 10">
            <a:extLst>
              <a:ext uri="{FF2B5EF4-FFF2-40B4-BE49-F238E27FC236}">
                <a16:creationId xmlns:a16="http://schemas.microsoft.com/office/drawing/2014/main" id="{D46861F3-F93C-4AA7-918C-F3420C382277}"/>
              </a:ext>
            </a:extLst>
          </p:cNvPr>
          <p:cNvSpPr txBox="1">
            <a:spLocks noChangeArrowheads="1"/>
          </p:cNvSpPr>
          <p:nvPr/>
        </p:nvSpPr>
        <p:spPr bwMode="auto">
          <a:xfrm>
            <a:off x="523709" y="4125482"/>
            <a:ext cx="7416800" cy="952500"/>
          </a:xfrm>
          <a:prstGeom prst="rect">
            <a:avLst/>
          </a:prstGeom>
          <a:noFill/>
          <a:ln w="9525">
            <a:solidFill>
              <a:srgbClr val="C3092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400" dirty="0">
                <a:latin typeface="Verdana" panose="020B0604030504040204" pitchFamily="34" charset="0"/>
              </a:rPr>
              <a:t>Le CP, base 2,5 m, est le reflet du réglage de la machine</a:t>
            </a:r>
          </a:p>
          <a:p>
            <a:pPr>
              <a:spcBef>
                <a:spcPct val="50000"/>
              </a:spcBef>
            </a:pPr>
            <a:r>
              <a:rPr lang="fr-FR" altLang="fr-FR" sz="1400" dirty="0">
                <a:latin typeface="Verdana" panose="020B0604030504040204" pitchFamily="34" charset="0"/>
              </a:rPr>
              <a:t>Le CP, base 10 m, est le reflet du guidage de la machine (fils, ski, etc…)</a:t>
            </a:r>
          </a:p>
          <a:p>
            <a:pPr>
              <a:spcBef>
                <a:spcPct val="50000"/>
              </a:spcBef>
            </a:pPr>
            <a:r>
              <a:rPr lang="fr-FR" altLang="fr-FR" sz="1400" dirty="0">
                <a:latin typeface="Verdana" panose="020B0604030504040204" pitchFamily="34" charset="0"/>
              </a:rPr>
              <a:t>Le CP, base 40 m, dépend plus du profil en long général de la chaussée</a:t>
            </a:r>
          </a:p>
        </p:txBody>
      </p:sp>
      <p:sp>
        <p:nvSpPr>
          <p:cNvPr id="3" name="Titre 2">
            <a:extLst>
              <a:ext uri="{FF2B5EF4-FFF2-40B4-BE49-F238E27FC236}">
                <a16:creationId xmlns:a16="http://schemas.microsoft.com/office/drawing/2014/main" id="{1DF7027D-900C-4A6B-A763-C9CDF3AE6F05}"/>
              </a:ext>
            </a:extLst>
          </p:cNvPr>
          <p:cNvSpPr>
            <a:spLocks noGrp="1"/>
          </p:cNvSpPr>
          <p:nvPr>
            <p:ph type="title"/>
          </p:nvPr>
        </p:nvSpPr>
        <p:spPr/>
        <p:txBody>
          <a:bodyPr/>
          <a:lstStyle/>
          <a:p>
            <a:r>
              <a:rPr lang="fr-FR" noProof="0" dirty="0"/>
              <a:t>Spécifications et Contrôles</a:t>
            </a:r>
            <a:br>
              <a:rPr lang="fr-FR" noProof="0" dirty="0"/>
            </a:br>
            <a:r>
              <a:rPr lang="fr-FR" noProof="0" dirty="0"/>
              <a:t>Après exécution</a:t>
            </a:r>
          </a:p>
        </p:txBody>
      </p:sp>
      <p:sp>
        <p:nvSpPr>
          <p:cNvPr id="10" name="Rectangle : coins arrondis 9">
            <a:extLst>
              <a:ext uri="{FF2B5EF4-FFF2-40B4-BE49-F238E27FC236}">
                <a16:creationId xmlns:a16="http://schemas.microsoft.com/office/drawing/2014/main" id="{3AF984C9-FBC0-4766-A26A-8543A0089943}"/>
              </a:ext>
            </a:extLst>
          </p:cNvPr>
          <p:cNvSpPr/>
          <p:nvPr/>
        </p:nvSpPr>
        <p:spPr>
          <a:xfrm>
            <a:off x="4530447" y="1508887"/>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1.3.2.1.</a:t>
            </a:r>
          </a:p>
        </p:txBody>
      </p:sp>
      <p:sp>
        <p:nvSpPr>
          <p:cNvPr id="11" name="Rectangle 10">
            <a:extLst>
              <a:ext uri="{FF2B5EF4-FFF2-40B4-BE49-F238E27FC236}">
                <a16:creationId xmlns:a16="http://schemas.microsoft.com/office/drawing/2014/main" id="{C10AB5E8-85EA-4338-B322-96E2762E5587}"/>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sp>
        <p:nvSpPr>
          <p:cNvPr id="12" name="Rectangle 2">
            <a:extLst>
              <a:ext uri="{FF2B5EF4-FFF2-40B4-BE49-F238E27FC236}">
                <a16:creationId xmlns:a16="http://schemas.microsoft.com/office/drawing/2014/main" id="{1A6981CF-E068-42F2-A945-A8C680E01CD6}"/>
              </a:ext>
            </a:extLst>
          </p:cNvPr>
          <p:cNvSpPr>
            <a:spLocks noChangeArrowheads="1"/>
          </p:cNvSpPr>
          <p:nvPr/>
        </p:nvSpPr>
        <p:spPr bwMode="auto">
          <a:xfrm>
            <a:off x="272091" y="1519303"/>
            <a:ext cx="7920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Planéité longitudinale à l’A.P.L.</a:t>
            </a:r>
            <a:endParaRPr lang="fr-FR" altLang="fr-FR" sz="1800" dirty="0"/>
          </a:p>
        </p:txBody>
      </p:sp>
      <p:pic>
        <p:nvPicPr>
          <p:cNvPr id="5" name="Image 4">
            <a:extLst>
              <a:ext uri="{FF2B5EF4-FFF2-40B4-BE49-F238E27FC236}">
                <a16:creationId xmlns:a16="http://schemas.microsoft.com/office/drawing/2014/main" id="{274817E6-7783-4ACA-8288-1579AD3AC62B}"/>
              </a:ext>
            </a:extLst>
          </p:cNvPr>
          <p:cNvPicPr>
            <a:picLocks noChangeAspect="1"/>
          </p:cNvPicPr>
          <p:nvPr/>
        </p:nvPicPr>
        <p:blipFill>
          <a:blip r:embed="rId3"/>
          <a:stretch>
            <a:fillRect/>
          </a:stretch>
        </p:blipFill>
        <p:spPr>
          <a:xfrm>
            <a:off x="506208" y="2114874"/>
            <a:ext cx="7158841" cy="1982274"/>
          </a:xfrm>
          <a:prstGeom prst="rect">
            <a:avLst/>
          </a:prstGeom>
        </p:spPr>
      </p:pic>
      <p:sp>
        <p:nvSpPr>
          <p:cNvPr id="14" name="ZoneTexte 13">
            <a:extLst>
              <a:ext uri="{FF2B5EF4-FFF2-40B4-BE49-F238E27FC236}">
                <a16:creationId xmlns:a16="http://schemas.microsoft.com/office/drawing/2014/main" id="{4B4E89F7-E211-421D-AB71-C525E818CC42}"/>
              </a:ext>
            </a:extLst>
          </p:cNvPr>
          <p:cNvSpPr txBox="1"/>
          <p:nvPr/>
        </p:nvSpPr>
        <p:spPr>
          <a:xfrm>
            <a:off x="7624150" y="3658245"/>
            <a:ext cx="78781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1.3.2.1.2.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Parchemin : horizontal 14">
            <a:extLst>
              <a:ext uri="{FF2B5EF4-FFF2-40B4-BE49-F238E27FC236}">
                <a16:creationId xmlns:a16="http://schemas.microsoft.com/office/drawing/2014/main" id="{07A5F704-79A9-4081-A516-5394F006A55F}"/>
              </a:ext>
            </a:extLst>
          </p:cNvPr>
          <p:cNvSpPr/>
          <p:nvPr/>
        </p:nvSpPr>
        <p:spPr>
          <a:xfrm>
            <a:off x="73434" y="1787675"/>
            <a:ext cx="7771702" cy="2156294"/>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 coins arrondis 12">
            <a:extLst>
              <a:ext uri="{FF2B5EF4-FFF2-40B4-BE49-F238E27FC236}">
                <a16:creationId xmlns:a16="http://schemas.microsoft.com/office/drawing/2014/main" id="{27B14279-7826-4DD8-9B78-CA5EB34DC6DB}"/>
              </a:ext>
            </a:extLst>
          </p:cNvPr>
          <p:cNvSpPr/>
          <p:nvPr/>
        </p:nvSpPr>
        <p:spPr>
          <a:xfrm>
            <a:off x="6045120" y="1503125"/>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1.4.2.2.1.</a:t>
            </a:r>
          </a:p>
        </p:txBody>
      </p:sp>
      <p:sp>
        <p:nvSpPr>
          <p:cNvPr id="17" name="Rectangle : coins arrondis 16">
            <a:extLst>
              <a:ext uri="{FF2B5EF4-FFF2-40B4-BE49-F238E27FC236}">
                <a16:creationId xmlns:a16="http://schemas.microsoft.com/office/drawing/2014/main" id="{FBA8A58B-1541-4DAB-99ED-E9391A531A7E}"/>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Text Box 7">
            <a:extLst>
              <a:ext uri="{FF2B5EF4-FFF2-40B4-BE49-F238E27FC236}">
                <a16:creationId xmlns:a16="http://schemas.microsoft.com/office/drawing/2014/main" id="{837724E8-A427-4845-B11C-74E37D8F7B46}"/>
              </a:ext>
            </a:extLst>
          </p:cNvPr>
          <p:cNvSpPr txBox="1">
            <a:spLocks noChangeArrowheads="1"/>
          </p:cNvSpPr>
          <p:nvPr/>
        </p:nvSpPr>
        <p:spPr bwMode="auto">
          <a:xfrm>
            <a:off x="2712571" y="2034691"/>
            <a:ext cx="4675365" cy="788987"/>
          </a:xfrm>
          <a:prstGeom prst="rec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1800" dirty="0">
                <a:latin typeface="Verdana" panose="020B0604030504040204" pitchFamily="34" charset="0"/>
              </a:rPr>
              <a:t>Mesurée au moyen de</a:t>
            </a:r>
          </a:p>
          <a:p>
            <a:pPr algn="r">
              <a:spcBef>
                <a:spcPct val="50000"/>
              </a:spcBef>
            </a:pPr>
            <a:r>
              <a:rPr lang="fr-FR" altLang="fr-FR" sz="1800" dirty="0">
                <a:latin typeface="Verdana" panose="020B0604030504040204" pitchFamily="34" charset="0"/>
              </a:rPr>
              <a:t>la règle de 3 mètres</a:t>
            </a:r>
            <a:endParaRPr lang="fr-FR" altLang="fr-FR" sz="1400" dirty="0">
              <a:latin typeface="Verdana" panose="020B0604030504040204" pitchFamily="34" charset="0"/>
            </a:endParaRPr>
          </a:p>
        </p:txBody>
      </p:sp>
      <p:pic>
        <p:nvPicPr>
          <p:cNvPr id="32776" name="Picture 8" descr="VF-4103_12">
            <a:extLst>
              <a:ext uri="{FF2B5EF4-FFF2-40B4-BE49-F238E27FC236}">
                <a16:creationId xmlns:a16="http://schemas.microsoft.com/office/drawing/2014/main" id="{CBDA8E13-BD85-4279-9091-7DFB49BB4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802" y="3045056"/>
            <a:ext cx="4321175" cy="2998788"/>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32777" name="Text Box 9">
            <a:extLst>
              <a:ext uri="{FF2B5EF4-FFF2-40B4-BE49-F238E27FC236}">
                <a16:creationId xmlns:a16="http://schemas.microsoft.com/office/drawing/2014/main" id="{25566D8E-F15A-42E5-8A42-7E7843AE3AF7}"/>
              </a:ext>
            </a:extLst>
          </p:cNvPr>
          <p:cNvSpPr txBox="1">
            <a:spLocks noChangeArrowheads="1"/>
          </p:cNvSpPr>
          <p:nvPr/>
        </p:nvSpPr>
        <p:spPr bwMode="auto">
          <a:xfrm>
            <a:off x="272091" y="3636482"/>
            <a:ext cx="3816350" cy="12811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400" dirty="0">
                <a:latin typeface="Verdana" panose="020B0604030504040204" pitchFamily="34" charset="0"/>
              </a:rPr>
              <a:t>Réseau I , II , </a:t>
            </a:r>
          </a:p>
          <a:p>
            <a:pPr>
              <a:spcBef>
                <a:spcPct val="50000"/>
              </a:spcBef>
            </a:pPr>
            <a:r>
              <a:rPr lang="fr-FR" altLang="fr-FR" sz="1400" dirty="0">
                <a:latin typeface="Verdana" panose="020B0604030504040204" pitchFamily="34" charset="0"/>
              </a:rPr>
              <a:t>+ pistes cyclables             Max: 3 mm</a:t>
            </a:r>
          </a:p>
          <a:p>
            <a:pPr>
              <a:spcBef>
                <a:spcPct val="50000"/>
              </a:spcBef>
            </a:pPr>
            <a:endParaRPr lang="fr-FR" altLang="fr-FR" sz="1400" dirty="0">
              <a:latin typeface="Verdana" panose="020B0604030504040204" pitchFamily="34" charset="0"/>
            </a:endParaRPr>
          </a:p>
          <a:p>
            <a:pPr>
              <a:spcBef>
                <a:spcPct val="50000"/>
              </a:spcBef>
            </a:pPr>
            <a:r>
              <a:rPr lang="fr-FR" altLang="fr-FR" sz="1400" dirty="0">
                <a:latin typeface="Verdana" panose="020B0604030504040204" pitchFamily="34" charset="0"/>
              </a:rPr>
              <a:t>Réseau III                        Max: 5 mm</a:t>
            </a:r>
          </a:p>
        </p:txBody>
      </p:sp>
      <p:sp>
        <p:nvSpPr>
          <p:cNvPr id="3" name="Titre 2">
            <a:extLst>
              <a:ext uri="{FF2B5EF4-FFF2-40B4-BE49-F238E27FC236}">
                <a16:creationId xmlns:a16="http://schemas.microsoft.com/office/drawing/2014/main" id="{8C1BC674-1ECE-4D3E-B819-874E081ABB69}"/>
              </a:ext>
            </a:extLst>
          </p:cNvPr>
          <p:cNvSpPr>
            <a:spLocks noGrp="1"/>
          </p:cNvSpPr>
          <p:nvPr>
            <p:ph type="title"/>
          </p:nvPr>
        </p:nvSpPr>
        <p:spPr/>
        <p:txBody>
          <a:bodyPr/>
          <a:lstStyle/>
          <a:p>
            <a:r>
              <a:rPr lang="fr-FR" noProof="0" dirty="0"/>
              <a:t>Spécifications et Contrôles</a:t>
            </a:r>
            <a:br>
              <a:rPr lang="fr-FR" noProof="0" dirty="0"/>
            </a:br>
            <a:r>
              <a:rPr lang="fr-FR" noProof="0" dirty="0"/>
              <a:t>Après exécution</a:t>
            </a:r>
          </a:p>
        </p:txBody>
      </p:sp>
      <p:sp>
        <p:nvSpPr>
          <p:cNvPr id="10" name="Rectangle : coins arrondis 9">
            <a:extLst>
              <a:ext uri="{FF2B5EF4-FFF2-40B4-BE49-F238E27FC236}">
                <a16:creationId xmlns:a16="http://schemas.microsoft.com/office/drawing/2014/main" id="{B246BDEC-E3F2-4118-A016-8501BAE9157A}"/>
              </a:ext>
            </a:extLst>
          </p:cNvPr>
          <p:cNvSpPr/>
          <p:nvPr/>
        </p:nvSpPr>
        <p:spPr>
          <a:xfrm>
            <a:off x="4940888" y="1519303"/>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1.3.2.2.</a:t>
            </a:r>
          </a:p>
        </p:txBody>
      </p:sp>
      <p:sp>
        <p:nvSpPr>
          <p:cNvPr id="11" name="Rectangle 10">
            <a:extLst>
              <a:ext uri="{FF2B5EF4-FFF2-40B4-BE49-F238E27FC236}">
                <a16:creationId xmlns:a16="http://schemas.microsoft.com/office/drawing/2014/main" id="{2C1A18AB-D74E-448B-B2FE-62377BCF766E}"/>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sp>
        <p:nvSpPr>
          <p:cNvPr id="12" name="Rectangle 2">
            <a:extLst>
              <a:ext uri="{FF2B5EF4-FFF2-40B4-BE49-F238E27FC236}">
                <a16:creationId xmlns:a16="http://schemas.microsoft.com/office/drawing/2014/main" id="{70014E4B-DD5A-4191-8104-BB16F5AFF6B0}"/>
              </a:ext>
            </a:extLst>
          </p:cNvPr>
          <p:cNvSpPr>
            <a:spLocks noChangeArrowheads="1"/>
          </p:cNvSpPr>
          <p:nvPr/>
        </p:nvSpPr>
        <p:spPr bwMode="auto">
          <a:xfrm>
            <a:off x="272091" y="1519303"/>
            <a:ext cx="7920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Régularité de surface</a:t>
            </a:r>
            <a:endParaRPr lang="fr-FR" altLang="fr-FR" sz="1800" dirty="0"/>
          </a:p>
        </p:txBody>
      </p:sp>
      <p:sp>
        <p:nvSpPr>
          <p:cNvPr id="14" name="Rectangle : coins arrondis 13">
            <a:extLst>
              <a:ext uri="{FF2B5EF4-FFF2-40B4-BE49-F238E27FC236}">
                <a16:creationId xmlns:a16="http://schemas.microsoft.com/office/drawing/2014/main" id="{502701A2-5951-4E5B-94B9-18DCCCDA27C4}"/>
              </a:ext>
            </a:extLst>
          </p:cNvPr>
          <p:cNvSpPr/>
          <p:nvPr/>
        </p:nvSpPr>
        <p:spPr>
          <a:xfrm>
            <a:off x="6595838" y="1524688"/>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1.4.2.2.2.</a:t>
            </a:r>
          </a:p>
        </p:txBody>
      </p:sp>
      <p:sp>
        <p:nvSpPr>
          <p:cNvPr id="15" name="Rectangle : coins arrondis 14">
            <a:extLst>
              <a:ext uri="{FF2B5EF4-FFF2-40B4-BE49-F238E27FC236}">
                <a16:creationId xmlns:a16="http://schemas.microsoft.com/office/drawing/2014/main" id="{26FC1591-3D85-4090-AADD-CADC98ECD96B}"/>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06_03571">
            <a:extLst>
              <a:ext uri="{FF2B5EF4-FFF2-40B4-BE49-F238E27FC236}">
                <a16:creationId xmlns:a16="http://schemas.microsoft.com/office/drawing/2014/main" id="{C3AB7BA0-B654-40BB-B82B-941D2330C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615" y="2811533"/>
            <a:ext cx="4681537" cy="3109912"/>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29707" name="Rectangle 2">
            <a:extLst>
              <a:ext uri="{FF2B5EF4-FFF2-40B4-BE49-F238E27FC236}">
                <a16:creationId xmlns:a16="http://schemas.microsoft.com/office/drawing/2014/main" id="{A13188F7-2DCA-4917-80BC-2EB289D1E5F0}"/>
              </a:ext>
            </a:extLst>
          </p:cNvPr>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noProof="0" dirty="0"/>
              <a:t>Spécifications et Contrôles</a:t>
            </a:r>
            <a:br>
              <a:rPr lang="fr-FR" noProof="0" dirty="0"/>
            </a:br>
            <a:r>
              <a:rPr lang="fr-FR" noProof="0" dirty="0"/>
              <a:t>Après exécution</a:t>
            </a:r>
            <a:endParaRPr lang="fr-FR" altLang="fr-FR" cap="none" noProof="0" dirty="0">
              <a:ea typeface="Geneva" pitchFamily="64" charset="-128"/>
            </a:endParaRPr>
          </a:p>
        </p:txBody>
      </p:sp>
      <p:pic>
        <p:nvPicPr>
          <p:cNvPr id="29700" name="Picture 4">
            <a:extLst>
              <a:ext uri="{FF2B5EF4-FFF2-40B4-BE49-F238E27FC236}">
                <a16:creationId xmlns:a16="http://schemas.microsoft.com/office/drawing/2014/main" id="{1E77BB4D-F214-4765-954F-0A521226C133}"/>
              </a:ext>
            </a:extLst>
          </p:cNvPr>
          <p:cNvPicPr>
            <a:picLocks noGrp="1" noChangeAspect="1" noChangeArrowheads="1"/>
          </p:cNvPicPr>
          <p:nvPr>
            <p:ph type="body" sz="half" idx="4294967295"/>
          </p:nvPr>
        </p:nvPicPr>
        <p:blipFill>
          <a:blip r:embed="rId4">
            <a:extLst>
              <a:ext uri="{28A0092B-C50C-407E-A947-70E740481C1C}">
                <a14:useLocalDpi xmlns:a14="http://schemas.microsoft.com/office/drawing/2010/main" val="0"/>
              </a:ext>
            </a:extLst>
          </a:blip>
          <a:srcRect/>
          <a:stretch>
            <a:fillRect/>
          </a:stretch>
        </p:blipFill>
        <p:spPr>
          <a:xfrm>
            <a:off x="0" y="2111375"/>
            <a:ext cx="2557463" cy="3313113"/>
          </a:xfrm>
          <a:noFill/>
          <a:ln w="19050">
            <a:solidFill>
              <a:srgbClr val="003366"/>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descr="06_03570">
            <a:extLst>
              <a:ext uri="{FF2B5EF4-FFF2-40B4-BE49-F238E27FC236}">
                <a16:creationId xmlns:a16="http://schemas.microsoft.com/office/drawing/2014/main" id="{E2A24263-27D5-42FE-BE73-3EF992975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578" y="4237180"/>
            <a:ext cx="2736850" cy="1819275"/>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E20D3803-F846-4B78-8F07-7A5AFB5CCCB7}"/>
              </a:ext>
            </a:extLst>
          </p:cNvPr>
          <p:cNvSpPr txBox="1">
            <a:spLocks noChangeArrowheads="1"/>
          </p:cNvSpPr>
          <p:nvPr/>
        </p:nvSpPr>
        <p:spPr bwMode="auto">
          <a:xfrm>
            <a:off x="3484096" y="2043256"/>
            <a:ext cx="3960812" cy="695325"/>
          </a:xfrm>
          <a:prstGeom prst="rec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800" dirty="0">
                <a:latin typeface="Verdana" panose="020B0604030504040204" pitchFamily="34" charset="0"/>
              </a:rPr>
              <a:t>Mesuré au moyen du S.C.R.I.M.</a:t>
            </a:r>
          </a:p>
          <a:p>
            <a:pPr algn="ctr">
              <a:spcBef>
                <a:spcPct val="50000"/>
              </a:spcBef>
            </a:pPr>
            <a:r>
              <a:rPr lang="fr-FR" altLang="fr-FR" sz="1400" dirty="0">
                <a:latin typeface="Verdana" panose="020B0604030504040204" pitchFamily="34" charset="0"/>
              </a:rPr>
              <a:t>à 80 ou 50 Km/h suivant réseau</a:t>
            </a:r>
          </a:p>
        </p:txBody>
      </p:sp>
      <p:sp>
        <p:nvSpPr>
          <p:cNvPr id="9" name="Rectangle : coins arrondis 8">
            <a:extLst>
              <a:ext uri="{FF2B5EF4-FFF2-40B4-BE49-F238E27FC236}">
                <a16:creationId xmlns:a16="http://schemas.microsoft.com/office/drawing/2014/main" id="{B3F7891F-BEE3-4D4F-8A30-7C111BDE8CA4}"/>
              </a:ext>
            </a:extLst>
          </p:cNvPr>
          <p:cNvSpPr/>
          <p:nvPr/>
        </p:nvSpPr>
        <p:spPr>
          <a:xfrm>
            <a:off x="6082422" y="1543982"/>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1.3.2.3.</a:t>
            </a:r>
          </a:p>
        </p:txBody>
      </p:sp>
      <p:sp>
        <p:nvSpPr>
          <p:cNvPr id="10" name="Rectangle 9">
            <a:extLst>
              <a:ext uri="{FF2B5EF4-FFF2-40B4-BE49-F238E27FC236}">
                <a16:creationId xmlns:a16="http://schemas.microsoft.com/office/drawing/2014/main" id="{B59CF592-9F4C-49CB-8968-B06796CED780}"/>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sp>
        <p:nvSpPr>
          <p:cNvPr id="11" name="Rectangle 2">
            <a:extLst>
              <a:ext uri="{FF2B5EF4-FFF2-40B4-BE49-F238E27FC236}">
                <a16:creationId xmlns:a16="http://schemas.microsoft.com/office/drawing/2014/main" id="{3D1AD03B-F8D2-4D3D-A5FE-6E929880679B}"/>
              </a:ext>
            </a:extLst>
          </p:cNvPr>
          <p:cNvSpPr>
            <a:spLocks noChangeArrowheads="1"/>
          </p:cNvSpPr>
          <p:nvPr/>
        </p:nvSpPr>
        <p:spPr bwMode="auto">
          <a:xfrm>
            <a:off x="0" y="1543982"/>
            <a:ext cx="608242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Coefficient de Frottement Transversal (SFCS)</a:t>
            </a:r>
            <a:endParaRPr lang="fr-FR" altLang="fr-FR" sz="1800" dirty="0"/>
          </a:p>
        </p:txBody>
      </p:sp>
      <p:sp>
        <p:nvSpPr>
          <p:cNvPr id="13" name="Rectangle : coins arrondis 12">
            <a:extLst>
              <a:ext uri="{FF2B5EF4-FFF2-40B4-BE49-F238E27FC236}">
                <a16:creationId xmlns:a16="http://schemas.microsoft.com/office/drawing/2014/main" id="{F3AA3606-9365-49DD-A98A-F5B4561DAB00}"/>
              </a:ext>
            </a:extLst>
          </p:cNvPr>
          <p:cNvSpPr/>
          <p:nvPr/>
        </p:nvSpPr>
        <p:spPr>
          <a:xfrm>
            <a:off x="7624150" y="1543982"/>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1.4.2.2.3.</a:t>
            </a:r>
          </a:p>
        </p:txBody>
      </p:sp>
      <p:sp>
        <p:nvSpPr>
          <p:cNvPr id="14" name="Rectangle : coins arrondis 13">
            <a:extLst>
              <a:ext uri="{FF2B5EF4-FFF2-40B4-BE49-F238E27FC236}">
                <a16:creationId xmlns:a16="http://schemas.microsoft.com/office/drawing/2014/main" id="{8DE37069-EFC3-4CB3-ABAE-CF003D59E918}"/>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a:extLst>
              <a:ext uri="{FF2B5EF4-FFF2-40B4-BE49-F238E27FC236}">
                <a16:creationId xmlns:a16="http://schemas.microsoft.com/office/drawing/2014/main" id="{7A513695-FEC0-4199-8C5D-775759311BC2}"/>
              </a:ext>
            </a:extLst>
          </p:cNvPr>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noProof="0" dirty="0"/>
              <a:t>Spécifications et Contrôles</a:t>
            </a:r>
            <a:br>
              <a:rPr lang="fr-FR" noProof="0" dirty="0"/>
            </a:br>
            <a:r>
              <a:rPr lang="fr-FR" noProof="0" dirty="0"/>
              <a:t>Après exécution</a:t>
            </a:r>
            <a:endParaRPr lang="fr-FR" altLang="fr-FR" cap="none" noProof="0" dirty="0">
              <a:ea typeface="Geneva" pitchFamily="64" charset="-128"/>
            </a:endParaRPr>
          </a:p>
        </p:txBody>
      </p:sp>
      <p:sp>
        <p:nvSpPr>
          <p:cNvPr id="34829" name="Text Box 13">
            <a:extLst>
              <a:ext uri="{FF2B5EF4-FFF2-40B4-BE49-F238E27FC236}">
                <a16:creationId xmlns:a16="http://schemas.microsoft.com/office/drawing/2014/main" id="{49E26351-D15F-4F00-B809-8EF5D37E9D1C}"/>
              </a:ext>
            </a:extLst>
          </p:cNvPr>
          <p:cNvSpPr txBox="1">
            <a:spLocks noChangeArrowheads="1"/>
          </p:cNvSpPr>
          <p:nvPr/>
        </p:nvSpPr>
        <p:spPr bwMode="auto">
          <a:xfrm>
            <a:off x="1545625" y="4651755"/>
            <a:ext cx="2808288" cy="138271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200" b="1" dirty="0">
                <a:latin typeface="Verdana" panose="020B0604030504040204" pitchFamily="34" charset="0"/>
              </a:rPr>
              <a:t>Mesuré sous arrosage à :</a:t>
            </a:r>
          </a:p>
          <a:p>
            <a:pPr algn="ctr">
              <a:spcBef>
                <a:spcPct val="50000"/>
              </a:spcBef>
            </a:pPr>
            <a:endParaRPr lang="fr-FR" altLang="fr-FR" sz="1200" dirty="0">
              <a:latin typeface="Verdana" panose="020B0604030504040204" pitchFamily="34" charset="0"/>
            </a:endParaRPr>
          </a:p>
          <a:p>
            <a:pPr>
              <a:spcBef>
                <a:spcPct val="50000"/>
              </a:spcBef>
            </a:pPr>
            <a:r>
              <a:rPr lang="fr-FR" altLang="fr-FR" sz="1200" dirty="0">
                <a:latin typeface="Verdana" panose="020B0604030504040204" pitchFamily="34" charset="0"/>
              </a:rPr>
              <a:t>Réseau I :			80 km/h</a:t>
            </a:r>
          </a:p>
          <a:p>
            <a:pPr>
              <a:spcBef>
                <a:spcPct val="50000"/>
              </a:spcBef>
            </a:pPr>
            <a:r>
              <a:rPr lang="fr-FR" altLang="fr-FR" sz="1200" dirty="0">
                <a:latin typeface="Verdana" panose="020B0604030504040204" pitchFamily="34" charset="0"/>
              </a:rPr>
              <a:t>Réseaux II et III:		50 km/h</a:t>
            </a:r>
          </a:p>
          <a:p>
            <a:pPr>
              <a:spcBef>
                <a:spcPct val="50000"/>
              </a:spcBef>
            </a:pPr>
            <a:r>
              <a:rPr lang="fr-FR" altLang="fr-FR" sz="1200" dirty="0">
                <a:latin typeface="Verdana" panose="020B0604030504040204" pitchFamily="34" charset="0"/>
              </a:rPr>
              <a:t>Giratoires :			30 km/h</a:t>
            </a:r>
          </a:p>
        </p:txBody>
      </p:sp>
      <p:sp>
        <p:nvSpPr>
          <p:cNvPr id="34830" name="Text Box 14">
            <a:extLst>
              <a:ext uri="{FF2B5EF4-FFF2-40B4-BE49-F238E27FC236}">
                <a16:creationId xmlns:a16="http://schemas.microsoft.com/office/drawing/2014/main" id="{AA461814-5C8B-43F6-9DC7-8B3D61E1DFBC}"/>
              </a:ext>
            </a:extLst>
          </p:cNvPr>
          <p:cNvSpPr txBox="1">
            <a:spLocks noChangeArrowheads="1"/>
          </p:cNvSpPr>
          <p:nvPr/>
        </p:nvSpPr>
        <p:spPr bwMode="auto">
          <a:xfrm>
            <a:off x="5127793" y="4877711"/>
            <a:ext cx="2952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b="1" dirty="0">
                <a:latin typeface="Verdana" panose="020B0604030504040204" pitchFamily="34" charset="0"/>
              </a:rPr>
              <a:t>Force de rappel en alignement droit d’une roue envirée de 20°, chargée, mais non freinée.</a:t>
            </a:r>
          </a:p>
        </p:txBody>
      </p:sp>
      <p:sp>
        <p:nvSpPr>
          <p:cNvPr id="34831" name="Text Box 15">
            <a:extLst>
              <a:ext uri="{FF2B5EF4-FFF2-40B4-BE49-F238E27FC236}">
                <a16:creationId xmlns:a16="http://schemas.microsoft.com/office/drawing/2014/main" id="{2358B804-69B0-47DF-A1FB-1304ABFE39DF}"/>
              </a:ext>
            </a:extLst>
          </p:cNvPr>
          <p:cNvSpPr txBox="1">
            <a:spLocks noChangeArrowheads="1"/>
          </p:cNvSpPr>
          <p:nvPr/>
        </p:nvSpPr>
        <p:spPr bwMode="auto">
          <a:xfrm>
            <a:off x="5272255" y="5818666"/>
            <a:ext cx="2808288" cy="376238"/>
          </a:xfrm>
          <a:prstGeom prst="rect">
            <a:avLst/>
          </a:prstGeom>
          <a:noFill/>
          <a:ln w="9525">
            <a:solidFill>
              <a:srgbClr val="C3092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800" b="1" dirty="0">
                <a:latin typeface="Verdana" panose="020B0604030504040204" pitchFamily="34" charset="0"/>
              </a:rPr>
              <a:t>Simule un dérapage</a:t>
            </a:r>
          </a:p>
        </p:txBody>
      </p:sp>
      <p:sp>
        <p:nvSpPr>
          <p:cNvPr id="11" name="Rectangle 10">
            <a:extLst>
              <a:ext uri="{FF2B5EF4-FFF2-40B4-BE49-F238E27FC236}">
                <a16:creationId xmlns:a16="http://schemas.microsoft.com/office/drawing/2014/main" id="{06E586F3-2EBA-4758-85DA-3410B3444602}"/>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pic>
        <p:nvPicPr>
          <p:cNvPr id="3" name="Image 2">
            <a:extLst>
              <a:ext uri="{FF2B5EF4-FFF2-40B4-BE49-F238E27FC236}">
                <a16:creationId xmlns:a16="http://schemas.microsoft.com/office/drawing/2014/main" id="{1455EF2F-8E42-463B-BFD8-A9294E213A85}"/>
              </a:ext>
            </a:extLst>
          </p:cNvPr>
          <p:cNvPicPr>
            <a:picLocks noChangeAspect="1"/>
          </p:cNvPicPr>
          <p:nvPr/>
        </p:nvPicPr>
        <p:blipFill>
          <a:blip r:embed="rId3"/>
          <a:stretch>
            <a:fillRect/>
          </a:stretch>
        </p:blipFill>
        <p:spPr>
          <a:xfrm>
            <a:off x="626867" y="3044568"/>
            <a:ext cx="7812759" cy="1320640"/>
          </a:xfrm>
          <a:prstGeom prst="rect">
            <a:avLst/>
          </a:prstGeom>
        </p:spPr>
      </p:pic>
      <p:sp>
        <p:nvSpPr>
          <p:cNvPr id="14" name="ZoneTexte 13">
            <a:extLst>
              <a:ext uri="{FF2B5EF4-FFF2-40B4-BE49-F238E27FC236}">
                <a16:creationId xmlns:a16="http://schemas.microsoft.com/office/drawing/2014/main" id="{711F1C2E-D9CE-446D-941C-3792CCDC1711}"/>
              </a:ext>
            </a:extLst>
          </p:cNvPr>
          <p:cNvSpPr txBox="1"/>
          <p:nvPr/>
        </p:nvSpPr>
        <p:spPr>
          <a:xfrm>
            <a:off x="7738544" y="4396072"/>
            <a:ext cx="76588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1.3.2.3.2.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24D69B01-E729-4476-B1E3-2A5F8752379C}"/>
              </a:ext>
            </a:extLst>
          </p:cNvPr>
          <p:cNvPicPr>
            <a:picLocks noChangeAspect="1"/>
          </p:cNvPicPr>
          <p:nvPr/>
        </p:nvPicPr>
        <p:blipFill>
          <a:blip r:embed="rId4"/>
          <a:stretch>
            <a:fillRect/>
          </a:stretch>
        </p:blipFill>
        <p:spPr>
          <a:xfrm>
            <a:off x="626867" y="2445796"/>
            <a:ext cx="8130576" cy="485408"/>
          </a:xfrm>
          <a:prstGeom prst="rect">
            <a:avLst/>
          </a:prstGeom>
        </p:spPr>
      </p:pic>
      <p:sp>
        <p:nvSpPr>
          <p:cNvPr id="15" name="Parchemin : horizontal 14">
            <a:extLst>
              <a:ext uri="{FF2B5EF4-FFF2-40B4-BE49-F238E27FC236}">
                <a16:creationId xmlns:a16="http://schemas.microsoft.com/office/drawing/2014/main" id="{F0B63F46-ADB1-4D4D-AA3B-01C8B58EB096}"/>
              </a:ext>
            </a:extLst>
          </p:cNvPr>
          <p:cNvSpPr/>
          <p:nvPr/>
        </p:nvSpPr>
        <p:spPr>
          <a:xfrm>
            <a:off x="129223" y="2051402"/>
            <a:ext cx="8659935" cy="2712945"/>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 coins arrondis 16">
            <a:extLst>
              <a:ext uri="{FF2B5EF4-FFF2-40B4-BE49-F238E27FC236}">
                <a16:creationId xmlns:a16="http://schemas.microsoft.com/office/drawing/2014/main" id="{4DF605AD-AAAC-40F0-B135-55D3C75A2ADD}"/>
              </a:ext>
            </a:extLst>
          </p:cNvPr>
          <p:cNvSpPr/>
          <p:nvPr/>
        </p:nvSpPr>
        <p:spPr>
          <a:xfrm>
            <a:off x="6082422" y="1543982"/>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1.3.2.3.</a:t>
            </a:r>
          </a:p>
        </p:txBody>
      </p:sp>
      <p:sp>
        <p:nvSpPr>
          <p:cNvPr id="18" name="Rectangle 2">
            <a:extLst>
              <a:ext uri="{FF2B5EF4-FFF2-40B4-BE49-F238E27FC236}">
                <a16:creationId xmlns:a16="http://schemas.microsoft.com/office/drawing/2014/main" id="{CBDE6BAF-D483-43EC-A678-0B48CD388D6E}"/>
              </a:ext>
            </a:extLst>
          </p:cNvPr>
          <p:cNvSpPr>
            <a:spLocks noChangeArrowheads="1"/>
          </p:cNvSpPr>
          <p:nvPr/>
        </p:nvSpPr>
        <p:spPr bwMode="auto">
          <a:xfrm>
            <a:off x="0" y="1543982"/>
            <a:ext cx="608242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Coefficient de Frottement Transversal (SFCS)</a:t>
            </a:r>
            <a:endParaRPr lang="fr-FR" altLang="fr-FR" sz="1800" dirty="0"/>
          </a:p>
        </p:txBody>
      </p:sp>
      <p:sp>
        <p:nvSpPr>
          <p:cNvPr id="19" name="Rectangle : coins arrondis 18">
            <a:extLst>
              <a:ext uri="{FF2B5EF4-FFF2-40B4-BE49-F238E27FC236}">
                <a16:creationId xmlns:a16="http://schemas.microsoft.com/office/drawing/2014/main" id="{F483B8E2-1B98-4FCF-A01C-A86C4A3C7199}"/>
              </a:ext>
            </a:extLst>
          </p:cNvPr>
          <p:cNvSpPr/>
          <p:nvPr/>
        </p:nvSpPr>
        <p:spPr>
          <a:xfrm>
            <a:off x="7624150" y="1543982"/>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1.4.2.2.3.</a:t>
            </a:r>
          </a:p>
        </p:txBody>
      </p:sp>
      <p:sp>
        <p:nvSpPr>
          <p:cNvPr id="20" name="Rectangle : coins arrondis 19">
            <a:extLst>
              <a:ext uri="{FF2B5EF4-FFF2-40B4-BE49-F238E27FC236}">
                <a16:creationId xmlns:a16="http://schemas.microsoft.com/office/drawing/2014/main" id="{DACB405B-ADF1-42B0-9BB5-8E1E2CA90923}"/>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8A9D814-DA30-42D3-9C83-5BEB641653B8}"/>
              </a:ext>
            </a:extLst>
          </p:cNvPr>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noProof="0" dirty="0"/>
              <a:t>Spécifications et Contrôles</a:t>
            </a:r>
            <a:br>
              <a:rPr lang="fr-FR" noProof="0" dirty="0"/>
            </a:br>
            <a:r>
              <a:rPr lang="fr-FR" noProof="0" dirty="0"/>
              <a:t>Après exécution</a:t>
            </a:r>
            <a:endParaRPr lang="fr-FR" altLang="fr-FR" cap="none" noProof="0" dirty="0">
              <a:ea typeface="Geneva" pitchFamily="64" charset="-128"/>
            </a:endParaRPr>
          </a:p>
        </p:txBody>
      </p:sp>
      <p:sp>
        <p:nvSpPr>
          <p:cNvPr id="37896" name="Text Box 8">
            <a:extLst>
              <a:ext uri="{FF2B5EF4-FFF2-40B4-BE49-F238E27FC236}">
                <a16:creationId xmlns:a16="http://schemas.microsoft.com/office/drawing/2014/main" id="{9E4ADA3A-244E-42FF-8EB9-61FA58DB2A42}"/>
              </a:ext>
            </a:extLst>
          </p:cNvPr>
          <p:cNvSpPr txBox="1">
            <a:spLocks noChangeArrowheads="1"/>
          </p:cNvSpPr>
          <p:nvPr/>
        </p:nvSpPr>
        <p:spPr bwMode="auto">
          <a:xfrm>
            <a:off x="157506" y="2137142"/>
            <a:ext cx="4464050" cy="695325"/>
          </a:xfrm>
          <a:prstGeom prst="rec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800" dirty="0">
                <a:latin typeface="Verdana" panose="020B0604030504040204" pitchFamily="34" charset="0"/>
              </a:rPr>
              <a:t>Mesuré au moyen du Grip-Tester</a:t>
            </a:r>
          </a:p>
          <a:p>
            <a:pPr algn="ctr">
              <a:spcBef>
                <a:spcPct val="50000"/>
              </a:spcBef>
            </a:pPr>
            <a:r>
              <a:rPr lang="fr-FR" altLang="fr-FR" sz="1400" dirty="0">
                <a:latin typeface="Verdana" panose="020B0604030504040204" pitchFamily="34" charset="0"/>
              </a:rPr>
              <a:t>à 30 Km/h</a:t>
            </a:r>
          </a:p>
        </p:txBody>
      </p:sp>
      <p:pic>
        <p:nvPicPr>
          <p:cNvPr id="37897" name="Picture 9" descr="06_05313">
            <a:extLst>
              <a:ext uri="{FF2B5EF4-FFF2-40B4-BE49-F238E27FC236}">
                <a16:creationId xmlns:a16="http://schemas.microsoft.com/office/drawing/2014/main" id="{48DA1416-C9D7-4BF4-AA34-DFAC391A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282" y="2007985"/>
            <a:ext cx="2822838" cy="4249870"/>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37898" name="Picture 10" descr="aus-08 (02) 2">
            <a:extLst>
              <a:ext uri="{FF2B5EF4-FFF2-40B4-BE49-F238E27FC236}">
                <a16:creationId xmlns:a16="http://schemas.microsoft.com/office/drawing/2014/main" id="{5D70D7E6-CE28-48D0-8B48-9800F7F4A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106" y="3216642"/>
            <a:ext cx="2879725" cy="24987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 coins arrondis 7">
            <a:extLst>
              <a:ext uri="{FF2B5EF4-FFF2-40B4-BE49-F238E27FC236}">
                <a16:creationId xmlns:a16="http://schemas.microsoft.com/office/drawing/2014/main" id="{F824B4CF-EFFE-49A6-B235-C72A404ED7AD}"/>
              </a:ext>
            </a:extLst>
          </p:cNvPr>
          <p:cNvSpPr/>
          <p:nvPr/>
        </p:nvSpPr>
        <p:spPr>
          <a:xfrm>
            <a:off x="6073626" y="1542185"/>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1.3.2.4.</a:t>
            </a:r>
          </a:p>
        </p:txBody>
      </p:sp>
      <p:sp>
        <p:nvSpPr>
          <p:cNvPr id="9" name="Rectangle 8">
            <a:extLst>
              <a:ext uri="{FF2B5EF4-FFF2-40B4-BE49-F238E27FC236}">
                <a16:creationId xmlns:a16="http://schemas.microsoft.com/office/drawing/2014/main" id="{CCFA772A-2C74-4D39-B3F5-6FDD87A312CE}"/>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sp>
        <p:nvSpPr>
          <p:cNvPr id="10" name="Rectangle 2">
            <a:extLst>
              <a:ext uri="{FF2B5EF4-FFF2-40B4-BE49-F238E27FC236}">
                <a16:creationId xmlns:a16="http://schemas.microsoft.com/office/drawing/2014/main" id="{0BD58BF7-CD2F-456D-931F-E7DDD00CFFEC}"/>
              </a:ext>
            </a:extLst>
          </p:cNvPr>
          <p:cNvSpPr>
            <a:spLocks noChangeArrowheads="1"/>
          </p:cNvSpPr>
          <p:nvPr/>
        </p:nvSpPr>
        <p:spPr bwMode="auto">
          <a:xfrm>
            <a:off x="1" y="1543982"/>
            <a:ext cx="618243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Coefficient de Frottement Longitudinal (LFCG)</a:t>
            </a:r>
            <a:endParaRPr lang="fr-FR" altLang="fr-FR" sz="1800" dirty="0"/>
          </a:p>
        </p:txBody>
      </p:sp>
      <p:sp>
        <p:nvSpPr>
          <p:cNvPr id="12" name="Rectangle : coins arrondis 11">
            <a:extLst>
              <a:ext uri="{FF2B5EF4-FFF2-40B4-BE49-F238E27FC236}">
                <a16:creationId xmlns:a16="http://schemas.microsoft.com/office/drawing/2014/main" id="{674B50D5-81A4-4657-AA0B-6FA2D83AF84F}"/>
              </a:ext>
            </a:extLst>
          </p:cNvPr>
          <p:cNvSpPr/>
          <p:nvPr/>
        </p:nvSpPr>
        <p:spPr>
          <a:xfrm>
            <a:off x="7624150" y="1543982"/>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1.4.2.2.3.</a:t>
            </a:r>
          </a:p>
        </p:txBody>
      </p:sp>
      <p:sp>
        <p:nvSpPr>
          <p:cNvPr id="13" name="Rectangle : coins arrondis 12">
            <a:extLst>
              <a:ext uri="{FF2B5EF4-FFF2-40B4-BE49-F238E27FC236}">
                <a16:creationId xmlns:a16="http://schemas.microsoft.com/office/drawing/2014/main" id="{024DBE2C-B6EF-47DA-BB07-9F4B4D45AEFA}"/>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B2318CB-3035-4907-A91D-78EB4966E38F}"/>
              </a:ext>
            </a:extLst>
          </p:cNvPr>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noProof="0" dirty="0"/>
              <a:t>Spécifications et Contrôles</a:t>
            </a:r>
            <a:br>
              <a:rPr lang="fr-FR" noProof="0" dirty="0"/>
            </a:br>
            <a:r>
              <a:rPr lang="fr-FR" noProof="0" dirty="0"/>
              <a:t>Après exécution</a:t>
            </a:r>
            <a:endParaRPr lang="fr-FR" altLang="fr-FR" cap="none" noProof="0" dirty="0">
              <a:ea typeface="Geneva" pitchFamily="64" charset="-128"/>
            </a:endParaRPr>
          </a:p>
        </p:txBody>
      </p:sp>
      <p:sp>
        <p:nvSpPr>
          <p:cNvPr id="36870" name="Text Box 6">
            <a:extLst>
              <a:ext uri="{FF2B5EF4-FFF2-40B4-BE49-F238E27FC236}">
                <a16:creationId xmlns:a16="http://schemas.microsoft.com/office/drawing/2014/main" id="{D4126E7C-2374-4BA4-9A72-DD9EADB47670}"/>
              </a:ext>
            </a:extLst>
          </p:cNvPr>
          <p:cNvSpPr txBox="1">
            <a:spLocks noChangeArrowheads="1"/>
          </p:cNvSpPr>
          <p:nvPr/>
        </p:nvSpPr>
        <p:spPr bwMode="auto">
          <a:xfrm>
            <a:off x="932614" y="5264072"/>
            <a:ext cx="3671888" cy="5588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200" b="1" dirty="0">
                <a:latin typeface="Verdana" panose="020B0604030504040204" pitchFamily="34" charset="0"/>
              </a:rPr>
              <a:t>Mesuré sous arrosage à: </a:t>
            </a:r>
          </a:p>
          <a:p>
            <a:pPr algn="ctr">
              <a:spcBef>
                <a:spcPct val="50000"/>
              </a:spcBef>
            </a:pPr>
            <a:r>
              <a:rPr lang="fr-FR" altLang="fr-FR" sz="1200" dirty="0">
                <a:latin typeface="Verdana" panose="020B0604030504040204" pitchFamily="34" charset="0"/>
              </a:rPr>
              <a:t>Sites non mesurables au SCRIM :</a:t>
            </a:r>
            <a:r>
              <a:rPr lang="fr-FR" altLang="fr-FR" sz="1200" b="1" dirty="0">
                <a:latin typeface="Verdana" panose="020B0604030504040204" pitchFamily="34" charset="0"/>
              </a:rPr>
              <a:t>	</a:t>
            </a:r>
            <a:r>
              <a:rPr lang="fr-FR" altLang="fr-FR" sz="1200" dirty="0">
                <a:latin typeface="Verdana" panose="020B0604030504040204" pitchFamily="34" charset="0"/>
              </a:rPr>
              <a:t>30 km/h</a:t>
            </a:r>
          </a:p>
        </p:txBody>
      </p:sp>
      <p:sp>
        <p:nvSpPr>
          <p:cNvPr id="36873" name="Text Box 9">
            <a:extLst>
              <a:ext uri="{FF2B5EF4-FFF2-40B4-BE49-F238E27FC236}">
                <a16:creationId xmlns:a16="http://schemas.microsoft.com/office/drawing/2014/main" id="{4B276744-8CC8-48C9-A733-90F7F33125C2}"/>
              </a:ext>
            </a:extLst>
          </p:cNvPr>
          <p:cNvSpPr txBox="1">
            <a:spLocks noChangeArrowheads="1"/>
          </p:cNvSpPr>
          <p:nvPr/>
        </p:nvSpPr>
        <p:spPr bwMode="auto">
          <a:xfrm>
            <a:off x="5467262" y="5416099"/>
            <a:ext cx="2663825" cy="376238"/>
          </a:xfrm>
          <a:prstGeom prst="rect">
            <a:avLst/>
          </a:prstGeom>
          <a:noFill/>
          <a:ln w="9525">
            <a:solidFill>
              <a:srgbClr val="C3092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800" b="1" dirty="0">
                <a:latin typeface="Verdana" panose="020B0604030504040204" pitchFamily="34" charset="0"/>
              </a:rPr>
              <a:t>Simule un freinage</a:t>
            </a:r>
          </a:p>
        </p:txBody>
      </p:sp>
      <p:sp>
        <p:nvSpPr>
          <p:cNvPr id="36874" name="Text Box 10">
            <a:extLst>
              <a:ext uri="{FF2B5EF4-FFF2-40B4-BE49-F238E27FC236}">
                <a16:creationId xmlns:a16="http://schemas.microsoft.com/office/drawing/2014/main" id="{F6BA746F-AEF7-497D-B192-EC413C472994}"/>
              </a:ext>
            </a:extLst>
          </p:cNvPr>
          <p:cNvSpPr txBox="1">
            <a:spLocks noChangeArrowheads="1"/>
          </p:cNvSpPr>
          <p:nvPr/>
        </p:nvSpPr>
        <p:spPr bwMode="auto">
          <a:xfrm>
            <a:off x="646401" y="4779457"/>
            <a:ext cx="78511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1400" b="1" dirty="0">
                <a:latin typeface="Verdana" panose="020B0604030504040204" pitchFamily="34" charset="0"/>
              </a:rPr>
              <a:t>Couple résistant engendré par un glissement contrôlé de la roue de mesure</a:t>
            </a:r>
          </a:p>
        </p:txBody>
      </p:sp>
      <p:sp>
        <p:nvSpPr>
          <p:cNvPr id="11" name="Rectangle 10">
            <a:extLst>
              <a:ext uri="{FF2B5EF4-FFF2-40B4-BE49-F238E27FC236}">
                <a16:creationId xmlns:a16="http://schemas.microsoft.com/office/drawing/2014/main" id="{0E363BEB-06B5-430E-A8EA-F7E789540D68}"/>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pic>
        <p:nvPicPr>
          <p:cNvPr id="3" name="Image 2">
            <a:extLst>
              <a:ext uri="{FF2B5EF4-FFF2-40B4-BE49-F238E27FC236}">
                <a16:creationId xmlns:a16="http://schemas.microsoft.com/office/drawing/2014/main" id="{BF004B6A-E1AF-4FDB-A146-157FCE752D2E}"/>
              </a:ext>
            </a:extLst>
          </p:cNvPr>
          <p:cNvPicPr>
            <a:picLocks noChangeAspect="1"/>
          </p:cNvPicPr>
          <p:nvPr/>
        </p:nvPicPr>
        <p:blipFill>
          <a:blip r:embed="rId3"/>
          <a:stretch>
            <a:fillRect/>
          </a:stretch>
        </p:blipFill>
        <p:spPr>
          <a:xfrm>
            <a:off x="609602" y="3172984"/>
            <a:ext cx="8166009" cy="880014"/>
          </a:xfrm>
          <a:prstGeom prst="rect">
            <a:avLst/>
          </a:prstGeom>
        </p:spPr>
      </p:pic>
      <p:pic>
        <p:nvPicPr>
          <p:cNvPr id="4" name="Image 3">
            <a:extLst>
              <a:ext uri="{FF2B5EF4-FFF2-40B4-BE49-F238E27FC236}">
                <a16:creationId xmlns:a16="http://schemas.microsoft.com/office/drawing/2014/main" id="{47061B4F-D6DB-414E-812D-FE270F75D09D}"/>
              </a:ext>
            </a:extLst>
          </p:cNvPr>
          <p:cNvPicPr>
            <a:picLocks noChangeAspect="1"/>
          </p:cNvPicPr>
          <p:nvPr/>
        </p:nvPicPr>
        <p:blipFill>
          <a:blip r:embed="rId4"/>
          <a:stretch>
            <a:fillRect/>
          </a:stretch>
        </p:blipFill>
        <p:spPr>
          <a:xfrm>
            <a:off x="497267" y="2563568"/>
            <a:ext cx="8166009" cy="499568"/>
          </a:xfrm>
          <a:prstGeom prst="rect">
            <a:avLst/>
          </a:prstGeom>
        </p:spPr>
      </p:pic>
      <p:sp>
        <p:nvSpPr>
          <p:cNvPr id="15" name="Parchemin : horizontal 14">
            <a:extLst>
              <a:ext uri="{FF2B5EF4-FFF2-40B4-BE49-F238E27FC236}">
                <a16:creationId xmlns:a16="http://schemas.microsoft.com/office/drawing/2014/main" id="{9EF9F79E-50D4-4577-83C1-034750240B6F}"/>
              </a:ext>
            </a:extLst>
          </p:cNvPr>
          <p:cNvSpPr/>
          <p:nvPr/>
        </p:nvSpPr>
        <p:spPr>
          <a:xfrm>
            <a:off x="129223" y="2101605"/>
            <a:ext cx="8659935" cy="2852531"/>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191E200B-4118-4FB8-91A4-9AB057F6FDB1}"/>
              </a:ext>
            </a:extLst>
          </p:cNvPr>
          <p:cNvSpPr txBox="1"/>
          <p:nvPr/>
        </p:nvSpPr>
        <p:spPr>
          <a:xfrm>
            <a:off x="8009731" y="4575199"/>
            <a:ext cx="76588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1.3.2.4.2.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9BDDAB02-A1AF-4485-90DF-FBFC8E3F88E0}"/>
              </a:ext>
            </a:extLst>
          </p:cNvPr>
          <p:cNvPicPr>
            <a:picLocks noChangeAspect="1"/>
          </p:cNvPicPr>
          <p:nvPr/>
        </p:nvPicPr>
        <p:blipFill>
          <a:blip r:embed="rId5"/>
          <a:stretch>
            <a:fillRect/>
          </a:stretch>
        </p:blipFill>
        <p:spPr>
          <a:xfrm>
            <a:off x="715140" y="4109470"/>
            <a:ext cx="4620019" cy="286602"/>
          </a:xfrm>
          <a:prstGeom prst="rect">
            <a:avLst/>
          </a:prstGeom>
        </p:spPr>
      </p:pic>
      <p:sp>
        <p:nvSpPr>
          <p:cNvPr id="18" name="Rectangle : coins arrondis 17">
            <a:extLst>
              <a:ext uri="{FF2B5EF4-FFF2-40B4-BE49-F238E27FC236}">
                <a16:creationId xmlns:a16="http://schemas.microsoft.com/office/drawing/2014/main" id="{560B121C-6BA6-4FA1-8F7E-A10945C1C225}"/>
              </a:ext>
            </a:extLst>
          </p:cNvPr>
          <p:cNvSpPr/>
          <p:nvPr/>
        </p:nvSpPr>
        <p:spPr>
          <a:xfrm>
            <a:off x="6073626" y="1542185"/>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1.3.2.4.</a:t>
            </a:r>
          </a:p>
        </p:txBody>
      </p:sp>
      <p:sp>
        <p:nvSpPr>
          <p:cNvPr id="19" name="Rectangle 2">
            <a:extLst>
              <a:ext uri="{FF2B5EF4-FFF2-40B4-BE49-F238E27FC236}">
                <a16:creationId xmlns:a16="http://schemas.microsoft.com/office/drawing/2014/main" id="{A24C0B5B-F122-46AB-BEAA-A47B91B39E5F}"/>
              </a:ext>
            </a:extLst>
          </p:cNvPr>
          <p:cNvSpPr>
            <a:spLocks noChangeArrowheads="1"/>
          </p:cNvSpPr>
          <p:nvPr/>
        </p:nvSpPr>
        <p:spPr bwMode="auto">
          <a:xfrm>
            <a:off x="1" y="1543982"/>
            <a:ext cx="618243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Coefficient de Frottement Longitudinal (LFCG)</a:t>
            </a:r>
            <a:endParaRPr lang="fr-FR" altLang="fr-FR" sz="1800" dirty="0"/>
          </a:p>
        </p:txBody>
      </p:sp>
      <p:sp>
        <p:nvSpPr>
          <p:cNvPr id="20" name="Rectangle : coins arrondis 19">
            <a:extLst>
              <a:ext uri="{FF2B5EF4-FFF2-40B4-BE49-F238E27FC236}">
                <a16:creationId xmlns:a16="http://schemas.microsoft.com/office/drawing/2014/main" id="{BA74802E-6D41-4EFD-8799-B8680229898A}"/>
              </a:ext>
            </a:extLst>
          </p:cNvPr>
          <p:cNvSpPr/>
          <p:nvPr/>
        </p:nvSpPr>
        <p:spPr>
          <a:xfrm>
            <a:off x="7624150" y="1543982"/>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1.4.2.2.3.</a:t>
            </a:r>
          </a:p>
        </p:txBody>
      </p:sp>
      <p:sp>
        <p:nvSpPr>
          <p:cNvPr id="21" name="Rectangle : coins arrondis 20">
            <a:extLst>
              <a:ext uri="{FF2B5EF4-FFF2-40B4-BE49-F238E27FC236}">
                <a16:creationId xmlns:a16="http://schemas.microsoft.com/office/drawing/2014/main" id="{958141DB-23E9-400C-98AD-0F03ED881161}"/>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a:extLst>
              <a:ext uri="{FF2B5EF4-FFF2-40B4-BE49-F238E27FC236}">
                <a16:creationId xmlns:a16="http://schemas.microsoft.com/office/drawing/2014/main" id="{F53F149D-F0A7-47A0-863D-33D54B07F8D5}"/>
              </a:ext>
            </a:extLst>
          </p:cNvPr>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noProof="0" dirty="0"/>
              <a:t>Spécifications et Contrôles</a:t>
            </a:r>
            <a:br>
              <a:rPr lang="fr-FR" noProof="0" dirty="0"/>
            </a:br>
            <a:r>
              <a:rPr lang="fr-FR" noProof="0" dirty="0"/>
              <a:t>Après exécution</a:t>
            </a:r>
            <a:endParaRPr lang="fr-FR" altLang="fr-FR" sz="1400" cap="none" noProof="0" dirty="0">
              <a:ea typeface="Geneva" pitchFamily="64" charset="-128"/>
            </a:endParaRPr>
          </a:p>
        </p:txBody>
      </p:sp>
      <p:pic>
        <p:nvPicPr>
          <p:cNvPr id="35846" name="Picture 6" descr="couleur enrobé">
            <a:extLst>
              <a:ext uri="{FF2B5EF4-FFF2-40B4-BE49-F238E27FC236}">
                <a16:creationId xmlns:a16="http://schemas.microsoft.com/office/drawing/2014/main" id="{A8D695B2-5AAC-4337-9BD1-F9BDD5131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37" y="3057904"/>
            <a:ext cx="2520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8">
            <a:extLst>
              <a:ext uri="{FF2B5EF4-FFF2-40B4-BE49-F238E27FC236}">
                <a16:creationId xmlns:a16="http://schemas.microsoft.com/office/drawing/2014/main" id="{7BA65425-245B-43F4-9D6F-60FCF03B6BB1}"/>
              </a:ext>
            </a:extLst>
          </p:cNvPr>
          <p:cNvSpPr txBox="1">
            <a:spLocks noChangeArrowheads="1"/>
          </p:cNvSpPr>
          <p:nvPr/>
        </p:nvSpPr>
        <p:spPr bwMode="auto">
          <a:xfrm>
            <a:off x="326031" y="5318504"/>
            <a:ext cx="30241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400" dirty="0">
                <a:latin typeface="Verdana" panose="020B0604030504040204" pitchFamily="34" charset="0"/>
              </a:rPr>
              <a:t>Selon prescriptions de luminosité et de chromaticité</a:t>
            </a:r>
          </a:p>
        </p:txBody>
      </p:sp>
      <p:pic>
        <p:nvPicPr>
          <p:cNvPr id="35849" name="Picture 9" descr="colorimetre 008 bis">
            <a:extLst>
              <a:ext uri="{FF2B5EF4-FFF2-40B4-BE49-F238E27FC236}">
                <a16:creationId xmlns:a16="http://schemas.microsoft.com/office/drawing/2014/main" id="{9118D9CA-14E0-4B7A-B37D-09E5714E2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619" y="3230839"/>
            <a:ext cx="2952750" cy="2908300"/>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 coins arrondis 8">
            <a:extLst>
              <a:ext uri="{FF2B5EF4-FFF2-40B4-BE49-F238E27FC236}">
                <a16:creationId xmlns:a16="http://schemas.microsoft.com/office/drawing/2014/main" id="{EC740AED-89C7-4114-94B8-B28449B748F4}"/>
              </a:ext>
            </a:extLst>
          </p:cNvPr>
          <p:cNvSpPr/>
          <p:nvPr/>
        </p:nvSpPr>
        <p:spPr>
          <a:xfrm>
            <a:off x="4563507" y="1489645"/>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1.3.2.5.</a:t>
            </a:r>
          </a:p>
        </p:txBody>
      </p:sp>
      <p:sp>
        <p:nvSpPr>
          <p:cNvPr id="11" name="Rectangle 2">
            <a:extLst>
              <a:ext uri="{FF2B5EF4-FFF2-40B4-BE49-F238E27FC236}">
                <a16:creationId xmlns:a16="http://schemas.microsoft.com/office/drawing/2014/main" id="{CC8BA9DD-6901-44E7-8321-5EA5CB3C7982}"/>
              </a:ext>
            </a:extLst>
          </p:cNvPr>
          <p:cNvSpPr>
            <a:spLocks noChangeArrowheads="1"/>
          </p:cNvSpPr>
          <p:nvPr/>
        </p:nvSpPr>
        <p:spPr bwMode="auto">
          <a:xfrm>
            <a:off x="272091" y="1519303"/>
            <a:ext cx="7920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Texture de surface</a:t>
            </a:r>
            <a:endParaRPr lang="fr-FR" altLang="fr-FR" sz="1800" dirty="0"/>
          </a:p>
        </p:txBody>
      </p:sp>
      <p:pic>
        <p:nvPicPr>
          <p:cNvPr id="3" name="Image 2">
            <a:extLst>
              <a:ext uri="{FF2B5EF4-FFF2-40B4-BE49-F238E27FC236}">
                <a16:creationId xmlns:a16="http://schemas.microsoft.com/office/drawing/2014/main" id="{60EC3C98-54A0-475B-A7EF-8901BCEF0BE7}"/>
              </a:ext>
            </a:extLst>
          </p:cNvPr>
          <p:cNvPicPr>
            <a:picLocks noChangeAspect="1"/>
          </p:cNvPicPr>
          <p:nvPr/>
        </p:nvPicPr>
        <p:blipFill>
          <a:blip r:embed="rId5"/>
          <a:stretch>
            <a:fillRect/>
          </a:stretch>
        </p:blipFill>
        <p:spPr>
          <a:xfrm>
            <a:off x="409522" y="2031311"/>
            <a:ext cx="7908343" cy="360363"/>
          </a:xfrm>
          <a:prstGeom prst="rect">
            <a:avLst/>
          </a:prstGeom>
        </p:spPr>
      </p:pic>
      <p:sp>
        <p:nvSpPr>
          <p:cNvPr id="13" name="Rectangle 12">
            <a:extLst>
              <a:ext uri="{FF2B5EF4-FFF2-40B4-BE49-F238E27FC236}">
                <a16:creationId xmlns:a16="http://schemas.microsoft.com/office/drawing/2014/main" id="{E6F341AA-E710-4624-8B7B-F5B669557768}"/>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sp>
        <p:nvSpPr>
          <p:cNvPr id="14" name="Rectangle : coins arrondis 13">
            <a:extLst>
              <a:ext uri="{FF2B5EF4-FFF2-40B4-BE49-F238E27FC236}">
                <a16:creationId xmlns:a16="http://schemas.microsoft.com/office/drawing/2014/main" id="{9998ACAF-8998-44F2-A8DC-C41AB2B7B850}"/>
              </a:ext>
            </a:extLst>
          </p:cNvPr>
          <p:cNvSpPr/>
          <p:nvPr/>
        </p:nvSpPr>
        <p:spPr>
          <a:xfrm>
            <a:off x="4689244" y="2578892"/>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1.3.2.6.</a:t>
            </a:r>
          </a:p>
        </p:txBody>
      </p:sp>
      <p:sp>
        <p:nvSpPr>
          <p:cNvPr id="15" name="Rectangle 2">
            <a:extLst>
              <a:ext uri="{FF2B5EF4-FFF2-40B4-BE49-F238E27FC236}">
                <a16:creationId xmlns:a16="http://schemas.microsoft.com/office/drawing/2014/main" id="{45D425DA-0775-4DFB-A83F-CD538F9BC5BC}"/>
              </a:ext>
            </a:extLst>
          </p:cNvPr>
          <p:cNvSpPr>
            <a:spLocks noChangeArrowheads="1"/>
          </p:cNvSpPr>
          <p:nvPr/>
        </p:nvSpPr>
        <p:spPr bwMode="auto">
          <a:xfrm>
            <a:off x="397828" y="2608550"/>
            <a:ext cx="7920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595959"/>
                </a:solidFill>
                <a:latin typeface="Verdana" panose="020B0604030504040204" pitchFamily="34" charset="0"/>
                <a:ea typeface="Geneva" pitchFamily="64" charset="-128"/>
              </a:defRPr>
            </a:lvl1pPr>
            <a:lvl2pPr eaLnBrk="0" hangingPunct="0">
              <a:defRPr b="1">
                <a:solidFill>
                  <a:srgbClr val="595959"/>
                </a:solidFill>
                <a:latin typeface="Verdana" panose="020B0604030504040204" pitchFamily="34" charset="0"/>
                <a:ea typeface="Geneva" pitchFamily="64" charset="-128"/>
              </a:defRPr>
            </a:lvl2pPr>
            <a:lvl3pPr eaLnBrk="0" hangingPunct="0">
              <a:defRPr b="1">
                <a:solidFill>
                  <a:srgbClr val="595959"/>
                </a:solidFill>
                <a:latin typeface="Verdana" panose="020B0604030504040204" pitchFamily="34" charset="0"/>
                <a:ea typeface="Geneva" pitchFamily="64" charset="-128"/>
              </a:defRPr>
            </a:lvl3pPr>
            <a:lvl4pPr eaLnBrk="0" hangingPunct="0">
              <a:defRPr b="1">
                <a:solidFill>
                  <a:srgbClr val="595959"/>
                </a:solidFill>
                <a:latin typeface="Verdana" panose="020B0604030504040204" pitchFamily="34" charset="0"/>
                <a:ea typeface="Geneva" pitchFamily="64" charset="-128"/>
              </a:defRPr>
            </a:lvl4pPr>
            <a:lvl5pPr eaLnBrk="0" hangingPunct="0">
              <a:defRPr b="1">
                <a:solidFill>
                  <a:srgbClr val="595959"/>
                </a:solidFill>
                <a:latin typeface="Verdana" panose="020B0604030504040204" pitchFamily="34" charset="0"/>
                <a:ea typeface="Geneva" pitchFamily="64" charset="-128"/>
              </a:defRPr>
            </a:lvl5pPr>
            <a:lvl6pPr marL="457200" eaLnBrk="0" fontAlgn="base" hangingPunct="0">
              <a:spcBef>
                <a:spcPct val="0"/>
              </a:spcBef>
              <a:spcAft>
                <a:spcPct val="0"/>
              </a:spcAft>
              <a:defRPr b="1">
                <a:solidFill>
                  <a:srgbClr val="595959"/>
                </a:solidFill>
                <a:latin typeface="Verdana" panose="020B0604030504040204" pitchFamily="34" charset="0"/>
                <a:ea typeface="Geneva" pitchFamily="64" charset="-128"/>
              </a:defRPr>
            </a:lvl6pPr>
            <a:lvl7pPr marL="914400" eaLnBrk="0" fontAlgn="base" hangingPunct="0">
              <a:spcBef>
                <a:spcPct val="0"/>
              </a:spcBef>
              <a:spcAft>
                <a:spcPct val="0"/>
              </a:spcAft>
              <a:defRPr b="1">
                <a:solidFill>
                  <a:srgbClr val="595959"/>
                </a:solidFill>
                <a:latin typeface="Verdana" panose="020B0604030504040204" pitchFamily="34" charset="0"/>
                <a:ea typeface="Geneva" pitchFamily="64" charset="-128"/>
              </a:defRPr>
            </a:lvl7pPr>
            <a:lvl8pPr marL="1371600" eaLnBrk="0" fontAlgn="base" hangingPunct="0">
              <a:spcBef>
                <a:spcPct val="0"/>
              </a:spcBef>
              <a:spcAft>
                <a:spcPct val="0"/>
              </a:spcAft>
              <a:defRPr b="1">
                <a:solidFill>
                  <a:srgbClr val="595959"/>
                </a:solidFill>
                <a:latin typeface="Verdana" panose="020B0604030504040204" pitchFamily="34" charset="0"/>
                <a:ea typeface="Geneva" pitchFamily="64" charset="-128"/>
              </a:defRPr>
            </a:lvl8pPr>
            <a:lvl9pPr marL="1828800" eaLnBrk="0" fontAlgn="base" hangingPunct="0">
              <a:spcBef>
                <a:spcPct val="0"/>
              </a:spcBef>
              <a:spcAft>
                <a:spcPct val="0"/>
              </a:spcAft>
              <a:defRPr b="1">
                <a:solidFill>
                  <a:srgbClr val="595959"/>
                </a:solidFill>
                <a:latin typeface="Verdana" panose="020B0604030504040204" pitchFamily="34" charset="0"/>
                <a:ea typeface="Geneva" pitchFamily="64" charset="-128"/>
              </a:defRPr>
            </a:lvl9pPr>
          </a:lstStyle>
          <a:p>
            <a:pPr eaLnBrk="1" hangingPunct="1"/>
            <a:r>
              <a:rPr lang="fr-FR" altLang="fr-FR" dirty="0"/>
              <a:t>Couleur du béton</a:t>
            </a:r>
            <a:endParaRPr lang="fr-FR" altLang="fr-FR" sz="1800" dirty="0"/>
          </a:p>
        </p:txBody>
      </p:sp>
      <p:pic>
        <p:nvPicPr>
          <p:cNvPr id="4" name="Image 3">
            <a:extLst>
              <a:ext uri="{FF2B5EF4-FFF2-40B4-BE49-F238E27FC236}">
                <a16:creationId xmlns:a16="http://schemas.microsoft.com/office/drawing/2014/main" id="{AB493D69-B669-45BB-B9D8-D74D64E7EBE6}"/>
              </a:ext>
            </a:extLst>
          </p:cNvPr>
          <p:cNvPicPr>
            <a:picLocks noChangeAspect="1"/>
          </p:cNvPicPr>
          <p:nvPr/>
        </p:nvPicPr>
        <p:blipFill>
          <a:blip r:embed="rId6"/>
          <a:stretch>
            <a:fillRect/>
          </a:stretch>
        </p:blipFill>
        <p:spPr>
          <a:xfrm>
            <a:off x="3144035" y="4677932"/>
            <a:ext cx="2145021" cy="1178850"/>
          </a:xfrm>
          <a:prstGeom prst="rect">
            <a:avLst/>
          </a:prstGeom>
        </p:spPr>
      </p:pic>
      <p:sp>
        <p:nvSpPr>
          <p:cNvPr id="17" name="Rectangle : coins arrondis 16">
            <a:extLst>
              <a:ext uri="{FF2B5EF4-FFF2-40B4-BE49-F238E27FC236}">
                <a16:creationId xmlns:a16="http://schemas.microsoft.com/office/drawing/2014/main" id="{02559577-8157-490C-8806-B69B9676B477}"/>
              </a:ext>
            </a:extLst>
          </p:cNvPr>
          <p:cNvSpPr/>
          <p:nvPr/>
        </p:nvSpPr>
        <p:spPr>
          <a:xfrm>
            <a:off x="6313657" y="1492155"/>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1.4.2.2.4.</a:t>
            </a:r>
          </a:p>
        </p:txBody>
      </p:sp>
      <p:sp>
        <p:nvSpPr>
          <p:cNvPr id="18" name="Rectangle : coins arrondis 17">
            <a:extLst>
              <a:ext uri="{FF2B5EF4-FFF2-40B4-BE49-F238E27FC236}">
                <a16:creationId xmlns:a16="http://schemas.microsoft.com/office/drawing/2014/main" id="{A2918B76-51B5-456A-8BF2-5ABE36A5481F}"/>
              </a:ext>
            </a:extLst>
          </p:cNvPr>
          <p:cNvSpPr/>
          <p:nvPr/>
        </p:nvSpPr>
        <p:spPr>
          <a:xfrm>
            <a:off x="6306437" y="2584172"/>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1.4.2.2.5.</a:t>
            </a:r>
          </a:p>
        </p:txBody>
      </p:sp>
      <p:sp>
        <p:nvSpPr>
          <p:cNvPr id="19" name="Rectangle : coins arrondis 18">
            <a:extLst>
              <a:ext uri="{FF2B5EF4-FFF2-40B4-BE49-F238E27FC236}">
                <a16:creationId xmlns:a16="http://schemas.microsoft.com/office/drawing/2014/main" id="{FBF3ABD3-B850-432D-9F6D-1B136966A902}"/>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BC267775-529D-4222-8328-B6A0B0A00391}"/>
              </a:ext>
            </a:extLst>
          </p:cNvPr>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cap="none" noProof="0" dirty="0">
                <a:ea typeface="Geneva" pitchFamily="64" charset="-128"/>
              </a:rPr>
              <a:t>Caractéristiques de surface</a:t>
            </a:r>
            <a:br>
              <a:rPr lang="fr-FR" altLang="fr-FR" cap="none" noProof="0" dirty="0">
                <a:ea typeface="Geneva" pitchFamily="64" charset="-128"/>
              </a:rPr>
            </a:br>
            <a:r>
              <a:rPr lang="fr-FR" altLang="fr-FR" cap="none" noProof="0" dirty="0">
                <a:ea typeface="Geneva" pitchFamily="64" charset="-128"/>
              </a:rPr>
              <a:t>Echantillonnage et contrôle</a:t>
            </a:r>
          </a:p>
        </p:txBody>
      </p:sp>
      <p:pic>
        <p:nvPicPr>
          <p:cNvPr id="3" name="Image 2">
            <a:extLst>
              <a:ext uri="{FF2B5EF4-FFF2-40B4-BE49-F238E27FC236}">
                <a16:creationId xmlns:a16="http://schemas.microsoft.com/office/drawing/2014/main" id="{2B5B7FB3-526A-4850-A5AF-DC092306B051}"/>
              </a:ext>
            </a:extLst>
          </p:cNvPr>
          <p:cNvPicPr>
            <a:picLocks noChangeAspect="1"/>
          </p:cNvPicPr>
          <p:nvPr/>
        </p:nvPicPr>
        <p:blipFill>
          <a:blip r:embed="rId3"/>
          <a:stretch>
            <a:fillRect/>
          </a:stretch>
        </p:blipFill>
        <p:spPr>
          <a:xfrm>
            <a:off x="586955" y="2762831"/>
            <a:ext cx="8384323" cy="1704723"/>
          </a:xfrm>
          <a:prstGeom prst="rect">
            <a:avLst/>
          </a:prstGeom>
        </p:spPr>
      </p:pic>
      <p:sp>
        <p:nvSpPr>
          <p:cNvPr id="7" name="Rectangle : coins arrondis 6">
            <a:extLst>
              <a:ext uri="{FF2B5EF4-FFF2-40B4-BE49-F238E27FC236}">
                <a16:creationId xmlns:a16="http://schemas.microsoft.com/office/drawing/2014/main" id="{BE43A2E7-BB74-4B09-A8FA-7F6D760B612C}"/>
              </a:ext>
            </a:extLst>
          </p:cNvPr>
          <p:cNvSpPr/>
          <p:nvPr/>
        </p:nvSpPr>
        <p:spPr>
          <a:xfrm>
            <a:off x="7021847" y="2065766"/>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1.4.2.2.</a:t>
            </a:r>
          </a:p>
        </p:txBody>
      </p:sp>
      <p:sp>
        <p:nvSpPr>
          <p:cNvPr id="8" name="Parchemin : horizontal 7">
            <a:extLst>
              <a:ext uri="{FF2B5EF4-FFF2-40B4-BE49-F238E27FC236}">
                <a16:creationId xmlns:a16="http://schemas.microsoft.com/office/drawing/2014/main" id="{04E2146B-9867-457D-B48A-EB11AFE81E19}"/>
              </a:ext>
            </a:extLst>
          </p:cNvPr>
          <p:cNvSpPr/>
          <p:nvPr/>
        </p:nvSpPr>
        <p:spPr>
          <a:xfrm>
            <a:off x="147663" y="2171245"/>
            <a:ext cx="8848674" cy="3237789"/>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AC9216F6-8FDA-4C50-BA4C-2D625367717B}"/>
              </a:ext>
            </a:extLst>
          </p:cNvPr>
          <p:cNvSpPr txBox="1"/>
          <p:nvPr/>
        </p:nvSpPr>
        <p:spPr>
          <a:xfrm>
            <a:off x="8248610" y="5009040"/>
            <a:ext cx="76588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900" dirty="0">
                <a:solidFill>
                  <a:prstClr val="black"/>
                </a:solidFill>
                <a:latin typeface="Calibri" panose="020F0502020204030204"/>
              </a:rPr>
              <a:t>G. 1.4.2.2.</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B842401-C910-4ED0-9E83-22F39C647847}"/>
              </a:ext>
            </a:extLst>
          </p:cNvPr>
          <p:cNvSpPr/>
          <p:nvPr/>
        </p:nvSpPr>
        <p:spPr>
          <a:xfrm>
            <a:off x="2768558" y="1001218"/>
            <a:ext cx="3623428" cy="461665"/>
          </a:xfrm>
          <a:prstGeom prst="rect">
            <a:avLst/>
          </a:prstGeom>
        </p:spPr>
        <p:txBody>
          <a:bodyPr wrap="none">
            <a:spAutoFit/>
          </a:bodyPr>
          <a:lstStyle/>
          <a:p>
            <a:r>
              <a:rPr lang="fr-FR" altLang="fr-FR" sz="2400" b="1" dirty="0">
                <a:ea typeface="Geneva" pitchFamily="64" charset="-128"/>
              </a:rPr>
              <a:t>Caractéristiques de surface</a:t>
            </a:r>
            <a:endParaRPr lang="fr-FR" sz="2400" b="1" dirty="0"/>
          </a:p>
        </p:txBody>
      </p:sp>
      <p:sp>
        <p:nvSpPr>
          <p:cNvPr id="12" name="Rectangle : coins arrondis 11">
            <a:extLst>
              <a:ext uri="{FF2B5EF4-FFF2-40B4-BE49-F238E27FC236}">
                <a16:creationId xmlns:a16="http://schemas.microsoft.com/office/drawing/2014/main" id="{CB3FE791-2E4A-4BFD-974F-9372F29032F3}"/>
              </a:ext>
            </a:extLst>
          </p:cNvPr>
          <p:cNvSpPr/>
          <p:nvPr/>
        </p:nvSpPr>
        <p:spPr>
          <a:xfrm>
            <a:off x="5359787" y="322940"/>
            <a:ext cx="2627195" cy="590034"/>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Spécifications 	G. 1.3.2.</a:t>
            </a:r>
          </a:p>
          <a:p>
            <a:pPr algn="ctr"/>
            <a:r>
              <a:rPr lang="fr-FR" dirty="0">
                <a:solidFill>
                  <a:schemeClr val="accent1">
                    <a:lumMod val="75000"/>
                  </a:schemeClr>
                </a:solidFill>
              </a:rPr>
              <a:t>Vérifications G. 1.4.2.2.</a:t>
            </a:r>
          </a:p>
        </p:txBody>
      </p:sp>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FE00F17-2F12-4EB5-A73F-007FC2FFD5C2}"/>
              </a:ext>
            </a:extLst>
          </p:cNvPr>
          <p:cNvSpPr>
            <a:spLocks noGrp="1"/>
          </p:cNvSpPr>
          <p:nvPr>
            <p:ph type="title"/>
          </p:nvPr>
        </p:nvSpPr>
        <p:spPr/>
        <p:txBody>
          <a:bodyPr/>
          <a:lstStyle/>
          <a:p>
            <a:r>
              <a:rPr lang="fr-FR" noProof="0" dirty="0"/>
              <a:t>Paiement et réfactions</a:t>
            </a:r>
          </a:p>
        </p:txBody>
      </p:sp>
      <p:sp>
        <p:nvSpPr>
          <p:cNvPr id="40963" name="Rectangle 3">
            <a:extLst>
              <a:ext uri="{FF2B5EF4-FFF2-40B4-BE49-F238E27FC236}">
                <a16:creationId xmlns:a16="http://schemas.microsoft.com/office/drawing/2014/main" id="{91B08474-54CA-45F0-B89E-489E8C5DAAA0}"/>
              </a:ext>
            </a:extLst>
          </p:cNvPr>
          <p:cNvSpPr>
            <a:spLocks noGrp="1" noChangeArrowheads="1"/>
          </p:cNvSpPr>
          <p:nvPr>
            <p:ph type="body" idx="4294967295"/>
          </p:nvPr>
        </p:nvSpPr>
        <p:spPr>
          <a:xfrm>
            <a:off x="419100" y="1444625"/>
            <a:ext cx="8724900" cy="4329113"/>
          </a:xfrm>
        </p:spPr>
        <p:txBody>
          <a:bodyPr/>
          <a:lstStyle/>
          <a:p>
            <a:pPr>
              <a:lnSpc>
                <a:spcPct val="90000"/>
              </a:lnSpc>
            </a:pPr>
            <a:r>
              <a:rPr lang="fr-FR" altLang="fr-FR" b="1" noProof="0" dirty="0">
                <a:solidFill>
                  <a:srgbClr val="4D4D4D"/>
                </a:solidFill>
                <a:ea typeface="Geneva" pitchFamily="64" charset="-128"/>
              </a:rPr>
              <a:t>Principe de base: </a:t>
            </a:r>
          </a:p>
          <a:p>
            <a:pPr marL="0" indent="0">
              <a:lnSpc>
                <a:spcPct val="90000"/>
              </a:lnSpc>
              <a:buNone/>
            </a:pPr>
            <a:r>
              <a:rPr lang="fr-FR" altLang="fr-FR" noProof="0" dirty="0">
                <a:solidFill>
                  <a:srgbClr val="4D4D4D"/>
                </a:solidFill>
                <a:ea typeface="Geneva" pitchFamily="64" charset="-128"/>
              </a:rPr>
              <a:t>La non-conformité entraîne le </a:t>
            </a:r>
            <a:r>
              <a:rPr lang="fr-FR" altLang="fr-FR" b="1" noProof="0" dirty="0">
                <a:solidFill>
                  <a:schemeClr val="accent1"/>
                </a:solidFill>
                <a:ea typeface="Geneva" pitchFamily="64" charset="-128"/>
              </a:rPr>
              <a:t>refus et donc le démontage</a:t>
            </a:r>
            <a:r>
              <a:rPr lang="fr-FR" altLang="fr-FR" noProof="0" dirty="0">
                <a:solidFill>
                  <a:srgbClr val="4D4D4D"/>
                </a:solidFill>
                <a:ea typeface="Geneva" pitchFamily="64" charset="-128"/>
              </a:rPr>
              <a:t>.</a:t>
            </a:r>
          </a:p>
          <a:p>
            <a:pPr>
              <a:lnSpc>
                <a:spcPct val="90000"/>
              </a:lnSpc>
            </a:pPr>
            <a:endParaRPr lang="fr-FR" altLang="fr-FR" noProof="0" dirty="0">
              <a:solidFill>
                <a:srgbClr val="4D4D4D"/>
              </a:solidFill>
              <a:ea typeface="Geneva" pitchFamily="64" charset="-128"/>
            </a:endParaRPr>
          </a:p>
          <a:p>
            <a:pPr>
              <a:lnSpc>
                <a:spcPct val="90000"/>
              </a:lnSpc>
            </a:pPr>
            <a:r>
              <a:rPr lang="fr-FR" altLang="fr-FR" b="1" noProof="0" dirty="0">
                <a:solidFill>
                  <a:srgbClr val="4D4D4D"/>
                </a:solidFill>
                <a:ea typeface="Geneva" pitchFamily="64" charset="-128"/>
              </a:rPr>
              <a:t>Exceptionnellement: </a:t>
            </a:r>
          </a:p>
          <a:p>
            <a:pPr marL="0" indent="0">
              <a:lnSpc>
                <a:spcPct val="90000"/>
              </a:lnSpc>
              <a:buNone/>
            </a:pPr>
            <a:r>
              <a:rPr lang="fr-FR" altLang="fr-FR" noProof="0" dirty="0">
                <a:solidFill>
                  <a:srgbClr val="4D4D4D"/>
                </a:solidFill>
                <a:ea typeface="Geneva" pitchFamily="64" charset="-128"/>
              </a:rPr>
              <a:t>		Une </a:t>
            </a:r>
            <a:r>
              <a:rPr lang="fr-FR" altLang="fr-FR" b="1" noProof="0" dirty="0">
                <a:solidFill>
                  <a:schemeClr val="accent1"/>
                </a:solidFill>
                <a:ea typeface="Geneva" pitchFamily="64" charset="-128"/>
              </a:rPr>
              <a:t>réfaction</a:t>
            </a:r>
            <a:r>
              <a:rPr lang="fr-FR" altLang="fr-FR" noProof="0" dirty="0">
                <a:solidFill>
                  <a:srgbClr val="4D4D4D"/>
                </a:solidFill>
                <a:ea typeface="Geneva" pitchFamily="64" charset="-128"/>
              </a:rPr>
              <a:t> peut être appliquée </a:t>
            </a:r>
          </a:p>
          <a:p>
            <a:pPr marL="0" indent="0">
              <a:lnSpc>
                <a:spcPct val="90000"/>
              </a:lnSpc>
              <a:buNone/>
            </a:pPr>
            <a:r>
              <a:rPr lang="fr-FR" altLang="fr-FR" noProof="0" dirty="0">
                <a:solidFill>
                  <a:srgbClr val="4D4D4D"/>
                </a:solidFill>
                <a:ea typeface="Geneva" pitchFamily="64" charset="-128"/>
              </a:rPr>
              <a:t>si elle est dûment justifiée et, en tout état de cause, si la non-conformité n’entraîne pas de réduction de la durée de vie ni d’altération de la sécurité de l’usager.</a:t>
            </a:r>
          </a:p>
        </p:txBody>
      </p:sp>
      <p:sp>
        <p:nvSpPr>
          <p:cNvPr id="40965" name="Text Box 5">
            <a:extLst>
              <a:ext uri="{FF2B5EF4-FFF2-40B4-BE49-F238E27FC236}">
                <a16:creationId xmlns:a16="http://schemas.microsoft.com/office/drawing/2014/main" id="{7A161857-92F4-4FEB-BE4E-41A90F55B3A4}"/>
              </a:ext>
            </a:extLst>
          </p:cNvPr>
          <p:cNvSpPr txBox="1">
            <a:spLocks noChangeArrowheads="1"/>
          </p:cNvSpPr>
          <p:nvPr/>
        </p:nvSpPr>
        <p:spPr bwMode="auto">
          <a:xfrm>
            <a:off x="611188" y="260350"/>
            <a:ext cx="4392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dirty="0"/>
          </a:p>
        </p:txBody>
      </p:sp>
      <p:sp>
        <p:nvSpPr>
          <p:cNvPr id="9" name="Rectangle : coins arrondis 8">
            <a:extLst>
              <a:ext uri="{FF2B5EF4-FFF2-40B4-BE49-F238E27FC236}">
                <a16:creationId xmlns:a16="http://schemas.microsoft.com/office/drawing/2014/main" id="{342595FC-D718-459D-8E58-CE4760E7D00F}"/>
              </a:ext>
            </a:extLst>
          </p:cNvPr>
          <p:cNvSpPr/>
          <p:nvPr/>
        </p:nvSpPr>
        <p:spPr>
          <a:xfrm>
            <a:off x="6477166" y="437433"/>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up)">
                                      <p:cBhvr>
                                        <p:cTn id="7" dur="2000"/>
                                        <p:tgtEl>
                                          <p:spTgt spid="4096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animEffect transition="in" filter="wipe(up)">
                                      <p:cBhvr>
                                        <p:cTn id="11" dur="2000"/>
                                        <p:tgtEl>
                                          <p:spTgt spid="40963">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0963">
                                            <p:txEl>
                                              <p:pRg st="3" end="3"/>
                                            </p:txEl>
                                          </p:spTgt>
                                        </p:tgtEl>
                                        <p:attrNameLst>
                                          <p:attrName>style.visibility</p:attrName>
                                        </p:attrNameLst>
                                      </p:cBhvr>
                                      <p:to>
                                        <p:strVal val="visible"/>
                                      </p:to>
                                    </p:set>
                                    <p:animEffect transition="in" filter="wipe(up)">
                                      <p:cBhvr>
                                        <p:cTn id="16" dur="2000"/>
                                        <p:tgtEl>
                                          <p:spTgt spid="4096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0963">
                                            <p:txEl>
                                              <p:pRg st="4" end="4"/>
                                            </p:txEl>
                                          </p:spTgt>
                                        </p:tgtEl>
                                        <p:attrNameLst>
                                          <p:attrName>style.visibility</p:attrName>
                                        </p:attrNameLst>
                                      </p:cBhvr>
                                      <p:to>
                                        <p:strVal val="visible"/>
                                      </p:to>
                                    </p:set>
                                    <p:animEffect transition="in" filter="wipe(up)">
                                      <p:cBhvr>
                                        <p:cTn id="21" dur="2000"/>
                                        <p:tgtEl>
                                          <p:spTgt spid="4096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963">
                                            <p:txEl>
                                              <p:pRg st="5" end="5"/>
                                            </p:txEl>
                                          </p:spTgt>
                                        </p:tgtEl>
                                        <p:attrNameLst>
                                          <p:attrName>style.visibility</p:attrName>
                                        </p:attrNameLst>
                                      </p:cBhvr>
                                      <p:to>
                                        <p:strVal val="visible"/>
                                      </p:to>
                                    </p:set>
                                    <p:animEffect transition="in" filter="wipe(up)">
                                      <p:cBhvr>
                                        <p:cTn id="26" dur="2000"/>
                                        <p:tgtEl>
                                          <p:spTgt spid="409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FFC11-1BFA-4351-9BB7-CA6A79202663}"/>
              </a:ext>
            </a:extLst>
          </p:cNvPr>
          <p:cNvSpPr>
            <a:spLocks noGrp="1"/>
          </p:cNvSpPr>
          <p:nvPr>
            <p:ph type="title"/>
          </p:nvPr>
        </p:nvSpPr>
        <p:spPr/>
        <p:txBody>
          <a:bodyPr/>
          <a:lstStyle/>
          <a:p>
            <a:r>
              <a:rPr lang="fr-FR" noProof="0" dirty="0"/>
              <a:t>Route en béton - Sollicitations</a:t>
            </a:r>
          </a:p>
        </p:txBody>
      </p:sp>
      <p:pic>
        <p:nvPicPr>
          <p:cNvPr id="8" name="Image 7">
            <a:extLst>
              <a:ext uri="{FF2B5EF4-FFF2-40B4-BE49-F238E27FC236}">
                <a16:creationId xmlns:a16="http://schemas.microsoft.com/office/drawing/2014/main" id="{FFFA3D2D-FB6B-4249-8D8D-9F504A10AE8D}"/>
              </a:ext>
            </a:extLst>
          </p:cNvPr>
          <p:cNvPicPr>
            <a:picLocks noChangeAspect="1"/>
          </p:cNvPicPr>
          <p:nvPr/>
        </p:nvPicPr>
        <p:blipFill>
          <a:blip r:embed="rId3"/>
          <a:stretch>
            <a:fillRect/>
          </a:stretch>
        </p:blipFill>
        <p:spPr>
          <a:xfrm>
            <a:off x="1384705" y="3480950"/>
            <a:ext cx="2462409" cy="2582145"/>
          </a:xfrm>
          <a:prstGeom prst="rect">
            <a:avLst/>
          </a:prstGeom>
        </p:spPr>
      </p:pic>
      <p:sp>
        <p:nvSpPr>
          <p:cNvPr id="11" name="ZoneTexte 10">
            <a:extLst>
              <a:ext uri="{FF2B5EF4-FFF2-40B4-BE49-F238E27FC236}">
                <a16:creationId xmlns:a16="http://schemas.microsoft.com/office/drawing/2014/main" id="{89ECAFCB-6DAE-4329-8BEE-77DE564C6EFB}"/>
              </a:ext>
            </a:extLst>
          </p:cNvPr>
          <p:cNvSpPr txBox="1"/>
          <p:nvPr/>
        </p:nvSpPr>
        <p:spPr>
          <a:xfrm>
            <a:off x="2881200" y="970874"/>
            <a:ext cx="2618510" cy="369332"/>
          </a:xfrm>
          <a:prstGeom prst="rect">
            <a:avLst/>
          </a:prstGeom>
          <a:noFill/>
        </p:spPr>
        <p:txBody>
          <a:bodyPr wrap="square" rtlCol="0">
            <a:spAutoFit/>
          </a:bodyPr>
          <a:lstStyle/>
          <a:p>
            <a:r>
              <a:rPr lang="fr-FR" dirty="0"/>
              <a:t>Contraintes liées au trafic</a:t>
            </a:r>
          </a:p>
        </p:txBody>
      </p:sp>
      <p:pic>
        <p:nvPicPr>
          <p:cNvPr id="12" name="Image 11">
            <a:extLst>
              <a:ext uri="{FF2B5EF4-FFF2-40B4-BE49-F238E27FC236}">
                <a16:creationId xmlns:a16="http://schemas.microsoft.com/office/drawing/2014/main" id="{7D779551-EA29-4F55-A205-5B83C76D769B}"/>
              </a:ext>
            </a:extLst>
          </p:cNvPr>
          <p:cNvPicPr>
            <a:picLocks noChangeAspect="1"/>
          </p:cNvPicPr>
          <p:nvPr/>
        </p:nvPicPr>
        <p:blipFill>
          <a:blip r:embed="rId4"/>
          <a:stretch>
            <a:fillRect/>
          </a:stretch>
        </p:blipFill>
        <p:spPr>
          <a:xfrm>
            <a:off x="4804505" y="1291530"/>
            <a:ext cx="2457750" cy="2189420"/>
          </a:xfrm>
          <a:prstGeom prst="rect">
            <a:avLst/>
          </a:prstGeom>
        </p:spPr>
      </p:pic>
      <p:pic>
        <p:nvPicPr>
          <p:cNvPr id="14" name="Image 13">
            <a:extLst>
              <a:ext uri="{FF2B5EF4-FFF2-40B4-BE49-F238E27FC236}">
                <a16:creationId xmlns:a16="http://schemas.microsoft.com/office/drawing/2014/main" id="{F9CE438F-9D29-46F4-828F-18298D7B1293}"/>
              </a:ext>
            </a:extLst>
          </p:cNvPr>
          <p:cNvPicPr>
            <a:picLocks noChangeAspect="1"/>
          </p:cNvPicPr>
          <p:nvPr/>
        </p:nvPicPr>
        <p:blipFill>
          <a:blip r:embed="rId5"/>
          <a:stretch>
            <a:fillRect/>
          </a:stretch>
        </p:blipFill>
        <p:spPr>
          <a:xfrm>
            <a:off x="680659" y="1299858"/>
            <a:ext cx="3200346" cy="2158157"/>
          </a:xfrm>
          <a:prstGeom prst="rect">
            <a:avLst/>
          </a:prstGeom>
        </p:spPr>
      </p:pic>
      <p:pic>
        <p:nvPicPr>
          <p:cNvPr id="13" name="Image 12">
            <a:extLst>
              <a:ext uri="{FF2B5EF4-FFF2-40B4-BE49-F238E27FC236}">
                <a16:creationId xmlns:a16="http://schemas.microsoft.com/office/drawing/2014/main" id="{02554A7D-CD30-4FDF-BADE-5053739C5095}"/>
              </a:ext>
            </a:extLst>
          </p:cNvPr>
          <p:cNvPicPr>
            <a:picLocks noChangeAspect="1"/>
          </p:cNvPicPr>
          <p:nvPr/>
        </p:nvPicPr>
        <p:blipFill>
          <a:blip r:embed="rId6"/>
          <a:stretch>
            <a:fillRect/>
          </a:stretch>
        </p:blipFill>
        <p:spPr>
          <a:xfrm>
            <a:off x="3948802" y="3596366"/>
            <a:ext cx="4560856" cy="2705390"/>
          </a:xfrm>
          <a:prstGeom prst="rect">
            <a:avLst/>
          </a:prstGeom>
        </p:spPr>
      </p:pic>
      <p:sp>
        <p:nvSpPr>
          <p:cNvPr id="17" name="ZoneTexte 16">
            <a:extLst>
              <a:ext uri="{FF2B5EF4-FFF2-40B4-BE49-F238E27FC236}">
                <a16:creationId xmlns:a16="http://schemas.microsoft.com/office/drawing/2014/main" id="{6D645ECD-9F25-47CA-BC86-D9F1DF0712C0}"/>
              </a:ext>
            </a:extLst>
          </p:cNvPr>
          <p:cNvSpPr txBox="1"/>
          <p:nvPr/>
        </p:nvSpPr>
        <p:spPr>
          <a:xfrm>
            <a:off x="3220742" y="3480950"/>
            <a:ext cx="77423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CRR R 78/06</a:t>
            </a:r>
          </a:p>
        </p:txBody>
      </p:sp>
      <p:sp>
        <p:nvSpPr>
          <p:cNvPr id="18" name="ZoneTexte 17">
            <a:extLst>
              <a:ext uri="{FF2B5EF4-FFF2-40B4-BE49-F238E27FC236}">
                <a16:creationId xmlns:a16="http://schemas.microsoft.com/office/drawing/2014/main" id="{BC15C2A4-28E8-44EC-B468-D43DE0951892}"/>
              </a:ext>
            </a:extLst>
          </p:cNvPr>
          <p:cNvSpPr txBox="1"/>
          <p:nvPr/>
        </p:nvSpPr>
        <p:spPr>
          <a:xfrm>
            <a:off x="6693006" y="3462521"/>
            <a:ext cx="679084" cy="231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a:t>
            </a:r>
          </a:p>
        </p:txBody>
      </p:sp>
      <p:sp>
        <p:nvSpPr>
          <p:cNvPr id="19" name="ZoneTexte 18">
            <a:extLst>
              <a:ext uri="{FF2B5EF4-FFF2-40B4-BE49-F238E27FC236}">
                <a16:creationId xmlns:a16="http://schemas.microsoft.com/office/drawing/2014/main" id="{231A7440-1162-44E2-95DE-78C80C1C0C19}"/>
              </a:ext>
            </a:extLst>
          </p:cNvPr>
          <p:cNvSpPr txBox="1"/>
          <p:nvPr/>
        </p:nvSpPr>
        <p:spPr>
          <a:xfrm>
            <a:off x="3269718" y="5970075"/>
            <a:ext cx="679084" cy="231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Febelcem</a:t>
            </a:r>
          </a:p>
        </p:txBody>
      </p:sp>
    </p:spTree>
    <p:extLst>
      <p:ext uri="{BB962C8B-B14F-4D97-AF65-F5344CB8AC3E}">
        <p14:creationId xmlns:p14="http://schemas.microsoft.com/office/powerpoint/2010/main" val="24129179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FE00F17-2F12-4EB5-A73F-007FC2FFD5C2}"/>
              </a:ext>
            </a:extLst>
          </p:cNvPr>
          <p:cNvSpPr>
            <a:spLocks noGrp="1"/>
          </p:cNvSpPr>
          <p:nvPr>
            <p:ph type="title"/>
          </p:nvPr>
        </p:nvSpPr>
        <p:spPr/>
        <p:txBody>
          <a:bodyPr/>
          <a:lstStyle/>
          <a:p>
            <a:r>
              <a:rPr lang="fr-FR" noProof="0" dirty="0"/>
              <a:t>Paiement et réfactions</a:t>
            </a:r>
          </a:p>
        </p:txBody>
      </p:sp>
      <p:sp>
        <p:nvSpPr>
          <p:cNvPr id="40965" name="Text Box 5">
            <a:extLst>
              <a:ext uri="{FF2B5EF4-FFF2-40B4-BE49-F238E27FC236}">
                <a16:creationId xmlns:a16="http://schemas.microsoft.com/office/drawing/2014/main" id="{7A161857-92F4-4FEB-BE4E-41A90F55B3A4}"/>
              </a:ext>
            </a:extLst>
          </p:cNvPr>
          <p:cNvSpPr txBox="1">
            <a:spLocks noChangeArrowheads="1"/>
          </p:cNvSpPr>
          <p:nvPr/>
        </p:nvSpPr>
        <p:spPr bwMode="auto">
          <a:xfrm>
            <a:off x="611188" y="260350"/>
            <a:ext cx="4392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dirty="0"/>
          </a:p>
        </p:txBody>
      </p:sp>
      <p:sp>
        <p:nvSpPr>
          <p:cNvPr id="8" name="Rectangle 3">
            <a:extLst>
              <a:ext uri="{FF2B5EF4-FFF2-40B4-BE49-F238E27FC236}">
                <a16:creationId xmlns:a16="http://schemas.microsoft.com/office/drawing/2014/main" id="{788FE7B4-353B-4C13-B47B-85A3E2F396E8}"/>
              </a:ext>
            </a:extLst>
          </p:cNvPr>
          <p:cNvSpPr txBox="1">
            <a:spLocks noChangeArrowheads="1"/>
          </p:cNvSpPr>
          <p:nvPr/>
        </p:nvSpPr>
        <p:spPr bwMode="auto">
          <a:xfrm>
            <a:off x="360000" y="997083"/>
            <a:ext cx="8784000" cy="379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b="1">
                <a:solidFill>
                  <a:schemeClr val="tx1"/>
                </a:solidFill>
                <a:latin typeface="+mn-lt"/>
                <a:ea typeface="Geneva" pitchFamily="96" charset="-128"/>
                <a:cs typeface="Geneva" pitchFamily="96" charset="-128"/>
              </a:defRPr>
            </a:lvl1pPr>
            <a:lvl2pPr marL="742950" indent="-285750" algn="l" rtl="0" eaLnBrk="0" fontAlgn="base" hangingPunct="0">
              <a:spcBef>
                <a:spcPct val="20000"/>
              </a:spcBef>
              <a:spcAft>
                <a:spcPct val="0"/>
              </a:spcAft>
              <a:buChar char="–"/>
              <a:defRPr>
                <a:solidFill>
                  <a:schemeClr val="tx1"/>
                </a:solidFill>
                <a:latin typeface="+mn-lt"/>
                <a:ea typeface="Geneva" pitchFamily="112" charset="-128"/>
              </a:defRPr>
            </a:lvl2pPr>
            <a:lvl3pPr marL="1143000" indent="-228600" algn="l" rtl="0" eaLnBrk="0" fontAlgn="base" hangingPunct="0">
              <a:spcBef>
                <a:spcPct val="20000"/>
              </a:spcBef>
              <a:spcAft>
                <a:spcPct val="0"/>
              </a:spcAft>
              <a:buChar char="•"/>
              <a:defRPr sz="1600" b="1">
                <a:solidFill>
                  <a:schemeClr val="tx1"/>
                </a:solidFill>
                <a:latin typeface="+mn-lt"/>
                <a:ea typeface="Geneva" pitchFamily="112" charset="-128"/>
              </a:defRPr>
            </a:lvl3pPr>
            <a:lvl4pPr marL="1562100" indent="-228600" algn="l" rtl="0" eaLnBrk="0" fontAlgn="base" hangingPunct="0">
              <a:spcBef>
                <a:spcPct val="20000"/>
              </a:spcBef>
              <a:spcAft>
                <a:spcPct val="0"/>
              </a:spcAft>
              <a:buChar char="–"/>
              <a:defRPr sz="1600">
                <a:solidFill>
                  <a:schemeClr val="tx1"/>
                </a:solidFill>
                <a:latin typeface="+mn-lt"/>
                <a:ea typeface="Geneva" pitchFamily="112" charset="-128"/>
              </a:defRPr>
            </a:lvl4pPr>
            <a:lvl5pPr marL="1981200" indent="-228600" algn="l" rtl="0" eaLnBrk="0" fontAlgn="base" hangingPunct="0">
              <a:spcBef>
                <a:spcPct val="20000"/>
              </a:spcBef>
              <a:spcAft>
                <a:spcPct val="0"/>
              </a:spcAft>
              <a:buChar char="»"/>
              <a:defRPr sz="1400">
                <a:solidFill>
                  <a:schemeClr val="tx1"/>
                </a:solidFill>
                <a:latin typeface="+mn-lt"/>
                <a:ea typeface="Geneva" pitchFamily="112" charset="-128"/>
              </a:defRPr>
            </a:lvl5pPr>
            <a:lvl6pPr marL="2438400" indent="-228600" algn="l" rtl="0" fontAlgn="base">
              <a:spcBef>
                <a:spcPct val="20000"/>
              </a:spcBef>
              <a:spcAft>
                <a:spcPct val="0"/>
              </a:spcAft>
              <a:buChar char="»"/>
              <a:defRPr sz="1400">
                <a:solidFill>
                  <a:schemeClr val="tx1"/>
                </a:solidFill>
                <a:latin typeface="+mn-lt"/>
                <a:ea typeface="Geneva" pitchFamily="112" charset="-128"/>
              </a:defRPr>
            </a:lvl6pPr>
            <a:lvl7pPr marL="2895600" indent="-228600" algn="l" rtl="0" fontAlgn="base">
              <a:spcBef>
                <a:spcPct val="20000"/>
              </a:spcBef>
              <a:spcAft>
                <a:spcPct val="0"/>
              </a:spcAft>
              <a:buChar char="»"/>
              <a:defRPr sz="1400">
                <a:solidFill>
                  <a:schemeClr val="tx1"/>
                </a:solidFill>
                <a:latin typeface="+mn-lt"/>
                <a:ea typeface="Geneva" pitchFamily="112" charset="-128"/>
              </a:defRPr>
            </a:lvl7pPr>
            <a:lvl8pPr marL="3352800" indent="-228600" algn="l" rtl="0" fontAlgn="base">
              <a:spcBef>
                <a:spcPct val="20000"/>
              </a:spcBef>
              <a:spcAft>
                <a:spcPct val="0"/>
              </a:spcAft>
              <a:buChar char="»"/>
              <a:defRPr sz="1400">
                <a:solidFill>
                  <a:schemeClr val="tx1"/>
                </a:solidFill>
                <a:latin typeface="+mn-lt"/>
                <a:ea typeface="Geneva" pitchFamily="112" charset="-128"/>
              </a:defRPr>
            </a:lvl8pPr>
            <a:lvl9pPr marL="3810000" indent="-228600" algn="l" rtl="0" fontAlgn="base">
              <a:spcBef>
                <a:spcPct val="20000"/>
              </a:spcBef>
              <a:spcAft>
                <a:spcPct val="0"/>
              </a:spcAft>
              <a:buChar char="»"/>
              <a:defRPr sz="1400">
                <a:solidFill>
                  <a:schemeClr val="tx1"/>
                </a:solidFill>
                <a:latin typeface="+mn-lt"/>
                <a:ea typeface="Geneva" pitchFamily="112" charset="-128"/>
              </a:defRPr>
            </a:lvl9pPr>
          </a:lstStyle>
          <a:p>
            <a:pPr>
              <a:lnSpc>
                <a:spcPct val="90000"/>
              </a:lnSpc>
              <a:spcBef>
                <a:spcPts val="0"/>
              </a:spcBef>
              <a:spcAft>
                <a:spcPts val="600"/>
              </a:spcAft>
            </a:pPr>
            <a:r>
              <a:rPr lang="fr-FR" altLang="fr-FR" kern="0" dirty="0">
                <a:ea typeface="Geneva" pitchFamily="64" charset="-128"/>
              </a:rPr>
              <a:t>Revêtement discontinu </a:t>
            </a:r>
            <a:r>
              <a:rPr lang="fr-FR" altLang="fr-FR" b="0" kern="0" dirty="0">
                <a:ea typeface="Geneva" pitchFamily="64" charset="-128"/>
              </a:rPr>
              <a:t>: au m² pour différentes épaisseurs et en fonction de la mise en œuvre (monocouche ou bicouche)</a:t>
            </a:r>
          </a:p>
          <a:p>
            <a:pPr marL="806450" lvl="1" indent="-265113">
              <a:lnSpc>
                <a:spcPct val="90000"/>
              </a:lnSpc>
              <a:spcBef>
                <a:spcPts val="0"/>
              </a:spcBef>
              <a:spcAft>
                <a:spcPts val="600"/>
              </a:spcAft>
            </a:pPr>
            <a:r>
              <a:rPr lang="fr-FR" altLang="fr-FR" kern="0" dirty="0">
                <a:solidFill>
                  <a:srgbClr val="004E9C"/>
                </a:solidFill>
                <a:ea typeface="Geneva" pitchFamily="64" charset="-128"/>
              </a:rPr>
              <a:t>Y compris goujons </a:t>
            </a:r>
            <a:r>
              <a:rPr lang="fr-FR" altLang="fr-FR" kern="0" dirty="0">
                <a:ea typeface="Geneva" pitchFamily="64" charset="-128"/>
              </a:rPr>
              <a:t>(réseaux I et II) </a:t>
            </a:r>
            <a:r>
              <a:rPr lang="fr-FR" altLang="fr-FR" kern="0" dirty="0">
                <a:solidFill>
                  <a:srgbClr val="004E9C"/>
                </a:solidFill>
                <a:ea typeface="Geneva" pitchFamily="64" charset="-128"/>
              </a:rPr>
              <a:t>et le scellement </a:t>
            </a:r>
            <a:r>
              <a:rPr lang="fr-FR" altLang="fr-FR" kern="0" dirty="0">
                <a:ea typeface="Geneva" pitchFamily="64" charset="-128"/>
              </a:rPr>
              <a:t>des joints transversaux (réseaux I et II)</a:t>
            </a:r>
          </a:p>
          <a:p>
            <a:pPr marL="806450" lvl="1" indent="-265113">
              <a:lnSpc>
                <a:spcPct val="90000"/>
              </a:lnSpc>
              <a:spcBef>
                <a:spcPts val="0"/>
              </a:spcBef>
              <a:spcAft>
                <a:spcPts val="600"/>
              </a:spcAft>
            </a:pPr>
            <a:r>
              <a:rPr lang="fr-FR" altLang="fr-FR" kern="0" dirty="0">
                <a:ea typeface="Geneva" pitchFamily="64" charset="-128"/>
              </a:rPr>
              <a:t>Surface des trapillons et autres accessoires de voirie ne sont pas déduites</a:t>
            </a:r>
          </a:p>
          <a:p>
            <a:pPr marL="806450" lvl="1" indent="-265113">
              <a:lnSpc>
                <a:spcPct val="90000"/>
              </a:lnSpc>
              <a:spcBef>
                <a:spcPts val="0"/>
              </a:spcBef>
              <a:spcAft>
                <a:spcPts val="600"/>
              </a:spcAft>
            </a:pPr>
            <a:r>
              <a:rPr lang="fr-FR" altLang="fr-FR" kern="0" dirty="0">
                <a:ea typeface="Geneva" pitchFamily="64" charset="-128"/>
              </a:rPr>
              <a:t>Dispositifs spéciaux : </a:t>
            </a:r>
            <a:r>
              <a:rPr lang="fr-FR" altLang="fr-FR" kern="0" dirty="0">
                <a:solidFill>
                  <a:srgbClr val="004E9C"/>
                </a:solidFill>
                <a:ea typeface="Geneva" pitchFamily="64" charset="-128"/>
              </a:rPr>
              <a:t>joint transversal de dilatation</a:t>
            </a:r>
            <a:r>
              <a:rPr lang="fr-FR" altLang="fr-FR" kern="0" dirty="0">
                <a:ea typeface="Geneva" pitchFamily="64" charset="-128"/>
              </a:rPr>
              <a:t>, …, </a:t>
            </a:r>
            <a:r>
              <a:rPr lang="fr-FR" altLang="fr-FR" kern="0" dirty="0">
                <a:solidFill>
                  <a:srgbClr val="004E9C"/>
                </a:solidFill>
                <a:ea typeface="Geneva" pitchFamily="64" charset="-128"/>
              </a:rPr>
              <a:t>barres d’ancrage </a:t>
            </a:r>
            <a:r>
              <a:rPr lang="fr-FR" altLang="fr-FR" kern="0" dirty="0">
                <a:ea typeface="Geneva" pitchFamily="64" charset="-128"/>
              </a:rPr>
              <a:t>dans le joint longitudinal </a:t>
            </a:r>
          </a:p>
          <a:p>
            <a:pPr marL="806450" lvl="1" indent="-265113">
              <a:lnSpc>
                <a:spcPct val="90000"/>
              </a:lnSpc>
              <a:spcBef>
                <a:spcPts val="0"/>
              </a:spcBef>
              <a:spcAft>
                <a:spcPts val="600"/>
              </a:spcAft>
            </a:pPr>
            <a:r>
              <a:rPr lang="fr-FR" altLang="fr-FR" kern="0" dirty="0">
                <a:ea typeface="Geneva" pitchFamily="64" charset="-128"/>
              </a:rPr>
              <a:t>Supplément spécial : </a:t>
            </a:r>
            <a:r>
              <a:rPr lang="fr-FR" altLang="fr-FR" kern="0" dirty="0">
                <a:solidFill>
                  <a:srgbClr val="004E9C"/>
                </a:solidFill>
                <a:ea typeface="Geneva" pitchFamily="64" charset="-128"/>
              </a:rPr>
              <a:t>armatures</a:t>
            </a:r>
          </a:p>
          <a:p>
            <a:pPr marL="427037" indent="-285750">
              <a:lnSpc>
                <a:spcPct val="90000"/>
              </a:lnSpc>
              <a:spcBef>
                <a:spcPts val="0"/>
              </a:spcBef>
              <a:spcAft>
                <a:spcPts val="600"/>
              </a:spcAft>
            </a:pPr>
            <a:r>
              <a:rPr lang="fr-FR" altLang="fr-FR" kern="0" dirty="0">
                <a:ea typeface="Geneva" pitchFamily="64" charset="-128"/>
              </a:rPr>
              <a:t>Revêtement continu</a:t>
            </a:r>
            <a:r>
              <a:rPr lang="fr-FR" altLang="fr-FR" dirty="0">
                <a:ea typeface="Geneva" pitchFamily="64" charset="-128"/>
              </a:rPr>
              <a:t> </a:t>
            </a:r>
            <a:r>
              <a:rPr lang="fr-FR" altLang="fr-FR" b="0" dirty="0">
                <a:ea typeface="Geneva" pitchFamily="64" charset="-128"/>
              </a:rPr>
              <a:t>: BAC au m² pour différentes épaisseurs et en fonction de la mise en œuvre (monocouche ou bicouche)</a:t>
            </a:r>
          </a:p>
          <a:p>
            <a:pPr marL="827088" lvl="1">
              <a:lnSpc>
                <a:spcPct val="80000"/>
              </a:lnSpc>
              <a:spcBef>
                <a:spcPts val="0"/>
              </a:spcBef>
              <a:spcAft>
                <a:spcPts val="600"/>
              </a:spcAft>
            </a:pPr>
            <a:r>
              <a:rPr lang="fr-FR" altLang="fr-FR" dirty="0">
                <a:solidFill>
                  <a:srgbClr val="004E9C"/>
                </a:solidFill>
                <a:ea typeface="Geneva" pitchFamily="64" charset="-128"/>
              </a:rPr>
              <a:t>Y compris ferraillage</a:t>
            </a:r>
          </a:p>
          <a:p>
            <a:pPr marL="827088" lvl="1">
              <a:lnSpc>
                <a:spcPct val="80000"/>
              </a:lnSpc>
              <a:spcBef>
                <a:spcPts val="0"/>
              </a:spcBef>
              <a:spcAft>
                <a:spcPts val="600"/>
              </a:spcAft>
            </a:pPr>
            <a:r>
              <a:rPr lang="fr-FR" altLang="fr-FR" dirty="0">
                <a:ea typeface="Geneva" pitchFamily="64" charset="-128"/>
              </a:rPr>
              <a:t>Surface des trapillons et autres accessoires de voirie ne sont pas déduites</a:t>
            </a:r>
          </a:p>
          <a:p>
            <a:pPr marL="806450" lvl="1" indent="-265113">
              <a:lnSpc>
                <a:spcPct val="90000"/>
              </a:lnSpc>
              <a:spcBef>
                <a:spcPts val="0"/>
              </a:spcBef>
              <a:spcAft>
                <a:spcPts val="600"/>
              </a:spcAft>
            </a:pPr>
            <a:r>
              <a:rPr lang="fr-FR" altLang="fr-FR" dirty="0">
                <a:ea typeface="Geneva" pitchFamily="64" charset="-128"/>
              </a:rPr>
              <a:t>Dispositifs spéciaux : </a:t>
            </a:r>
            <a:r>
              <a:rPr lang="fr-FR" altLang="fr-FR" dirty="0">
                <a:solidFill>
                  <a:srgbClr val="004E9C"/>
                </a:solidFill>
                <a:ea typeface="Geneva" pitchFamily="64" charset="-128"/>
              </a:rPr>
              <a:t>culée d’ancrage</a:t>
            </a:r>
            <a:r>
              <a:rPr lang="fr-FR" altLang="fr-FR" dirty="0">
                <a:ea typeface="Geneva" pitchFamily="64" charset="-128"/>
              </a:rPr>
              <a:t>, </a:t>
            </a:r>
            <a:r>
              <a:rPr lang="fr-FR" altLang="fr-FR" kern="0" dirty="0">
                <a:solidFill>
                  <a:srgbClr val="004E9C"/>
                </a:solidFill>
                <a:ea typeface="Geneva" pitchFamily="64" charset="-128"/>
              </a:rPr>
              <a:t>barres d’ancrage </a:t>
            </a:r>
            <a:r>
              <a:rPr lang="fr-FR" altLang="fr-FR" kern="0" dirty="0">
                <a:ea typeface="Geneva" pitchFamily="64" charset="-128"/>
              </a:rPr>
              <a:t>dans le joint longitudinal </a:t>
            </a:r>
          </a:p>
        </p:txBody>
      </p:sp>
      <p:sp>
        <p:nvSpPr>
          <p:cNvPr id="7" name="Rectangle : coins arrondis 6">
            <a:extLst>
              <a:ext uri="{FF2B5EF4-FFF2-40B4-BE49-F238E27FC236}">
                <a16:creationId xmlns:a16="http://schemas.microsoft.com/office/drawing/2014/main" id="{CA096A05-140D-4E9F-97F7-5D4EAECE6DA5}"/>
              </a:ext>
            </a:extLst>
          </p:cNvPr>
          <p:cNvSpPr/>
          <p:nvPr/>
        </p:nvSpPr>
        <p:spPr>
          <a:xfrm>
            <a:off x="6477166" y="437433"/>
            <a:ext cx="1451098" cy="42632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75000"/>
                  </a:schemeClr>
                </a:solidFill>
              </a:rPr>
              <a:t>G. 1.5.</a:t>
            </a:r>
          </a:p>
        </p:txBody>
      </p:sp>
      <p:sp>
        <p:nvSpPr>
          <p:cNvPr id="5" name="Rectangle 4">
            <a:extLst>
              <a:ext uri="{FF2B5EF4-FFF2-40B4-BE49-F238E27FC236}">
                <a16:creationId xmlns:a16="http://schemas.microsoft.com/office/drawing/2014/main" id="{E83644A6-1C7B-4E98-9287-325FECFB5B3C}"/>
              </a:ext>
            </a:extLst>
          </p:cNvPr>
          <p:cNvSpPr/>
          <p:nvPr/>
        </p:nvSpPr>
        <p:spPr>
          <a:xfrm>
            <a:off x="2628900" y="4772947"/>
            <a:ext cx="6089073" cy="1646605"/>
          </a:xfrm>
          <a:prstGeom prst="rect">
            <a:avLst/>
          </a:prstGeom>
        </p:spPr>
        <p:txBody>
          <a:bodyPr wrap="square">
            <a:spAutoFit/>
          </a:bodyPr>
          <a:lstStyle/>
          <a:p>
            <a:pPr marL="427037" lvl="0" indent="-285750">
              <a:lnSpc>
                <a:spcPct val="90000"/>
              </a:lnSpc>
              <a:spcAft>
                <a:spcPts val="600"/>
              </a:spcAft>
              <a:buFont typeface="Arial" panose="020B0604020202020204" pitchFamily="34" charset="0"/>
              <a:buChar char="•"/>
            </a:pPr>
            <a:r>
              <a:rPr lang="fr-FR" altLang="fr-FR" b="1" kern="0" dirty="0">
                <a:solidFill>
                  <a:prstClr val="black"/>
                </a:solidFill>
                <a:ea typeface="Geneva" pitchFamily="64" charset="-128"/>
              </a:rPr>
              <a:t> </a:t>
            </a:r>
            <a:r>
              <a:rPr lang="fr-FR" altLang="fr-FR" b="1" dirty="0">
                <a:solidFill>
                  <a:prstClr val="black"/>
                </a:solidFill>
                <a:ea typeface="Geneva" pitchFamily="64" charset="-128"/>
              </a:rPr>
              <a:t>Suppléments : </a:t>
            </a:r>
          </a:p>
          <a:p>
            <a:pPr marL="827087" lvl="1" indent="-285750">
              <a:lnSpc>
                <a:spcPct val="90000"/>
              </a:lnSpc>
              <a:spcAft>
                <a:spcPts val="600"/>
              </a:spcAft>
            </a:pPr>
            <a:r>
              <a:rPr lang="fr-FR" altLang="fr-FR" dirty="0">
                <a:solidFill>
                  <a:prstClr val="black"/>
                </a:solidFill>
                <a:ea typeface="Geneva" pitchFamily="64" charset="-128"/>
              </a:rPr>
              <a:t>pour béton coloré dans la masse </a:t>
            </a:r>
          </a:p>
          <a:p>
            <a:pPr marL="827087" lvl="1" indent="-285750">
              <a:lnSpc>
                <a:spcPct val="90000"/>
              </a:lnSpc>
              <a:spcAft>
                <a:spcPts val="600"/>
              </a:spcAft>
            </a:pPr>
            <a:r>
              <a:rPr lang="fr-FR" altLang="fr-FR" dirty="0">
                <a:solidFill>
                  <a:prstClr val="black"/>
                </a:solidFill>
                <a:ea typeface="Geneva" pitchFamily="64" charset="-128"/>
              </a:rPr>
              <a:t>Pour filet d’eau coulé en même temps que le revêtement </a:t>
            </a:r>
            <a:endParaRPr lang="fr-FR" altLang="fr-FR" kern="0" dirty="0">
              <a:solidFill>
                <a:prstClr val="black"/>
              </a:solidFill>
              <a:ea typeface="Geneva" pitchFamily="64" charset="-128"/>
            </a:endParaRPr>
          </a:p>
          <a:p>
            <a:pPr marL="427037" lvl="0" indent="-285750">
              <a:lnSpc>
                <a:spcPct val="90000"/>
              </a:lnSpc>
              <a:spcAft>
                <a:spcPts val="600"/>
              </a:spcAft>
              <a:buFont typeface="Arial" panose="020B0604020202020204" pitchFamily="34" charset="0"/>
              <a:buChar char="•"/>
            </a:pPr>
            <a:r>
              <a:rPr lang="fr-FR" altLang="fr-FR" b="1" kern="0" dirty="0">
                <a:solidFill>
                  <a:prstClr val="black"/>
                </a:solidFill>
                <a:ea typeface="Geneva" pitchFamily="64" charset="-128"/>
              </a:rPr>
              <a:t>Joints : </a:t>
            </a:r>
            <a:r>
              <a:rPr lang="fr-FR" altLang="fr-FR" kern="0" dirty="0">
                <a:solidFill>
                  <a:prstClr val="black"/>
                </a:solidFill>
                <a:ea typeface="Geneva" pitchFamily="64" charset="-128"/>
              </a:rPr>
              <a:t>joint longitudinal de construction, de flexion</a:t>
            </a:r>
          </a:p>
          <a:p>
            <a:pPr marL="427037" lvl="0" indent="-285750">
              <a:lnSpc>
                <a:spcPct val="90000"/>
              </a:lnSpc>
              <a:spcAft>
                <a:spcPts val="600"/>
              </a:spcAft>
              <a:buFont typeface="Arial" panose="020B0604020202020204" pitchFamily="34" charset="0"/>
              <a:buChar char="•"/>
            </a:pPr>
            <a:r>
              <a:rPr lang="fr-FR" altLang="fr-FR" b="1" kern="0" dirty="0">
                <a:solidFill>
                  <a:prstClr val="black"/>
                </a:solidFill>
                <a:ea typeface="Geneva" pitchFamily="64" charset="-128"/>
              </a:rPr>
              <a:t>Traitement de surface </a:t>
            </a:r>
            <a:r>
              <a:rPr lang="fr-FR" altLang="fr-FR" kern="0" dirty="0">
                <a:solidFill>
                  <a:prstClr val="black"/>
                </a:solidFill>
                <a:ea typeface="Geneva" pitchFamily="64" charset="-128"/>
              </a:rPr>
              <a:t>payé séparément au m²</a:t>
            </a:r>
          </a:p>
        </p:txBody>
      </p:sp>
    </p:spTree>
    <p:extLst>
      <p:ext uri="{BB962C8B-B14F-4D97-AF65-F5344CB8AC3E}">
        <p14:creationId xmlns:p14="http://schemas.microsoft.com/office/powerpoint/2010/main" val="2357022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42177-D541-4FB1-AB44-F9A1D846884D}"/>
              </a:ext>
            </a:extLst>
          </p:cNvPr>
          <p:cNvSpPr>
            <a:spLocks noGrp="1"/>
          </p:cNvSpPr>
          <p:nvPr>
            <p:ph type="title"/>
          </p:nvPr>
        </p:nvSpPr>
        <p:spPr/>
        <p:txBody>
          <a:bodyPr/>
          <a:lstStyle/>
          <a:p>
            <a:r>
              <a:rPr lang="fr-FR" noProof="0" dirty="0"/>
              <a:t>Questions - Liens – Contacts utiles</a:t>
            </a:r>
          </a:p>
        </p:txBody>
      </p:sp>
      <p:sp>
        <p:nvSpPr>
          <p:cNvPr id="5" name="Rectangle 4">
            <a:extLst>
              <a:ext uri="{FF2B5EF4-FFF2-40B4-BE49-F238E27FC236}">
                <a16:creationId xmlns:a16="http://schemas.microsoft.com/office/drawing/2014/main" id="{AEB291A9-A573-47E4-9AC1-A9E00D2529F8}"/>
              </a:ext>
            </a:extLst>
          </p:cNvPr>
          <p:cNvSpPr/>
          <p:nvPr/>
        </p:nvSpPr>
        <p:spPr>
          <a:xfrm>
            <a:off x="288000" y="4383505"/>
            <a:ext cx="8656732" cy="1631216"/>
          </a:xfrm>
          <a:prstGeom prst="rect">
            <a:avLst/>
          </a:prstGeom>
        </p:spPr>
        <p:txBody>
          <a:bodyPr wrap="square">
            <a:spAutoFit/>
          </a:bodyPr>
          <a:lstStyle/>
          <a:p>
            <a:pPr lvl="0"/>
            <a:r>
              <a:rPr lang="fr-FR" sz="2800" b="1" dirty="0">
                <a:solidFill>
                  <a:prstClr val="black"/>
                </a:solidFill>
              </a:rPr>
              <a:t>Publications existantes</a:t>
            </a:r>
          </a:p>
          <a:p>
            <a:pPr lvl="0"/>
            <a:r>
              <a:rPr lang="fr-FR" dirty="0">
                <a:solidFill>
                  <a:prstClr val="black"/>
                </a:solidFill>
              </a:rPr>
              <a:t>Qualiroutes :	</a:t>
            </a:r>
            <a:r>
              <a:rPr lang="fr-FR" altLang="fr-FR" dirty="0">
                <a:hlinkClick r:id="rId3"/>
              </a:rPr>
              <a:t>http://qc.spw.wallonie.be</a:t>
            </a:r>
            <a:endParaRPr lang="fr-FR" altLang="fr-FR" dirty="0"/>
          </a:p>
          <a:p>
            <a:r>
              <a:rPr lang="fr-FR" dirty="0">
                <a:solidFill>
                  <a:prstClr val="black"/>
                </a:solidFill>
              </a:rPr>
              <a:t>CRR : 		</a:t>
            </a:r>
            <a:r>
              <a:rPr lang="fr-FR" dirty="0">
                <a:hlinkClick r:id="rId4"/>
              </a:rPr>
              <a:t>http://www.brrc.be/fr/publications</a:t>
            </a:r>
            <a:endParaRPr lang="fr-FR" dirty="0"/>
          </a:p>
          <a:p>
            <a:r>
              <a:rPr lang="fr-FR" dirty="0">
                <a:solidFill>
                  <a:prstClr val="black"/>
                </a:solidFill>
              </a:rPr>
              <a:t>FEBELCEM :	</a:t>
            </a:r>
            <a:r>
              <a:rPr lang="fr-FR" dirty="0">
                <a:hlinkClick r:id="rId5"/>
              </a:rPr>
              <a:t>https://www.febelcem.be/fr/publications/dossiers-ciment-2008/</a:t>
            </a:r>
            <a:endParaRPr lang="fr-FR" dirty="0"/>
          </a:p>
          <a:p>
            <a:endParaRPr lang="fr-FR" dirty="0"/>
          </a:p>
        </p:txBody>
      </p:sp>
      <p:sp>
        <p:nvSpPr>
          <p:cNvPr id="7" name="ZoneTexte 6">
            <a:extLst>
              <a:ext uri="{FF2B5EF4-FFF2-40B4-BE49-F238E27FC236}">
                <a16:creationId xmlns:a16="http://schemas.microsoft.com/office/drawing/2014/main" id="{FADC9D8B-5977-40BB-9464-9A3BDEBF5C03}"/>
              </a:ext>
            </a:extLst>
          </p:cNvPr>
          <p:cNvSpPr txBox="1"/>
          <p:nvPr/>
        </p:nvSpPr>
        <p:spPr>
          <a:xfrm>
            <a:off x="263863" y="1208955"/>
            <a:ext cx="6619010" cy="1077218"/>
          </a:xfrm>
          <a:prstGeom prst="rect">
            <a:avLst/>
          </a:prstGeom>
          <a:noFill/>
        </p:spPr>
        <p:txBody>
          <a:bodyPr wrap="square" rtlCol="0">
            <a:spAutoFit/>
          </a:bodyPr>
          <a:lstStyle/>
          <a:p>
            <a:r>
              <a:rPr lang="fr-FR" sz="2800" b="1" dirty="0"/>
              <a:t>Générale</a:t>
            </a:r>
          </a:p>
          <a:p>
            <a:r>
              <a:rPr lang="fr-FR" dirty="0"/>
              <a:t>Comité de gestion du CCT Qualiroutes :</a:t>
            </a:r>
          </a:p>
          <a:p>
            <a:r>
              <a:rPr lang="fr-FR" dirty="0">
                <a:hlinkClick r:id="rId6"/>
              </a:rPr>
              <a:t>qualiroutes@spw.wallonie.be</a:t>
            </a:r>
            <a:endParaRPr lang="fr-FR" dirty="0"/>
          </a:p>
        </p:txBody>
      </p:sp>
      <p:sp>
        <p:nvSpPr>
          <p:cNvPr id="8" name="ZoneTexte 7">
            <a:extLst>
              <a:ext uri="{FF2B5EF4-FFF2-40B4-BE49-F238E27FC236}">
                <a16:creationId xmlns:a16="http://schemas.microsoft.com/office/drawing/2014/main" id="{012AA0B5-1ADF-4790-A87B-5FD02EB11734}"/>
              </a:ext>
            </a:extLst>
          </p:cNvPr>
          <p:cNvSpPr txBox="1"/>
          <p:nvPr/>
        </p:nvSpPr>
        <p:spPr>
          <a:xfrm>
            <a:off x="263863" y="2539609"/>
            <a:ext cx="6619010" cy="1631216"/>
          </a:xfrm>
          <a:prstGeom prst="rect">
            <a:avLst/>
          </a:prstGeom>
          <a:noFill/>
        </p:spPr>
        <p:txBody>
          <a:bodyPr wrap="square" rtlCol="0">
            <a:spAutoFit/>
          </a:bodyPr>
          <a:lstStyle/>
          <a:p>
            <a:r>
              <a:rPr lang="fr-FR" sz="2800" b="1" dirty="0"/>
              <a:t>Particulière aux revêtements béton</a:t>
            </a:r>
          </a:p>
          <a:p>
            <a:r>
              <a:rPr lang="fr-FR" dirty="0"/>
              <a:t>Direction des techniques routières</a:t>
            </a:r>
          </a:p>
          <a:p>
            <a:pPr lvl="0" defTabSz="914400" eaLnBrk="0" fontAlgn="base" hangingPunct="0">
              <a:spcBef>
                <a:spcPct val="0"/>
              </a:spcBef>
              <a:spcAft>
                <a:spcPct val="0"/>
              </a:spcAft>
            </a:pPr>
            <a:r>
              <a:rPr lang="fr-FR" altLang="fr-FR" dirty="0"/>
              <a:t>Rue de l'Industrie, 27</a:t>
            </a:r>
          </a:p>
          <a:p>
            <a:pPr lvl="0" defTabSz="914400" eaLnBrk="0" fontAlgn="base" hangingPunct="0">
              <a:spcBef>
                <a:spcPct val="0"/>
              </a:spcBef>
              <a:spcAft>
                <a:spcPct val="0"/>
              </a:spcAft>
            </a:pPr>
            <a:r>
              <a:rPr lang="fr-FR" altLang="fr-FR" dirty="0"/>
              <a:t>1400 Nivelles</a:t>
            </a:r>
          </a:p>
          <a:p>
            <a:pPr defTabSz="914400" eaLnBrk="0" fontAlgn="base" hangingPunct="0">
              <a:spcBef>
                <a:spcPct val="0"/>
              </a:spcBef>
              <a:spcAft>
                <a:spcPct val="0"/>
              </a:spcAft>
            </a:pPr>
            <a:r>
              <a:rPr lang="fr-FR" altLang="fr-FR" dirty="0"/>
              <a:t>+32.67.28.33.05</a:t>
            </a:r>
          </a:p>
        </p:txBody>
      </p:sp>
    </p:spTree>
    <p:extLst>
      <p:ext uri="{BB962C8B-B14F-4D97-AF65-F5344CB8AC3E}">
        <p14:creationId xmlns:p14="http://schemas.microsoft.com/office/powerpoint/2010/main" val="1818595197"/>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31373</TotalTime>
  <Words>5484</Words>
  <Application>Microsoft Office PowerPoint</Application>
  <PresentationFormat>Affichage à l'écran (4:3)</PresentationFormat>
  <Paragraphs>934</Paragraphs>
  <Slides>91</Slides>
  <Notes>91</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91</vt:i4>
      </vt:variant>
    </vt:vector>
  </HeadingPairs>
  <TitlesOfParts>
    <vt:vector size="100" baseType="lpstr">
      <vt:lpstr>Arial</vt:lpstr>
      <vt:lpstr>Arial Narrow</vt:lpstr>
      <vt:lpstr>Calibri</vt:lpstr>
      <vt:lpstr>Courier New</vt:lpstr>
      <vt:lpstr>Times New Roman</vt:lpstr>
      <vt:lpstr>Verdana</vt:lpstr>
      <vt:lpstr>Wingdings</vt:lpstr>
      <vt:lpstr>1_Thème Office</vt:lpstr>
      <vt:lpstr>Image Photo Editor</vt:lpstr>
      <vt:lpstr>Formation Qualiroutes</vt:lpstr>
      <vt:lpstr>Introduction - Quizz</vt:lpstr>
      <vt:lpstr>Introduction - Quizz</vt:lpstr>
      <vt:lpstr>Supports de référence</vt:lpstr>
      <vt:lpstr>Supports de référence</vt:lpstr>
      <vt:lpstr>Route en béton - Exemples</vt:lpstr>
      <vt:lpstr>Route en béton - Exemples</vt:lpstr>
      <vt:lpstr>Route en béton - Sollicitations</vt:lpstr>
      <vt:lpstr>Route en béton - Sollicitations</vt:lpstr>
      <vt:lpstr>Prescription d’un revêtement en béton</vt:lpstr>
      <vt:lpstr>revêtement en dalle de béton  (revêtements discontinus)</vt:lpstr>
      <vt:lpstr>revêtement en dalle de béton  (revêtements discontinus)</vt:lpstr>
      <vt:lpstr>revêtement en dalle de béton  (revêtements discontinus)</vt:lpstr>
      <vt:lpstr>revêtement en dalle de béton  (revêtements discontinus)</vt:lpstr>
      <vt:lpstr>revêtement en dalle de béton  (revêtements discontinus)</vt:lpstr>
      <vt:lpstr>revêtement en dalle de béton  (revêtements discontinus)</vt:lpstr>
      <vt:lpstr>revêtement en dalle de béton  (revêtements discontinus)</vt:lpstr>
      <vt:lpstr>Béton armé continu – BAC  (revêtement continu)</vt:lpstr>
      <vt:lpstr>Béton armé continu – BAC  (revêtement continu)</vt:lpstr>
      <vt:lpstr>Béton armé continu – BAC  (revêtement continu)</vt:lpstr>
      <vt:lpstr>Béton armé continu – BAC  (revêtement continu)</vt:lpstr>
      <vt:lpstr>Béton armé continu – BAC  (revêtement continu)</vt:lpstr>
      <vt:lpstr>Joints</vt:lpstr>
      <vt:lpstr>Joints transversaux</vt:lpstr>
      <vt:lpstr>Joints transversaux</vt:lpstr>
      <vt:lpstr>Joints transversaux</vt:lpstr>
      <vt:lpstr>Joints transversaux</vt:lpstr>
      <vt:lpstr>Joints transversaux</vt:lpstr>
      <vt:lpstr>Joints transversaux</vt:lpstr>
      <vt:lpstr>Joints transversaux</vt:lpstr>
      <vt:lpstr>Joints transversaux</vt:lpstr>
      <vt:lpstr>Joints longitudinaux</vt:lpstr>
      <vt:lpstr>Joints longitudinaux</vt:lpstr>
      <vt:lpstr>Joints longitudinaux</vt:lpstr>
      <vt:lpstr>Joints longitudinaux</vt:lpstr>
      <vt:lpstr>Joints – scellement</vt:lpstr>
      <vt:lpstr>Joints – scellement</vt:lpstr>
      <vt:lpstr>Joints – Remarque</vt:lpstr>
      <vt:lpstr>Joints – Résumé</vt:lpstr>
      <vt:lpstr>Joints – Exemples</vt:lpstr>
      <vt:lpstr>Joints – Exemples</vt:lpstr>
      <vt:lpstr>Joints - Quizz</vt:lpstr>
      <vt:lpstr>Traitement de surface</vt:lpstr>
      <vt:lpstr>Traitement de surface</vt:lpstr>
      <vt:lpstr>Traitement de surface</vt:lpstr>
      <vt:lpstr>Traitement de surface</vt:lpstr>
      <vt:lpstr>Traitement de surface</vt:lpstr>
      <vt:lpstr>Structures types</vt:lpstr>
      <vt:lpstr>Structures types – Autre exemple</vt:lpstr>
      <vt:lpstr>Exercices</vt:lpstr>
      <vt:lpstr>Constituants des bétons routiers</vt:lpstr>
      <vt:lpstr>Constituants des bétons routiers</vt:lpstr>
      <vt:lpstr>Constituants des bétons routiers</vt:lpstr>
      <vt:lpstr>Constituants des bétons routiers</vt:lpstr>
      <vt:lpstr>Constituants des bétons routiers</vt:lpstr>
      <vt:lpstr>Constituants des bétons routiers</vt:lpstr>
      <vt:lpstr>Constituants des bétons routiers</vt:lpstr>
      <vt:lpstr>Constituants des bétons routiers</vt:lpstr>
      <vt:lpstr>Constituants des bétons routiers</vt:lpstr>
      <vt:lpstr>Constituants des bétons routiers - Quizz</vt:lpstr>
      <vt:lpstr>Constituants des bétons routiers - Quizz</vt:lpstr>
      <vt:lpstr>Spécifications et Contrôles  Avant exécution</vt:lpstr>
      <vt:lpstr>Spécifications et Contrôles  Avant exécution</vt:lpstr>
      <vt:lpstr>Spécifications et Contrôles En cours d’exécution</vt:lpstr>
      <vt:lpstr>Spécifications et Contrôles En cours d’exécution</vt:lpstr>
      <vt:lpstr>Spécifications et Contrôles En cours d’exécution</vt:lpstr>
      <vt:lpstr>Spécifications et Contrôles En cours d’exécution</vt:lpstr>
      <vt:lpstr>Spécifications et Contrôles En cours d’exécution</vt:lpstr>
      <vt:lpstr>Spécifications et Contrôles En cours d’exécution</vt:lpstr>
      <vt:lpstr>Spécifications et Contrôles En cours d’exécution</vt:lpstr>
      <vt:lpstr>Introduction - Quizz</vt:lpstr>
      <vt:lpstr>Introduction - Quizz</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Spécifications et Contrôles Après exécution</vt:lpstr>
      <vt:lpstr>Caractéristiques de surface Echantillonnage et contrôle</vt:lpstr>
      <vt:lpstr>Paiement et réfactions</vt:lpstr>
      <vt:lpstr>Paiement et réfactions</vt:lpstr>
      <vt:lpstr>Questions - Liens – Contacts utiles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Francois Timmermans</dc:creator>
  <cp:lastModifiedBy>Francois Timmermans</cp:lastModifiedBy>
  <cp:revision>292</cp:revision>
  <dcterms:created xsi:type="dcterms:W3CDTF">2018-10-28T07:57:07Z</dcterms:created>
  <dcterms:modified xsi:type="dcterms:W3CDTF">2019-10-12T15:02:14Z</dcterms:modified>
</cp:coreProperties>
</file>