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handoutMasterIdLst>
    <p:handoutMasterId r:id="rId47"/>
  </p:handoutMasterIdLst>
  <p:sldIdLst>
    <p:sldId id="788" r:id="rId2"/>
    <p:sldId id="797" r:id="rId3"/>
    <p:sldId id="798" r:id="rId4"/>
    <p:sldId id="760" r:id="rId5"/>
    <p:sldId id="762" r:id="rId6"/>
    <p:sldId id="761" r:id="rId7"/>
    <p:sldId id="764" r:id="rId8"/>
    <p:sldId id="763" r:id="rId9"/>
    <p:sldId id="799" r:id="rId10"/>
    <p:sldId id="765" r:id="rId11"/>
    <p:sldId id="766" r:id="rId12"/>
    <p:sldId id="780" r:id="rId13"/>
    <p:sldId id="767" r:id="rId14"/>
    <p:sldId id="768" r:id="rId15"/>
    <p:sldId id="769" r:id="rId16"/>
    <p:sldId id="770" r:id="rId17"/>
    <p:sldId id="771" r:id="rId18"/>
    <p:sldId id="781" r:id="rId19"/>
    <p:sldId id="782" r:id="rId20"/>
    <p:sldId id="775" r:id="rId21"/>
    <p:sldId id="790" r:id="rId22"/>
    <p:sldId id="785" r:id="rId23"/>
    <p:sldId id="800" r:id="rId24"/>
    <p:sldId id="786" r:id="rId25"/>
    <p:sldId id="801" r:id="rId26"/>
    <p:sldId id="802" r:id="rId27"/>
    <p:sldId id="804" r:id="rId28"/>
    <p:sldId id="805" r:id="rId29"/>
    <p:sldId id="803" r:id="rId30"/>
    <p:sldId id="807" r:id="rId31"/>
    <p:sldId id="808" r:id="rId32"/>
    <p:sldId id="809" r:id="rId33"/>
    <p:sldId id="811" r:id="rId34"/>
    <p:sldId id="814" r:id="rId35"/>
    <p:sldId id="815" r:id="rId36"/>
    <p:sldId id="817" r:id="rId37"/>
    <p:sldId id="816" r:id="rId38"/>
    <p:sldId id="791" r:id="rId39"/>
    <p:sldId id="792" r:id="rId40"/>
    <p:sldId id="793" r:id="rId41"/>
    <p:sldId id="794" r:id="rId42"/>
    <p:sldId id="795" r:id="rId43"/>
    <p:sldId id="796" r:id="rId44"/>
    <p:sldId id="77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270" autoAdjust="0"/>
  </p:normalViewPr>
  <p:slideViewPr>
    <p:cSldViewPr snapToGrid="0">
      <p:cViewPr>
        <p:scale>
          <a:sx n="90" d="100"/>
          <a:sy n="90" d="100"/>
        </p:scale>
        <p:origin x="-1386" y="-1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4" d="100"/>
          <a:sy n="74" d="100"/>
        </p:scale>
        <p:origin x="-315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61DD6A-5DEF-4B13-BD8F-B9F9B065F7A4}" type="datetimeFigureOut">
              <a:rPr lang="fr-BE" smtClean="0"/>
              <a:t>13-10-19</a:t>
            </a:fld>
            <a:endParaRPr lang="fr-BE"/>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C96B3C-A517-453E-B0E7-8946F2A79379}" type="slidenum">
              <a:rPr lang="fr-BE" smtClean="0"/>
              <a:t>‹N°›</a:t>
            </a:fld>
            <a:endParaRPr lang="fr-BE"/>
          </a:p>
        </p:txBody>
      </p:sp>
    </p:spTree>
    <p:extLst>
      <p:ext uri="{BB962C8B-B14F-4D97-AF65-F5344CB8AC3E}">
        <p14:creationId xmlns:p14="http://schemas.microsoft.com/office/powerpoint/2010/main" val="189277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EDABE-8353-4C88-A223-4F75D725350D}" type="datetimeFigureOut">
              <a:rPr lang="fr-BE" smtClean="0"/>
              <a:t>13-10-19</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CC401A-6599-447E-A658-5E11FC9F5763}" type="slidenum">
              <a:rPr lang="fr-BE" smtClean="0"/>
              <a:t>‹N°›</a:t>
            </a:fld>
            <a:endParaRPr lang="fr-BE"/>
          </a:p>
        </p:txBody>
      </p:sp>
    </p:spTree>
    <p:extLst>
      <p:ext uri="{BB962C8B-B14F-4D97-AF65-F5344CB8AC3E}">
        <p14:creationId xmlns:p14="http://schemas.microsoft.com/office/powerpoint/2010/main" val="2775798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qc.spw.wallonie.be/fr/ig/doc/2015/Michele%20Cuypers.mp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Historique</a:t>
            </a:r>
            <a:r>
              <a:rPr lang="fr-BE" baseline="0" dirty="0" smtClean="0"/>
              <a:t> </a:t>
            </a:r>
          </a:p>
          <a:p>
            <a:r>
              <a:rPr lang="fr-BE" baseline="0" dirty="0" smtClean="0"/>
              <a:t>Les premières visites ont eu lieu en 2007</a:t>
            </a:r>
          </a:p>
          <a:p>
            <a:r>
              <a:rPr lang="fr-BE" baseline="0" dirty="0" smtClean="0"/>
              <a:t>Les premiers rapports (rapport des </a:t>
            </a:r>
            <a:r>
              <a:rPr lang="fr-BE" baseline="0" dirty="0" err="1" smtClean="0"/>
              <a:t>problèmatiques</a:t>
            </a:r>
            <a:r>
              <a:rPr lang="fr-BE" baseline="0" dirty="0" smtClean="0"/>
              <a:t>/fiches d’état sanitaire/réparations à réaliser) datent de 2009</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M. </a:t>
            </a:r>
            <a:r>
              <a:rPr lang="fr-BE" baseline="0" dirty="0" err="1" smtClean="0"/>
              <a:t>Levo</a:t>
            </a:r>
            <a:r>
              <a:rPr lang="fr-BE" baseline="0" dirty="0" smtClean="0"/>
              <a:t> était en charge du dossier (il pourra me corriger en cas d’imprécisions)</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3 phases</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Phase 1 : ouverture des offres : 19/10/2012 (réhabilitation et placement d’écran anti-bruit – sens Verviers-Spa)</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Phase 2 : ouverture des offres : 30/11/2015 (réhabilitation et placement d’écran anti-bruit) – sens Spa-Verviers</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Phase 3 : ouverture des offres : longrines</a:t>
            </a:r>
          </a:p>
          <a:p>
            <a:r>
              <a:rPr lang="fr-BE" baseline="0" dirty="0" smtClean="0"/>
              <a:t>Le chantier a eu lieu de 2017 à 2019</a:t>
            </a:r>
          </a:p>
          <a:p>
            <a:endParaRPr lang="fr-BE" baseline="0" dirty="0" smtClean="0"/>
          </a:p>
        </p:txBody>
      </p:sp>
    </p:spTree>
    <p:extLst>
      <p:ext uri="{BB962C8B-B14F-4D97-AF65-F5344CB8AC3E}">
        <p14:creationId xmlns:p14="http://schemas.microsoft.com/office/powerpoint/2010/main" val="1367112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But du chapitre n’est pas de recommencer à expliquer</a:t>
            </a:r>
            <a:r>
              <a:rPr lang="fr-BE" baseline="0" dirty="0" smtClean="0"/>
              <a:t> la thématique des joints de dilatation. Cela a déjà été abordé dans le chapitre K.</a:t>
            </a:r>
          </a:p>
          <a:p>
            <a:r>
              <a:rPr lang="fr-BE" baseline="0" dirty="0" smtClean="0"/>
              <a:t>Toutes les recommandations et explications de ce chapitre reste bien sûr valable pour cette partie-ci notamment le raccord à l’étanchéité et le bon fonctionnement du drainage</a:t>
            </a:r>
          </a:p>
          <a:p>
            <a:r>
              <a:rPr lang="fr-BE" baseline="0" dirty="0" smtClean="0"/>
              <a:t>But = sensibiliser à l’importance d’une réparation ou remplacement efficace du dispositif.</a:t>
            </a:r>
          </a:p>
          <a:p>
            <a:r>
              <a:rPr lang="fr-BE" baseline="0" dirty="0" smtClean="0"/>
              <a:t>Connaître les modèles de joints est important. Nécessaire de savoir le hiatus (</a:t>
            </a:r>
            <a:r>
              <a:rPr lang="fr-BE" sz="1200" b="0" i="0" kern="1200" dirty="0" smtClean="0">
                <a:solidFill>
                  <a:schemeClr val="tx1"/>
                </a:solidFill>
                <a:effectLst/>
                <a:latin typeface="+mn-lt"/>
                <a:ea typeface="+mn-ea"/>
                <a:cs typeface="+mn-cs"/>
              </a:rPr>
              <a:t>le hiatus étant le vide séparant les deux structures) </a:t>
            </a:r>
            <a:r>
              <a:rPr lang="fr-BE" baseline="0" dirty="0" smtClean="0"/>
              <a:t>disponible afin de prescrire un nouveau joint compatible avec la géométrie de l’ouvrage</a:t>
            </a:r>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31</a:t>
            </a:fld>
            <a:endParaRPr lang="fr-BE"/>
          </a:p>
        </p:txBody>
      </p:sp>
    </p:spTree>
    <p:extLst>
      <p:ext uri="{BB962C8B-B14F-4D97-AF65-F5344CB8AC3E}">
        <p14:creationId xmlns:p14="http://schemas.microsoft.com/office/powerpoint/2010/main" val="909356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33</a:t>
            </a:fld>
            <a:endParaRPr lang="fr-BE"/>
          </a:p>
        </p:txBody>
      </p:sp>
    </p:spTree>
    <p:extLst>
      <p:ext uri="{BB962C8B-B14F-4D97-AF65-F5344CB8AC3E}">
        <p14:creationId xmlns:p14="http://schemas.microsoft.com/office/powerpoint/2010/main" val="1645081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35</a:t>
            </a:fld>
            <a:endParaRPr lang="fr-BE"/>
          </a:p>
        </p:txBody>
      </p:sp>
    </p:spTree>
    <p:extLst>
      <p:ext uri="{BB962C8B-B14F-4D97-AF65-F5344CB8AC3E}">
        <p14:creationId xmlns:p14="http://schemas.microsoft.com/office/powerpoint/2010/main" val="164508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Echafaudage mobile</a:t>
            </a:r>
          </a:p>
          <a:p>
            <a:r>
              <a:rPr lang="fr-BE" dirty="0" smtClean="0"/>
              <a:t>Nacelles positives,</a:t>
            </a:r>
            <a:r>
              <a:rPr lang="fr-BE" baseline="0" dirty="0" smtClean="0"/>
              <a:t> hauteur utile </a:t>
            </a:r>
            <a:r>
              <a:rPr lang="fr-BE" dirty="0" smtClean="0"/>
              <a:t>&lt;10m,</a:t>
            </a:r>
            <a:r>
              <a:rPr lang="fr-BE" baseline="0" dirty="0" smtClean="0"/>
              <a:t> 10à20m, 20à30m</a:t>
            </a:r>
            <a:endParaRPr lang="fr-BE" dirty="0" smtClean="0"/>
          </a:p>
          <a:p>
            <a:r>
              <a:rPr lang="fr-BE" baseline="0" dirty="0" smtClean="0"/>
              <a:t>passerelles négatives largeur de travail &lt; 10m, 10à16m</a:t>
            </a:r>
          </a:p>
          <a:p>
            <a:r>
              <a:rPr lang="fr-BE" baseline="0" dirty="0" smtClean="0"/>
              <a:t>Panier négatif</a:t>
            </a:r>
          </a:p>
          <a:p>
            <a:r>
              <a:rPr lang="fr-BE" baseline="0" dirty="0" smtClean="0"/>
              <a:t>Aller voir où on le trouve dans MAO</a:t>
            </a:r>
          </a:p>
          <a:p>
            <a:endParaRPr lang="fr-BE" dirty="0" smtClean="0"/>
          </a:p>
          <a:p>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36</a:t>
            </a:fld>
            <a:endParaRPr lang="fr-BE"/>
          </a:p>
        </p:txBody>
      </p:sp>
    </p:spTree>
    <p:extLst>
      <p:ext uri="{BB962C8B-B14F-4D97-AF65-F5344CB8AC3E}">
        <p14:creationId xmlns:p14="http://schemas.microsoft.com/office/powerpoint/2010/main" val="1645081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 partie qui nous intéresse plus ici se trouve dans la partie 3</a:t>
            </a:r>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7</a:t>
            </a:fld>
            <a:endParaRPr lang="fr-BE"/>
          </a:p>
        </p:txBody>
      </p:sp>
    </p:spTree>
    <p:extLst>
      <p:ext uri="{BB962C8B-B14F-4D97-AF65-F5344CB8AC3E}">
        <p14:creationId xmlns:p14="http://schemas.microsoft.com/office/powerpoint/2010/main" val="1144076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15</a:t>
            </a:fld>
            <a:endParaRPr lang="fr-BE"/>
          </a:p>
        </p:txBody>
      </p:sp>
    </p:spTree>
    <p:extLst>
      <p:ext uri="{BB962C8B-B14F-4D97-AF65-F5344CB8AC3E}">
        <p14:creationId xmlns:p14="http://schemas.microsoft.com/office/powerpoint/2010/main" val="102908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18</a:t>
            </a:fld>
            <a:endParaRPr lang="fr-BE"/>
          </a:p>
        </p:txBody>
      </p:sp>
    </p:spTree>
    <p:extLst>
      <p:ext uri="{BB962C8B-B14F-4D97-AF65-F5344CB8AC3E}">
        <p14:creationId xmlns:p14="http://schemas.microsoft.com/office/powerpoint/2010/main" val="312643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Passer la vidéo de M.</a:t>
            </a:r>
            <a:r>
              <a:rPr lang="fr-BE" baseline="0" dirty="0" smtClean="0"/>
              <a:t> </a:t>
            </a:r>
            <a:r>
              <a:rPr lang="fr-BE" baseline="0" dirty="0" err="1" smtClean="0"/>
              <a:t>Cuypers</a:t>
            </a:r>
            <a:r>
              <a:rPr lang="fr-BE" baseline="0" dirty="0" smtClean="0"/>
              <a:t> (0:56 à 4:30) </a:t>
            </a:r>
            <a:r>
              <a:rPr lang="fr-BE" dirty="0" smtClean="0">
                <a:hlinkClick r:id="rId3"/>
              </a:rPr>
              <a:t> http://qc.spw.wallonie.be/fr/ig/doc/2015/Michele%20Cuypers.mp4</a:t>
            </a:r>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20</a:t>
            </a:fld>
            <a:endParaRPr lang="fr-BE"/>
          </a:p>
        </p:txBody>
      </p:sp>
    </p:spTree>
    <p:extLst>
      <p:ext uri="{BB962C8B-B14F-4D97-AF65-F5344CB8AC3E}">
        <p14:creationId xmlns:p14="http://schemas.microsoft.com/office/powerpoint/2010/main" val="291007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MAO : TEST</a:t>
            </a:r>
          </a:p>
          <a:p>
            <a:r>
              <a:rPr lang="fr-BE" dirty="0" smtClean="0"/>
              <a:t>Puis Edition</a:t>
            </a:r>
            <a:r>
              <a:rPr lang="fr-BE" baseline="0" dirty="0" smtClean="0"/>
              <a:t> &gt; Ajout poste </a:t>
            </a:r>
            <a:r>
              <a:rPr lang="fr-BE" dirty="0" smtClean="0"/>
              <a:t>&gt; Chapitre N &gt; Béton &amp; Maçonneries</a:t>
            </a:r>
          </a:p>
          <a:p>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21</a:t>
            </a:fld>
            <a:endParaRPr lang="fr-BE"/>
          </a:p>
        </p:txBody>
      </p:sp>
    </p:spTree>
    <p:extLst>
      <p:ext uri="{BB962C8B-B14F-4D97-AF65-F5344CB8AC3E}">
        <p14:creationId xmlns:p14="http://schemas.microsoft.com/office/powerpoint/2010/main" val="378455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MTD = profondeur moyenne de texture</a:t>
            </a:r>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25</a:t>
            </a:fld>
            <a:endParaRPr lang="fr-BE"/>
          </a:p>
        </p:txBody>
      </p:sp>
    </p:spTree>
    <p:extLst>
      <p:ext uri="{BB962C8B-B14F-4D97-AF65-F5344CB8AC3E}">
        <p14:creationId xmlns:p14="http://schemas.microsoft.com/office/powerpoint/2010/main" val="9400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On</a:t>
            </a:r>
            <a:r>
              <a:rPr lang="fr-BE" baseline="0" dirty="0" smtClean="0"/>
              <a:t> voit clairement sur le graphique que le type de mortier (M…) influence la résistance finale de la </a:t>
            </a:r>
            <a:r>
              <a:rPr lang="fr-BE" baseline="0" dirty="0" smtClean="0"/>
              <a:t>maçonnerie</a:t>
            </a:r>
          </a:p>
          <a:p>
            <a:endParaRPr lang="fr-BE" baseline="0" dirty="0" smtClean="0"/>
          </a:p>
          <a:p>
            <a:r>
              <a:rPr lang="fr-BE" baseline="0" dirty="0" smtClean="0"/>
              <a:t>Jointoiement : exemple d’une maçonnerie montée au mortier de chaux </a:t>
            </a:r>
          </a:p>
          <a:p>
            <a:r>
              <a:rPr lang="fr-BE" baseline="0" dirty="0" smtClean="0"/>
              <a:t>Utiliser un mortier souple à base de chaux ou mélange chaux/ciment MAIS pas un matériau rigide comme un mortier de ciment</a:t>
            </a:r>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28</a:t>
            </a:fld>
            <a:endParaRPr lang="fr-BE"/>
          </a:p>
        </p:txBody>
      </p:sp>
    </p:spTree>
    <p:extLst>
      <p:ext uri="{BB962C8B-B14F-4D97-AF65-F5344CB8AC3E}">
        <p14:creationId xmlns:p14="http://schemas.microsoft.com/office/powerpoint/2010/main" val="9400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Limitation de l’humidification</a:t>
            </a:r>
            <a:r>
              <a:rPr lang="fr-BE" baseline="0" dirty="0" smtClean="0"/>
              <a:t> (ex : murs de culée de pont)</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Les barbacanes accélèrent la sortie de l’eau</a:t>
            </a:r>
            <a:endParaRPr lang="fr-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Larmiers en tubes en PVC (évite de mouiller la maçonnerie)</a:t>
            </a:r>
          </a:p>
          <a:p>
            <a:endParaRPr lang="fr-BE" dirty="0"/>
          </a:p>
        </p:txBody>
      </p:sp>
      <p:sp>
        <p:nvSpPr>
          <p:cNvPr id="4" name="Espace réservé du numéro de diapositive 3"/>
          <p:cNvSpPr>
            <a:spLocks noGrp="1"/>
          </p:cNvSpPr>
          <p:nvPr>
            <p:ph type="sldNum" sz="quarter" idx="10"/>
          </p:nvPr>
        </p:nvSpPr>
        <p:spPr/>
        <p:txBody>
          <a:bodyPr/>
          <a:lstStyle/>
          <a:p>
            <a:fld id="{0ACC401A-6599-447E-A658-5E11FC9F5763}" type="slidenum">
              <a:rPr lang="fr-BE" smtClean="0"/>
              <a:t>29</a:t>
            </a:fld>
            <a:endParaRPr lang="fr-BE"/>
          </a:p>
        </p:txBody>
      </p:sp>
    </p:spTree>
    <p:extLst>
      <p:ext uri="{BB962C8B-B14F-4D97-AF65-F5344CB8AC3E}">
        <p14:creationId xmlns:p14="http://schemas.microsoft.com/office/powerpoint/2010/main" val="1645081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88000" y="119328"/>
            <a:ext cx="7868120" cy="877755"/>
          </a:xfrm>
        </p:spPr>
        <p:txBody>
          <a:bodyPr>
            <a:normAutofit/>
          </a:bodyPr>
          <a:lstStyle>
            <a:lvl1pPr>
              <a:defRPr sz="3200" cap="small" baseline="0">
                <a:latin typeface="Arial Narrow" panose="020B0606020202030204" pitchFamily="34" charset="0"/>
              </a:defRPr>
            </a:lvl1pPr>
          </a:lstStyle>
          <a:p>
            <a:r>
              <a:rPr lang="fr-FR" dirty="0"/>
              <a:t>CLIQUEZ ET MODIFIEZ LE TITRE</a:t>
            </a:r>
          </a:p>
        </p:txBody>
      </p:sp>
      <p:cxnSp>
        <p:nvCxnSpPr>
          <p:cNvPr id="6" name="Connecteur droit 5">
            <a:extLst>
              <a:ext uri="{FF2B5EF4-FFF2-40B4-BE49-F238E27FC236}">
                <a16:creationId xmlns="" xmlns:a16="http://schemas.microsoft.com/office/drawing/2014/main" id="{FDF56509-2B5C-44D7-A4E7-43554B577BF4}"/>
              </a:ext>
            </a:extLst>
          </p:cNvPr>
          <p:cNvCxnSpPr/>
          <p:nvPr userDrawn="1"/>
        </p:nvCxnSpPr>
        <p:spPr>
          <a:xfrm>
            <a:off x="364493" y="997083"/>
            <a:ext cx="7649588" cy="0"/>
          </a:xfrm>
          <a:prstGeom prst="line">
            <a:avLst/>
          </a:prstGeom>
          <a:ln w="15875" cmpd="dbl">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p:cNvSpPr>
            <a:spLocks noGrp="1"/>
          </p:cNvSpPr>
          <p:nvPr>
            <p:ph type="sldNum" sz="quarter" idx="10"/>
          </p:nvPr>
        </p:nvSpPr>
        <p:spPr>
          <a:xfrm>
            <a:off x="6570128" y="6492875"/>
            <a:ext cx="2133600" cy="365125"/>
          </a:xfrm>
        </p:spPr>
        <p:txBody>
          <a:bodyPr/>
          <a:lstStyle>
            <a:lvl1pPr>
              <a:defRPr>
                <a:solidFill>
                  <a:schemeClr val="tx1"/>
                </a:solidFill>
              </a:defRPr>
            </a:lvl1pPr>
          </a:lstStyle>
          <a:p>
            <a:endParaRPr lang="fr-FR" dirty="0" smtClean="0">
              <a:solidFill>
                <a:prstClr val="black"/>
              </a:solidFill>
            </a:endParaRPr>
          </a:p>
          <a:p>
            <a:endParaRPr lang="fr-FR" dirty="0" smtClean="0">
              <a:solidFill>
                <a:prstClr val="black"/>
              </a:solidFill>
            </a:endParaRPr>
          </a:p>
          <a:p>
            <a:fld id="{2E794143-8163-F543-A4DC-FC997488DC9F}" type="slidenum">
              <a:rPr lang="fr-FR" smtClean="0"/>
              <a:pPr/>
              <a:t>‹N°›</a:t>
            </a:fld>
            <a:endParaRPr lang="fr-FR" dirty="0" smtClean="0"/>
          </a:p>
          <a:p>
            <a:endParaRPr lang="fr-BE" dirty="0">
              <a:solidFill>
                <a:prstClr val="black"/>
              </a:solidFill>
            </a:endParaRPr>
          </a:p>
        </p:txBody>
      </p:sp>
    </p:spTree>
    <p:extLst>
      <p:ext uri="{BB962C8B-B14F-4D97-AF65-F5344CB8AC3E}">
        <p14:creationId xmlns:p14="http://schemas.microsoft.com/office/powerpoint/2010/main" val="40765767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82289" cy="2880000"/>
          </a:xfrm>
          <a:prstGeom prst="rect">
            <a:avLst/>
          </a:prstGeom>
        </p:spPr>
      </p:pic>
      <p:sp>
        <p:nvSpPr>
          <p:cNvPr id="36" name="Rectangle 35"/>
          <p:cNvSpPr/>
          <p:nvPr userDrawn="1"/>
        </p:nvSpPr>
        <p:spPr>
          <a:xfrm>
            <a:off x="0" y="5664000"/>
            <a:ext cx="3078788" cy="12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re 1"/>
          <p:cNvSpPr>
            <a:spLocks noGrp="1"/>
          </p:cNvSpPr>
          <p:nvPr>
            <p:ph type="ctrTitle" hasCustomPrompt="1"/>
          </p:nvPr>
        </p:nvSpPr>
        <p:spPr>
          <a:xfrm>
            <a:off x="1362364" y="3840000"/>
            <a:ext cx="7060578" cy="2059200"/>
          </a:xfrm>
        </p:spPr>
        <p:txBody>
          <a:bodyPr anchor="t">
            <a:normAutofit/>
          </a:bodyPr>
          <a:lstStyle>
            <a:lvl1pPr algn="l">
              <a:defRPr sz="3000" b="1">
                <a:solidFill>
                  <a:srgbClr val="49C5B1"/>
                </a:solidFill>
              </a:defRPr>
            </a:lvl1pPr>
          </a:lstStyle>
          <a:p>
            <a:r>
              <a:rPr lang="fr-FR" dirty="0"/>
              <a:t>CLIQUEZ ET MODIFIEZ LE TITRE</a:t>
            </a:r>
          </a:p>
        </p:txBody>
      </p:sp>
      <p:sp>
        <p:nvSpPr>
          <p:cNvPr id="6" name="Rectangle 5"/>
          <p:cNvSpPr/>
          <p:nvPr userDrawn="1"/>
        </p:nvSpPr>
        <p:spPr>
          <a:xfrm>
            <a:off x="8422942" y="612735"/>
            <a:ext cx="721058" cy="12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30952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6180086"/>
            <a:ext cx="1620000" cy="677914"/>
          </a:xfrm>
          <a:prstGeom prst="rect">
            <a:avLst/>
          </a:prstGeom>
        </p:spPr>
      </p:pic>
      <p:sp>
        <p:nvSpPr>
          <p:cNvPr id="2" name="Espace réservé du titre 1"/>
          <p:cNvSpPr>
            <a:spLocks noGrp="1"/>
          </p:cNvSpPr>
          <p:nvPr>
            <p:ph type="title"/>
          </p:nvPr>
        </p:nvSpPr>
        <p:spPr>
          <a:xfrm>
            <a:off x="554182" y="274639"/>
            <a:ext cx="7868120" cy="114300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554182" y="1600201"/>
            <a:ext cx="7868120" cy="430379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Rectangle 6"/>
          <p:cNvSpPr>
            <a:spLocks noChangeArrowheads="1"/>
          </p:cNvSpPr>
          <p:nvPr/>
        </p:nvSpPr>
        <p:spPr bwMode="auto">
          <a:xfrm>
            <a:off x="8244000" y="6618000"/>
            <a:ext cx="900000" cy="240000"/>
          </a:xfrm>
          <a:prstGeom prst="rect">
            <a:avLst/>
          </a:prstGeom>
          <a:solidFill>
            <a:srgbClr val="49C5B1"/>
          </a:solidFill>
          <a:ln>
            <a:noFill/>
          </a:ln>
          <a:extLst/>
        </p:spPr>
        <p:txBody>
          <a:bodyPr/>
          <a:lstStyle/>
          <a:p>
            <a:pPr>
              <a:defRPr/>
            </a:pPr>
            <a:endParaRPr lang="fr-FR">
              <a:solidFill>
                <a:prstClr val="black"/>
              </a:solidFill>
            </a:endParaRPr>
          </a:p>
        </p:txBody>
      </p:sp>
      <p:sp>
        <p:nvSpPr>
          <p:cNvPr id="10" name="ZoneTexte 12"/>
          <p:cNvSpPr txBox="1">
            <a:spLocks noChangeArrowheads="1"/>
          </p:cNvSpPr>
          <p:nvPr/>
        </p:nvSpPr>
        <p:spPr bwMode="auto">
          <a:xfrm>
            <a:off x="0" y="6581001"/>
            <a:ext cx="806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dirty="0">
                <a:solidFill>
                  <a:srgbClr val="49C5B1"/>
                </a:solidFill>
                <a:latin typeface="Arial"/>
                <a:cs typeface="Arial"/>
              </a:rPr>
              <a:t>mobilité infrastructures</a:t>
            </a:r>
          </a:p>
        </p:txBody>
      </p:sp>
      <p:sp>
        <p:nvSpPr>
          <p:cNvPr id="4" name="Espace réservé du numéro de diapositive 3"/>
          <p:cNvSpPr>
            <a:spLocks noGrp="1"/>
          </p:cNvSpPr>
          <p:nvPr>
            <p:ph type="sldNum" sz="quarter" idx="4"/>
          </p:nvPr>
        </p:nvSpPr>
        <p:spPr>
          <a:xfrm>
            <a:off x="6560400" y="6492875"/>
            <a:ext cx="2133600" cy="365125"/>
          </a:xfrm>
          <a:prstGeom prst="rect">
            <a:avLst/>
          </a:prstGeom>
        </p:spPr>
        <p:txBody>
          <a:bodyPr vert="horz" lIns="91440" tIns="45720" rIns="91440" bIns="45720" rtlCol="0" anchor="ctr"/>
          <a:lstStyle>
            <a:lvl1pPr algn="r">
              <a:defRPr sz="1200" b="1">
                <a:solidFill>
                  <a:schemeClr val="tx1"/>
                </a:solidFill>
              </a:defRPr>
            </a:lvl1pPr>
          </a:lstStyle>
          <a:p>
            <a:r>
              <a:rPr lang="fr-BE" dirty="0" smtClean="0">
                <a:solidFill>
                  <a:prstClr val="black"/>
                </a:solidFill>
              </a:rPr>
              <a:t>1</a:t>
            </a:r>
            <a:endParaRPr lang="fr-BE" dirty="0">
              <a:solidFill>
                <a:prstClr val="black"/>
              </a:solidFill>
            </a:endParaRPr>
          </a:p>
        </p:txBody>
      </p:sp>
    </p:spTree>
    <p:extLst>
      <p:ext uri="{BB962C8B-B14F-4D97-AF65-F5344CB8AC3E}">
        <p14:creationId xmlns:p14="http://schemas.microsoft.com/office/powerpoint/2010/main" val="1812486006"/>
      </p:ext>
    </p:extLst>
  </p:cSld>
  <p:clrMap bg1="lt1" tx1="dk1" bg2="lt2" tx2="dk2" accent1="accent1" accent2="accent2" accent3="accent3" accent4="accent4" accent5="accent5" accent6="accent6" hlink="hlink" folHlink="folHlink"/>
  <p:sldLayoutIdLst>
    <p:sldLayoutId id="2147483685" r:id="rId1"/>
    <p:sldLayoutId id="2147483687" r:id="rId2"/>
  </p:sldLayoutIdLst>
  <p:timing>
    <p:tnLst>
      <p:par>
        <p:cTn id="1" dur="indefinite" restart="never" nodeType="tmRoot"/>
      </p:par>
    </p:tnLst>
  </p:timing>
  <p:hf hdr="0" ftr="0" dt="0"/>
  <p:txStyles>
    <p:titleStyle>
      <a:lvl1pPr algn="l" defTabSz="457200" rtl="0" eaLnBrk="1" latinLnBrk="0" hangingPunct="1">
        <a:spcBef>
          <a:spcPct val="0"/>
        </a:spcBef>
        <a:buNone/>
        <a:defRPr sz="2800" b="1" kern="1200">
          <a:solidFill>
            <a:srgbClr val="49C5B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qc.spw.wallonie.be/fr/ig/doc/2015/Michele%20Cuypers.mp4"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hyperlink" Target="https://www.cstc.be/homepage/download.cfm?dtype=publ&amp;doc=cstc_artonline_2011_2_no3.pdf" TargetMode="Externa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hyperlink" Target="http://qc.spw.wallonie.be/fr/ig/JOA.jsp" TargetMode="External"/><Relationship Id="rId2" Type="http://schemas.openxmlformats.org/officeDocument/2006/relationships/hyperlink" Target="mailto:qualiroutes@spw.wallonie.be" TargetMode="External"/><Relationship Id="rId1" Type="http://schemas.openxmlformats.org/officeDocument/2006/relationships/slideLayout" Target="../slideLayouts/slideLayout1.xml"/><Relationship Id="rId6" Type="http://schemas.openxmlformats.org/officeDocument/2006/relationships/hyperlink" Target="http://qc.spw.wallonie.be/fr/nouveautes/doc/roa.pdf" TargetMode="External"/><Relationship Id="rId5" Type="http://schemas.openxmlformats.org/officeDocument/2006/relationships/hyperlink" Target="https://infrastructures.wallonie.be/pouvoirs-locaux/conseil--expertise/ponts/banque-de-donnees-des-ouvrages-dart.html" TargetMode="External"/><Relationship Id="rId4" Type="http://schemas.openxmlformats.org/officeDocument/2006/relationships/hyperlink" Target="http://qc.spw.wallonie.be/fr/qualiroutes/index.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hyperlink" Target="http://www.bwv.be/sites/default/files/IV.3..pdf" TargetMode="External"/><Relationship Id="rId7" Type="http://schemas.openxmlformats.org/officeDocument/2006/relationships/image" Target="../media/image8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hyperlink" Target="http://isilf.be/Articles/ISILF04p145gramme.pdf" TargetMode="External"/><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Desktop/Formation_Qualiroutes/00607-0%20-%20VIADUC%20D'ENSIVAL%20I%20XX%201%20%20&#224;%20%20VERVIERS/inspec%20b/2009%2002%2005/607-2009-02-05.pdf" TargetMode="Externa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62364" y="3840000"/>
            <a:ext cx="7360722" cy="2059200"/>
          </a:xfrm>
        </p:spPr>
        <p:txBody>
          <a:bodyPr>
            <a:normAutofit fontScale="90000"/>
          </a:bodyPr>
          <a:lstStyle/>
          <a:p>
            <a:r>
              <a:rPr lang="fr-BE" sz="4800" dirty="0">
                <a:latin typeface="+mj-lt"/>
              </a:rPr>
              <a:t>Formation </a:t>
            </a:r>
            <a:r>
              <a:rPr lang="fr-BE" sz="4800" dirty="0" err="1" smtClean="0">
                <a:latin typeface="+mj-lt"/>
              </a:rPr>
              <a:t>Qualiroutes</a:t>
            </a:r>
            <a:r>
              <a:rPr lang="fr-BE" sz="4800" dirty="0" smtClean="0">
                <a:latin typeface="+mj-lt"/>
              </a:rPr>
              <a:t/>
            </a:r>
            <a:br>
              <a:rPr lang="fr-BE" sz="4800" dirty="0" smtClean="0">
                <a:latin typeface="+mj-lt"/>
              </a:rPr>
            </a:br>
            <a:r>
              <a:rPr lang="fr-BE" sz="3200" dirty="0"/>
              <a:t/>
            </a:r>
            <a:br>
              <a:rPr lang="fr-BE" sz="3200" dirty="0"/>
            </a:br>
            <a:r>
              <a:rPr lang="fr-BE" sz="3600" dirty="0">
                <a:solidFill>
                  <a:schemeClr val="tx1"/>
                </a:solidFill>
                <a:latin typeface="+mj-lt"/>
              </a:rPr>
              <a:t>Module 7 - </a:t>
            </a:r>
            <a:r>
              <a:rPr lang="fr-BE" sz="3600" dirty="0" smtClean="0">
                <a:solidFill>
                  <a:schemeClr val="tx1"/>
                </a:solidFill>
                <a:latin typeface="+mj-lt"/>
              </a:rPr>
              <a:t>B</a:t>
            </a:r>
            <a:r>
              <a:rPr lang="fr-BE" sz="3600" dirty="0">
                <a:solidFill>
                  <a:schemeClr val="tx1"/>
                </a:solidFill>
                <a:latin typeface="+mj-lt"/>
              </a:rPr>
              <a:t/>
            </a:r>
            <a:br>
              <a:rPr lang="fr-BE" sz="3600" dirty="0">
                <a:solidFill>
                  <a:schemeClr val="tx1"/>
                </a:solidFill>
                <a:latin typeface="+mj-lt"/>
              </a:rPr>
            </a:br>
            <a:r>
              <a:rPr lang="fr-BE" sz="3600" dirty="0" smtClean="0">
                <a:solidFill>
                  <a:schemeClr val="tx1"/>
                </a:solidFill>
                <a:latin typeface="+mj-lt"/>
              </a:rPr>
              <a:t>Entretien et réparation des ouvrages </a:t>
            </a:r>
            <a:r>
              <a:rPr lang="fr-BE" sz="3600" dirty="0">
                <a:solidFill>
                  <a:schemeClr val="tx1"/>
                </a:solidFill>
                <a:latin typeface="+mj-lt"/>
              </a:rPr>
              <a:t>d’art</a:t>
            </a:r>
            <a:r>
              <a:rPr lang="fr-BE" sz="3200" dirty="0"/>
              <a:t/>
            </a:r>
            <a:br>
              <a:rPr lang="fr-BE" sz="3200" dirty="0"/>
            </a:br>
            <a:r>
              <a:rPr lang="fr-BE" sz="3600" dirty="0" smtClean="0">
                <a:solidFill>
                  <a:schemeClr val="tx1"/>
                </a:solidFill>
                <a:latin typeface="+mj-lt"/>
              </a:rPr>
              <a:t> </a:t>
            </a:r>
            <a:r>
              <a:rPr lang="fr-BE" sz="3600" dirty="0">
                <a:solidFill>
                  <a:schemeClr val="tx1"/>
                </a:solidFill>
                <a:latin typeface="+mj-lt"/>
              </a:rPr>
              <a:t/>
            </a:r>
            <a:br>
              <a:rPr lang="fr-BE" sz="3600" dirty="0">
                <a:solidFill>
                  <a:schemeClr val="tx1"/>
                </a:solidFill>
                <a:latin typeface="+mj-lt"/>
              </a:rPr>
            </a:br>
            <a:endParaRPr lang="fr-BE" sz="3600" dirty="0">
              <a:solidFill>
                <a:schemeClr val="tx1"/>
              </a:solidFill>
              <a:latin typeface="+mj-lt"/>
            </a:endParaRPr>
          </a:p>
        </p:txBody>
      </p:sp>
      <p:sp>
        <p:nvSpPr>
          <p:cNvPr id="3" name="Titre 1">
            <a:extLst>
              <a:ext uri="{FF2B5EF4-FFF2-40B4-BE49-F238E27FC236}">
                <a16:creationId xmlns:a16="http://schemas.microsoft.com/office/drawing/2014/main" xmlns="" id="{9ED1D13C-2579-4E1C-80B0-3FE81F36AAE3}"/>
              </a:ext>
            </a:extLst>
          </p:cNvPr>
          <p:cNvSpPr txBox="1">
            <a:spLocks/>
          </p:cNvSpPr>
          <p:nvPr/>
        </p:nvSpPr>
        <p:spPr>
          <a:xfrm>
            <a:off x="628650" y="4555055"/>
            <a:ext cx="5174047" cy="17231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49C5B1"/>
                </a:solidFill>
                <a:latin typeface="Arial"/>
                <a:ea typeface="+mj-ea"/>
                <a:cs typeface="Arial"/>
              </a:defRPr>
            </a:lvl1pPr>
          </a:lstStyle>
          <a:p>
            <a:pPr algn="r"/>
            <a:endParaRPr lang="fr-BE" sz="5600" dirty="0"/>
          </a:p>
        </p:txBody>
      </p:sp>
      <p:sp>
        <p:nvSpPr>
          <p:cNvPr id="4" name="ZoneTexte 3">
            <a:extLst>
              <a:ext uri="{FF2B5EF4-FFF2-40B4-BE49-F238E27FC236}">
                <a16:creationId xmlns="" xmlns:a16="http://schemas.microsoft.com/office/drawing/2014/main" xmlns:lc="http://schemas.openxmlformats.org/drawingml/2006/lockedCanvas" id="{4550C62D-EDF4-41D2-8EDF-A7B6548A2BE7}"/>
              </a:ext>
            </a:extLst>
          </p:cNvPr>
          <p:cNvSpPr txBox="1"/>
          <p:nvPr/>
        </p:nvSpPr>
        <p:spPr>
          <a:xfrm>
            <a:off x="117987" y="6109333"/>
            <a:ext cx="23434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BE" dirty="0" smtClean="0"/>
              <a:t>Evrard DEFOSSA</a:t>
            </a:r>
            <a:endParaRPr lang="fr-BE" dirty="0"/>
          </a:p>
          <a:p>
            <a:r>
              <a:rPr lang="fr-BE" dirty="0"/>
              <a:t>Version du </a:t>
            </a:r>
            <a:r>
              <a:rPr lang="fr-BE" dirty="0" smtClean="0"/>
              <a:t>10/10/2019</a:t>
            </a:r>
            <a:endParaRPr lang="fr-BE" dirty="0"/>
          </a:p>
        </p:txBody>
      </p:sp>
    </p:spTree>
    <p:extLst>
      <p:ext uri="{BB962C8B-B14F-4D97-AF65-F5344CB8AC3E}">
        <p14:creationId xmlns:p14="http://schemas.microsoft.com/office/powerpoint/2010/main" val="4173760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3" name="Rectangle 2"/>
          <p:cNvSpPr/>
          <p:nvPr/>
        </p:nvSpPr>
        <p:spPr>
          <a:xfrm>
            <a:off x="638172" y="1465302"/>
            <a:ext cx="7648577" cy="3293209"/>
          </a:xfrm>
          <a:prstGeom prst="rect">
            <a:avLst/>
          </a:prstGeom>
        </p:spPr>
        <p:txBody>
          <a:bodyPr wrap="square">
            <a:spAutoFit/>
          </a:bodyPr>
          <a:lstStyle/>
          <a:p>
            <a:pPr marL="285750" indent="-285750">
              <a:buFont typeface="Arial" panose="020B0604020202020204" pitchFamily="34" charset="0"/>
              <a:buChar char="•"/>
            </a:pPr>
            <a:r>
              <a:rPr lang="fr-BE" sz="1600" b="1" dirty="0" smtClean="0"/>
              <a:t>Ragréage du béton</a:t>
            </a:r>
            <a:r>
              <a:rPr lang="fr-BE" sz="1600" dirty="0" smtClean="0"/>
              <a:t> selon les principes 3 de </a:t>
            </a:r>
            <a:r>
              <a:rPr lang="fr-BE" sz="1600" dirty="0"/>
              <a:t>la norme de la </a:t>
            </a:r>
            <a:r>
              <a:rPr lang="fr-BE" sz="1600" dirty="0">
                <a:solidFill>
                  <a:srgbClr val="FF0000"/>
                </a:solidFill>
              </a:rPr>
              <a:t>NBN EN </a:t>
            </a:r>
            <a:r>
              <a:rPr lang="fr-BE" sz="1600" dirty="0" smtClean="0">
                <a:solidFill>
                  <a:srgbClr val="FF0000"/>
                </a:solidFill>
              </a:rPr>
              <a:t>1504-9</a:t>
            </a:r>
          </a:p>
          <a:p>
            <a:endParaRPr lang="fr-BE" sz="1600" dirty="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endParaRPr lang="fr-BE" sz="1600" dirty="0"/>
          </a:p>
          <a:p>
            <a:pPr marL="285750" indent="-285750">
              <a:buFont typeface="Arial" panose="020B0604020202020204" pitchFamily="34" charset="0"/>
              <a:buChar char="•"/>
            </a:pPr>
            <a:r>
              <a:rPr lang="fr-BE" sz="1600" b="1" dirty="0"/>
              <a:t>E</a:t>
            </a:r>
            <a:r>
              <a:rPr lang="fr-BE" sz="1600" b="1" dirty="0" smtClean="0"/>
              <a:t>galisation </a:t>
            </a:r>
            <a:r>
              <a:rPr lang="fr-BE" sz="1600" b="1" dirty="0"/>
              <a:t>de surface </a:t>
            </a:r>
            <a:r>
              <a:rPr lang="fr-BE" sz="1600" dirty="0"/>
              <a:t>du </a:t>
            </a:r>
            <a:r>
              <a:rPr lang="fr-BE" sz="1600" dirty="0" smtClean="0"/>
              <a:t>béton : </a:t>
            </a:r>
            <a:r>
              <a:rPr lang="fr-BE" sz="1600" dirty="0" err="1" smtClean="0"/>
              <a:t>resurfaçage</a:t>
            </a:r>
            <a:endParaRPr lang="fr-BE" sz="1600" dirty="0" smtClean="0"/>
          </a:p>
          <a:p>
            <a:endParaRPr lang="fr-BE" sz="1600" dirty="0" smtClean="0"/>
          </a:p>
        </p:txBody>
      </p:sp>
      <p:sp>
        <p:nvSpPr>
          <p:cNvPr id="11" name="Rectangle 10"/>
          <p:cNvSpPr/>
          <p:nvPr/>
        </p:nvSpPr>
        <p:spPr>
          <a:xfrm>
            <a:off x="281766" y="1071086"/>
            <a:ext cx="2320122" cy="369332"/>
          </a:xfrm>
          <a:prstGeom prst="rect">
            <a:avLst/>
          </a:prstGeom>
        </p:spPr>
        <p:txBody>
          <a:bodyPr wrap="none">
            <a:spAutoFit/>
          </a:bodyPr>
          <a:lstStyle/>
          <a:p>
            <a:r>
              <a:rPr lang="fr-BE" b="1" dirty="0"/>
              <a:t>N. </a:t>
            </a:r>
            <a:r>
              <a:rPr lang="fr-BE" b="1" dirty="0" smtClean="0"/>
              <a:t>1.2.1</a:t>
            </a:r>
            <a:r>
              <a:rPr lang="fr-BE" b="1" dirty="0"/>
              <a:t>. DESCRIPTION</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38" t="33341" r="29843" b="21389"/>
          <a:stretch/>
        </p:blipFill>
        <p:spPr bwMode="auto">
          <a:xfrm>
            <a:off x="1022447" y="1953934"/>
            <a:ext cx="5047363" cy="2170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 y="1579952"/>
            <a:ext cx="621127" cy="4658819"/>
          </a:xfrm>
          <a:prstGeom prst="rect">
            <a:avLst/>
          </a:prstGeom>
          <a:solidFill>
            <a:srgbClr val="00B0F0"/>
          </a:solidFill>
        </p:spPr>
        <p:txBody>
          <a:bodyPr vert="vert270" wrap="square" rIns="36000">
            <a:spAutoFit/>
          </a:bodyPr>
          <a:lstStyle/>
          <a:p>
            <a:r>
              <a:rPr lang="fr-BE" sz="3200" dirty="0" smtClean="0"/>
              <a:t>2 CHOIX POSSIBLES                               </a:t>
            </a:r>
            <a:endParaRPr lang="fr-BE" sz="3200"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62" t="31891" r="62649" b="38313"/>
          <a:stretch/>
        </p:blipFill>
        <p:spPr bwMode="auto">
          <a:xfrm>
            <a:off x="7548561" y="1972326"/>
            <a:ext cx="1328739" cy="80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837" t="33119" r="7370" b="38313"/>
          <a:stretch/>
        </p:blipFill>
        <p:spPr bwMode="auto">
          <a:xfrm>
            <a:off x="6191250" y="2503467"/>
            <a:ext cx="1281110" cy="76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201" t="32289" r="35010" b="38313"/>
          <a:stretch/>
        </p:blipFill>
        <p:spPr bwMode="auto">
          <a:xfrm>
            <a:off x="7500936" y="2905065"/>
            <a:ext cx="1328739" cy="79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924" t="18953" r="25476" b="5614"/>
          <a:stretch/>
        </p:blipFill>
        <p:spPr bwMode="auto">
          <a:xfrm>
            <a:off x="1834808" y="4574719"/>
            <a:ext cx="23050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18"/>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20"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473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3" name="Rectangle 2"/>
          <p:cNvSpPr/>
          <p:nvPr/>
        </p:nvSpPr>
        <p:spPr>
          <a:xfrm>
            <a:off x="638172" y="1465302"/>
            <a:ext cx="7648577" cy="3293209"/>
          </a:xfrm>
          <a:prstGeom prst="rect">
            <a:avLst/>
          </a:prstGeom>
        </p:spPr>
        <p:txBody>
          <a:bodyPr wrap="square">
            <a:spAutoFit/>
          </a:bodyPr>
          <a:lstStyle/>
          <a:p>
            <a:pPr marL="285750" indent="-285750">
              <a:buFont typeface="Arial" panose="020B0604020202020204" pitchFamily="34" charset="0"/>
              <a:buChar char="•"/>
            </a:pPr>
            <a:r>
              <a:rPr lang="fr-BE" sz="1600" dirty="0" smtClean="0"/>
              <a:t>Entreprise : elle répond aux exigences des entreprises </a:t>
            </a:r>
            <a:r>
              <a:rPr lang="fr-BE" sz="1600" b="1" dirty="0" smtClean="0"/>
              <a:t>niveau A</a:t>
            </a:r>
            <a:endParaRPr lang="fr-BE" sz="1600" b="1" dirty="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pPr lvl="8"/>
            <a:r>
              <a:rPr lang="fr-BE" sz="1600" dirty="0" smtClean="0"/>
              <a:t>		</a:t>
            </a:r>
          </a:p>
          <a:p>
            <a:pPr lvl="8"/>
            <a:endParaRPr lang="fr-BE" sz="1600" dirty="0"/>
          </a:p>
          <a:p>
            <a:pPr lvl="8"/>
            <a:r>
              <a:rPr lang="fr-BE" sz="1600" dirty="0" smtClean="0"/>
              <a:t>			Point 4 de la </a:t>
            </a:r>
            <a:r>
              <a:rPr lang="fr-BE" sz="1600" dirty="0" smtClean="0">
                <a:solidFill>
                  <a:srgbClr val="FF0000"/>
                </a:solidFill>
              </a:rPr>
              <a:t>PTV 560</a:t>
            </a:r>
          </a:p>
          <a:p>
            <a:endParaRPr lang="fr-BE" sz="1600" dirty="0" smtClean="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endParaRPr lang="fr-BE" sz="1600" dirty="0" smtClean="0"/>
          </a:p>
        </p:txBody>
      </p:sp>
      <p:sp>
        <p:nvSpPr>
          <p:cNvPr id="11" name="Rectangle 10"/>
          <p:cNvSpPr/>
          <p:nvPr/>
        </p:nvSpPr>
        <p:spPr>
          <a:xfrm>
            <a:off x="281766" y="1071086"/>
            <a:ext cx="3208892" cy="369332"/>
          </a:xfrm>
          <a:prstGeom prst="rect">
            <a:avLst/>
          </a:prstGeom>
        </p:spPr>
        <p:txBody>
          <a:bodyPr wrap="none">
            <a:spAutoFit/>
          </a:bodyPr>
          <a:lstStyle/>
          <a:p>
            <a:r>
              <a:rPr lang="fr-BE" b="1" dirty="0"/>
              <a:t>N. </a:t>
            </a:r>
            <a:r>
              <a:rPr lang="fr-BE" b="1" dirty="0" smtClean="0"/>
              <a:t>1.2.2</a:t>
            </a:r>
            <a:r>
              <a:rPr lang="fr-BE" b="1" dirty="0"/>
              <a:t>. CLAUSES TECHNIQUES </a:t>
            </a:r>
            <a:endParaRPr lang="fr-BE" dirty="0"/>
          </a:p>
        </p:txBody>
      </p:sp>
      <p:sp>
        <p:nvSpPr>
          <p:cNvPr id="7" name="Flèche vers le bas 6"/>
          <p:cNvSpPr/>
          <p:nvPr/>
        </p:nvSpPr>
        <p:spPr>
          <a:xfrm>
            <a:off x="6299614" y="1890713"/>
            <a:ext cx="352425" cy="70008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00" t="12330" r="22345" b="15532"/>
          <a:stretch/>
        </p:blipFill>
        <p:spPr bwMode="auto">
          <a:xfrm>
            <a:off x="668910" y="2043113"/>
            <a:ext cx="4179018"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597" t="35392" r="22577" b="13484"/>
          <a:stretch/>
        </p:blipFill>
        <p:spPr bwMode="auto">
          <a:xfrm>
            <a:off x="4847928" y="3836194"/>
            <a:ext cx="4072619" cy="225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lèche vers le bas 19"/>
          <p:cNvSpPr/>
          <p:nvPr/>
        </p:nvSpPr>
        <p:spPr>
          <a:xfrm>
            <a:off x="6275801" y="3311961"/>
            <a:ext cx="352425" cy="70008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830835" y="5286376"/>
            <a:ext cx="4572000" cy="230832"/>
          </a:xfrm>
          <a:prstGeom prst="rect">
            <a:avLst/>
          </a:prstGeom>
        </p:spPr>
        <p:txBody>
          <a:bodyPr>
            <a:spAutoFit/>
          </a:bodyPr>
          <a:lstStyle/>
          <a:p>
            <a:r>
              <a:rPr lang="fr-BE" sz="900" dirty="0"/>
              <a:t>http://qc.spw.wallonie.be/fr/normes/doc/PTV_560_FR.PDF</a:t>
            </a:r>
          </a:p>
        </p:txBody>
      </p:sp>
      <p:sp>
        <p:nvSpPr>
          <p:cNvPr id="13" name="Ellipse 12"/>
          <p:cNvSpPr/>
          <p:nvPr/>
        </p:nvSpPr>
        <p:spPr>
          <a:xfrm>
            <a:off x="4700585" y="4701421"/>
            <a:ext cx="300514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1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957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3" name="Rectangle 2"/>
          <p:cNvSpPr/>
          <p:nvPr/>
        </p:nvSpPr>
        <p:spPr>
          <a:xfrm>
            <a:off x="638172" y="1465302"/>
            <a:ext cx="7648577" cy="2800767"/>
          </a:xfrm>
          <a:prstGeom prst="rect">
            <a:avLst/>
          </a:prstGeom>
        </p:spPr>
        <p:txBody>
          <a:bodyPr wrap="square">
            <a:spAutoFit/>
          </a:bodyPr>
          <a:lstStyle/>
          <a:p>
            <a:pPr marL="285750" lvl="8" indent="-285750">
              <a:buFont typeface="Arial" panose="020B0604020202020204" pitchFamily="34" charset="0"/>
              <a:buChar char="•"/>
            </a:pPr>
            <a:r>
              <a:rPr lang="fr-BE" sz="1600" dirty="0"/>
              <a:t>Point 4 de la </a:t>
            </a:r>
            <a:r>
              <a:rPr lang="fr-BE" sz="1600" dirty="0">
                <a:solidFill>
                  <a:srgbClr val="FF0000"/>
                </a:solidFill>
              </a:rPr>
              <a:t>PTV 560</a:t>
            </a:r>
          </a:p>
          <a:p>
            <a:pPr marL="285750" indent="-285750">
              <a:buFont typeface="Arial" panose="020B0604020202020204" pitchFamily="34" charset="0"/>
              <a:buChar char="•"/>
            </a:pPr>
            <a:endParaRPr lang="fr-BE" sz="1600" dirty="0"/>
          </a:p>
          <a:p>
            <a:pPr lvl="8"/>
            <a:r>
              <a:rPr lang="fr-BE" sz="1600" dirty="0" smtClean="0"/>
              <a:t>		</a:t>
            </a:r>
          </a:p>
          <a:p>
            <a:pPr lvl="8"/>
            <a:endParaRPr lang="fr-BE" sz="1600" dirty="0"/>
          </a:p>
          <a:p>
            <a:pPr lvl="8"/>
            <a:r>
              <a:rPr lang="fr-BE" sz="1600" dirty="0" smtClean="0"/>
              <a:t>			</a:t>
            </a:r>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endParaRPr lang="fr-BE" sz="1600" dirty="0" smtClean="0"/>
          </a:p>
        </p:txBody>
      </p:sp>
      <p:sp>
        <p:nvSpPr>
          <p:cNvPr id="11" name="Rectangle 10"/>
          <p:cNvSpPr/>
          <p:nvPr/>
        </p:nvSpPr>
        <p:spPr>
          <a:xfrm>
            <a:off x="281766" y="1071086"/>
            <a:ext cx="3208892" cy="369332"/>
          </a:xfrm>
          <a:prstGeom prst="rect">
            <a:avLst/>
          </a:prstGeom>
        </p:spPr>
        <p:txBody>
          <a:bodyPr wrap="none">
            <a:spAutoFit/>
          </a:bodyPr>
          <a:lstStyle/>
          <a:p>
            <a:r>
              <a:rPr lang="fr-BE" b="1" dirty="0"/>
              <a:t>N. </a:t>
            </a:r>
            <a:r>
              <a:rPr lang="fr-BE" b="1" dirty="0" smtClean="0"/>
              <a:t>1.2.2</a:t>
            </a:r>
            <a:r>
              <a:rPr lang="fr-BE" b="1" dirty="0"/>
              <a:t>. CLAUSES TECHNIQUES </a:t>
            </a:r>
            <a:endParaRPr lang="fr-BE"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00" t="12330" r="22345" b="15532"/>
          <a:stretch/>
        </p:blipFill>
        <p:spPr bwMode="auto">
          <a:xfrm>
            <a:off x="562230" y="2043113"/>
            <a:ext cx="4179018"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830835" y="5286376"/>
            <a:ext cx="4572000" cy="230832"/>
          </a:xfrm>
          <a:prstGeom prst="rect">
            <a:avLst/>
          </a:prstGeom>
        </p:spPr>
        <p:txBody>
          <a:bodyPr>
            <a:spAutoFit/>
          </a:bodyPr>
          <a:lstStyle/>
          <a:p>
            <a:r>
              <a:rPr lang="fr-BE" sz="900" dirty="0"/>
              <a:t>http://qc.spw.wallonie.be/fr/normes/doc/PTV_560_FR.PDF</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64" t="18923" r="27558" b="15908"/>
          <a:stretch/>
        </p:blipFill>
        <p:spPr bwMode="auto">
          <a:xfrm>
            <a:off x="4610577" y="1465302"/>
            <a:ext cx="4175539"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llipse 12"/>
          <p:cNvSpPr/>
          <p:nvPr/>
        </p:nvSpPr>
        <p:spPr>
          <a:xfrm>
            <a:off x="4462460" y="1128713"/>
            <a:ext cx="300514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p:cNvSpPr/>
          <p:nvPr/>
        </p:nvSpPr>
        <p:spPr>
          <a:xfrm>
            <a:off x="4899660" y="2043113"/>
            <a:ext cx="2929591" cy="2581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0000"/>
              </a:solidFill>
            </a:endParaRPr>
          </a:p>
        </p:txBody>
      </p:sp>
      <p:sp>
        <p:nvSpPr>
          <p:cNvPr id="14" name="ZoneTexte 13"/>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15"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213" t="29893" r="37394" b="64677"/>
          <a:stretch/>
        </p:blipFill>
        <p:spPr bwMode="auto">
          <a:xfrm>
            <a:off x="1030705" y="5612459"/>
            <a:ext cx="7159743" cy="654992"/>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546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3" name="Rectangle 2"/>
          <p:cNvSpPr/>
          <p:nvPr/>
        </p:nvSpPr>
        <p:spPr>
          <a:xfrm>
            <a:off x="638172" y="1465302"/>
            <a:ext cx="8240652" cy="4770537"/>
          </a:xfrm>
          <a:prstGeom prst="rect">
            <a:avLst/>
          </a:prstGeom>
        </p:spPr>
        <p:txBody>
          <a:bodyPr wrap="square">
            <a:spAutoFit/>
          </a:bodyPr>
          <a:lstStyle/>
          <a:p>
            <a:pPr marL="285750" indent="-285750">
              <a:buFont typeface="Arial" panose="020B0604020202020204" pitchFamily="34" charset="0"/>
              <a:buChar char="•"/>
            </a:pPr>
            <a:r>
              <a:rPr lang="fr-BE" sz="1600" b="1" dirty="0" smtClean="0"/>
              <a:t>Corrosion des armatures </a:t>
            </a:r>
            <a:r>
              <a:rPr lang="fr-BE" sz="1600" dirty="0" smtClean="0"/>
              <a:t>impliquant l’action de chlorures</a:t>
            </a:r>
          </a:p>
          <a:p>
            <a:pPr marL="285750" indent="-285750">
              <a:buFont typeface="Arial" panose="020B0604020202020204" pitchFamily="34" charset="0"/>
              <a:buChar char="•"/>
            </a:pPr>
            <a:endParaRPr lang="fr-BE" sz="1600" dirty="0"/>
          </a:p>
          <a:p>
            <a:pPr lvl="1"/>
            <a:r>
              <a:rPr lang="fr-BE" sz="1600" dirty="0" smtClean="0"/>
              <a:t>Décapage à l’arrière</a:t>
            </a:r>
          </a:p>
          <a:p>
            <a:pPr lvl="1"/>
            <a:r>
              <a:rPr lang="fr-BE" sz="1600" dirty="0" smtClean="0"/>
              <a:t>des armatures, généralement</a:t>
            </a:r>
          </a:p>
          <a:p>
            <a:pPr lvl="1"/>
            <a:r>
              <a:rPr lang="fr-BE" sz="1600" dirty="0" smtClean="0"/>
              <a:t>10 mm (au marteau </a:t>
            </a:r>
          </a:p>
          <a:p>
            <a:pPr lvl="1"/>
            <a:r>
              <a:rPr lang="fr-BE" sz="1600" dirty="0" smtClean="0"/>
              <a:t>pneumatique ou </a:t>
            </a:r>
          </a:p>
          <a:p>
            <a:pPr lvl="1"/>
            <a:r>
              <a:rPr lang="fr-BE" sz="1600" dirty="0" err="1"/>
              <a:t>h</a:t>
            </a:r>
            <a:r>
              <a:rPr lang="fr-BE" sz="1600" dirty="0" err="1" smtClean="0"/>
              <a:t>ydrodémolition</a:t>
            </a:r>
            <a:r>
              <a:rPr lang="fr-BE" sz="1600" dirty="0" smtClean="0"/>
              <a:t> par ex. ,</a:t>
            </a:r>
          </a:p>
          <a:p>
            <a:pPr lvl="1"/>
            <a:r>
              <a:rPr lang="fr-BE" sz="1600" dirty="0" smtClean="0"/>
              <a:t>Attention à la puissance !)		</a:t>
            </a:r>
          </a:p>
          <a:p>
            <a:pPr lvl="8"/>
            <a:endParaRPr lang="fr-BE" sz="1600" dirty="0"/>
          </a:p>
          <a:p>
            <a:pPr lvl="8"/>
            <a:r>
              <a:rPr lang="fr-BE" sz="1600" dirty="0" smtClean="0"/>
              <a:t>			</a:t>
            </a:r>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endParaRPr lang="fr-BE" sz="1600" dirty="0" smtClean="0"/>
          </a:p>
          <a:p>
            <a:pPr lvl="1"/>
            <a:r>
              <a:rPr lang="fr-BE" sz="1600" dirty="0" smtClean="0"/>
              <a:t>							</a:t>
            </a:r>
          </a:p>
          <a:p>
            <a:pPr lvl="1"/>
            <a:endParaRPr lang="fr-BE" sz="1600" dirty="0" smtClean="0"/>
          </a:p>
          <a:p>
            <a:pPr lvl="1"/>
            <a:endParaRPr lang="fr-BE" sz="1600" dirty="0"/>
          </a:p>
          <a:p>
            <a:pPr lvl="1"/>
            <a:endParaRPr lang="fr-BE" sz="1600" dirty="0" smtClean="0"/>
          </a:p>
          <a:p>
            <a:pPr lvl="1"/>
            <a:r>
              <a:rPr lang="fr-BE" sz="1600" dirty="0" smtClean="0"/>
              <a:t>Traitement par une protection </a:t>
            </a:r>
            <a:r>
              <a:rPr lang="fr-BE" sz="1600" dirty="0" err="1" smtClean="0"/>
              <a:t>anti-corrosion</a:t>
            </a:r>
            <a:r>
              <a:rPr lang="fr-BE" sz="1600" dirty="0" smtClean="0"/>
              <a:t> compatible avec </a:t>
            </a:r>
            <a:r>
              <a:rPr lang="fr-BE" sz="1600" dirty="0"/>
              <a:t>le mortier de réparation </a:t>
            </a:r>
            <a:r>
              <a:rPr lang="fr-BE" sz="1600" dirty="0" smtClean="0"/>
              <a:t> </a:t>
            </a:r>
          </a:p>
        </p:txBody>
      </p:sp>
      <p:sp>
        <p:nvSpPr>
          <p:cNvPr id="11" name="Rectangle 10"/>
          <p:cNvSpPr/>
          <p:nvPr/>
        </p:nvSpPr>
        <p:spPr>
          <a:xfrm>
            <a:off x="281766" y="1071086"/>
            <a:ext cx="3208892" cy="369332"/>
          </a:xfrm>
          <a:prstGeom prst="rect">
            <a:avLst/>
          </a:prstGeom>
        </p:spPr>
        <p:txBody>
          <a:bodyPr wrap="none">
            <a:spAutoFit/>
          </a:bodyPr>
          <a:lstStyle/>
          <a:p>
            <a:r>
              <a:rPr lang="fr-BE" b="1" dirty="0"/>
              <a:t>N. </a:t>
            </a:r>
            <a:r>
              <a:rPr lang="fr-BE" b="1" dirty="0" smtClean="0"/>
              <a:t>1.2.2</a:t>
            </a:r>
            <a:r>
              <a:rPr lang="fr-BE" b="1" dirty="0"/>
              <a:t>. CLAUSES TECHNIQUES </a:t>
            </a:r>
            <a:endParaRPr lang="fr-BE" dirty="0"/>
          </a:p>
        </p:txBody>
      </p:sp>
      <p:sp>
        <p:nvSpPr>
          <p:cNvPr id="4" name="Rectangle 3"/>
          <p:cNvSpPr/>
          <p:nvPr/>
        </p:nvSpPr>
        <p:spPr>
          <a:xfrm>
            <a:off x="3810074" y="6423530"/>
            <a:ext cx="5333926" cy="230832"/>
          </a:xfrm>
          <a:prstGeom prst="rect">
            <a:avLst/>
          </a:prstGeom>
        </p:spPr>
        <p:txBody>
          <a:bodyPr wrap="square">
            <a:spAutoFit/>
          </a:bodyPr>
          <a:lstStyle/>
          <a:p>
            <a:r>
              <a:rPr lang="fr-BE" sz="900" dirty="0"/>
              <a:t>http://www.ronveaux.com/fr/metiers/renovation/beton-reparation-et-renforcement/reparation-beton.html</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27" t="18704" r="25762" b="15617"/>
          <a:stretch/>
        </p:blipFill>
        <p:spPr bwMode="auto">
          <a:xfrm>
            <a:off x="4134653" y="1881286"/>
            <a:ext cx="2475119" cy="188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29" t="19736" r="26337" b="15571"/>
          <a:stretch/>
        </p:blipFill>
        <p:spPr bwMode="auto">
          <a:xfrm>
            <a:off x="994552" y="3713531"/>
            <a:ext cx="2766675" cy="2049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6737" y="3324225"/>
            <a:ext cx="1162087" cy="2389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ultiplier 4"/>
          <p:cNvSpPr/>
          <p:nvPr/>
        </p:nvSpPr>
        <p:spPr>
          <a:xfrm>
            <a:off x="7631107" y="4518871"/>
            <a:ext cx="1333345" cy="120588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0000"/>
              </a:solidFill>
            </a:endParaRPr>
          </a:p>
        </p:txBody>
      </p:sp>
      <p:sp>
        <p:nvSpPr>
          <p:cNvPr id="4107" name="Forme libre 4106"/>
          <p:cNvSpPr/>
          <p:nvPr/>
        </p:nvSpPr>
        <p:spPr>
          <a:xfrm>
            <a:off x="5611823" y="2696494"/>
            <a:ext cx="1082351" cy="1017037"/>
          </a:xfrm>
          <a:custGeom>
            <a:avLst/>
            <a:gdLst>
              <a:gd name="connsiteX0" fmla="*/ 149290 w 1082351"/>
              <a:gd name="connsiteY0" fmla="*/ 793102 h 1017037"/>
              <a:gd name="connsiteX1" fmla="*/ 438539 w 1082351"/>
              <a:gd name="connsiteY1" fmla="*/ 1017037 h 1017037"/>
              <a:gd name="connsiteX2" fmla="*/ 1082351 w 1082351"/>
              <a:gd name="connsiteY2" fmla="*/ 102637 h 1017037"/>
              <a:gd name="connsiteX3" fmla="*/ 895739 w 1082351"/>
              <a:gd name="connsiteY3" fmla="*/ 0 h 1017037"/>
              <a:gd name="connsiteX4" fmla="*/ 382555 w 1082351"/>
              <a:gd name="connsiteY4" fmla="*/ 727788 h 1017037"/>
              <a:gd name="connsiteX5" fmla="*/ 111968 w 1082351"/>
              <a:gd name="connsiteY5" fmla="*/ 513184 h 1017037"/>
              <a:gd name="connsiteX6" fmla="*/ 0 w 1082351"/>
              <a:gd name="connsiteY6" fmla="*/ 671804 h 1017037"/>
              <a:gd name="connsiteX7" fmla="*/ 149290 w 1082351"/>
              <a:gd name="connsiteY7" fmla="*/ 793102 h 101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1017037">
                <a:moveTo>
                  <a:pt x="149290" y="793102"/>
                </a:moveTo>
                <a:lnTo>
                  <a:pt x="438539" y="1017037"/>
                </a:lnTo>
                <a:lnTo>
                  <a:pt x="1082351" y="102637"/>
                </a:lnTo>
                <a:lnTo>
                  <a:pt x="895739" y="0"/>
                </a:lnTo>
                <a:lnTo>
                  <a:pt x="382555" y="727788"/>
                </a:lnTo>
                <a:lnTo>
                  <a:pt x="111968" y="513184"/>
                </a:lnTo>
                <a:lnTo>
                  <a:pt x="0" y="671804"/>
                </a:lnTo>
                <a:lnTo>
                  <a:pt x="149290" y="793102"/>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266" name="Picture 2" descr="RÃ©sultat de recherche d'images pour &quot;hydro dÃ©molition du bÃ©ton&quot;"/>
          <p:cNvPicPr>
            <a:picLocks noChangeAspect="1" noChangeArrowheads="1"/>
          </p:cNvPicPr>
          <p:nvPr/>
        </p:nvPicPr>
        <p:blipFill rotWithShape="1">
          <a:blip r:embed="rId5">
            <a:extLst>
              <a:ext uri="{28A0092B-C50C-407E-A947-70E740481C1C}">
                <a14:useLocalDpi xmlns:a14="http://schemas.microsoft.com/office/drawing/2010/main" val="0"/>
              </a:ext>
            </a:extLst>
          </a:blip>
          <a:srcRect l="52330"/>
          <a:stretch/>
        </p:blipFill>
        <p:spPr bwMode="auto">
          <a:xfrm>
            <a:off x="6767615" y="1894982"/>
            <a:ext cx="2123272" cy="1310030"/>
          </a:xfrm>
          <a:prstGeom prst="rect">
            <a:avLst/>
          </a:prstGeom>
          <a:noFill/>
          <a:extLst>
            <a:ext uri="{909E8E84-426E-40DD-AFC4-6F175D3DCCD1}">
              <a14:hiddenFill xmlns:a14="http://schemas.microsoft.com/office/drawing/2010/main">
                <a:solidFill>
                  <a:srgbClr val="FFFFFF"/>
                </a:solidFill>
              </a14:hiddenFill>
            </a:ext>
          </a:extLst>
        </p:spPr>
      </p:pic>
      <p:sp>
        <p:nvSpPr>
          <p:cNvPr id="17" name="Forme libre 16"/>
          <p:cNvSpPr/>
          <p:nvPr/>
        </p:nvSpPr>
        <p:spPr>
          <a:xfrm>
            <a:off x="7972129" y="1679457"/>
            <a:ext cx="1082351" cy="1017037"/>
          </a:xfrm>
          <a:custGeom>
            <a:avLst/>
            <a:gdLst>
              <a:gd name="connsiteX0" fmla="*/ 149290 w 1082351"/>
              <a:gd name="connsiteY0" fmla="*/ 793102 h 1017037"/>
              <a:gd name="connsiteX1" fmla="*/ 438539 w 1082351"/>
              <a:gd name="connsiteY1" fmla="*/ 1017037 h 1017037"/>
              <a:gd name="connsiteX2" fmla="*/ 1082351 w 1082351"/>
              <a:gd name="connsiteY2" fmla="*/ 102637 h 1017037"/>
              <a:gd name="connsiteX3" fmla="*/ 895739 w 1082351"/>
              <a:gd name="connsiteY3" fmla="*/ 0 h 1017037"/>
              <a:gd name="connsiteX4" fmla="*/ 382555 w 1082351"/>
              <a:gd name="connsiteY4" fmla="*/ 727788 h 1017037"/>
              <a:gd name="connsiteX5" fmla="*/ 111968 w 1082351"/>
              <a:gd name="connsiteY5" fmla="*/ 513184 h 1017037"/>
              <a:gd name="connsiteX6" fmla="*/ 0 w 1082351"/>
              <a:gd name="connsiteY6" fmla="*/ 671804 h 1017037"/>
              <a:gd name="connsiteX7" fmla="*/ 149290 w 1082351"/>
              <a:gd name="connsiteY7" fmla="*/ 793102 h 101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1017037">
                <a:moveTo>
                  <a:pt x="149290" y="793102"/>
                </a:moveTo>
                <a:lnTo>
                  <a:pt x="438539" y="1017037"/>
                </a:lnTo>
                <a:lnTo>
                  <a:pt x="1082351" y="102637"/>
                </a:lnTo>
                <a:lnTo>
                  <a:pt x="895739" y="0"/>
                </a:lnTo>
                <a:lnTo>
                  <a:pt x="382555" y="727788"/>
                </a:lnTo>
                <a:lnTo>
                  <a:pt x="111968" y="513184"/>
                </a:lnTo>
                <a:lnTo>
                  <a:pt x="0" y="671804"/>
                </a:lnTo>
                <a:lnTo>
                  <a:pt x="149290" y="793102"/>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21"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6848" y="3956323"/>
            <a:ext cx="2342924" cy="175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803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3" name="Rectangle 2"/>
          <p:cNvSpPr/>
          <p:nvPr/>
        </p:nvSpPr>
        <p:spPr>
          <a:xfrm>
            <a:off x="638171" y="1465302"/>
            <a:ext cx="8505829" cy="5016758"/>
          </a:xfrm>
          <a:prstGeom prst="rect">
            <a:avLst/>
          </a:prstGeom>
        </p:spPr>
        <p:txBody>
          <a:bodyPr wrap="square">
            <a:spAutoFit/>
          </a:bodyPr>
          <a:lstStyle/>
          <a:p>
            <a:pPr marL="285750" indent="-285750">
              <a:buFont typeface="Arial" panose="020B0604020202020204" pitchFamily="34" charset="0"/>
              <a:buChar char="•"/>
            </a:pPr>
            <a:r>
              <a:rPr lang="fr-BE" sz="1600" b="1" dirty="0" smtClean="0"/>
              <a:t>Sond</a:t>
            </a:r>
            <a:r>
              <a:rPr lang="fr-BE" sz="1600" b="1" dirty="0"/>
              <a:t>a</a:t>
            </a:r>
            <a:r>
              <a:rPr lang="fr-BE" sz="1600" b="1" dirty="0" smtClean="0"/>
              <a:t>ge des zones</a:t>
            </a:r>
            <a:r>
              <a:rPr lang="fr-BE" sz="1600" dirty="0" smtClean="0"/>
              <a:t> : Les </a:t>
            </a:r>
            <a:r>
              <a:rPr lang="fr-BE" sz="1600" dirty="0"/>
              <a:t>zones à réparer sont </a:t>
            </a:r>
            <a:r>
              <a:rPr lang="fr-BE" sz="1600" dirty="0" smtClean="0"/>
              <a:t>sondées</a:t>
            </a:r>
            <a:r>
              <a:rPr lang="fr-BE" sz="1600" b="1" dirty="0" smtClean="0"/>
              <a:t> </a:t>
            </a:r>
            <a:r>
              <a:rPr lang="fr-BE" sz="1600" dirty="0" smtClean="0"/>
              <a:t>(zones sonnant creux ou désagrégées)</a:t>
            </a:r>
          </a:p>
          <a:p>
            <a:endParaRPr lang="fr-BE" sz="1600" dirty="0" smtClean="0"/>
          </a:p>
          <a:p>
            <a:pPr marL="285750" indent="-285750">
              <a:buFont typeface="Arial" panose="020B0604020202020204" pitchFamily="34" charset="0"/>
              <a:buChar char="•"/>
            </a:pPr>
            <a:r>
              <a:rPr lang="fr-BE" sz="1600" b="1" dirty="0" smtClean="0"/>
              <a:t>Délimitation</a:t>
            </a:r>
            <a:r>
              <a:rPr lang="fr-BE" sz="1600" dirty="0" smtClean="0"/>
              <a:t> :  </a:t>
            </a:r>
            <a:r>
              <a:rPr lang="fr-BE" sz="1600" dirty="0"/>
              <a:t>par un trait de scie d'au minimum 5 mm de profondeur, normal à la surface </a:t>
            </a:r>
            <a:r>
              <a:rPr lang="fr-BE" sz="1600" dirty="0" smtClean="0"/>
              <a:t>du</a:t>
            </a:r>
          </a:p>
          <a:p>
            <a:r>
              <a:rPr lang="fr-BE" sz="1600" dirty="0"/>
              <a:t> </a:t>
            </a:r>
            <a:r>
              <a:rPr lang="fr-BE" sz="1600" dirty="0" smtClean="0"/>
              <a:t>     </a:t>
            </a:r>
            <a:r>
              <a:rPr lang="fr-BE" sz="1600" dirty="0"/>
              <a:t>béton, et suivant un tracé polygonal </a:t>
            </a:r>
            <a:endParaRPr lang="fr-BE" sz="1600" dirty="0" smtClean="0"/>
          </a:p>
          <a:p>
            <a:endParaRPr lang="fr-BE" sz="1600" dirty="0" smtClean="0"/>
          </a:p>
          <a:p>
            <a:pPr marL="285750" indent="-285750">
              <a:buFont typeface="Arial" panose="020B0604020202020204" pitchFamily="34" charset="0"/>
              <a:buChar char="•"/>
            </a:pPr>
            <a:r>
              <a:rPr lang="fr-BE" sz="1600" b="1" dirty="0" smtClean="0"/>
              <a:t>Elimination</a:t>
            </a:r>
            <a:r>
              <a:rPr lang="fr-BE" sz="1600" dirty="0" smtClean="0"/>
              <a:t> des </a:t>
            </a:r>
            <a:r>
              <a:rPr lang="fr-BE" sz="1600" dirty="0"/>
              <a:t>parties non adhérentes ou de moindre qualité </a:t>
            </a:r>
            <a:r>
              <a:rPr lang="fr-BE" sz="1600" dirty="0" smtClean="0"/>
              <a:t>:  </a:t>
            </a:r>
            <a:r>
              <a:rPr lang="fr-BE" sz="1600" dirty="0"/>
              <a:t>jusqu'au béton sain, et sur une profondeur d'au moins 5 mm </a:t>
            </a:r>
            <a:endParaRPr lang="fr-BE" sz="1600" dirty="0" smtClean="0"/>
          </a:p>
          <a:p>
            <a:pPr marL="285750" indent="-285750">
              <a:buFont typeface="Arial" panose="020B0604020202020204" pitchFamily="34" charset="0"/>
              <a:buChar char="•"/>
            </a:pPr>
            <a:endParaRPr lang="fr-BE" sz="1600" b="1" dirty="0"/>
          </a:p>
          <a:p>
            <a:pPr marL="285750" indent="-285750">
              <a:buFont typeface="Arial" panose="020B0604020202020204" pitchFamily="34" charset="0"/>
              <a:buChar char="•"/>
            </a:pPr>
            <a:r>
              <a:rPr lang="fr-BE" sz="1600" b="1" dirty="0" smtClean="0"/>
              <a:t>Résistance </a:t>
            </a:r>
            <a:r>
              <a:rPr lang="fr-BE" sz="1600" b="1" dirty="0"/>
              <a:t>en traction </a:t>
            </a:r>
            <a:r>
              <a:rPr lang="fr-BE" sz="1600" dirty="0"/>
              <a:t>de la masse du béton </a:t>
            </a:r>
            <a:r>
              <a:rPr lang="fr-BE" sz="1600" dirty="0" smtClean="0"/>
              <a:t>après préparation du support </a:t>
            </a:r>
            <a:r>
              <a:rPr lang="fr-BE" sz="1600" dirty="0"/>
              <a:t>supérieure à 1,5 </a:t>
            </a:r>
            <a:r>
              <a:rPr lang="fr-BE" sz="1600" dirty="0" err="1" smtClean="0"/>
              <a:t>Mpa</a:t>
            </a: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r>
              <a:rPr lang="fr-BE" sz="1600" b="1" dirty="0"/>
              <a:t>N</a:t>
            </a:r>
            <a:r>
              <a:rPr lang="fr-BE" sz="1600" b="1" dirty="0" smtClean="0"/>
              <a:t>ettoyage</a:t>
            </a:r>
            <a:r>
              <a:rPr lang="fr-BE" sz="1600" dirty="0" smtClean="0"/>
              <a:t> </a:t>
            </a:r>
            <a:r>
              <a:rPr lang="fr-BE" sz="1600" dirty="0"/>
              <a:t>des zones à réparer </a:t>
            </a:r>
            <a:r>
              <a:rPr lang="fr-BE" sz="1600" dirty="0" smtClean="0"/>
              <a:t>pour garantir une adhérence suffisante</a:t>
            </a:r>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r>
              <a:rPr lang="fr-BE" sz="1600" b="1" dirty="0" smtClean="0"/>
              <a:t>Dérouillage</a:t>
            </a:r>
            <a:r>
              <a:rPr lang="fr-BE" sz="1600" dirty="0" smtClean="0"/>
              <a:t> des armatures dégagées</a:t>
            </a:r>
          </a:p>
          <a:p>
            <a:pPr marL="285750" indent="-285750">
              <a:buFont typeface="Arial" panose="020B0604020202020204" pitchFamily="34" charset="0"/>
              <a:buChar char="•"/>
            </a:pPr>
            <a:endParaRPr lang="fr-BE" sz="1600" b="1" dirty="0"/>
          </a:p>
          <a:p>
            <a:pPr marL="285750" indent="-285750">
              <a:buFont typeface="Arial" panose="020B0604020202020204" pitchFamily="34" charset="0"/>
              <a:buChar char="•"/>
            </a:pPr>
            <a:r>
              <a:rPr lang="fr-BE" sz="1600" b="1" dirty="0" smtClean="0"/>
              <a:t>Dépoussiérag</a:t>
            </a:r>
            <a:r>
              <a:rPr lang="fr-BE" sz="1600" dirty="0" smtClean="0"/>
              <a:t>e des </a:t>
            </a:r>
            <a:r>
              <a:rPr lang="fr-BE" sz="1600" dirty="0"/>
              <a:t>zones à </a:t>
            </a:r>
            <a:r>
              <a:rPr lang="fr-BE" sz="1600" dirty="0" smtClean="0"/>
              <a:t>réparer</a:t>
            </a:r>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r>
              <a:rPr lang="fr-BE" sz="1600" b="1" dirty="0" smtClean="0"/>
              <a:t>Humidifier </a:t>
            </a:r>
            <a:r>
              <a:rPr lang="fr-BE" sz="1600" dirty="0" smtClean="0"/>
              <a:t>la </a:t>
            </a:r>
            <a:r>
              <a:rPr lang="fr-BE" sz="1600" dirty="0"/>
              <a:t>surface de béton </a:t>
            </a:r>
            <a:r>
              <a:rPr lang="fr-BE" sz="1600" dirty="0" smtClean="0"/>
              <a:t>au </a:t>
            </a:r>
            <a:r>
              <a:rPr lang="fr-BE" sz="1600" dirty="0"/>
              <a:t>moins 2 heures avant l'application du mortier de réparation. Lors de l'application du mortier, la surface du béton est humide, mais ne peut présenter un aspect brillant (pas de film d'eau en surface)</a:t>
            </a:r>
            <a:r>
              <a:rPr lang="fr-BE" sz="1600" dirty="0" smtClean="0"/>
              <a:t> </a:t>
            </a:r>
          </a:p>
          <a:p>
            <a:r>
              <a:rPr lang="fr-BE" sz="1600" dirty="0" smtClean="0"/>
              <a:t>      N.B. : pour les mortiers à base </a:t>
            </a:r>
            <a:r>
              <a:rPr lang="fr-BE" sz="1600" dirty="0"/>
              <a:t>de résine, </a:t>
            </a:r>
            <a:r>
              <a:rPr lang="fr-BE" sz="1600" dirty="0" smtClean="0"/>
              <a:t>le </a:t>
            </a:r>
            <a:r>
              <a:rPr lang="fr-BE" sz="1600" dirty="0"/>
              <a:t>support est sec, sauf indication contraire dans la </a:t>
            </a:r>
            <a:r>
              <a:rPr lang="fr-BE" sz="1600" dirty="0" smtClean="0"/>
              <a:t>F.T.</a:t>
            </a:r>
          </a:p>
        </p:txBody>
      </p:sp>
      <p:sp>
        <p:nvSpPr>
          <p:cNvPr id="11" name="Rectangle 10"/>
          <p:cNvSpPr/>
          <p:nvPr/>
        </p:nvSpPr>
        <p:spPr>
          <a:xfrm>
            <a:off x="281766" y="1071086"/>
            <a:ext cx="3208892" cy="369332"/>
          </a:xfrm>
          <a:prstGeom prst="rect">
            <a:avLst/>
          </a:prstGeom>
        </p:spPr>
        <p:txBody>
          <a:bodyPr wrap="none">
            <a:spAutoFit/>
          </a:bodyPr>
          <a:lstStyle/>
          <a:p>
            <a:r>
              <a:rPr lang="fr-BE" b="1" dirty="0"/>
              <a:t>N. </a:t>
            </a:r>
            <a:r>
              <a:rPr lang="fr-BE" b="1" dirty="0" smtClean="0"/>
              <a:t>1.2.2</a:t>
            </a:r>
            <a:r>
              <a:rPr lang="fr-BE" b="1" dirty="0"/>
              <a:t>. CLAUSES TECHNIQUES </a:t>
            </a:r>
            <a:endParaRPr lang="fr-BE" dirty="0"/>
          </a:p>
        </p:txBody>
      </p:sp>
      <p:sp>
        <p:nvSpPr>
          <p:cNvPr id="15" name="Rectangle 14"/>
          <p:cNvSpPr/>
          <p:nvPr/>
        </p:nvSpPr>
        <p:spPr>
          <a:xfrm>
            <a:off x="83820" y="1465302"/>
            <a:ext cx="584775" cy="4663440"/>
          </a:xfrm>
          <a:prstGeom prst="rect">
            <a:avLst/>
          </a:prstGeom>
          <a:solidFill>
            <a:srgbClr val="00B0F0"/>
          </a:solidFill>
        </p:spPr>
        <p:txBody>
          <a:bodyPr vert="vert270" wrap="square" rIns="0">
            <a:spAutoFit/>
          </a:bodyPr>
          <a:lstStyle/>
          <a:p>
            <a:r>
              <a:rPr lang="fr-BE" sz="3200" dirty="0" smtClean="0"/>
              <a:t>PROCEDURE PREPARATION  </a:t>
            </a:r>
            <a:endParaRPr lang="fr-BE" sz="32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5725" y="4317119"/>
            <a:ext cx="1443040" cy="108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17"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21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3" name="Rectangle 2"/>
          <p:cNvSpPr/>
          <p:nvPr/>
        </p:nvSpPr>
        <p:spPr>
          <a:xfrm>
            <a:off x="638172" y="1465302"/>
            <a:ext cx="7648577" cy="338554"/>
          </a:xfrm>
          <a:prstGeom prst="rect">
            <a:avLst/>
          </a:prstGeom>
        </p:spPr>
        <p:txBody>
          <a:bodyPr wrap="square">
            <a:spAutoFit/>
          </a:bodyPr>
          <a:lstStyle/>
          <a:p>
            <a:r>
              <a:rPr lang="fr-BE" sz="1600" b="1" dirty="0" smtClean="0"/>
              <a:t>					3 CRITERES A RESPECTER</a:t>
            </a:r>
            <a:endParaRPr lang="fr-BE" sz="1600" dirty="0" smtClean="0"/>
          </a:p>
        </p:txBody>
      </p:sp>
      <p:sp>
        <p:nvSpPr>
          <p:cNvPr id="11" name="Rectangle 10"/>
          <p:cNvSpPr/>
          <p:nvPr/>
        </p:nvSpPr>
        <p:spPr>
          <a:xfrm>
            <a:off x="281766" y="1071086"/>
            <a:ext cx="2562946" cy="369332"/>
          </a:xfrm>
          <a:prstGeom prst="rect">
            <a:avLst/>
          </a:prstGeom>
        </p:spPr>
        <p:txBody>
          <a:bodyPr wrap="none">
            <a:spAutoFit/>
          </a:bodyPr>
          <a:lstStyle/>
          <a:p>
            <a:r>
              <a:rPr lang="fr-BE" b="1" dirty="0"/>
              <a:t>N. </a:t>
            </a:r>
            <a:r>
              <a:rPr lang="fr-BE" b="1" dirty="0" smtClean="0"/>
              <a:t>1.2.3. SPECIFICATIONS</a:t>
            </a:r>
            <a:endParaRPr lang="fr-BE" dirty="0"/>
          </a:p>
        </p:txBody>
      </p:sp>
      <p:sp>
        <p:nvSpPr>
          <p:cNvPr id="10" name="Rectangle 9"/>
          <p:cNvSpPr/>
          <p:nvPr/>
        </p:nvSpPr>
        <p:spPr>
          <a:xfrm>
            <a:off x="281767" y="1905795"/>
            <a:ext cx="1803066" cy="338554"/>
          </a:xfrm>
          <a:prstGeom prst="rect">
            <a:avLst/>
          </a:prstGeom>
        </p:spPr>
        <p:txBody>
          <a:bodyPr wrap="square">
            <a:spAutoFit/>
          </a:bodyPr>
          <a:lstStyle/>
          <a:p>
            <a:r>
              <a:rPr lang="fr-BE" sz="1600" b="1" dirty="0" smtClean="0"/>
              <a:t>Aspect</a:t>
            </a:r>
            <a:endParaRPr lang="fr-BE" sz="1600" dirty="0" smtClean="0"/>
          </a:p>
        </p:txBody>
      </p:sp>
      <p:sp>
        <p:nvSpPr>
          <p:cNvPr id="13" name="Rectangle 12"/>
          <p:cNvSpPr/>
          <p:nvPr/>
        </p:nvSpPr>
        <p:spPr>
          <a:xfrm>
            <a:off x="3560927" y="1905795"/>
            <a:ext cx="1803066" cy="338554"/>
          </a:xfrm>
          <a:prstGeom prst="rect">
            <a:avLst/>
          </a:prstGeom>
        </p:spPr>
        <p:txBody>
          <a:bodyPr wrap="square">
            <a:spAutoFit/>
          </a:bodyPr>
          <a:lstStyle/>
          <a:p>
            <a:r>
              <a:rPr lang="fr-BE" sz="1600" b="1" dirty="0" smtClean="0"/>
              <a:t>Adhérence</a:t>
            </a:r>
            <a:endParaRPr lang="fr-BE" sz="1600" dirty="0" smtClean="0"/>
          </a:p>
        </p:txBody>
      </p:sp>
      <p:sp>
        <p:nvSpPr>
          <p:cNvPr id="14" name="Rectangle 13"/>
          <p:cNvSpPr/>
          <p:nvPr/>
        </p:nvSpPr>
        <p:spPr>
          <a:xfrm>
            <a:off x="6139258" y="1915895"/>
            <a:ext cx="2739566" cy="338554"/>
          </a:xfrm>
          <a:prstGeom prst="rect">
            <a:avLst/>
          </a:prstGeom>
        </p:spPr>
        <p:txBody>
          <a:bodyPr wrap="square">
            <a:spAutoFit/>
          </a:bodyPr>
          <a:lstStyle/>
          <a:p>
            <a:r>
              <a:rPr lang="fr-BE" sz="1600" b="1" dirty="0" smtClean="0"/>
              <a:t>Résistance en compression</a:t>
            </a:r>
            <a:endParaRPr lang="fr-BE" sz="1600" dirty="0" smtClean="0"/>
          </a:p>
        </p:txBody>
      </p:sp>
      <p:sp>
        <p:nvSpPr>
          <p:cNvPr id="15" name="Rectangle 14"/>
          <p:cNvSpPr/>
          <p:nvPr/>
        </p:nvSpPr>
        <p:spPr>
          <a:xfrm>
            <a:off x="382811" y="2261703"/>
            <a:ext cx="2360849" cy="3046988"/>
          </a:xfrm>
          <a:prstGeom prst="rect">
            <a:avLst/>
          </a:prstGeom>
        </p:spPr>
        <p:txBody>
          <a:bodyPr wrap="square">
            <a:spAutoFit/>
          </a:bodyPr>
          <a:lstStyle/>
          <a:p>
            <a:pPr marL="285750" indent="-285750">
              <a:buFont typeface="Arial" panose="020B0604020202020204" pitchFamily="34" charset="0"/>
              <a:buChar char="•"/>
            </a:pPr>
            <a:r>
              <a:rPr lang="fr-BE" sz="1600" dirty="0" smtClean="0"/>
              <a:t>Planéité &lt; 2mm sur 500mm</a:t>
            </a:r>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endParaRPr lang="fr-BE" sz="1600" dirty="0" smtClean="0"/>
          </a:p>
          <a:p>
            <a:endParaRPr lang="fr-BE" sz="1600" dirty="0"/>
          </a:p>
          <a:p>
            <a:pPr marL="285750" indent="-285750">
              <a:buFont typeface="Arial" panose="020B0604020202020204" pitchFamily="34" charset="0"/>
              <a:buChar char="•"/>
            </a:pPr>
            <a:r>
              <a:rPr lang="fr-BE" sz="1600" dirty="0" smtClean="0"/>
              <a:t>Continuité : Pas de fissuration</a:t>
            </a:r>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r>
              <a:rPr lang="fr-BE" sz="1600" dirty="0" smtClean="0"/>
              <a:t>Sondage : pas de zones sonnant creux</a:t>
            </a:r>
          </a:p>
        </p:txBody>
      </p:sp>
      <p:sp>
        <p:nvSpPr>
          <p:cNvPr id="17" name="Rectangle 16"/>
          <p:cNvSpPr/>
          <p:nvPr/>
        </p:nvSpPr>
        <p:spPr>
          <a:xfrm>
            <a:off x="3308788" y="2290066"/>
            <a:ext cx="2360849" cy="1815882"/>
          </a:xfrm>
          <a:prstGeom prst="rect">
            <a:avLst/>
          </a:prstGeom>
        </p:spPr>
        <p:txBody>
          <a:bodyPr wrap="square">
            <a:spAutoFit/>
          </a:bodyPr>
          <a:lstStyle/>
          <a:p>
            <a:pPr marL="285750" indent="-285750">
              <a:buFont typeface="Arial" panose="020B0604020202020204" pitchFamily="34" charset="0"/>
              <a:buChar char="•"/>
            </a:pPr>
            <a:r>
              <a:rPr lang="fr-BE" sz="1600" dirty="0" smtClean="0"/>
              <a:t>&gt; 1.5 </a:t>
            </a:r>
            <a:r>
              <a:rPr lang="fr-BE" sz="1600" dirty="0" err="1" smtClean="0"/>
              <a:t>MPa</a:t>
            </a:r>
            <a:r>
              <a:rPr lang="fr-BE" sz="1600" dirty="0" smtClean="0"/>
              <a:t> et &gt; 3 </a:t>
            </a:r>
            <a:r>
              <a:rPr lang="fr-BE" sz="1600" dirty="0" err="1" smtClean="0"/>
              <a:t>Mpa</a:t>
            </a:r>
            <a:r>
              <a:rPr lang="fr-BE" sz="1600" dirty="0" smtClean="0"/>
              <a:t> pour les résines époxy</a:t>
            </a:r>
          </a:p>
          <a:p>
            <a:endParaRPr lang="fr-BE" sz="1600" dirty="0"/>
          </a:p>
          <a:p>
            <a:pPr marL="285750" indent="-285750">
              <a:buFont typeface="Arial" panose="020B0604020202020204" pitchFamily="34" charset="0"/>
              <a:buChar char="•"/>
            </a:pPr>
            <a:r>
              <a:rPr lang="fr-BE" sz="1600" dirty="0" smtClean="0"/>
              <a:t>Ruptures de type « cohésives dans le support »</a:t>
            </a:r>
          </a:p>
          <a:p>
            <a:endParaRPr lang="fr-BE" sz="1600" dirty="0" smtClean="0"/>
          </a:p>
        </p:txBody>
      </p:sp>
      <p:sp>
        <p:nvSpPr>
          <p:cNvPr id="18" name="Rectangle 17"/>
          <p:cNvSpPr/>
          <p:nvPr/>
        </p:nvSpPr>
        <p:spPr>
          <a:xfrm>
            <a:off x="6157058" y="2648188"/>
            <a:ext cx="2360849" cy="1323439"/>
          </a:xfrm>
          <a:prstGeom prst="rect">
            <a:avLst/>
          </a:prstGeom>
        </p:spPr>
        <p:txBody>
          <a:bodyPr wrap="square">
            <a:spAutoFit/>
          </a:bodyPr>
          <a:lstStyle/>
          <a:p>
            <a:pPr marL="285750" indent="-285750">
              <a:buFont typeface="Arial" panose="020B0604020202020204" pitchFamily="34" charset="0"/>
              <a:buChar char="•"/>
            </a:pPr>
            <a:r>
              <a:rPr lang="fr-BE" sz="1600" dirty="0"/>
              <a:t>&gt;</a:t>
            </a:r>
            <a:r>
              <a:rPr lang="fr-BE" sz="1600" dirty="0" smtClean="0"/>
              <a:t> 0,8 </a:t>
            </a:r>
            <a:r>
              <a:rPr lang="fr-BE" sz="1600" dirty="0"/>
              <a:t>x la valeur nominale déclarée par le fabricant, figurant dans la fiche technique </a:t>
            </a:r>
            <a:endParaRPr lang="fr-BE" sz="1600" dirty="0" smtClean="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36" t="12789" r="32884" b="5749"/>
          <a:stretch/>
        </p:blipFill>
        <p:spPr bwMode="auto">
          <a:xfrm>
            <a:off x="3554339" y="3923437"/>
            <a:ext cx="1512768" cy="194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047" r="18367"/>
          <a:stretch/>
        </p:blipFill>
        <p:spPr bwMode="auto">
          <a:xfrm>
            <a:off x="6461182" y="4192812"/>
            <a:ext cx="1752599"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2869"/>
          <a:stretch/>
        </p:blipFill>
        <p:spPr bwMode="auto">
          <a:xfrm>
            <a:off x="656701" y="2811871"/>
            <a:ext cx="1914525" cy="998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905" y="5261472"/>
            <a:ext cx="1044660" cy="783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20"/>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22"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31516" y="1756862"/>
            <a:ext cx="2612143" cy="4404451"/>
          </a:xfrm>
          <a:prstGeom prst="rect">
            <a:avLst/>
          </a:prstGeom>
          <a:noFill/>
          <a:ln w="28575">
            <a:solidFill>
              <a:srgbClr val="FF0000"/>
            </a:solidFill>
          </a:ln>
        </p:spPr>
        <p:txBody>
          <a:bodyPr wrap="square" rtlCol="0">
            <a:spAutoFit/>
          </a:bodyPr>
          <a:lstStyle/>
          <a:p>
            <a:endParaRPr lang="fr-BE" dirty="0"/>
          </a:p>
        </p:txBody>
      </p:sp>
      <p:sp>
        <p:nvSpPr>
          <p:cNvPr id="24" name="ZoneTexte 23"/>
          <p:cNvSpPr txBox="1"/>
          <p:nvPr/>
        </p:nvSpPr>
        <p:spPr>
          <a:xfrm>
            <a:off x="3057494" y="1756862"/>
            <a:ext cx="2612143" cy="4404451"/>
          </a:xfrm>
          <a:prstGeom prst="rect">
            <a:avLst/>
          </a:prstGeom>
          <a:noFill/>
          <a:ln w="28575">
            <a:solidFill>
              <a:srgbClr val="FF0000"/>
            </a:solidFill>
          </a:ln>
        </p:spPr>
        <p:txBody>
          <a:bodyPr wrap="square" rtlCol="0">
            <a:spAutoFit/>
          </a:bodyPr>
          <a:lstStyle/>
          <a:p>
            <a:endParaRPr lang="fr-BE" dirty="0"/>
          </a:p>
        </p:txBody>
      </p:sp>
      <p:sp>
        <p:nvSpPr>
          <p:cNvPr id="25" name="ZoneTexte 24"/>
          <p:cNvSpPr txBox="1"/>
          <p:nvPr/>
        </p:nvSpPr>
        <p:spPr>
          <a:xfrm>
            <a:off x="6031409" y="1754310"/>
            <a:ext cx="2612143" cy="4404451"/>
          </a:xfrm>
          <a:prstGeom prst="rect">
            <a:avLst/>
          </a:prstGeom>
          <a:noFill/>
          <a:ln w="28575">
            <a:solidFill>
              <a:srgbClr val="FF0000"/>
            </a:solidFill>
          </a:ln>
        </p:spPr>
        <p:txBody>
          <a:bodyPr wrap="square" rtlCol="0">
            <a:spAutoFit/>
          </a:bodyPr>
          <a:lstStyle/>
          <a:p>
            <a:endParaRPr lang="fr-BE" dirty="0"/>
          </a:p>
        </p:txBody>
      </p:sp>
      <p:sp>
        <p:nvSpPr>
          <p:cNvPr id="2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919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11" name="Rectangle 10"/>
          <p:cNvSpPr/>
          <p:nvPr/>
        </p:nvSpPr>
        <p:spPr>
          <a:xfrm>
            <a:off x="281766" y="1071086"/>
            <a:ext cx="3365152" cy="369332"/>
          </a:xfrm>
          <a:prstGeom prst="rect">
            <a:avLst/>
          </a:prstGeom>
        </p:spPr>
        <p:txBody>
          <a:bodyPr wrap="none">
            <a:spAutoFit/>
          </a:bodyPr>
          <a:lstStyle/>
          <a:p>
            <a:r>
              <a:rPr lang="fr-BE" b="1" dirty="0"/>
              <a:t>N. </a:t>
            </a:r>
            <a:r>
              <a:rPr lang="fr-BE" b="1" dirty="0" smtClean="0"/>
              <a:t>1.2.5. PAIEMENT - MESURAGE </a:t>
            </a:r>
            <a:endParaRPr lang="fr-BE" dirty="0"/>
          </a:p>
        </p:txBody>
      </p:sp>
      <p:sp>
        <p:nvSpPr>
          <p:cNvPr id="19" name="Rectangle 18"/>
          <p:cNvSpPr/>
          <p:nvPr/>
        </p:nvSpPr>
        <p:spPr>
          <a:xfrm>
            <a:off x="434165" y="1592818"/>
            <a:ext cx="8709835" cy="4031873"/>
          </a:xfrm>
          <a:prstGeom prst="rect">
            <a:avLst/>
          </a:prstGeom>
        </p:spPr>
        <p:txBody>
          <a:bodyPr wrap="square">
            <a:spAutoFit/>
          </a:bodyPr>
          <a:lstStyle/>
          <a:p>
            <a:pPr marL="285750" indent="-285750">
              <a:buFont typeface="Arial" panose="020B0604020202020204" pitchFamily="34" charset="0"/>
              <a:buChar char="•"/>
            </a:pPr>
            <a:r>
              <a:rPr lang="fr-BE" sz="1600" b="1" dirty="0" smtClean="0"/>
              <a:t>moyens d'accès </a:t>
            </a:r>
            <a:r>
              <a:rPr lang="fr-BE" sz="1600" dirty="0" smtClean="0"/>
              <a:t>: voir chapitre  N.11 </a:t>
            </a:r>
            <a:r>
              <a:rPr lang="fr-BE" sz="1600" dirty="0"/>
              <a:t>(D'APPLICATION A PARTIR DU 01/01/2016) </a:t>
            </a:r>
            <a:endParaRPr lang="fr-BE" sz="1600" dirty="0" smtClean="0"/>
          </a:p>
          <a:p>
            <a:pPr marL="285750" indent="-285750">
              <a:buFont typeface="Arial" panose="020B0604020202020204" pitchFamily="34" charset="0"/>
              <a:buChar char="•"/>
            </a:pPr>
            <a:endParaRPr lang="fr-BE" sz="1600" dirty="0"/>
          </a:p>
          <a:p>
            <a:pPr marL="285750" indent="-285750">
              <a:buFont typeface="Arial" panose="020B0604020202020204" pitchFamily="34" charset="0"/>
              <a:buChar char="•"/>
            </a:pPr>
            <a:r>
              <a:rPr lang="fr-BE" sz="1600" b="1" dirty="0" smtClean="0"/>
              <a:t>S &gt; 0,25 M²</a:t>
            </a:r>
          </a:p>
          <a:p>
            <a:r>
              <a:rPr lang="fr-BE" sz="1600" dirty="0" smtClean="0"/>
              <a:t>	décapage </a:t>
            </a:r>
            <a:r>
              <a:rPr lang="fr-BE" sz="1600" dirty="0"/>
              <a:t>du support et dégagement généralisé: m² </a:t>
            </a:r>
          </a:p>
          <a:p>
            <a:r>
              <a:rPr lang="fr-BE" sz="1600" dirty="0" smtClean="0"/>
              <a:t>	démolition </a:t>
            </a:r>
            <a:r>
              <a:rPr lang="fr-BE" sz="1600" dirty="0"/>
              <a:t>sélective du béton: m³ </a:t>
            </a:r>
          </a:p>
          <a:p>
            <a:r>
              <a:rPr lang="fr-BE" sz="1600" dirty="0" smtClean="0"/>
              <a:t> 	dégagement </a:t>
            </a:r>
            <a:r>
              <a:rPr lang="fr-BE" sz="1600" dirty="0"/>
              <a:t>localisé derrière les armatures: m d'armatures dégagées </a:t>
            </a:r>
          </a:p>
          <a:p>
            <a:r>
              <a:rPr lang="fr-BE" sz="1600" dirty="0" smtClean="0"/>
              <a:t> 	remplacement </a:t>
            </a:r>
            <a:r>
              <a:rPr lang="fr-BE" sz="1600" dirty="0"/>
              <a:t>d'armatures: kg </a:t>
            </a:r>
          </a:p>
          <a:p>
            <a:r>
              <a:rPr lang="fr-BE" sz="1600" dirty="0" smtClean="0"/>
              <a:t> 	protection </a:t>
            </a:r>
            <a:r>
              <a:rPr lang="fr-BE" sz="1600" dirty="0" err="1"/>
              <a:t>anti-corrosion</a:t>
            </a:r>
            <a:r>
              <a:rPr lang="fr-BE" sz="1600" dirty="0"/>
              <a:t> des armatures et décapage préalable: m d'armatures traitées </a:t>
            </a:r>
          </a:p>
          <a:p>
            <a:r>
              <a:rPr lang="fr-BE" sz="1600" dirty="0" smtClean="0"/>
              <a:t> 	fourniture </a:t>
            </a:r>
            <a:r>
              <a:rPr lang="fr-BE" sz="1600" dirty="0"/>
              <a:t>et mise en </a:t>
            </a:r>
            <a:r>
              <a:rPr lang="fr-BE" sz="1600" dirty="0" err="1"/>
              <a:t>oeuvre</a:t>
            </a:r>
            <a:r>
              <a:rPr lang="fr-BE" sz="1600" dirty="0"/>
              <a:t> de la couche d'accrochage: m² </a:t>
            </a:r>
          </a:p>
          <a:p>
            <a:r>
              <a:rPr lang="fr-BE" sz="1600" dirty="0" smtClean="0"/>
              <a:t> 	fourniture </a:t>
            </a:r>
            <a:r>
              <a:rPr lang="fr-BE" sz="1600" dirty="0"/>
              <a:t>du mortier emballé: kg </a:t>
            </a:r>
          </a:p>
          <a:p>
            <a:r>
              <a:rPr lang="fr-BE" sz="1600" dirty="0" smtClean="0"/>
              <a:t> 	mise </a:t>
            </a:r>
            <a:r>
              <a:rPr lang="fr-BE" sz="1600" dirty="0"/>
              <a:t>en </a:t>
            </a:r>
            <a:r>
              <a:rPr lang="fr-BE" sz="1600" dirty="0" err="1"/>
              <a:t>oeuvre</a:t>
            </a:r>
            <a:r>
              <a:rPr lang="fr-BE" sz="1600" dirty="0"/>
              <a:t> du mortier: </a:t>
            </a:r>
            <a:r>
              <a:rPr lang="fr-BE" sz="1600" dirty="0" smtClean="0"/>
              <a:t>m²</a:t>
            </a:r>
          </a:p>
          <a:p>
            <a:endParaRPr lang="fr-BE" sz="1600" dirty="0"/>
          </a:p>
          <a:p>
            <a:pPr marL="285750" indent="-285750">
              <a:buFont typeface="Arial" panose="020B0604020202020204" pitchFamily="34" charset="0"/>
              <a:buChar char="•"/>
            </a:pPr>
            <a:r>
              <a:rPr lang="fr-BE" sz="1600" b="1" dirty="0" smtClean="0"/>
              <a:t>S &lt; 0,25 M²</a:t>
            </a:r>
          </a:p>
          <a:p>
            <a:r>
              <a:rPr lang="fr-BE" sz="1600" dirty="0"/>
              <a:t>	</a:t>
            </a:r>
            <a:r>
              <a:rPr lang="fr-BE" sz="1600" dirty="0" smtClean="0"/>
              <a:t>réparation </a:t>
            </a:r>
            <a:r>
              <a:rPr lang="fr-BE" sz="1600" dirty="0"/>
              <a:t>du béton (intégrant toutes les </a:t>
            </a:r>
            <a:r>
              <a:rPr lang="fr-BE" sz="1600" dirty="0" smtClean="0"/>
              <a:t>opérations) </a:t>
            </a:r>
            <a:r>
              <a:rPr lang="fr-BE" sz="1600" dirty="0"/>
              <a:t>: p </a:t>
            </a:r>
          </a:p>
          <a:p>
            <a:pPr lvl="1"/>
            <a:r>
              <a:rPr lang="fr-BE" sz="1600" dirty="0" smtClean="0"/>
              <a:t> </a:t>
            </a:r>
            <a:endParaRPr lang="fr-BE" sz="1600" dirty="0"/>
          </a:p>
          <a:p>
            <a:endParaRPr lang="fr-BE" sz="1600" dirty="0"/>
          </a:p>
        </p:txBody>
      </p:sp>
      <p:sp>
        <p:nvSpPr>
          <p:cNvPr id="13" name="ZoneTexte 12"/>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14"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98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11" name="Rectangle 10"/>
          <p:cNvSpPr/>
          <p:nvPr/>
        </p:nvSpPr>
        <p:spPr>
          <a:xfrm>
            <a:off x="281766" y="1071086"/>
            <a:ext cx="8631209" cy="369332"/>
          </a:xfrm>
          <a:prstGeom prst="rect">
            <a:avLst/>
          </a:prstGeom>
        </p:spPr>
        <p:txBody>
          <a:bodyPr wrap="none">
            <a:spAutoFit/>
          </a:bodyPr>
          <a:lstStyle/>
          <a:p>
            <a:r>
              <a:rPr lang="fr-BE" b="1" dirty="0"/>
              <a:t>N. </a:t>
            </a:r>
            <a:r>
              <a:rPr lang="fr-BE" b="1" dirty="0" smtClean="0"/>
              <a:t>1.2.5. PAIEMENT – MESURAGE : </a:t>
            </a:r>
            <a:r>
              <a:rPr lang="fr-BE" dirty="0" smtClean="0"/>
              <a:t>code </a:t>
            </a:r>
            <a:r>
              <a:rPr lang="fr-BE" dirty="0"/>
              <a:t>de mesurage des surfaces à décaper ou à traiter </a:t>
            </a:r>
            <a:r>
              <a:rPr lang="fr-BE" b="1" dirty="0" smtClean="0"/>
              <a:t> </a:t>
            </a:r>
            <a:endParaRPr lang="fr-BE" dirty="0"/>
          </a:p>
        </p:txBody>
      </p:sp>
      <p:sp>
        <p:nvSpPr>
          <p:cNvPr id="3" name="Rectangle 2"/>
          <p:cNvSpPr/>
          <p:nvPr/>
        </p:nvSpPr>
        <p:spPr>
          <a:xfrm>
            <a:off x="171450" y="1569136"/>
            <a:ext cx="5013198" cy="1569660"/>
          </a:xfrm>
          <a:prstGeom prst="rect">
            <a:avLst/>
          </a:prstGeom>
        </p:spPr>
        <p:txBody>
          <a:bodyPr wrap="square">
            <a:spAutoFit/>
          </a:bodyPr>
          <a:lstStyle/>
          <a:p>
            <a:pPr marL="285750" indent="-285750">
              <a:buFont typeface="Arial" panose="020B0604020202020204" pitchFamily="34" charset="0"/>
              <a:buChar char="•"/>
            </a:pPr>
            <a:r>
              <a:rPr lang="fr-BE" sz="1600" dirty="0" smtClean="0"/>
              <a:t>placement </a:t>
            </a:r>
            <a:r>
              <a:rPr lang="fr-BE" sz="1600" dirty="0"/>
              <a:t>ou tracé d'une grille pourvue de mailles carrées de 10 cm de côté devant la zone à mesurer </a:t>
            </a:r>
          </a:p>
          <a:p>
            <a:pPr marL="285750" indent="-285750">
              <a:buFont typeface="Arial" panose="020B0604020202020204" pitchFamily="34" charset="0"/>
              <a:buChar char="•"/>
            </a:pPr>
            <a:r>
              <a:rPr lang="fr-BE" sz="1600" dirty="0" smtClean="0"/>
              <a:t>comptage </a:t>
            </a:r>
            <a:r>
              <a:rPr lang="fr-BE" sz="1600" dirty="0"/>
              <a:t>des mailles dont plus de la moitié de la surface couvre la zone à mesurer </a:t>
            </a:r>
          </a:p>
          <a:p>
            <a:pPr marL="285750" indent="-285750">
              <a:buFont typeface="Arial" panose="020B0604020202020204" pitchFamily="34" charset="0"/>
              <a:buChar char="•"/>
            </a:pPr>
            <a:r>
              <a:rPr lang="fr-BE" sz="1600" dirty="0" smtClean="0"/>
              <a:t>multiplication </a:t>
            </a:r>
            <a:r>
              <a:rPr lang="fr-BE" sz="1600" dirty="0"/>
              <a:t>du nombre de mailles par 0,01 m² afin d'obtenir la surface en </a:t>
            </a:r>
            <a:r>
              <a:rPr lang="fr-BE" sz="1600" dirty="0" smtClean="0"/>
              <a:t>m² </a:t>
            </a:r>
            <a:endParaRPr lang="fr-BE" sz="1600" dirty="0"/>
          </a:p>
        </p:txBody>
      </p:sp>
      <p:pic>
        <p:nvPicPr>
          <p:cNvPr id="13" name="Picture 7" descr="SDC115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98715" y="3675889"/>
            <a:ext cx="3333780" cy="2501017"/>
          </a:xfrm>
          <a:prstGeom prst="rect">
            <a:avLst/>
          </a:prstGeom>
        </p:spPr>
      </p:pic>
      <p:sp>
        <p:nvSpPr>
          <p:cNvPr id="4" name="Rectangle 3"/>
          <p:cNvSpPr/>
          <p:nvPr/>
        </p:nvSpPr>
        <p:spPr>
          <a:xfrm>
            <a:off x="5184648" y="5072303"/>
            <a:ext cx="4130802" cy="230832"/>
          </a:xfrm>
          <a:prstGeom prst="rect">
            <a:avLst/>
          </a:prstGeom>
        </p:spPr>
        <p:txBody>
          <a:bodyPr wrap="square">
            <a:spAutoFit/>
          </a:bodyPr>
          <a:lstStyle/>
          <a:p>
            <a:r>
              <a:rPr lang="fr-BE" sz="900" dirty="0"/>
              <a:t>http://qc.spw.wallonie.be/fr/qualiroutes/frame.jsp?qualiroutesmodules.html</a:t>
            </a:r>
          </a:p>
        </p:txBody>
      </p:sp>
      <p:sp>
        <p:nvSpPr>
          <p:cNvPr id="14" name="Freeform 5"/>
          <p:cNvSpPr>
            <a:spLocks/>
          </p:cNvSpPr>
          <p:nvPr/>
        </p:nvSpPr>
        <p:spPr bwMode="auto">
          <a:xfrm>
            <a:off x="5341786" y="2646561"/>
            <a:ext cx="3317582" cy="2328348"/>
          </a:xfrm>
          <a:custGeom>
            <a:avLst/>
            <a:gdLst>
              <a:gd name="T0" fmla="*/ 1144150937 w 1406"/>
              <a:gd name="T1" fmla="*/ 0 h 908"/>
              <a:gd name="T2" fmla="*/ 0 w 1406"/>
              <a:gd name="T3" fmla="*/ 801409670 h 908"/>
              <a:gd name="T4" fmla="*/ 0 w 1406"/>
              <a:gd name="T5" fmla="*/ 2147483647 h 908"/>
              <a:gd name="T6" fmla="*/ 2147483647 w 1406"/>
              <a:gd name="T7" fmla="*/ 2147483647 h 908"/>
              <a:gd name="T8" fmla="*/ 2147483647 w 1406"/>
              <a:gd name="T9" fmla="*/ 801409670 h 908"/>
              <a:gd name="T10" fmla="*/ 2147483647 w 1406"/>
              <a:gd name="T11" fmla="*/ 0 h 908"/>
              <a:gd name="T12" fmla="*/ 1144150937 w 1406"/>
              <a:gd name="T13" fmla="*/ 0 h 908"/>
              <a:gd name="T14" fmla="*/ 0 60000 65536"/>
              <a:gd name="T15" fmla="*/ 0 60000 65536"/>
              <a:gd name="T16" fmla="*/ 0 60000 65536"/>
              <a:gd name="T17" fmla="*/ 0 60000 65536"/>
              <a:gd name="T18" fmla="*/ 0 60000 65536"/>
              <a:gd name="T19" fmla="*/ 0 60000 65536"/>
              <a:gd name="T20" fmla="*/ 0 60000 65536"/>
              <a:gd name="T21" fmla="*/ 0 w 1406"/>
              <a:gd name="T22" fmla="*/ 0 h 908"/>
              <a:gd name="T23" fmla="*/ 1406 w 1406"/>
              <a:gd name="T24" fmla="*/ 908 h 9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6" h="908">
                <a:moveTo>
                  <a:pt x="454" y="0"/>
                </a:moveTo>
                <a:lnTo>
                  <a:pt x="0" y="318"/>
                </a:lnTo>
                <a:lnTo>
                  <a:pt x="0" y="908"/>
                </a:lnTo>
                <a:lnTo>
                  <a:pt x="1406" y="908"/>
                </a:lnTo>
                <a:lnTo>
                  <a:pt x="1406" y="318"/>
                </a:lnTo>
                <a:lnTo>
                  <a:pt x="1089" y="0"/>
                </a:lnTo>
                <a:lnTo>
                  <a:pt x="454" y="0"/>
                </a:lnTo>
                <a:close/>
              </a:path>
            </a:pathLst>
          </a:custGeom>
          <a:solidFill>
            <a:srgbClr val="FFFF99"/>
          </a:solidFill>
          <a:ln w="9525">
            <a:solidFill>
              <a:schemeClr val="tx1"/>
            </a:solidFill>
            <a:round/>
            <a:headEnd/>
            <a:tailEnd/>
          </a:ln>
        </p:spPr>
        <p:txBody>
          <a:bodyPr wrap="none"/>
          <a:lstStyle/>
          <a:p>
            <a:endParaRPr lang="fr-BE"/>
          </a:p>
        </p:txBody>
      </p:sp>
      <p:grpSp>
        <p:nvGrpSpPr>
          <p:cNvPr id="15" name="Group 30"/>
          <p:cNvGrpSpPr>
            <a:grpSpLocks/>
          </p:cNvGrpSpPr>
          <p:nvPr/>
        </p:nvGrpSpPr>
        <p:grpSpPr bwMode="auto">
          <a:xfrm>
            <a:off x="5341786" y="2221992"/>
            <a:ext cx="1772246" cy="1453897"/>
            <a:chOff x="1383" y="2840"/>
            <a:chExt cx="680" cy="545"/>
          </a:xfrm>
        </p:grpSpPr>
        <p:grpSp>
          <p:nvGrpSpPr>
            <p:cNvPr id="17" name="Group 11"/>
            <p:cNvGrpSpPr>
              <a:grpSpLocks/>
            </p:cNvGrpSpPr>
            <p:nvPr/>
          </p:nvGrpSpPr>
          <p:grpSpPr bwMode="auto">
            <a:xfrm>
              <a:off x="1383" y="2840"/>
              <a:ext cx="680" cy="136"/>
              <a:chOff x="1383" y="2840"/>
              <a:chExt cx="680" cy="136"/>
            </a:xfrm>
          </p:grpSpPr>
          <p:sp>
            <p:nvSpPr>
              <p:cNvPr id="37" name="Rectangle 6"/>
              <p:cNvSpPr>
                <a:spLocks noChangeArrowheads="1"/>
              </p:cNvSpPr>
              <p:nvPr/>
            </p:nvSpPr>
            <p:spPr bwMode="auto">
              <a:xfrm>
                <a:off x="1383"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8" name="Rectangle 7"/>
              <p:cNvSpPr>
                <a:spLocks noChangeArrowheads="1"/>
              </p:cNvSpPr>
              <p:nvPr/>
            </p:nvSpPr>
            <p:spPr bwMode="auto">
              <a:xfrm>
                <a:off x="1519"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9" name="Rectangle 8"/>
              <p:cNvSpPr>
                <a:spLocks noChangeArrowheads="1"/>
              </p:cNvSpPr>
              <p:nvPr/>
            </p:nvSpPr>
            <p:spPr bwMode="auto">
              <a:xfrm>
                <a:off x="1655"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40" name="Rectangle 9"/>
              <p:cNvSpPr>
                <a:spLocks noChangeArrowheads="1"/>
              </p:cNvSpPr>
              <p:nvPr/>
            </p:nvSpPr>
            <p:spPr bwMode="auto">
              <a:xfrm>
                <a:off x="1791"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41" name="Rectangle 10"/>
              <p:cNvSpPr>
                <a:spLocks noChangeArrowheads="1"/>
              </p:cNvSpPr>
              <p:nvPr/>
            </p:nvSpPr>
            <p:spPr bwMode="auto">
              <a:xfrm>
                <a:off x="1927"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grpSp>
        <p:grpSp>
          <p:nvGrpSpPr>
            <p:cNvPr id="18" name="Group 12"/>
            <p:cNvGrpSpPr>
              <a:grpSpLocks/>
            </p:cNvGrpSpPr>
            <p:nvPr/>
          </p:nvGrpSpPr>
          <p:grpSpPr bwMode="auto">
            <a:xfrm>
              <a:off x="1383" y="2976"/>
              <a:ext cx="680" cy="136"/>
              <a:chOff x="1383" y="2840"/>
              <a:chExt cx="680" cy="136"/>
            </a:xfrm>
          </p:grpSpPr>
          <p:sp>
            <p:nvSpPr>
              <p:cNvPr id="32" name="Rectangle 13"/>
              <p:cNvSpPr>
                <a:spLocks noChangeArrowheads="1"/>
              </p:cNvSpPr>
              <p:nvPr/>
            </p:nvSpPr>
            <p:spPr bwMode="auto">
              <a:xfrm>
                <a:off x="1383"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3" name="Rectangle 14"/>
              <p:cNvSpPr>
                <a:spLocks noChangeArrowheads="1"/>
              </p:cNvSpPr>
              <p:nvPr/>
            </p:nvSpPr>
            <p:spPr bwMode="auto">
              <a:xfrm>
                <a:off x="1519"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4" name="Rectangle 15"/>
              <p:cNvSpPr>
                <a:spLocks noChangeArrowheads="1"/>
              </p:cNvSpPr>
              <p:nvPr/>
            </p:nvSpPr>
            <p:spPr bwMode="auto">
              <a:xfrm>
                <a:off x="1655"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5" name="Rectangle 16"/>
              <p:cNvSpPr>
                <a:spLocks noChangeArrowheads="1"/>
              </p:cNvSpPr>
              <p:nvPr/>
            </p:nvSpPr>
            <p:spPr bwMode="auto">
              <a:xfrm>
                <a:off x="1791"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6" name="Rectangle 17"/>
              <p:cNvSpPr>
                <a:spLocks noChangeArrowheads="1"/>
              </p:cNvSpPr>
              <p:nvPr/>
            </p:nvSpPr>
            <p:spPr bwMode="auto">
              <a:xfrm>
                <a:off x="1927"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grpSp>
        <p:grpSp>
          <p:nvGrpSpPr>
            <p:cNvPr id="20" name="Group 18"/>
            <p:cNvGrpSpPr>
              <a:grpSpLocks/>
            </p:cNvGrpSpPr>
            <p:nvPr/>
          </p:nvGrpSpPr>
          <p:grpSpPr bwMode="auto">
            <a:xfrm>
              <a:off x="1383" y="3113"/>
              <a:ext cx="680" cy="136"/>
              <a:chOff x="1383" y="2840"/>
              <a:chExt cx="680" cy="136"/>
            </a:xfrm>
          </p:grpSpPr>
          <p:sp>
            <p:nvSpPr>
              <p:cNvPr id="27" name="Rectangle 19"/>
              <p:cNvSpPr>
                <a:spLocks noChangeArrowheads="1"/>
              </p:cNvSpPr>
              <p:nvPr/>
            </p:nvSpPr>
            <p:spPr bwMode="auto">
              <a:xfrm>
                <a:off x="1383"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28" name="Rectangle 20"/>
              <p:cNvSpPr>
                <a:spLocks noChangeArrowheads="1"/>
              </p:cNvSpPr>
              <p:nvPr/>
            </p:nvSpPr>
            <p:spPr bwMode="auto">
              <a:xfrm>
                <a:off x="1519"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29" name="Rectangle 21"/>
              <p:cNvSpPr>
                <a:spLocks noChangeArrowheads="1"/>
              </p:cNvSpPr>
              <p:nvPr/>
            </p:nvSpPr>
            <p:spPr bwMode="auto">
              <a:xfrm>
                <a:off x="1655"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0" name="Rectangle 22"/>
              <p:cNvSpPr>
                <a:spLocks noChangeArrowheads="1"/>
              </p:cNvSpPr>
              <p:nvPr/>
            </p:nvSpPr>
            <p:spPr bwMode="auto">
              <a:xfrm>
                <a:off x="1791"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31" name="Rectangle 23"/>
              <p:cNvSpPr>
                <a:spLocks noChangeArrowheads="1"/>
              </p:cNvSpPr>
              <p:nvPr/>
            </p:nvSpPr>
            <p:spPr bwMode="auto">
              <a:xfrm>
                <a:off x="1927"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grpSp>
        <p:grpSp>
          <p:nvGrpSpPr>
            <p:cNvPr id="21" name="Group 24"/>
            <p:cNvGrpSpPr>
              <a:grpSpLocks/>
            </p:cNvGrpSpPr>
            <p:nvPr/>
          </p:nvGrpSpPr>
          <p:grpSpPr bwMode="auto">
            <a:xfrm>
              <a:off x="1383" y="3249"/>
              <a:ext cx="680" cy="136"/>
              <a:chOff x="1383" y="2840"/>
              <a:chExt cx="680" cy="136"/>
            </a:xfrm>
          </p:grpSpPr>
          <p:sp>
            <p:nvSpPr>
              <p:cNvPr id="22" name="Rectangle 25"/>
              <p:cNvSpPr>
                <a:spLocks noChangeArrowheads="1"/>
              </p:cNvSpPr>
              <p:nvPr/>
            </p:nvSpPr>
            <p:spPr bwMode="auto">
              <a:xfrm>
                <a:off x="1383"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23" name="Rectangle 26"/>
              <p:cNvSpPr>
                <a:spLocks noChangeArrowheads="1"/>
              </p:cNvSpPr>
              <p:nvPr/>
            </p:nvSpPr>
            <p:spPr bwMode="auto">
              <a:xfrm>
                <a:off x="1519"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24" name="Rectangle 27"/>
              <p:cNvSpPr>
                <a:spLocks noChangeArrowheads="1"/>
              </p:cNvSpPr>
              <p:nvPr/>
            </p:nvSpPr>
            <p:spPr bwMode="auto">
              <a:xfrm>
                <a:off x="1655"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25" name="Rectangle 28"/>
              <p:cNvSpPr>
                <a:spLocks noChangeArrowheads="1"/>
              </p:cNvSpPr>
              <p:nvPr/>
            </p:nvSpPr>
            <p:spPr bwMode="auto">
              <a:xfrm>
                <a:off x="1791"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sp>
            <p:nvSpPr>
              <p:cNvPr id="26" name="Rectangle 29"/>
              <p:cNvSpPr>
                <a:spLocks noChangeArrowheads="1"/>
              </p:cNvSpPr>
              <p:nvPr/>
            </p:nvSpPr>
            <p:spPr bwMode="auto">
              <a:xfrm>
                <a:off x="1927" y="2840"/>
                <a:ext cx="136" cy="136"/>
              </a:xfrm>
              <a:prstGeom prst="rect">
                <a:avLst/>
              </a:prstGeom>
              <a:noFill/>
              <a:ln w="28575">
                <a:solidFill>
                  <a:srgbClr val="C3092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Geneva" pitchFamily="64" charset="-128"/>
                  </a:defRPr>
                </a:lvl1pPr>
                <a:lvl2pPr marL="742950" indent="-285750">
                  <a:defRPr sz="2400">
                    <a:solidFill>
                      <a:schemeClr val="tx1"/>
                    </a:solidFill>
                    <a:latin typeface="Times New Roman" pitchFamily="18" charset="0"/>
                    <a:ea typeface="Geneva" pitchFamily="64" charset="-128"/>
                  </a:defRPr>
                </a:lvl2pPr>
                <a:lvl3pPr marL="1143000" indent="-228600">
                  <a:defRPr sz="2400">
                    <a:solidFill>
                      <a:schemeClr val="tx1"/>
                    </a:solidFill>
                    <a:latin typeface="Times New Roman" pitchFamily="18" charset="0"/>
                    <a:ea typeface="Geneva" pitchFamily="64" charset="-128"/>
                  </a:defRPr>
                </a:lvl3pPr>
                <a:lvl4pPr marL="1600200" indent="-228600">
                  <a:defRPr sz="2400">
                    <a:solidFill>
                      <a:schemeClr val="tx1"/>
                    </a:solidFill>
                    <a:latin typeface="Times New Roman" pitchFamily="18" charset="0"/>
                    <a:ea typeface="Geneva" pitchFamily="64" charset="-128"/>
                  </a:defRPr>
                </a:lvl4pPr>
                <a:lvl5pPr marL="2057400" indent="-228600">
                  <a:defRPr sz="2400">
                    <a:solidFill>
                      <a:schemeClr val="tx1"/>
                    </a:solidFill>
                    <a:latin typeface="Times New Roman" pitchFamily="18" charset="0"/>
                    <a:ea typeface="Geneva" pitchFamily="64" charset="-128"/>
                  </a:defRPr>
                </a:lvl5pPr>
                <a:lvl6pPr marL="2514600" indent="-228600" fontAlgn="base">
                  <a:spcBef>
                    <a:spcPct val="0"/>
                  </a:spcBef>
                  <a:spcAft>
                    <a:spcPct val="0"/>
                  </a:spcAft>
                  <a:defRPr sz="2400">
                    <a:solidFill>
                      <a:schemeClr val="tx1"/>
                    </a:solidFill>
                    <a:latin typeface="Times New Roman" pitchFamily="18" charset="0"/>
                    <a:ea typeface="Geneva" pitchFamily="64" charset="-128"/>
                  </a:defRPr>
                </a:lvl6pPr>
                <a:lvl7pPr marL="2971800" indent="-228600" fontAlgn="base">
                  <a:spcBef>
                    <a:spcPct val="0"/>
                  </a:spcBef>
                  <a:spcAft>
                    <a:spcPct val="0"/>
                  </a:spcAft>
                  <a:defRPr sz="2400">
                    <a:solidFill>
                      <a:schemeClr val="tx1"/>
                    </a:solidFill>
                    <a:latin typeface="Times New Roman" pitchFamily="18" charset="0"/>
                    <a:ea typeface="Geneva" pitchFamily="64" charset="-128"/>
                  </a:defRPr>
                </a:lvl7pPr>
                <a:lvl8pPr marL="3429000" indent="-228600" fontAlgn="base">
                  <a:spcBef>
                    <a:spcPct val="0"/>
                  </a:spcBef>
                  <a:spcAft>
                    <a:spcPct val="0"/>
                  </a:spcAft>
                  <a:defRPr sz="2400">
                    <a:solidFill>
                      <a:schemeClr val="tx1"/>
                    </a:solidFill>
                    <a:latin typeface="Times New Roman" pitchFamily="18" charset="0"/>
                    <a:ea typeface="Geneva" pitchFamily="64" charset="-128"/>
                  </a:defRPr>
                </a:lvl8pPr>
                <a:lvl9pPr marL="3886200" indent="-228600" fontAlgn="base">
                  <a:spcBef>
                    <a:spcPct val="0"/>
                  </a:spcBef>
                  <a:spcAft>
                    <a:spcPct val="0"/>
                  </a:spcAft>
                  <a:defRPr sz="2400">
                    <a:solidFill>
                      <a:schemeClr val="tx1"/>
                    </a:solidFill>
                    <a:latin typeface="Times New Roman" pitchFamily="18" charset="0"/>
                    <a:ea typeface="Geneva" pitchFamily="64" charset="-128"/>
                  </a:defRPr>
                </a:lvl9pPr>
              </a:lstStyle>
              <a:p>
                <a:endParaRPr lang="fr-FR" altLang="fr-FR"/>
              </a:p>
            </p:txBody>
          </p:sp>
        </p:grpSp>
      </p:grpSp>
      <p:sp>
        <p:nvSpPr>
          <p:cNvPr id="44" name="ZoneTexte 43"/>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45"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83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978" t="15086" r="22855" b="15729"/>
          <a:stretch/>
        </p:blipFill>
        <p:spPr bwMode="auto">
          <a:xfrm>
            <a:off x="1206500" y="1237424"/>
            <a:ext cx="7391400" cy="521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65100" y="1512792"/>
            <a:ext cx="677108" cy="4663440"/>
          </a:xfrm>
          <a:prstGeom prst="rect">
            <a:avLst/>
          </a:prstGeom>
          <a:solidFill>
            <a:srgbClr val="00B0F0"/>
          </a:solidFill>
        </p:spPr>
        <p:txBody>
          <a:bodyPr vert="vert270" wrap="square">
            <a:spAutoFit/>
          </a:bodyPr>
          <a:lstStyle/>
          <a:p>
            <a:r>
              <a:rPr lang="fr-BE" sz="3200" dirty="0" smtClean="0"/>
              <a:t>FICHE PRODUIT </a:t>
            </a:r>
            <a:endParaRPr lang="fr-BE" sz="3200" dirty="0"/>
          </a:p>
        </p:txBody>
      </p:sp>
      <p:sp>
        <p:nvSpPr>
          <p:cNvPr id="17" name="Ellipse 16"/>
          <p:cNvSpPr/>
          <p:nvPr/>
        </p:nvSpPr>
        <p:spPr>
          <a:xfrm>
            <a:off x="5919785" y="1869321"/>
            <a:ext cx="300514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498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65100" y="1512792"/>
            <a:ext cx="677108" cy="4663440"/>
          </a:xfrm>
          <a:prstGeom prst="rect">
            <a:avLst/>
          </a:prstGeom>
          <a:solidFill>
            <a:srgbClr val="00B0F0"/>
          </a:solidFill>
        </p:spPr>
        <p:txBody>
          <a:bodyPr vert="vert270" wrap="square">
            <a:spAutoFit/>
          </a:bodyPr>
          <a:lstStyle/>
          <a:p>
            <a:r>
              <a:rPr lang="fr-BE" sz="3200" dirty="0" smtClean="0"/>
              <a:t>FICHE PRODUIT </a:t>
            </a:r>
            <a:endParaRPr lang="fr-BE" sz="3200" dirty="0"/>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733" t="19710" r="23201" b="11372"/>
          <a:stretch/>
        </p:blipFill>
        <p:spPr bwMode="auto">
          <a:xfrm>
            <a:off x="1361209" y="1328662"/>
            <a:ext cx="7147302" cy="503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871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p:txBody>
          <a:bodyPr vert="horz" lIns="91440" tIns="45720" rIns="91440" bIns="45720" rtlCol="0" anchor="ctr">
            <a:normAutofit/>
          </a:bodyPr>
          <a:lstStyle/>
          <a:p>
            <a:r>
              <a:rPr lang="fr-BE" sz="2400" dirty="0" smtClean="0"/>
              <a:t>Context</a:t>
            </a:r>
            <a:r>
              <a:rPr lang="fr-BE" sz="2400" dirty="0"/>
              <a:t>e</a:t>
            </a:r>
            <a:r>
              <a:rPr lang="fr-BE" sz="2400" dirty="0" smtClean="0"/>
              <a:t> </a:t>
            </a:r>
            <a:r>
              <a:rPr lang="fr-BE" sz="2400" dirty="0"/>
              <a:t>– </a:t>
            </a:r>
            <a:r>
              <a:rPr lang="fr-BE" sz="2400" dirty="0" smtClean="0"/>
              <a:t>mode </a:t>
            </a:r>
            <a:r>
              <a:rPr lang="fr-BE" sz="2400" dirty="0"/>
              <a:t>de </a:t>
            </a:r>
            <a:r>
              <a:rPr lang="fr-BE" sz="2400" dirty="0" smtClean="0"/>
              <a:t>présentation : choix du chantier</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utoShape 2" descr="RÃ©sultat de recherche d'images pour &quot;NBN E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RÃ©sultat de recherche d'images pour &quot;NBN E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ZoneTexte 10"/>
          <p:cNvSpPr txBox="1"/>
          <p:nvPr/>
        </p:nvSpPr>
        <p:spPr>
          <a:xfrm>
            <a:off x="307975" y="1110169"/>
            <a:ext cx="8667750" cy="1200329"/>
          </a:xfrm>
          <a:prstGeom prst="rect">
            <a:avLst/>
          </a:prstGeom>
          <a:noFill/>
        </p:spPr>
        <p:txBody>
          <a:bodyPr wrap="square" rtlCol="0">
            <a:spAutoFit/>
          </a:bodyPr>
          <a:lstStyle/>
          <a:p>
            <a:pPr>
              <a:lnSpc>
                <a:spcPct val="150000"/>
              </a:lnSpc>
            </a:pPr>
            <a:r>
              <a:rPr lang="fr-BE" sz="1600" dirty="0" smtClean="0"/>
              <a:t>Module 7B : </a:t>
            </a:r>
            <a:r>
              <a:rPr lang="fr-BE" sz="1600" u="sng" dirty="0" smtClean="0"/>
              <a:t>Entretien d’ouvrages d’art : Quel chantier?</a:t>
            </a:r>
            <a:endParaRPr lang="fr-BE" sz="1600" dirty="0" smtClean="0"/>
          </a:p>
          <a:p>
            <a:pPr>
              <a:lnSpc>
                <a:spcPct val="150000"/>
              </a:lnSpc>
            </a:pPr>
            <a:r>
              <a:rPr lang="fr-BE" sz="1600" dirty="0"/>
              <a:t>	</a:t>
            </a:r>
            <a:r>
              <a:rPr lang="fr-BE" sz="1600" dirty="0" smtClean="0"/>
              <a:t>		</a:t>
            </a:r>
          </a:p>
          <a:p>
            <a:pPr>
              <a:lnSpc>
                <a:spcPct val="150000"/>
              </a:lnSpc>
            </a:pPr>
            <a:r>
              <a:rPr lang="fr-BE" sz="1600" dirty="0" smtClean="0"/>
              <a:t>			E42 / A27 – Réhabilitation du viaduc d’Ensival à Verviers			</a:t>
            </a:r>
          </a:p>
        </p:txBody>
      </p:sp>
      <p:pic>
        <p:nvPicPr>
          <p:cNvPr id="1026" name="Picture 2" descr="C:\Users\HP\Desktop\Formation_Qualiroutes\00607-0 - VIADUC D'ENSIVAL I XX 1  à  VERVIERS\Photos\DGO165\2008_01_15 bm\20080115_bm 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20090"/>
          <a:stretch/>
        </p:blipFill>
        <p:spPr bwMode="auto">
          <a:xfrm>
            <a:off x="612775" y="2330757"/>
            <a:ext cx="3756025" cy="22510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Formation_Qualiroutes\00607-0 - VIADUC D'ENSIVAL I XX 1  à  VERVIERS\Photos\DGO165\2008_01_15 bm\20080115_bm 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588"/>
          <a:stretch/>
        </p:blipFill>
        <p:spPr bwMode="auto">
          <a:xfrm>
            <a:off x="5168899" y="2330757"/>
            <a:ext cx="3514051" cy="2251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20" t="24000" r="2875" b="20000"/>
          <a:stretch/>
        </p:blipFill>
        <p:spPr bwMode="auto">
          <a:xfrm>
            <a:off x="2049462" y="4673232"/>
            <a:ext cx="5464175" cy="182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098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1766" y="1071086"/>
            <a:ext cx="3155992" cy="369332"/>
          </a:xfrm>
          <a:prstGeom prst="rect">
            <a:avLst/>
          </a:prstGeom>
        </p:spPr>
        <p:txBody>
          <a:bodyPr wrap="none">
            <a:spAutoFit/>
          </a:bodyPr>
          <a:lstStyle/>
          <a:p>
            <a:r>
              <a:rPr lang="fr-BE" b="1" dirty="0"/>
              <a:t>N. </a:t>
            </a:r>
            <a:r>
              <a:rPr lang="fr-BE" b="1" dirty="0" smtClean="0"/>
              <a:t>1.2.2. </a:t>
            </a:r>
            <a:r>
              <a:rPr lang="fr-BE" b="1" dirty="0"/>
              <a:t>CLAUSES </a:t>
            </a:r>
            <a:r>
              <a:rPr lang="fr-BE" b="1" dirty="0" smtClean="0"/>
              <a:t>TECHNIQUES</a:t>
            </a:r>
            <a:endParaRPr lang="fr-BE" b="1" dirty="0"/>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306" y="1446806"/>
            <a:ext cx="8774710" cy="584775"/>
          </a:xfrm>
          <a:prstGeom prst="rect">
            <a:avLst/>
          </a:prstGeom>
        </p:spPr>
        <p:txBody>
          <a:bodyPr wrap="square">
            <a:spAutoFit/>
          </a:bodyPr>
          <a:lstStyle/>
          <a:p>
            <a:pPr marL="285750" indent="-285750">
              <a:buFont typeface="Arial" panose="020B0604020202020204" pitchFamily="34" charset="0"/>
              <a:buChar char="•"/>
            </a:pPr>
            <a:r>
              <a:rPr lang="fr-BE" sz="1600" b="1" dirty="0" smtClean="0"/>
              <a:t>Profondeur de décapage (</a:t>
            </a:r>
            <a:r>
              <a:rPr lang="fr-BE" sz="1600" b="1" dirty="0"/>
              <a:t>r</a:t>
            </a:r>
            <a:r>
              <a:rPr lang="fr-BE" sz="1600" b="1" baseline="-25000" dirty="0"/>
              <a:t>d</a:t>
            </a:r>
            <a:r>
              <a:rPr lang="fr-BE" sz="1600" b="1" dirty="0" smtClean="0"/>
              <a:t>)</a:t>
            </a:r>
            <a:r>
              <a:rPr lang="fr-BE" sz="1600" dirty="0" smtClean="0"/>
              <a:t>: différence entre résine (10 mm derrière l’armature) et liant hydraulique (différents cas suivant </a:t>
            </a:r>
            <a:r>
              <a:rPr lang="fr-BE" sz="1600" b="1" dirty="0" smtClean="0"/>
              <a:t>enrobage (c)</a:t>
            </a:r>
            <a:r>
              <a:rPr lang="fr-BE" sz="1600" dirty="0" smtClean="0"/>
              <a:t> et </a:t>
            </a:r>
            <a:r>
              <a:rPr lang="fr-BE" sz="1600" b="1" dirty="0" smtClean="0"/>
              <a:t>profondeur de carbonatation (d)</a:t>
            </a:r>
            <a:r>
              <a:rPr lang="fr-BE" sz="1600" dirty="0" smtClean="0"/>
              <a:t>)</a:t>
            </a:r>
            <a:endParaRPr lang="fr-BE" sz="1600" dirty="0"/>
          </a:p>
        </p:txBody>
      </p:sp>
      <p:sp>
        <p:nvSpPr>
          <p:cNvPr id="3" name="Rectangle 2"/>
          <p:cNvSpPr/>
          <p:nvPr/>
        </p:nvSpPr>
        <p:spPr>
          <a:xfrm>
            <a:off x="497307" y="2108829"/>
            <a:ext cx="5144542" cy="1323439"/>
          </a:xfrm>
          <a:prstGeom prst="rect">
            <a:avLst/>
          </a:prstGeom>
          <a:ln w="28575">
            <a:solidFill>
              <a:srgbClr val="0070C0"/>
            </a:solidFill>
          </a:ln>
        </p:spPr>
        <p:txBody>
          <a:bodyPr wrap="square">
            <a:spAutoFit/>
          </a:bodyPr>
          <a:lstStyle/>
          <a:p>
            <a:r>
              <a:rPr lang="fr-BE" sz="1600" dirty="0" smtClean="0"/>
              <a:t>- Sans </a:t>
            </a:r>
            <a:r>
              <a:rPr lang="fr-BE" sz="1600" dirty="0"/>
              <a:t>recouvrement général de mortier de ragréage </a:t>
            </a:r>
            <a:endParaRPr lang="fr-BE" sz="1600" dirty="0" smtClean="0"/>
          </a:p>
          <a:p>
            <a:r>
              <a:rPr lang="fr-BE" sz="1600" dirty="0" smtClean="0"/>
              <a:t>- Enrobage (c)  </a:t>
            </a:r>
            <a:r>
              <a:rPr lang="fr-BE" sz="1600" dirty="0"/>
              <a:t>≥ </a:t>
            </a:r>
            <a:r>
              <a:rPr lang="fr-BE" sz="1600" dirty="0" smtClean="0"/>
              <a:t> 20 </a:t>
            </a:r>
            <a:r>
              <a:rPr lang="fr-BE" sz="1600" dirty="0"/>
              <a:t>mm </a:t>
            </a:r>
          </a:p>
          <a:p>
            <a:r>
              <a:rPr lang="fr-BE" sz="1600" dirty="0" smtClean="0"/>
              <a:t>- Si </a:t>
            </a:r>
            <a:r>
              <a:rPr lang="fr-BE" sz="1600" dirty="0"/>
              <a:t>c + ø/2 </a:t>
            </a:r>
            <a:r>
              <a:rPr lang="fr-BE" sz="1600" dirty="0" smtClean="0"/>
              <a:t>≤ </a:t>
            </a:r>
            <a:r>
              <a:rPr lang="fr-BE" sz="1600" dirty="0"/>
              <a:t>d ≤</a:t>
            </a:r>
            <a:r>
              <a:rPr lang="fr-BE" sz="1600" dirty="0" smtClean="0"/>
              <a:t> </a:t>
            </a:r>
            <a:r>
              <a:rPr lang="fr-BE" sz="1600" dirty="0"/>
              <a:t>c + ø + 10 </a:t>
            </a:r>
            <a:endParaRPr lang="fr-BE" sz="1600" dirty="0" smtClean="0"/>
          </a:p>
          <a:p>
            <a:r>
              <a:rPr lang="fr-BE" sz="1600" dirty="0" smtClean="0"/>
              <a:t>   alors </a:t>
            </a:r>
            <a:r>
              <a:rPr lang="fr-BE" sz="1600" dirty="0"/>
              <a:t>r</a:t>
            </a:r>
            <a:r>
              <a:rPr lang="fr-BE" sz="1600" baseline="-25000" dirty="0"/>
              <a:t>d</a:t>
            </a:r>
            <a:r>
              <a:rPr lang="fr-BE" sz="1600" dirty="0"/>
              <a:t> = c + ø + 10 et c + ø + 4 </a:t>
            </a:r>
            <a:r>
              <a:rPr lang="fr-BE" sz="1600" dirty="0" err="1" smtClean="0"/>
              <a:t>Dmax</a:t>
            </a:r>
            <a:r>
              <a:rPr lang="fr-BE" sz="1600" dirty="0"/>
              <a:t> </a:t>
            </a:r>
            <a:r>
              <a:rPr lang="fr-BE" sz="1600" dirty="0" smtClean="0"/>
              <a:t>(mortier</a:t>
            </a:r>
            <a:r>
              <a:rPr lang="fr-BE" sz="1600" dirty="0"/>
              <a:t>)</a:t>
            </a:r>
            <a:r>
              <a:rPr lang="fr-BE" sz="1600" dirty="0" smtClean="0"/>
              <a:t> </a:t>
            </a:r>
            <a:endParaRPr lang="fr-BE" sz="1600" dirty="0"/>
          </a:p>
          <a:p>
            <a:r>
              <a:rPr lang="fr-BE" sz="1600" dirty="0"/>
              <a:t>	</a:t>
            </a:r>
            <a:r>
              <a:rPr lang="fr-BE" sz="1600" dirty="0" smtClean="0"/>
              <a:t>    r</a:t>
            </a:r>
            <a:r>
              <a:rPr lang="el-GR" sz="1600" baseline="-25000" dirty="0" smtClean="0"/>
              <a:t>ω</a:t>
            </a:r>
            <a:r>
              <a:rPr lang="fr-BE" sz="1600" dirty="0" smtClean="0"/>
              <a:t> </a:t>
            </a:r>
            <a:r>
              <a:rPr lang="fr-BE" sz="1600" dirty="0"/>
              <a:t>= 3 x ø avec au min. 20 + ø + 20</a:t>
            </a:r>
            <a:r>
              <a:rPr lang="fr-BE" sz="1600" dirty="0" smtClean="0"/>
              <a:t> </a:t>
            </a:r>
            <a:endParaRPr lang="fr-BE" sz="1600" dirty="0"/>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595"/>
          <a:stretch/>
        </p:blipFill>
        <p:spPr bwMode="auto">
          <a:xfrm>
            <a:off x="256698" y="3705958"/>
            <a:ext cx="1549498" cy="218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64208" y="3586157"/>
            <a:ext cx="4572000" cy="2308324"/>
          </a:xfrm>
          <a:prstGeom prst="rect">
            <a:avLst/>
          </a:prstGeom>
        </p:spPr>
        <p:txBody>
          <a:bodyPr>
            <a:spAutoFit/>
          </a:bodyPr>
          <a:lstStyle/>
          <a:p>
            <a:r>
              <a:rPr lang="fr-BE" sz="1600" dirty="0"/>
              <a:t>Surface initiale du béton </a:t>
            </a:r>
          </a:p>
          <a:p>
            <a:r>
              <a:rPr lang="fr-BE" sz="1600" dirty="0"/>
              <a:t>Limite minimale de décapage </a:t>
            </a:r>
          </a:p>
          <a:p>
            <a:r>
              <a:rPr lang="fr-BE" sz="1600" dirty="0"/>
              <a:t>Front de carbonatation </a:t>
            </a:r>
          </a:p>
          <a:p>
            <a:r>
              <a:rPr lang="fr-BE" sz="1600" dirty="0"/>
              <a:t>Surface de l'acier corrodé </a:t>
            </a:r>
          </a:p>
          <a:p>
            <a:r>
              <a:rPr lang="fr-BE" sz="1600" dirty="0"/>
              <a:t>Limite d'éclatement du béton </a:t>
            </a:r>
          </a:p>
          <a:p>
            <a:r>
              <a:rPr lang="fr-BE" sz="1600" dirty="0"/>
              <a:t>Armature </a:t>
            </a:r>
          </a:p>
          <a:p>
            <a:r>
              <a:rPr lang="fr-BE" sz="1600" dirty="0"/>
              <a:t>Mortier de ragréage </a:t>
            </a:r>
          </a:p>
          <a:p>
            <a:r>
              <a:rPr lang="fr-BE" sz="1600" dirty="0"/>
              <a:t>Couche de protection anticorrosion sur l'acier </a:t>
            </a:r>
          </a:p>
          <a:p>
            <a:r>
              <a:rPr lang="fr-BE" sz="1600" dirty="0"/>
              <a:t>Couche de protection du béton </a:t>
            </a:r>
          </a:p>
        </p:txBody>
      </p:sp>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4256"/>
          <a:stretch/>
        </p:blipFill>
        <p:spPr bwMode="auto">
          <a:xfrm>
            <a:off x="6035182" y="2216743"/>
            <a:ext cx="2552700" cy="37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387348" y="5440775"/>
            <a:ext cx="1856410" cy="1015663"/>
          </a:xfrm>
          <a:prstGeom prst="rect">
            <a:avLst/>
          </a:prstGeom>
        </p:spPr>
        <p:txBody>
          <a:bodyPr wrap="square">
            <a:spAutoFit/>
          </a:bodyPr>
          <a:lstStyle/>
          <a:p>
            <a:r>
              <a:rPr lang="fr-BE" sz="1200" dirty="0"/>
              <a:t>Décapage d'armature principalement située en zone carbonatée, dont l'enrobage initial est supérieur à 20 mm </a:t>
            </a:r>
          </a:p>
        </p:txBody>
      </p:sp>
      <p:sp>
        <p:nvSpPr>
          <p:cNvPr id="8" name="Rectangle 7"/>
          <p:cNvSpPr/>
          <p:nvPr/>
        </p:nvSpPr>
        <p:spPr>
          <a:xfrm>
            <a:off x="1446494" y="6152249"/>
            <a:ext cx="5647324" cy="276999"/>
          </a:xfrm>
          <a:prstGeom prst="rect">
            <a:avLst/>
          </a:prstGeom>
        </p:spPr>
        <p:txBody>
          <a:bodyPr wrap="square">
            <a:spAutoFit/>
          </a:bodyPr>
          <a:lstStyle/>
          <a:p>
            <a:r>
              <a:rPr lang="fr-BE" sz="1200" dirty="0">
                <a:hlinkClick r:id="rId6"/>
              </a:rPr>
              <a:t>http://qc.spw.wallonie.be/fr/ig/doc/2015/Michele%20Cuypers.mp4</a:t>
            </a:r>
            <a:endParaRPr lang="fr-BE" sz="1200" dirty="0"/>
          </a:p>
        </p:txBody>
      </p:sp>
      <p:sp>
        <p:nvSpPr>
          <p:cNvPr id="15"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490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11" name="Rectangle 10"/>
          <p:cNvSpPr/>
          <p:nvPr/>
        </p:nvSpPr>
        <p:spPr>
          <a:xfrm>
            <a:off x="281766" y="1071086"/>
            <a:ext cx="8176534" cy="369332"/>
          </a:xfrm>
          <a:prstGeom prst="rect">
            <a:avLst/>
          </a:prstGeom>
        </p:spPr>
        <p:txBody>
          <a:bodyPr wrap="none">
            <a:spAutoFit/>
          </a:bodyPr>
          <a:lstStyle/>
          <a:p>
            <a:r>
              <a:rPr lang="fr-BE" b="1" dirty="0"/>
              <a:t>N. </a:t>
            </a:r>
            <a:r>
              <a:rPr lang="fr-BE" b="1" dirty="0" smtClean="0"/>
              <a:t>1.2.5. PAIEMENT – MESURAGE : </a:t>
            </a:r>
            <a:r>
              <a:rPr lang="fr-BE" dirty="0" smtClean="0"/>
              <a:t>Le </a:t>
            </a:r>
            <a:r>
              <a:rPr lang="fr-BE" dirty="0"/>
              <a:t>décapage par couches de 3 cm </a:t>
            </a:r>
            <a:r>
              <a:rPr lang="fr-BE" dirty="0" smtClean="0"/>
              <a:t>– </a:t>
            </a:r>
            <a:r>
              <a:rPr lang="fr-BE" u="sng" dirty="0" smtClean="0"/>
              <a:t>paroi verticale</a:t>
            </a:r>
            <a:endParaRPr lang="fr-BE" u="sng"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89" t="24575" r="31125" b="30170"/>
          <a:stretch/>
        </p:blipFill>
        <p:spPr bwMode="auto">
          <a:xfrm>
            <a:off x="3074055" y="1577221"/>
            <a:ext cx="571752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Ellipse 13"/>
          <p:cNvSpPr/>
          <p:nvPr/>
        </p:nvSpPr>
        <p:spPr>
          <a:xfrm>
            <a:off x="3074055" y="2516386"/>
            <a:ext cx="604137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10" r="33706" b="32966"/>
          <a:stretch/>
        </p:blipFill>
        <p:spPr bwMode="auto">
          <a:xfrm>
            <a:off x="336630" y="1440418"/>
            <a:ext cx="2342378" cy="476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18" t="68121" r="12048" b="8657"/>
          <a:stretch/>
        </p:blipFill>
        <p:spPr bwMode="auto">
          <a:xfrm>
            <a:off x="2759618" y="4701421"/>
            <a:ext cx="4246663" cy="1939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13"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802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N.1.3 REPARATION </a:t>
            </a:r>
            <a:r>
              <a:rPr lang="fr-BE" sz="1200" dirty="0"/>
              <a:t>DES DALLES DE TABLIER</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9639" y="242485"/>
            <a:ext cx="1035761" cy="77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286000" y="2413338"/>
            <a:ext cx="4572000" cy="1477328"/>
          </a:xfrm>
          <a:prstGeom prst="rect">
            <a:avLst/>
          </a:prstGeom>
        </p:spPr>
        <p:txBody>
          <a:bodyPr>
            <a:spAutoFit/>
          </a:bodyPr>
          <a:lstStyle/>
          <a:p>
            <a:endParaRPr lang="fr-BE" dirty="0"/>
          </a:p>
          <a:p>
            <a:endParaRPr lang="fr-BE" dirty="0"/>
          </a:p>
          <a:p>
            <a:endParaRPr lang="fr-BE" dirty="0"/>
          </a:p>
          <a:p>
            <a:endParaRPr lang="fr-BE" dirty="0"/>
          </a:p>
          <a:p>
            <a:r>
              <a:rPr lang="fr-BE" dirty="0"/>
              <a:t>   </a:t>
            </a:r>
          </a:p>
        </p:txBody>
      </p:sp>
      <p:sp>
        <p:nvSpPr>
          <p:cNvPr id="3" name="Rectangle 2"/>
          <p:cNvSpPr/>
          <p:nvPr/>
        </p:nvSpPr>
        <p:spPr>
          <a:xfrm>
            <a:off x="471165" y="2531394"/>
            <a:ext cx="8201670" cy="2031325"/>
          </a:xfrm>
          <a:prstGeom prst="rect">
            <a:avLst/>
          </a:prstGeom>
        </p:spPr>
        <p:txBody>
          <a:bodyPr wrap="square">
            <a:spAutoFit/>
          </a:bodyPr>
          <a:lstStyle/>
          <a:p>
            <a:r>
              <a:rPr lang="fr-FR" b="1" cap="all" dirty="0"/>
              <a:t>N. 1.3.2.1. REPARATION DES DALLES DE TABLIER – produits</a:t>
            </a:r>
            <a:endParaRPr lang="fr-BE" b="1" cap="all" dirty="0"/>
          </a:p>
          <a:p>
            <a:r>
              <a:rPr lang="fr-FR" dirty="0"/>
              <a:t> </a:t>
            </a:r>
            <a:endParaRPr lang="fr-BE" dirty="0"/>
          </a:p>
          <a:p>
            <a:r>
              <a:rPr lang="fr-FR" i="1" dirty="0"/>
              <a:t>Avant de prescrire un mortier de correction de texture tel que </a:t>
            </a:r>
            <a:r>
              <a:rPr lang="fr-FR" i="1" dirty="0" err="1"/>
              <a:t>que</a:t>
            </a:r>
            <a:r>
              <a:rPr lang="fr-FR" i="1" dirty="0"/>
              <a:t> défini au N3133-F du CPN, il y a lieu de s’assurer auprès de la Direction des Structures en Béton de la DGO1 du SPW de la disponibilité de ces produits sur le marché. L’utilisation de ce type de produit nécessite actuellement la réalisation d’essais d’une certaine durée.</a:t>
            </a:r>
            <a:endParaRPr lang="fr-BE" dirty="0"/>
          </a:p>
          <a:p>
            <a:r>
              <a:rPr lang="fr-FR" dirty="0"/>
              <a:t> </a:t>
            </a:r>
            <a:endParaRPr lang="fr-BE" dirty="0"/>
          </a:p>
        </p:txBody>
      </p:sp>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453" r="50687" b="63120"/>
          <a:stretch/>
        </p:blipFill>
        <p:spPr bwMode="auto">
          <a:xfrm>
            <a:off x="554620" y="1175975"/>
            <a:ext cx="7038071" cy="131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Ellipse 22"/>
          <p:cNvSpPr/>
          <p:nvPr/>
        </p:nvSpPr>
        <p:spPr>
          <a:xfrm>
            <a:off x="761998" y="1851842"/>
            <a:ext cx="4276726" cy="39311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4" name="Rectangle 3"/>
          <p:cNvSpPr/>
          <p:nvPr/>
        </p:nvSpPr>
        <p:spPr>
          <a:xfrm>
            <a:off x="471165" y="4995633"/>
            <a:ext cx="8285753" cy="1477328"/>
          </a:xfrm>
          <a:prstGeom prst="rect">
            <a:avLst/>
          </a:prstGeom>
        </p:spPr>
        <p:txBody>
          <a:bodyPr wrap="square">
            <a:spAutoFit/>
          </a:bodyPr>
          <a:lstStyle/>
          <a:p>
            <a:r>
              <a:rPr lang="fr-FR" b="1" cap="all" dirty="0"/>
              <a:t>N. 1.3.2.2.2.1. REPARATION DES DALLES DE TABLIER – EXECUTION – RESURFACAGE – PREPARATION DU </a:t>
            </a:r>
            <a:r>
              <a:rPr lang="fr-FR" b="1" cap="all" dirty="0" smtClean="0"/>
              <a:t>SUPPORT</a:t>
            </a:r>
            <a:endParaRPr lang="fr-BE" b="1" cap="all" dirty="0"/>
          </a:p>
          <a:p>
            <a:endParaRPr lang="fr-BE" b="1" dirty="0"/>
          </a:p>
          <a:p>
            <a:r>
              <a:rPr lang="fr-FR" dirty="0"/>
              <a:t>Préciser si l'on est dans le cas d'une </a:t>
            </a:r>
            <a:r>
              <a:rPr lang="fr-FR" dirty="0" err="1"/>
              <a:t>hydroscarification</a:t>
            </a:r>
            <a:r>
              <a:rPr lang="fr-FR" dirty="0"/>
              <a:t> ou d'une </a:t>
            </a:r>
            <a:r>
              <a:rPr lang="fr-FR" dirty="0" err="1"/>
              <a:t>hydrodémolition</a:t>
            </a:r>
            <a:r>
              <a:rPr lang="fr-FR" dirty="0"/>
              <a:t>.</a:t>
            </a:r>
            <a:endParaRPr lang="fr-BE" dirty="0"/>
          </a:p>
          <a:p>
            <a:r>
              <a:rPr lang="fr-FR" dirty="0"/>
              <a:t> </a:t>
            </a:r>
            <a:endParaRPr lang="fr-BE" dirty="0"/>
          </a:p>
        </p:txBody>
      </p:sp>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000" t="58773" r="17000" b="32444"/>
          <a:stretch/>
        </p:blipFill>
        <p:spPr bwMode="auto">
          <a:xfrm>
            <a:off x="607218" y="4376397"/>
            <a:ext cx="7929564" cy="57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Ellipse 27"/>
          <p:cNvSpPr/>
          <p:nvPr/>
        </p:nvSpPr>
        <p:spPr>
          <a:xfrm>
            <a:off x="295273" y="4483471"/>
            <a:ext cx="8272246" cy="39311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pic>
        <p:nvPicPr>
          <p:cNvPr id="15" name="Picture 2" descr="RÃ©sultat de recherche d'images pour &quot;ampoule bonhomme idÃ©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7144" y="1163858"/>
            <a:ext cx="759465" cy="1072896"/>
          </a:xfrm>
          <a:prstGeom prst="rect">
            <a:avLst/>
          </a:prstGeom>
          <a:noFill/>
          <a:extLst>
            <a:ext uri="{909E8E84-426E-40DD-AFC4-6F175D3DCCD1}">
              <a14:hiddenFill xmlns:a14="http://schemas.microsoft.com/office/drawing/2010/main">
                <a:solidFill>
                  <a:srgbClr val="FFFFFF"/>
                </a:solidFill>
              </a14:hiddenFill>
            </a:ext>
          </a:extLst>
        </p:spPr>
      </p:pic>
      <p:sp>
        <p:nvSpPr>
          <p:cNvPr id="17"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206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p:txBody>
          <a:bodyPr vert="horz" lIns="91440" tIns="45720" rIns="91440" bIns="45720" rtlCol="0" anchor="ctr">
            <a:normAutofit/>
          </a:bodyPr>
          <a:lstStyle/>
          <a:p>
            <a:r>
              <a:rPr lang="fr-BE" sz="2400" dirty="0" smtClean="0"/>
              <a:t>Chantier Viaduc d’Ensival : Réparation de dalles de tablier</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utoShape 2" descr="RÃ©sultat de recherche d'images pour &quot;NBN E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RÃ©sultat de recherche d'images pour &quot;NBN E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098" name="Picture 2" descr="C:\Users\HP\Desktop\Formation_Qualiroutes\00607-0 - VIADUC D'ENSIVAL I XX 1  à  VERVIERS\Photos\DGO165\2007 bm_tablier_poutres\01_10_2007\PA0100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1219200"/>
            <a:ext cx="3323772" cy="249282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P\Desktop\Formation_Qualiroutes\00607-0 - VIADUC D'ENSIVAL I XX 1  à  VERVIERS\Photos\DGO165\2007 bm_tablier_poutres\01_10_2007\PA010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872" y="1064078"/>
            <a:ext cx="3530600" cy="26479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HP\Desktop\Formation_Qualiroutes\00607-0 - VIADUC D'ENSIVAL I XX 1  à  VERVIERS\Photos\DGO165\2007 bm_1ere_visite\P7160039.JPG"/>
          <p:cNvPicPr>
            <a:picLocks noChangeAspect="1" noChangeArrowheads="1"/>
          </p:cNvPicPr>
          <p:nvPr/>
        </p:nvPicPr>
        <p:blipFill rotWithShape="1">
          <a:blip r:embed="rId4">
            <a:extLst>
              <a:ext uri="{28A0092B-C50C-407E-A947-70E740481C1C}">
                <a14:useLocalDpi xmlns:a14="http://schemas.microsoft.com/office/drawing/2010/main" val="0"/>
              </a:ext>
            </a:extLst>
          </a:blip>
          <a:srcRect l="22346" t="24767" r="21508" b="24209"/>
          <a:stretch/>
        </p:blipFill>
        <p:spPr bwMode="auto">
          <a:xfrm>
            <a:off x="4842328" y="3788229"/>
            <a:ext cx="4082144" cy="278235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958" y="3827688"/>
            <a:ext cx="2027578" cy="270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8961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4976154" y="261563"/>
            <a:ext cx="2963291" cy="369332"/>
          </a:xfrm>
          <a:prstGeom prst="rect">
            <a:avLst/>
          </a:prstGeom>
          <a:noFill/>
        </p:spPr>
        <p:txBody>
          <a:bodyPr wrap="square" rtlCol="0">
            <a:spAutoFit/>
          </a:bodyPr>
          <a:lstStyle/>
          <a:p>
            <a:pPr>
              <a:lnSpc>
                <a:spcPct val="150000"/>
              </a:lnSpc>
            </a:pPr>
            <a:r>
              <a:rPr lang="fr-BE" sz="1200" dirty="0" smtClean="0"/>
              <a:t>N.1.3. REPARATION </a:t>
            </a:r>
            <a:r>
              <a:rPr lang="fr-BE" sz="1200" dirty="0"/>
              <a:t>DES DALLES DE TABLIER</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9639" y="242485"/>
            <a:ext cx="1035761" cy="77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286000" y="2413338"/>
            <a:ext cx="4572000" cy="1477328"/>
          </a:xfrm>
          <a:prstGeom prst="rect">
            <a:avLst/>
          </a:prstGeom>
        </p:spPr>
        <p:txBody>
          <a:bodyPr>
            <a:spAutoFit/>
          </a:bodyPr>
          <a:lstStyle/>
          <a:p>
            <a:endParaRPr lang="fr-BE" dirty="0"/>
          </a:p>
          <a:p>
            <a:endParaRPr lang="fr-BE" dirty="0"/>
          </a:p>
          <a:p>
            <a:endParaRPr lang="fr-BE" dirty="0"/>
          </a:p>
          <a:p>
            <a:endParaRPr lang="fr-BE" dirty="0"/>
          </a:p>
          <a:p>
            <a:r>
              <a:rPr lang="fr-BE" dirty="0"/>
              <a:t>   </a:t>
            </a:r>
          </a:p>
        </p:txBody>
      </p:sp>
      <p:sp>
        <p:nvSpPr>
          <p:cNvPr id="21" name="Rectangle 20"/>
          <p:cNvSpPr/>
          <p:nvPr/>
        </p:nvSpPr>
        <p:spPr>
          <a:xfrm>
            <a:off x="281766" y="1071086"/>
            <a:ext cx="2598788" cy="369332"/>
          </a:xfrm>
          <a:prstGeom prst="rect">
            <a:avLst/>
          </a:prstGeom>
        </p:spPr>
        <p:txBody>
          <a:bodyPr wrap="none">
            <a:spAutoFit/>
          </a:bodyPr>
          <a:lstStyle/>
          <a:p>
            <a:r>
              <a:rPr lang="fr-BE" b="1" dirty="0" smtClean="0"/>
              <a:t>Cas particulier du N.1.2. !</a:t>
            </a:r>
            <a:endParaRPr lang="fr-BE" b="1" dirty="0"/>
          </a:p>
        </p:txBody>
      </p:sp>
      <p:sp>
        <p:nvSpPr>
          <p:cNvPr id="10" name="Rectangle 9"/>
          <p:cNvSpPr/>
          <p:nvPr/>
        </p:nvSpPr>
        <p:spPr>
          <a:xfrm>
            <a:off x="281766" y="1582342"/>
            <a:ext cx="5877122" cy="1815882"/>
          </a:xfrm>
          <a:prstGeom prst="rect">
            <a:avLst/>
          </a:prstGeom>
        </p:spPr>
        <p:txBody>
          <a:bodyPr wrap="none">
            <a:spAutoFit/>
          </a:bodyPr>
          <a:lstStyle/>
          <a:p>
            <a:r>
              <a:rPr lang="fr-BE" sz="1600" dirty="0"/>
              <a:t>Généralement des plus grande </a:t>
            </a:r>
            <a:r>
              <a:rPr lang="fr-BE" sz="1600" dirty="0" smtClean="0"/>
              <a:t>surface sinon &gt;&gt; N.1.2.</a:t>
            </a:r>
          </a:p>
          <a:p>
            <a:r>
              <a:rPr lang="fr-BE" sz="1600" dirty="0" smtClean="0"/>
              <a:t>Préparation du support est différente en partie supérieure du tablier</a:t>
            </a:r>
          </a:p>
          <a:p>
            <a:endParaRPr lang="fr-BE" sz="1600" dirty="0" smtClean="0"/>
          </a:p>
          <a:p>
            <a:r>
              <a:rPr lang="fr-BE" sz="1600" dirty="0" smtClean="0"/>
              <a:t>Décapage &gt;&gt; Enlèvement de l’étanchéité</a:t>
            </a:r>
          </a:p>
          <a:p>
            <a:r>
              <a:rPr lang="fr-BE" sz="1600" dirty="0"/>
              <a:t> </a:t>
            </a:r>
            <a:r>
              <a:rPr lang="fr-BE" sz="1600" dirty="0" smtClean="0"/>
              <a:t>                  &gt;&gt; Cohésion superficielle &gt; 1.5 </a:t>
            </a:r>
            <a:r>
              <a:rPr lang="fr-BE" sz="1600" dirty="0" err="1" smtClean="0"/>
              <a:t>MPa</a:t>
            </a:r>
            <a:endParaRPr lang="fr-BE" sz="1600" dirty="0" smtClean="0"/>
          </a:p>
          <a:p>
            <a:r>
              <a:rPr lang="fr-BE" sz="1600" dirty="0" smtClean="0"/>
              <a:t>	         &gt;&gt; 2 méthodes : </a:t>
            </a:r>
            <a:r>
              <a:rPr lang="fr-BE" sz="1600" dirty="0" err="1" smtClean="0"/>
              <a:t>hydroscarification</a:t>
            </a:r>
            <a:r>
              <a:rPr lang="fr-BE" sz="1600" dirty="0" smtClean="0"/>
              <a:t> (élimination &lt;5mm)</a:t>
            </a:r>
          </a:p>
          <a:p>
            <a:r>
              <a:rPr lang="fr-BE" sz="1600" dirty="0"/>
              <a:t> </a:t>
            </a:r>
            <a:r>
              <a:rPr lang="fr-BE" sz="1600" dirty="0" smtClean="0"/>
              <a:t>                                               ou </a:t>
            </a:r>
            <a:r>
              <a:rPr lang="fr-BE" sz="1600" dirty="0" err="1" smtClean="0"/>
              <a:t>hydrodémolition</a:t>
            </a:r>
            <a:r>
              <a:rPr lang="fr-BE" sz="1600" dirty="0" smtClean="0"/>
              <a:t> (élimination &gt; 5mm) </a:t>
            </a:r>
          </a:p>
        </p:txBody>
      </p:sp>
      <p:pic>
        <p:nvPicPr>
          <p:cNvPr id="5124" name="Picture 4" descr="C:\Users\HP\Desktop\Formation_Qualiroutes\00607-0 - VIADUC D'ENSIVAL I XX 1  à  VERVIERS\Photos\DGO165\2001 chantier\0607_ensival_edo_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204" y="3568878"/>
            <a:ext cx="38227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HP\Desktop\Formation_Qualiroutes\00607-0 - VIADUC D'ENSIVAL I XX 1  à  VERVIERS\Photos\DGO165\2001 chantier\0607_ensival_edo_17.jpg"/>
          <p:cNvPicPr>
            <a:picLocks noChangeAspect="1" noChangeArrowheads="1"/>
          </p:cNvPicPr>
          <p:nvPr/>
        </p:nvPicPr>
        <p:blipFill rotWithShape="1">
          <a:blip r:embed="rId4">
            <a:extLst>
              <a:ext uri="{28A0092B-C50C-407E-A947-70E740481C1C}">
                <a14:useLocalDpi xmlns:a14="http://schemas.microsoft.com/office/drawing/2010/main" val="0"/>
              </a:ext>
            </a:extLst>
          </a:blip>
          <a:srcRect r="19033" b="9063"/>
          <a:stretch/>
        </p:blipFill>
        <p:spPr bwMode="auto">
          <a:xfrm>
            <a:off x="4976154" y="3568878"/>
            <a:ext cx="34036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1503"/>
          <a:stretch/>
        </p:blipFill>
        <p:spPr bwMode="auto">
          <a:xfrm>
            <a:off x="6457800" y="1071086"/>
            <a:ext cx="2408024" cy="284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536" t="12789" r="32884" b="5749"/>
          <a:stretch/>
        </p:blipFill>
        <p:spPr bwMode="auto">
          <a:xfrm>
            <a:off x="5038724" y="2098712"/>
            <a:ext cx="608086" cy="78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116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4976154" y="261563"/>
            <a:ext cx="2963291" cy="369332"/>
          </a:xfrm>
          <a:prstGeom prst="rect">
            <a:avLst/>
          </a:prstGeom>
          <a:noFill/>
        </p:spPr>
        <p:txBody>
          <a:bodyPr wrap="square" rtlCol="0">
            <a:spAutoFit/>
          </a:bodyPr>
          <a:lstStyle/>
          <a:p>
            <a:pPr>
              <a:lnSpc>
                <a:spcPct val="150000"/>
              </a:lnSpc>
            </a:pPr>
            <a:r>
              <a:rPr lang="fr-BE" sz="1200" dirty="0" smtClean="0"/>
              <a:t>N.1.3. REPARATION </a:t>
            </a:r>
            <a:r>
              <a:rPr lang="fr-BE" sz="1200" dirty="0"/>
              <a:t>DES DALLES DE TABLIER</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639" y="242485"/>
            <a:ext cx="1035761" cy="77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286000" y="2413338"/>
            <a:ext cx="4572000" cy="1477328"/>
          </a:xfrm>
          <a:prstGeom prst="rect">
            <a:avLst/>
          </a:prstGeom>
        </p:spPr>
        <p:txBody>
          <a:bodyPr>
            <a:spAutoFit/>
          </a:bodyPr>
          <a:lstStyle/>
          <a:p>
            <a:endParaRPr lang="fr-BE" dirty="0"/>
          </a:p>
          <a:p>
            <a:endParaRPr lang="fr-BE" dirty="0"/>
          </a:p>
          <a:p>
            <a:endParaRPr lang="fr-BE" dirty="0"/>
          </a:p>
          <a:p>
            <a:endParaRPr lang="fr-BE" dirty="0"/>
          </a:p>
          <a:p>
            <a:r>
              <a:rPr lang="fr-BE" dirty="0"/>
              <a:t>   </a:t>
            </a:r>
          </a:p>
        </p:txBody>
      </p:sp>
      <p:sp>
        <p:nvSpPr>
          <p:cNvPr id="21" name="Rectangle 20"/>
          <p:cNvSpPr/>
          <p:nvPr/>
        </p:nvSpPr>
        <p:spPr>
          <a:xfrm>
            <a:off x="281766" y="1071086"/>
            <a:ext cx="1157689" cy="369332"/>
          </a:xfrm>
          <a:prstGeom prst="rect">
            <a:avLst/>
          </a:prstGeom>
        </p:spPr>
        <p:txBody>
          <a:bodyPr wrap="none">
            <a:spAutoFit/>
          </a:bodyPr>
          <a:lstStyle/>
          <a:p>
            <a:r>
              <a:rPr lang="fr-BE" b="1" dirty="0" smtClean="0"/>
              <a:t>Méthodes</a:t>
            </a:r>
            <a:endParaRPr lang="fr-BE" b="1" dirty="0"/>
          </a:p>
        </p:txBody>
      </p:sp>
      <p:sp>
        <p:nvSpPr>
          <p:cNvPr id="10" name="Rectangle 9"/>
          <p:cNvSpPr/>
          <p:nvPr/>
        </p:nvSpPr>
        <p:spPr>
          <a:xfrm>
            <a:off x="281767" y="1582342"/>
            <a:ext cx="8493933" cy="4278094"/>
          </a:xfrm>
          <a:prstGeom prst="rect">
            <a:avLst/>
          </a:prstGeom>
        </p:spPr>
        <p:txBody>
          <a:bodyPr wrap="square">
            <a:spAutoFit/>
          </a:bodyPr>
          <a:lstStyle/>
          <a:p>
            <a:r>
              <a:rPr lang="fr-BE" sz="1600" dirty="0" smtClean="0"/>
              <a:t>Réparations locales</a:t>
            </a:r>
          </a:p>
          <a:p>
            <a:pPr marL="285750" indent="-285750">
              <a:buFont typeface="Arial" panose="020B0604020202020204" pitchFamily="34" charset="0"/>
              <a:buChar char="•"/>
            </a:pPr>
            <a:r>
              <a:rPr lang="fr-BE" sz="1600" dirty="0" smtClean="0"/>
              <a:t>mortiers </a:t>
            </a:r>
            <a:r>
              <a:rPr lang="fr-BE" sz="1600" dirty="0"/>
              <a:t>de ragréage à liant </a:t>
            </a:r>
            <a:r>
              <a:rPr lang="fr-BE" sz="1600" dirty="0" smtClean="0"/>
              <a:t>hydraulique (ép. 5 </a:t>
            </a:r>
            <a:r>
              <a:rPr lang="fr-BE" sz="1600" dirty="0"/>
              <a:t>à 40 </a:t>
            </a:r>
            <a:r>
              <a:rPr lang="fr-BE" sz="1600" dirty="0" smtClean="0"/>
              <a:t>mm)</a:t>
            </a:r>
          </a:p>
          <a:p>
            <a:pPr marL="285750" indent="-285750">
              <a:buFont typeface="Arial" panose="020B0604020202020204" pitchFamily="34" charset="0"/>
              <a:buChar char="•"/>
            </a:pPr>
            <a:r>
              <a:rPr lang="fr-BE" sz="1600" dirty="0" smtClean="0"/>
              <a:t>les </a:t>
            </a:r>
            <a:r>
              <a:rPr lang="fr-BE" sz="1600" dirty="0"/>
              <a:t>mortiers d'égalisation à liant </a:t>
            </a:r>
            <a:r>
              <a:rPr lang="fr-BE" sz="1600" dirty="0" smtClean="0"/>
              <a:t>hydraulique (ép. 2 </a:t>
            </a:r>
            <a:r>
              <a:rPr lang="fr-BE" sz="1600" dirty="0"/>
              <a:t>à 8 </a:t>
            </a:r>
            <a:r>
              <a:rPr lang="fr-BE" sz="1600" dirty="0" smtClean="0"/>
              <a:t>mm)</a:t>
            </a:r>
          </a:p>
          <a:p>
            <a:pPr marL="285750" indent="-285750">
              <a:buFont typeface="Arial" panose="020B0604020202020204" pitchFamily="34" charset="0"/>
              <a:buChar char="•"/>
            </a:pPr>
            <a:r>
              <a:rPr lang="fr-BE" sz="1600" dirty="0" smtClean="0"/>
              <a:t>les </a:t>
            </a:r>
            <a:r>
              <a:rPr lang="fr-BE" sz="1600" dirty="0"/>
              <a:t>mortiers de réparation à base de </a:t>
            </a:r>
            <a:r>
              <a:rPr lang="fr-BE" sz="1600" dirty="0" smtClean="0"/>
              <a:t>résine (ép. 2 à 40mm, S&lt; </a:t>
            </a:r>
            <a:r>
              <a:rPr lang="fr-BE" sz="1600" dirty="0"/>
              <a:t>0,25 </a:t>
            </a:r>
            <a:r>
              <a:rPr lang="fr-BE" sz="1600" dirty="0" smtClean="0"/>
              <a:t>m²)</a:t>
            </a:r>
          </a:p>
          <a:p>
            <a:pPr marL="285750" indent="-285750">
              <a:buFont typeface="Arial" panose="020B0604020202020204" pitchFamily="34" charset="0"/>
              <a:buChar char="•"/>
            </a:pPr>
            <a:endParaRPr lang="fr-BE" sz="1600" dirty="0" smtClean="0"/>
          </a:p>
          <a:p>
            <a:r>
              <a:rPr lang="fr-BE" sz="1600" dirty="0" err="1" smtClean="0"/>
              <a:t>Resurfaçages</a:t>
            </a:r>
            <a:r>
              <a:rPr lang="fr-BE" sz="1600" dirty="0" smtClean="0"/>
              <a:t> </a:t>
            </a:r>
          </a:p>
          <a:p>
            <a:pPr marL="285750" indent="-285750">
              <a:buFont typeface="Arial" panose="020B0604020202020204" pitchFamily="34" charset="0"/>
              <a:buChar char="•"/>
            </a:pPr>
            <a:r>
              <a:rPr lang="fr-BE" sz="1600" dirty="0" smtClean="0"/>
              <a:t>les </a:t>
            </a:r>
            <a:r>
              <a:rPr lang="fr-BE" sz="1600" dirty="0" err="1" smtClean="0"/>
              <a:t>microbétons</a:t>
            </a:r>
            <a:r>
              <a:rPr lang="fr-BE" sz="1600" dirty="0" smtClean="0"/>
              <a:t> (ép. +/- </a:t>
            </a:r>
            <a:r>
              <a:rPr lang="fr-BE" sz="1600" dirty="0"/>
              <a:t>40 </a:t>
            </a:r>
            <a:r>
              <a:rPr lang="fr-BE" sz="1600" dirty="0" smtClean="0"/>
              <a:t>mm)</a:t>
            </a:r>
          </a:p>
          <a:p>
            <a:pPr marL="285750" indent="-285750">
              <a:buFont typeface="Arial" panose="020B0604020202020204" pitchFamily="34" charset="0"/>
              <a:buChar char="•"/>
            </a:pPr>
            <a:r>
              <a:rPr lang="fr-BE" sz="1600" dirty="0" smtClean="0"/>
              <a:t>les </a:t>
            </a:r>
            <a:r>
              <a:rPr lang="fr-BE" sz="1600" dirty="0"/>
              <a:t>mortiers de correction de </a:t>
            </a:r>
            <a:r>
              <a:rPr lang="fr-BE" sz="1600" dirty="0" smtClean="0"/>
              <a:t>planéité (ép. +/- 10 </a:t>
            </a:r>
            <a:r>
              <a:rPr lang="fr-BE" sz="1600" dirty="0"/>
              <a:t>mm</a:t>
            </a:r>
            <a:r>
              <a:rPr lang="fr-BE" sz="1600" dirty="0" smtClean="0"/>
              <a:t>)</a:t>
            </a:r>
          </a:p>
          <a:p>
            <a:pPr marL="285750" indent="-285750">
              <a:buFont typeface="Arial" panose="020B0604020202020204" pitchFamily="34" charset="0"/>
              <a:buChar char="•"/>
            </a:pPr>
            <a:endParaRPr lang="fr-BE" sz="1600" dirty="0" smtClean="0"/>
          </a:p>
          <a:p>
            <a:r>
              <a:rPr lang="fr-BE" sz="1600" dirty="0" err="1" smtClean="0"/>
              <a:t>Resurfaçages</a:t>
            </a:r>
            <a:r>
              <a:rPr lang="fr-BE" sz="1600" dirty="0" smtClean="0"/>
              <a:t> faible épaisseur  (0,5 </a:t>
            </a:r>
            <a:r>
              <a:rPr lang="fr-BE" sz="1600" dirty="0"/>
              <a:t>&lt; MTD </a:t>
            </a:r>
            <a:r>
              <a:rPr lang="fr-BE" sz="1600" dirty="0" smtClean="0"/>
              <a:t>&lt; </a:t>
            </a:r>
            <a:r>
              <a:rPr lang="fr-BE" sz="1600" dirty="0"/>
              <a:t>4 </a:t>
            </a:r>
            <a:r>
              <a:rPr lang="fr-BE" sz="1600" dirty="0" smtClean="0"/>
              <a:t>mm)</a:t>
            </a:r>
          </a:p>
          <a:p>
            <a:pPr marL="285750" indent="-285750">
              <a:buFont typeface="Arial" panose="020B0604020202020204" pitchFamily="34" charset="0"/>
              <a:buChar char="•"/>
            </a:pPr>
            <a:r>
              <a:rPr lang="fr-BE" sz="1600" dirty="0" smtClean="0"/>
              <a:t>les </a:t>
            </a:r>
            <a:r>
              <a:rPr lang="fr-BE" sz="1600" dirty="0"/>
              <a:t>mortiers de correction de </a:t>
            </a:r>
            <a:r>
              <a:rPr lang="fr-BE" sz="1600" dirty="0" smtClean="0"/>
              <a:t>texture (ép. +/- </a:t>
            </a:r>
            <a:r>
              <a:rPr lang="fr-BE" sz="1600" dirty="0"/>
              <a:t>2 mm</a:t>
            </a:r>
            <a:r>
              <a:rPr lang="fr-BE" sz="1600" dirty="0" smtClean="0"/>
              <a:t>)</a:t>
            </a:r>
          </a:p>
          <a:p>
            <a:pPr marL="285750" indent="-285750">
              <a:buFont typeface="Arial" panose="020B0604020202020204" pitchFamily="34" charset="0"/>
              <a:buChar char="•"/>
            </a:pPr>
            <a:r>
              <a:rPr lang="fr-BE" sz="1600" dirty="0" smtClean="0"/>
              <a:t>les </a:t>
            </a:r>
            <a:r>
              <a:rPr lang="fr-BE" sz="1600" dirty="0"/>
              <a:t>masses d'égalisation </a:t>
            </a:r>
            <a:r>
              <a:rPr lang="fr-BE" sz="1600" dirty="0" smtClean="0"/>
              <a:t>bitumineuses (ép. </a:t>
            </a:r>
            <a:r>
              <a:rPr lang="fr-BE" sz="1600" dirty="0"/>
              <a:t>au-dessus des aspérités est la plus faible </a:t>
            </a:r>
            <a:r>
              <a:rPr lang="fr-BE" sz="1600" dirty="0" smtClean="0"/>
              <a:t>possible, </a:t>
            </a:r>
            <a:r>
              <a:rPr lang="fr-BE" sz="1600" dirty="0"/>
              <a:t>l'épaisseur ponctuelle maximale est de 8 </a:t>
            </a:r>
            <a:r>
              <a:rPr lang="fr-BE" sz="1600" dirty="0" smtClean="0"/>
              <a:t>mm)</a:t>
            </a:r>
          </a:p>
          <a:p>
            <a:pPr marL="285750" indent="-285750">
              <a:buFont typeface="Arial" panose="020B0604020202020204" pitchFamily="34" charset="0"/>
              <a:buChar char="•"/>
            </a:pPr>
            <a:r>
              <a:rPr lang="fr-BE" sz="1600" dirty="0" smtClean="0"/>
              <a:t>les </a:t>
            </a:r>
            <a:r>
              <a:rPr lang="fr-BE" sz="1600" dirty="0"/>
              <a:t>tirés-grattés </a:t>
            </a:r>
            <a:r>
              <a:rPr lang="fr-BE" sz="1600" dirty="0" smtClean="0"/>
              <a:t>époxy (ép. au-dessus </a:t>
            </a:r>
            <a:r>
              <a:rPr lang="fr-BE" sz="1600" dirty="0"/>
              <a:t>des aspérités est très faible, l'épaisseur maximale est de 8 </a:t>
            </a:r>
            <a:r>
              <a:rPr lang="fr-BE" sz="1600" dirty="0" smtClean="0"/>
              <a:t>mm)</a:t>
            </a:r>
          </a:p>
          <a:p>
            <a:endParaRPr lang="fr-BE" sz="1600" dirty="0"/>
          </a:p>
          <a:p>
            <a:r>
              <a:rPr lang="fr-BE" sz="1600" dirty="0" smtClean="0"/>
              <a:t>Reconstruction </a:t>
            </a:r>
            <a:r>
              <a:rPr lang="fr-BE" sz="1600" dirty="0"/>
              <a:t>localisée de la dalle sur toute son </a:t>
            </a:r>
            <a:r>
              <a:rPr lang="fr-BE" sz="1600" dirty="0" smtClean="0"/>
              <a:t>épaisseur</a:t>
            </a:r>
          </a:p>
        </p:txBody>
      </p:sp>
      <p:sp>
        <p:nvSpPr>
          <p:cNvPr id="13"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065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Tables des matières – </a:t>
            </a:r>
            <a:r>
              <a:rPr lang="fr-BE" sz="2400" dirty="0" err="1"/>
              <a:t>Qualiroutes</a:t>
            </a:r>
            <a:r>
              <a:rPr lang="fr-BE" sz="2400" dirty="0"/>
              <a:t> chapitre N</a:t>
            </a:r>
          </a:p>
        </p:txBody>
      </p:sp>
      <p:sp>
        <p:nvSpPr>
          <p:cNvPr id="9" name="ZoneTexte 8"/>
          <p:cNvSpPr txBox="1"/>
          <p:nvPr/>
        </p:nvSpPr>
        <p:spPr>
          <a:xfrm>
            <a:off x="323850" y="952499"/>
            <a:ext cx="8820150" cy="5250283"/>
          </a:xfrm>
          <a:prstGeom prst="rect">
            <a:avLst/>
          </a:prstGeom>
          <a:noFill/>
        </p:spPr>
        <p:txBody>
          <a:bodyPr wrap="square" rtlCol="0">
            <a:spAutoFit/>
          </a:bodyPr>
          <a:lstStyle/>
          <a:p>
            <a:pPr marL="342900" indent="-342900">
              <a:lnSpc>
                <a:spcPct val="150000"/>
              </a:lnSpc>
              <a:buFontTx/>
              <a:buAutoNum type="arabicPeriod"/>
            </a:pPr>
            <a:r>
              <a:rPr lang="fr-BE" sz="1500" dirty="0"/>
              <a:t>RÉPARATION DU BÉTON</a:t>
            </a:r>
          </a:p>
          <a:p>
            <a:pPr marL="342900" indent="-342900">
              <a:lnSpc>
                <a:spcPct val="150000"/>
              </a:lnSpc>
              <a:buFontTx/>
              <a:buAutoNum type="arabicPeriod"/>
            </a:pPr>
            <a:r>
              <a:rPr lang="fr-BE" sz="1500" b="1" dirty="0">
                <a:solidFill>
                  <a:schemeClr val="accent1"/>
                </a:solidFill>
              </a:rPr>
              <a:t>REPARATION DE MAÇONNERIES</a:t>
            </a:r>
          </a:p>
          <a:p>
            <a:pPr marL="342900" indent="-342900">
              <a:lnSpc>
                <a:spcPct val="150000"/>
              </a:lnSpc>
              <a:buAutoNum type="arabicPeriod"/>
            </a:pPr>
            <a:r>
              <a:rPr lang="fr-BE" sz="1500" dirty="0"/>
              <a:t>ENTRETIEN ET REPARATIONS DES STRUCTURES EN ACIER</a:t>
            </a:r>
          </a:p>
          <a:p>
            <a:pPr marL="342900" indent="-342900">
              <a:lnSpc>
                <a:spcPct val="150000"/>
              </a:lnSpc>
              <a:buAutoNum type="arabicPeriod"/>
            </a:pPr>
            <a:r>
              <a:rPr lang="fr-BE" sz="1500" dirty="0">
                <a:solidFill>
                  <a:schemeClr val="bg1">
                    <a:lumMod val="75000"/>
                  </a:schemeClr>
                </a:solidFill>
              </a:rPr>
              <a:t>REPARATION DE L’ETANCHEITE DE DALLES DE TABLIER AINSI </a:t>
            </a:r>
            <a:r>
              <a:rPr lang="fr-BE" sz="1500" dirty="0" smtClean="0">
                <a:solidFill>
                  <a:schemeClr val="bg1">
                    <a:lumMod val="75000"/>
                  </a:schemeClr>
                </a:solidFill>
              </a:rPr>
              <a:t>QUE DE </a:t>
            </a:r>
            <a:r>
              <a:rPr lang="fr-BE" sz="1500" dirty="0">
                <a:solidFill>
                  <a:schemeClr val="bg1">
                    <a:lumMod val="75000"/>
                  </a:schemeClr>
                </a:solidFill>
              </a:rPr>
              <a:t>LEUR DRAINAGE ET DE L’EVACUATION </a:t>
            </a:r>
            <a:r>
              <a:rPr lang="fr-BE" sz="1500" dirty="0" smtClean="0">
                <a:solidFill>
                  <a:schemeClr val="bg1">
                    <a:lumMod val="75000"/>
                  </a:schemeClr>
                </a:solidFill>
              </a:rPr>
              <a:t>D’EAU</a:t>
            </a:r>
          </a:p>
          <a:p>
            <a:pPr marL="342900" indent="-342900">
              <a:lnSpc>
                <a:spcPct val="150000"/>
              </a:lnSpc>
              <a:buAutoNum type="arabicPeriod"/>
            </a:pPr>
            <a:r>
              <a:rPr lang="fr-BE" sz="1500" dirty="0">
                <a:solidFill>
                  <a:schemeClr val="bg1">
                    <a:lumMod val="75000"/>
                  </a:schemeClr>
                </a:solidFill>
              </a:rPr>
              <a:t>REPARATION D'APPUIS</a:t>
            </a:r>
          </a:p>
          <a:p>
            <a:pPr marL="342900" indent="-342900">
              <a:lnSpc>
                <a:spcPct val="150000"/>
              </a:lnSpc>
              <a:buAutoNum type="arabicPeriod"/>
            </a:pPr>
            <a:r>
              <a:rPr lang="fr-BE" sz="1500" dirty="0">
                <a:solidFill>
                  <a:schemeClr val="bg1">
                    <a:lumMod val="75000"/>
                  </a:schemeClr>
                </a:solidFill>
              </a:rPr>
              <a:t>REMPLACEMENT DES TABLETTES SOUS </a:t>
            </a:r>
            <a:r>
              <a:rPr lang="fr-BE" sz="1500" dirty="0" smtClean="0">
                <a:solidFill>
                  <a:schemeClr val="bg1">
                    <a:lumMod val="75000"/>
                  </a:schemeClr>
                </a:solidFill>
              </a:rPr>
              <a:t>GARDE-CORPS</a:t>
            </a:r>
          </a:p>
          <a:p>
            <a:pPr marL="342900" indent="-342900">
              <a:lnSpc>
                <a:spcPct val="150000"/>
              </a:lnSpc>
              <a:buAutoNum type="arabicPeriod"/>
            </a:pPr>
            <a:r>
              <a:rPr lang="fr-BE" sz="1500" dirty="0">
                <a:solidFill>
                  <a:schemeClr val="bg1">
                    <a:lumMod val="75000"/>
                  </a:schemeClr>
                </a:solidFill>
              </a:rPr>
              <a:t>REMPLACEMENT D'ELEMENTS DE GARDE-CORPS ET DE DISPOSITIFS DE RETENUE POUR OUVRAGES </a:t>
            </a:r>
            <a:r>
              <a:rPr lang="fr-BE" sz="1500" dirty="0" smtClean="0">
                <a:solidFill>
                  <a:schemeClr val="bg1">
                    <a:lumMod val="75000"/>
                  </a:schemeClr>
                </a:solidFill>
              </a:rPr>
              <a:t>D’ART</a:t>
            </a:r>
          </a:p>
          <a:p>
            <a:pPr marL="342900" indent="-342900">
              <a:lnSpc>
                <a:spcPct val="150000"/>
              </a:lnSpc>
              <a:buAutoNum type="arabicPeriod"/>
            </a:pPr>
            <a:r>
              <a:rPr lang="fr-BE" sz="1500" dirty="0">
                <a:solidFill>
                  <a:schemeClr val="bg1">
                    <a:lumMod val="75000"/>
                  </a:schemeClr>
                </a:solidFill>
              </a:rPr>
              <a:t>REPERES DE NIVELLEMENT</a:t>
            </a:r>
          </a:p>
          <a:p>
            <a:pPr marL="342900" indent="-342900">
              <a:lnSpc>
                <a:spcPct val="150000"/>
              </a:lnSpc>
              <a:buAutoNum type="arabicPeriod"/>
            </a:pPr>
            <a:r>
              <a:rPr lang="fr-BE" sz="1500" dirty="0"/>
              <a:t>ENTRETIEN, REPARATION ET REMPLACEMENT DES JOINTS DE DILATATION</a:t>
            </a:r>
          </a:p>
          <a:p>
            <a:pPr marL="342900" indent="-342900">
              <a:lnSpc>
                <a:spcPct val="150000"/>
              </a:lnSpc>
              <a:buAutoNum type="arabicPeriod"/>
            </a:pPr>
            <a:r>
              <a:rPr lang="fr-BE" sz="1500" dirty="0">
                <a:solidFill>
                  <a:schemeClr val="bg1">
                    <a:lumMod val="75000"/>
                  </a:schemeClr>
                </a:solidFill>
              </a:rPr>
              <a:t>REPARATION D'OUVRAGES EN TERRE ARMEE</a:t>
            </a:r>
          </a:p>
          <a:p>
            <a:pPr marL="342900" indent="-342900">
              <a:lnSpc>
                <a:spcPct val="150000"/>
              </a:lnSpc>
              <a:buAutoNum type="arabicPeriod"/>
            </a:pPr>
            <a:r>
              <a:rPr lang="fr-BE" sz="1500" dirty="0"/>
              <a:t>MOYENS D’ACCES POUR TRAVAUX DE REPARATION D’OUVRAGES D’ART (D'APPLICATION A PARTIR DU 01/01/2016)</a:t>
            </a:r>
          </a:p>
          <a:p>
            <a:pPr marL="342900" indent="-342900">
              <a:lnSpc>
                <a:spcPct val="150000"/>
              </a:lnSpc>
              <a:buAutoNum type="arabicPeriod"/>
            </a:pPr>
            <a:r>
              <a:rPr lang="fr-BE" sz="1500" dirty="0">
                <a:solidFill>
                  <a:schemeClr val="bg1">
                    <a:lumMod val="75000"/>
                  </a:schemeClr>
                </a:solidFill>
              </a:rPr>
              <a:t>BATARDEAU POUR TRAVAUX DE RÉPARATION D’OUVRAGES D’ART (D'APPLICATION A PARTIR DU 01/01/2016</a:t>
            </a:r>
            <a:r>
              <a:rPr lang="fr-BE" sz="1500" dirty="0" smtClean="0">
                <a:solidFill>
                  <a:schemeClr val="bg1">
                    <a:lumMod val="75000"/>
                  </a:schemeClr>
                </a:solidFill>
              </a:rPr>
              <a:t>)</a:t>
            </a:r>
          </a:p>
        </p:txBody>
      </p:sp>
      <p:sp>
        <p:nvSpPr>
          <p:cNvPr id="5"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297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p:txBody>
          <a:bodyPr vert="horz" lIns="91440" tIns="45720" rIns="91440" bIns="45720" rtlCol="0" anchor="ctr">
            <a:normAutofit/>
          </a:bodyPr>
          <a:lstStyle/>
          <a:p>
            <a:r>
              <a:rPr lang="fr-BE" sz="2400" dirty="0" smtClean="0"/>
              <a:t>Chantier Viaduc d’Ensival : Réparation de maçonneries</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utoShape 2" descr="RÃ©sultat de recherche d'images pour &quot;NBN E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RÃ©sultat de recherche d'images pour &quot;NBN E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866899"/>
            <a:ext cx="4216403" cy="31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550" y="1123950"/>
            <a:ext cx="391477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316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a:t>
            </a:r>
            <a:r>
              <a:rPr lang="fr-BE" sz="2400" dirty="0" smtClean="0"/>
              <a:t>2. </a:t>
            </a:r>
            <a:r>
              <a:rPr lang="fr-BE" sz="2400" dirty="0"/>
              <a:t>Réparation </a:t>
            </a:r>
            <a:r>
              <a:rPr lang="fr-BE" sz="2400" dirty="0" smtClean="0"/>
              <a:t>de maçonneries </a:t>
            </a:r>
            <a:endParaRPr lang="fr-BE" sz="2400" dirty="0"/>
          </a:p>
        </p:txBody>
      </p:sp>
      <p:sp>
        <p:nvSpPr>
          <p:cNvPr id="19" name="Rectangle 18"/>
          <p:cNvSpPr/>
          <p:nvPr/>
        </p:nvSpPr>
        <p:spPr>
          <a:xfrm>
            <a:off x="2286000" y="2413338"/>
            <a:ext cx="4572000" cy="1477328"/>
          </a:xfrm>
          <a:prstGeom prst="rect">
            <a:avLst/>
          </a:prstGeom>
        </p:spPr>
        <p:txBody>
          <a:bodyPr>
            <a:spAutoFit/>
          </a:bodyPr>
          <a:lstStyle/>
          <a:p>
            <a:endParaRPr lang="fr-BE" dirty="0"/>
          </a:p>
          <a:p>
            <a:endParaRPr lang="fr-BE" dirty="0"/>
          </a:p>
          <a:p>
            <a:endParaRPr lang="fr-BE" dirty="0"/>
          </a:p>
          <a:p>
            <a:endParaRPr lang="fr-BE" dirty="0"/>
          </a:p>
          <a:p>
            <a:r>
              <a:rPr lang="fr-BE" dirty="0"/>
              <a:t>   </a:t>
            </a:r>
          </a:p>
        </p:txBody>
      </p:sp>
      <p:sp>
        <p:nvSpPr>
          <p:cNvPr id="21" name="Rectangle 20"/>
          <p:cNvSpPr/>
          <p:nvPr/>
        </p:nvSpPr>
        <p:spPr>
          <a:xfrm>
            <a:off x="281766" y="1071086"/>
            <a:ext cx="3713902" cy="369332"/>
          </a:xfrm>
          <a:prstGeom prst="rect">
            <a:avLst/>
          </a:prstGeom>
        </p:spPr>
        <p:txBody>
          <a:bodyPr wrap="none">
            <a:spAutoFit/>
          </a:bodyPr>
          <a:lstStyle/>
          <a:p>
            <a:r>
              <a:rPr lang="fr-BE" b="1" dirty="0" smtClean="0"/>
              <a:t>Différents types de mortier existent !</a:t>
            </a:r>
          </a:p>
        </p:txBody>
      </p:sp>
      <p:sp>
        <p:nvSpPr>
          <p:cNvPr id="13"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74" t="52889" r="11875" b="34889"/>
          <a:stretch/>
        </p:blipFill>
        <p:spPr bwMode="auto">
          <a:xfrm>
            <a:off x="205566" y="1734626"/>
            <a:ext cx="8595534" cy="76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8441" y="1408152"/>
            <a:ext cx="7352910" cy="338554"/>
          </a:xfrm>
          <a:prstGeom prst="rect">
            <a:avLst/>
          </a:prstGeom>
        </p:spPr>
        <p:txBody>
          <a:bodyPr wrap="none">
            <a:spAutoFit/>
          </a:bodyPr>
          <a:lstStyle/>
          <a:p>
            <a:r>
              <a:rPr lang="fr-BE" sz="1600" dirty="0" err="1" smtClean="0"/>
              <a:t>Qualiroutes</a:t>
            </a:r>
            <a:r>
              <a:rPr lang="fr-BE" sz="1600" dirty="0" smtClean="0"/>
              <a:t> ne permet d’utiliser que le mortier M20 (ou M10 pour le rejointoiement)</a:t>
            </a:r>
          </a:p>
        </p:txBody>
      </p:sp>
      <p:sp>
        <p:nvSpPr>
          <p:cNvPr id="3" name="Rectangle 2"/>
          <p:cNvSpPr/>
          <p:nvPr/>
        </p:nvSpPr>
        <p:spPr>
          <a:xfrm>
            <a:off x="6476013" y="2725206"/>
            <a:ext cx="2490896" cy="2308324"/>
          </a:xfrm>
          <a:prstGeom prst="rect">
            <a:avLst/>
          </a:prstGeom>
        </p:spPr>
        <p:txBody>
          <a:bodyPr wrap="square">
            <a:spAutoFit/>
          </a:bodyPr>
          <a:lstStyle/>
          <a:p>
            <a:r>
              <a:rPr lang="fr-BE" sz="1600" dirty="0"/>
              <a:t>Dans certains cas particuliers (ouvrages anciens, ouvrages protégés...), un autre mortier que celui prévu </a:t>
            </a:r>
            <a:r>
              <a:rPr lang="fr-BE" sz="1600" dirty="0" smtClean="0"/>
              <a:t>peut </a:t>
            </a:r>
            <a:r>
              <a:rPr lang="fr-BE" sz="1600" dirty="0"/>
              <a:t>être </a:t>
            </a:r>
            <a:r>
              <a:rPr lang="fr-BE" sz="1600" dirty="0" smtClean="0"/>
              <a:t>utilisé. Sa </a:t>
            </a:r>
            <a:r>
              <a:rPr lang="fr-BE" sz="1600" dirty="0"/>
              <a:t>composition est approuvée par le fonctionnaire </a:t>
            </a:r>
            <a:r>
              <a:rPr lang="fr-BE" sz="1600" dirty="0" smtClean="0"/>
              <a:t>dirigeant.</a:t>
            </a:r>
            <a:endParaRPr lang="fr-BE" sz="1600" dirty="0"/>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619" t="29295" r="40190" b="26510"/>
          <a:stretch/>
        </p:blipFill>
        <p:spPr bwMode="auto">
          <a:xfrm>
            <a:off x="609289" y="2496634"/>
            <a:ext cx="5866724" cy="3227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03333" y="5547742"/>
            <a:ext cx="4572000" cy="215444"/>
          </a:xfrm>
          <a:prstGeom prst="rect">
            <a:avLst/>
          </a:prstGeom>
        </p:spPr>
        <p:txBody>
          <a:bodyPr>
            <a:spAutoFit/>
          </a:bodyPr>
          <a:lstStyle/>
          <a:p>
            <a:r>
              <a:rPr lang="fr-BE" sz="800" dirty="0">
                <a:hlinkClick r:id="rId5"/>
              </a:rPr>
              <a:t>https://www.cstc.be/homepage/download.cfm?dtype=publ&amp;doc=cstc_artonline_2011_2_no3.pdf</a:t>
            </a:r>
            <a:endParaRPr lang="fr-BE" sz="800" dirty="0"/>
          </a:p>
        </p:txBody>
      </p:sp>
      <p:sp>
        <p:nvSpPr>
          <p:cNvPr id="16" name="Rectangle 15"/>
          <p:cNvSpPr/>
          <p:nvPr/>
        </p:nvSpPr>
        <p:spPr>
          <a:xfrm>
            <a:off x="1775860" y="6078535"/>
            <a:ext cx="6193971" cy="338554"/>
          </a:xfrm>
          <a:prstGeom prst="rect">
            <a:avLst/>
          </a:prstGeom>
        </p:spPr>
        <p:txBody>
          <a:bodyPr wrap="square">
            <a:spAutoFit/>
          </a:bodyPr>
          <a:lstStyle/>
          <a:p>
            <a:r>
              <a:rPr lang="fr-BE" sz="1600" dirty="0" smtClean="0"/>
              <a:t>Compatibilité du </a:t>
            </a:r>
            <a:r>
              <a:rPr lang="fr-BE" sz="1600" dirty="0" smtClean="0"/>
              <a:t>mortier de jointoiement et du mortier initial ! </a:t>
            </a:r>
            <a:endParaRPr lang="fr-BE" sz="16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324" y="5774825"/>
            <a:ext cx="631128" cy="55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75860" y="5724108"/>
            <a:ext cx="1439753" cy="369332"/>
          </a:xfrm>
          <a:prstGeom prst="rect">
            <a:avLst/>
          </a:prstGeom>
        </p:spPr>
        <p:txBody>
          <a:bodyPr wrap="none">
            <a:spAutoFit/>
          </a:bodyPr>
          <a:lstStyle/>
          <a:p>
            <a:r>
              <a:rPr lang="fr-BE" b="1" dirty="0" smtClean="0"/>
              <a:t>Jointoiement</a:t>
            </a:r>
            <a:endParaRPr lang="fr-BE" dirty="0"/>
          </a:p>
        </p:txBody>
      </p:sp>
    </p:spTree>
    <p:extLst>
      <p:ext uri="{BB962C8B-B14F-4D97-AF65-F5344CB8AC3E}">
        <p14:creationId xmlns:p14="http://schemas.microsoft.com/office/powerpoint/2010/main" val="4036416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smtClean="0"/>
              <a:t>N. 2. Réparation de maçonneries </a:t>
            </a:r>
            <a:endParaRPr lang="fr-BE" sz="2400" dirty="0"/>
          </a:p>
        </p:txBody>
      </p:sp>
      <p:sp>
        <p:nvSpPr>
          <p:cNvPr id="20"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1" name="Rectangle 20"/>
          <p:cNvSpPr/>
          <p:nvPr/>
        </p:nvSpPr>
        <p:spPr>
          <a:xfrm>
            <a:off x="281766" y="1071086"/>
            <a:ext cx="2460032" cy="369332"/>
          </a:xfrm>
          <a:prstGeom prst="rect">
            <a:avLst/>
          </a:prstGeom>
        </p:spPr>
        <p:txBody>
          <a:bodyPr wrap="none">
            <a:spAutoFit/>
          </a:bodyPr>
          <a:lstStyle/>
          <a:p>
            <a:r>
              <a:rPr lang="fr-BE" b="1" dirty="0" smtClean="0"/>
              <a:t>Barbacanes de drainage</a:t>
            </a:r>
          </a:p>
        </p:txBody>
      </p:sp>
      <p:sp>
        <p:nvSpPr>
          <p:cNvPr id="22" name="Rectangle 21"/>
          <p:cNvSpPr/>
          <p:nvPr/>
        </p:nvSpPr>
        <p:spPr>
          <a:xfrm>
            <a:off x="348441" y="1408152"/>
            <a:ext cx="8088304" cy="584775"/>
          </a:xfrm>
          <a:prstGeom prst="rect">
            <a:avLst/>
          </a:prstGeom>
        </p:spPr>
        <p:txBody>
          <a:bodyPr wrap="none">
            <a:spAutoFit/>
          </a:bodyPr>
          <a:lstStyle/>
          <a:p>
            <a:r>
              <a:rPr lang="fr-BE" sz="1600" dirty="0" smtClean="0"/>
              <a:t>But : LIMITER l’humidification d’un ouvrage s’il est impossible d’empêcher les infiltrations d’eau</a:t>
            </a:r>
          </a:p>
          <a:p>
            <a:r>
              <a:rPr lang="fr-BE" sz="1600" dirty="0" smtClean="0"/>
              <a:t>Etude : Porte sur les infiltrations et le réseau de drainage existant</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000" t="34667" r="40000" b="25111"/>
          <a:stretch/>
        </p:blipFill>
        <p:spPr bwMode="auto">
          <a:xfrm>
            <a:off x="6457950" y="2002036"/>
            <a:ext cx="2343150" cy="441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8440" y="1980966"/>
            <a:ext cx="6364876" cy="2062103"/>
          </a:xfrm>
          <a:prstGeom prst="rect">
            <a:avLst/>
          </a:prstGeom>
        </p:spPr>
        <p:txBody>
          <a:bodyPr wrap="square">
            <a:spAutoFit/>
          </a:bodyPr>
          <a:lstStyle/>
          <a:p>
            <a:r>
              <a:rPr lang="fr-BE" sz="1600" dirty="0" smtClean="0"/>
              <a:t>CSC : </a:t>
            </a:r>
          </a:p>
          <a:p>
            <a:pPr marL="285750" indent="-285750">
              <a:buFont typeface="Arial" panose="020B0604020202020204" pitchFamily="34" charset="0"/>
              <a:buChar char="•"/>
            </a:pPr>
            <a:r>
              <a:rPr lang="fr-BE" sz="1600" dirty="0" smtClean="0"/>
              <a:t>diamètre</a:t>
            </a:r>
            <a:r>
              <a:rPr lang="fr-BE" sz="1600" dirty="0"/>
              <a:t>: 32 </a:t>
            </a:r>
            <a:r>
              <a:rPr lang="fr-BE" sz="1600" dirty="0" smtClean="0"/>
              <a:t>mm</a:t>
            </a:r>
          </a:p>
          <a:p>
            <a:pPr marL="285750" indent="-285750">
              <a:buFont typeface="Arial" panose="020B0604020202020204" pitchFamily="34" charset="0"/>
              <a:buChar char="•"/>
            </a:pPr>
            <a:r>
              <a:rPr lang="fr-BE" sz="1600" dirty="0" smtClean="0"/>
              <a:t>longueur</a:t>
            </a:r>
            <a:r>
              <a:rPr lang="fr-BE" sz="1600" dirty="0"/>
              <a:t>: 80 </a:t>
            </a:r>
            <a:r>
              <a:rPr lang="fr-BE" sz="1600" dirty="0" smtClean="0"/>
              <a:t>cm (préciser si longueur ≠) </a:t>
            </a:r>
          </a:p>
          <a:p>
            <a:pPr marL="285750" indent="-285750">
              <a:buFont typeface="Arial" panose="020B0604020202020204" pitchFamily="34" charset="0"/>
              <a:buChar char="•"/>
            </a:pPr>
            <a:r>
              <a:rPr lang="fr-BE" sz="1600" dirty="0" smtClean="0"/>
              <a:t>densité</a:t>
            </a:r>
            <a:r>
              <a:rPr lang="fr-BE" sz="1600" dirty="0"/>
              <a:t>: </a:t>
            </a:r>
            <a:r>
              <a:rPr lang="fr-BE" sz="1600" dirty="0" smtClean="0"/>
              <a:t>quadrillage </a:t>
            </a:r>
            <a:r>
              <a:rPr lang="fr-BE" sz="1600" dirty="0"/>
              <a:t>de 2 m de </a:t>
            </a:r>
            <a:r>
              <a:rPr lang="fr-BE" sz="1600" dirty="0" smtClean="0"/>
              <a:t>côté (peut être plus dense) </a:t>
            </a:r>
          </a:p>
          <a:p>
            <a:pPr marL="285750" indent="-285750">
              <a:buFont typeface="Arial" panose="020B0604020202020204" pitchFamily="34" charset="0"/>
              <a:buChar char="•"/>
            </a:pPr>
            <a:r>
              <a:rPr lang="fr-BE" sz="1600" dirty="0" smtClean="0"/>
              <a:t>forage perpendiculaire </a:t>
            </a:r>
            <a:r>
              <a:rPr lang="fr-BE" sz="1600" dirty="0"/>
              <a:t>au parement, sauf pour les parois verticales où ils sont exécutés avec une légère pente afin de permettre l’écoulement des eaux </a:t>
            </a:r>
            <a:endParaRPr lang="fr-BE" sz="1600" dirty="0" smtClean="0"/>
          </a:p>
          <a:p>
            <a:pPr marL="285750" indent="-285750">
              <a:buFont typeface="Arial" panose="020B0604020202020204" pitchFamily="34" charset="0"/>
              <a:buChar char="•"/>
            </a:pPr>
            <a:r>
              <a:rPr lang="fr-BE" sz="1600" dirty="0" smtClean="0"/>
              <a:t>Larmiers en tubes </a:t>
            </a:r>
            <a:r>
              <a:rPr lang="fr-BE" sz="1600" dirty="0"/>
              <a:t>en </a:t>
            </a:r>
            <a:r>
              <a:rPr lang="fr-BE" sz="1600" dirty="0" smtClean="0"/>
              <a:t>PVC</a:t>
            </a:r>
            <a:endParaRPr lang="fr-BE" sz="1600" dirty="0"/>
          </a:p>
        </p:txBody>
      </p:sp>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7083" b="4535"/>
          <a:stretch/>
        </p:blipFill>
        <p:spPr bwMode="auto">
          <a:xfrm>
            <a:off x="2257063" y="4043069"/>
            <a:ext cx="4085140" cy="259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020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p:txBody>
          <a:bodyPr vert="horz" lIns="91440" tIns="45720" rIns="91440" bIns="45720" rtlCol="0" anchor="ctr">
            <a:normAutofit/>
          </a:bodyPr>
          <a:lstStyle/>
          <a:p>
            <a:r>
              <a:rPr lang="fr-BE" sz="2400" dirty="0" smtClean="0"/>
              <a:t>Context</a:t>
            </a:r>
            <a:r>
              <a:rPr lang="fr-BE" sz="2400" dirty="0"/>
              <a:t>e</a:t>
            </a:r>
            <a:r>
              <a:rPr lang="fr-BE" sz="2400" dirty="0" smtClean="0"/>
              <a:t> </a:t>
            </a:r>
            <a:r>
              <a:rPr lang="fr-BE" sz="2400" dirty="0"/>
              <a:t>– </a:t>
            </a:r>
            <a:r>
              <a:rPr lang="fr-BE" sz="2400" dirty="0" smtClean="0"/>
              <a:t>mode </a:t>
            </a:r>
            <a:r>
              <a:rPr lang="fr-BE" sz="2400" dirty="0"/>
              <a:t>de </a:t>
            </a:r>
            <a:r>
              <a:rPr lang="fr-BE" sz="2400" dirty="0" smtClean="0"/>
              <a:t>présentation : choix du chantier</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utoShape 2" descr="RÃ©sultat de recherche d'images pour &quot;NBN E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RÃ©sultat de recherche d'images pour &quot;NBN E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ZoneTexte 10"/>
          <p:cNvSpPr txBox="1"/>
          <p:nvPr/>
        </p:nvSpPr>
        <p:spPr>
          <a:xfrm>
            <a:off x="307975" y="1021679"/>
            <a:ext cx="8590219" cy="792781"/>
          </a:xfrm>
          <a:prstGeom prst="rect">
            <a:avLst/>
          </a:prstGeom>
          <a:noFill/>
        </p:spPr>
        <p:txBody>
          <a:bodyPr wrap="square" rtlCol="0">
            <a:spAutoFit/>
          </a:bodyPr>
          <a:lstStyle/>
          <a:p>
            <a:pPr>
              <a:lnSpc>
                <a:spcPct val="150000"/>
              </a:lnSpc>
            </a:pPr>
            <a:r>
              <a:rPr lang="fr-BE" sz="1600" dirty="0" smtClean="0"/>
              <a:t>Quelles sont les éléments de ce chantier qui nous intéressent dans le cadre de cette formation?											</a:t>
            </a:r>
          </a:p>
        </p:txBody>
      </p:sp>
      <p:sp>
        <p:nvSpPr>
          <p:cNvPr id="5" name="Rectangle 4"/>
          <p:cNvSpPr/>
          <p:nvPr/>
        </p:nvSpPr>
        <p:spPr>
          <a:xfrm>
            <a:off x="932324" y="1420293"/>
            <a:ext cx="6521772" cy="2308324"/>
          </a:xfrm>
          <a:prstGeom prst="rect">
            <a:avLst/>
          </a:prstGeom>
        </p:spPr>
        <p:txBody>
          <a:bodyPr wrap="square" numCol="1">
            <a:spAutoFit/>
          </a:bodyPr>
          <a:lstStyle/>
          <a:p>
            <a:pPr>
              <a:lnSpc>
                <a:spcPct val="150000"/>
              </a:lnSpc>
            </a:pPr>
            <a:r>
              <a:rPr lang="fr-BE" sz="1600" dirty="0" smtClean="0"/>
              <a:t>	&gt; Réparations du béton</a:t>
            </a:r>
          </a:p>
          <a:p>
            <a:pPr>
              <a:lnSpc>
                <a:spcPct val="150000"/>
              </a:lnSpc>
            </a:pPr>
            <a:r>
              <a:rPr lang="fr-BE" sz="1600" dirty="0" smtClean="0"/>
              <a:t>	&gt; Réparation de maçonneries</a:t>
            </a:r>
          </a:p>
          <a:p>
            <a:pPr>
              <a:lnSpc>
                <a:spcPct val="150000"/>
              </a:lnSpc>
            </a:pPr>
            <a:r>
              <a:rPr lang="fr-BE" sz="1600" dirty="0" smtClean="0"/>
              <a:t>	&gt; </a:t>
            </a:r>
            <a:r>
              <a:rPr lang="fr-BE" sz="1600" dirty="0"/>
              <a:t>E</a:t>
            </a:r>
            <a:r>
              <a:rPr lang="fr-BE" sz="1600" dirty="0" smtClean="0"/>
              <a:t>ntretien et réparations de structures en acier</a:t>
            </a:r>
          </a:p>
          <a:p>
            <a:pPr>
              <a:lnSpc>
                <a:spcPct val="150000"/>
              </a:lnSpc>
            </a:pPr>
            <a:r>
              <a:rPr lang="fr-BE" sz="1600" dirty="0" smtClean="0"/>
              <a:t>          &gt;  Entretien, réparation et remplacement des joints de dilatation</a:t>
            </a:r>
          </a:p>
          <a:p>
            <a:pPr>
              <a:lnSpc>
                <a:spcPct val="150000"/>
              </a:lnSpc>
            </a:pPr>
            <a:r>
              <a:rPr lang="fr-BE" sz="1600" dirty="0"/>
              <a:t>	</a:t>
            </a:r>
            <a:r>
              <a:rPr lang="fr-BE" sz="1600" dirty="0" smtClean="0"/>
              <a:t>&gt; Moyens d’accès pour travaux de réparation d’ouvrages d’art</a:t>
            </a:r>
            <a:r>
              <a:rPr lang="fr-BE" sz="1600" dirty="0"/>
              <a:t>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1" t="8804" r="4191" b="21439"/>
          <a:stretch/>
        </p:blipFill>
        <p:spPr bwMode="auto">
          <a:xfrm>
            <a:off x="932324" y="3309051"/>
            <a:ext cx="7503886" cy="310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299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Tables des matières – </a:t>
            </a:r>
            <a:r>
              <a:rPr lang="fr-BE" sz="2400" dirty="0" err="1"/>
              <a:t>Qualiroutes</a:t>
            </a:r>
            <a:r>
              <a:rPr lang="fr-BE" sz="2400" dirty="0"/>
              <a:t> chapitre N</a:t>
            </a:r>
          </a:p>
        </p:txBody>
      </p:sp>
      <p:sp>
        <p:nvSpPr>
          <p:cNvPr id="9" name="ZoneTexte 8"/>
          <p:cNvSpPr txBox="1"/>
          <p:nvPr/>
        </p:nvSpPr>
        <p:spPr>
          <a:xfrm>
            <a:off x="323850" y="952499"/>
            <a:ext cx="8820150" cy="5250283"/>
          </a:xfrm>
          <a:prstGeom prst="rect">
            <a:avLst/>
          </a:prstGeom>
          <a:noFill/>
        </p:spPr>
        <p:txBody>
          <a:bodyPr wrap="square" rtlCol="0">
            <a:spAutoFit/>
          </a:bodyPr>
          <a:lstStyle/>
          <a:p>
            <a:pPr marL="342900" indent="-342900">
              <a:lnSpc>
                <a:spcPct val="150000"/>
              </a:lnSpc>
              <a:buFontTx/>
              <a:buAutoNum type="arabicPeriod"/>
            </a:pPr>
            <a:r>
              <a:rPr lang="fr-BE" sz="1500" dirty="0"/>
              <a:t>RÉPARATION DU BÉTON</a:t>
            </a:r>
          </a:p>
          <a:p>
            <a:pPr marL="342900" indent="-342900">
              <a:lnSpc>
                <a:spcPct val="150000"/>
              </a:lnSpc>
              <a:buAutoNum type="arabicPeriod"/>
            </a:pPr>
            <a:r>
              <a:rPr lang="fr-BE" sz="1500" dirty="0"/>
              <a:t>REPARATION DE MAÇONNERIES</a:t>
            </a:r>
          </a:p>
          <a:p>
            <a:pPr marL="342900" indent="-342900">
              <a:lnSpc>
                <a:spcPct val="150000"/>
              </a:lnSpc>
              <a:buAutoNum type="arabicPeriod"/>
            </a:pPr>
            <a:r>
              <a:rPr lang="fr-BE" sz="1500" dirty="0">
                <a:solidFill>
                  <a:schemeClr val="bg1">
                    <a:lumMod val="75000"/>
                  </a:schemeClr>
                </a:solidFill>
              </a:rPr>
              <a:t>ENTRETIEN ET REPARATIONS DES STRUCTURES EN ACIER</a:t>
            </a:r>
          </a:p>
          <a:p>
            <a:pPr marL="342900" indent="-342900">
              <a:lnSpc>
                <a:spcPct val="150000"/>
              </a:lnSpc>
              <a:buAutoNum type="arabicPeriod"/>
            </a:pPr>
            <a:r>
              <a:rPr lang="fr-BE" sz="1500" dirty="0">
                <a:solidFill>
                  <a:schemeClr val="bg1">
                    <a:lumMod val="75000"/>
                  </a:schemeClr>
                </a:solidFill>
              </a:rPr>
              <a:t>REPARATION DE L’ETANCHEITE DE DALLES DE TABLIER AINSI </a:t>
            </a:r>
            <a:r>
              <a:rPr lang="fr-BE" sz="1500" dirty="0" smtClean="0">
                <a:solidFill>
                  <a:schemeClr val="bg1">
                    <a:lumMod val="75000"/>
                  </a:schemeClr>
                </a:solidFill>
              </a:rPr>
              <a:t>QUE DE </a:t>
            </a:r>
            <a:r>
              <a:rPr lang="fr-BE" sz="1500" dirty="0">
                <a:solidFill>
                  <a:schemeClr val="bg1">
                    <a:lumMod val="75000"/>
                  </a:schemeClr>
                </a:solidFill>
              </a:rPr>
              <a:t>LEUR DRAINAGE ET DE L’EVACUATION </a:t>
            </a:r>
            <a:r>
              <a:rPr lang="fr-BE" sz="1500" dirty="0" smtClean="0">
                <a:solidFill>
                  <a:schemeClr val="bg1">
                    <a:lumMod val="75000"/>
                  </a:schemeClr>
                </a:solidFill>
              </a:rPr>
              <a:t>D’EAU</a:t>
            </a:r>
          </a:p>
          <a:p>
            <a:pPr marL="342900" indent="-342900">
              <a:lnSpc>
                <a:spcPct val="150000"/>
              </a:lnSpc>
              <a:buAutoNum type="arabicPeriod"/>
            </a:pPr>
            <a:r>
              <a:rPr lang="fr-BE" sz="1500" dirty="0">
                <a:solidFill>
                  <a:schemeClr val="bg1">
                    <a:lumMod val="75000"/>
                  </a:schemeClr>
                </a:solidFill>
              </a:rPr>
              <a:t>REPARATION D'APPUIS</a:t>
            </a:r>
          </a:p>
          <a:p>
            <a:pPr marL="342900" indent="-342900">
              <a:lnSpc>
                <a:spcPct val="150000"/>
              </a:lnSpc>
              <a:buAutoNum type="arabicPeriod"/>
            </a:pPr>
            <a:r>
              <a:rPr lang="fr-BE" sz="1500" dirty="0">
                <a:solidFill>
                  <a:schemeClr val="bg1">
                    <a:lumMod val="75000"/>
                  </a:schemeClr>
                </a:solidFill>
              </a:rPr>
              <a:t>REMPLACEMENT DES TABLETTES SOUS </a:t>
            </a:r>
            <a:r>
              <a:rPr lang="fr-BE" sz="1500" dirty="0" smtClean="0">
                <a:solidFill>
                  <a:schemeClr val="bg1">
                    <a:lumMod val="75000"/>
                  </a:schemeClr>
                </a:solidFill>
              </a:rPr>
              <a:t>GARDE-CORPS</a:t>
            </a:r>
          </a:p>
          <a:p>
            <a:pPr marL="342900" indent="-342900">
              <a:lnSpc>
                <a:spcPct val="150000"/>
              </a:lnSpc>
              <a:buAutoNum type="arabicPeriod"/>
            </a:pPr>
            <a:r>
              <a:rPr lang="fr-BE" sz="1500" dirty="0">
                <a:solidFill>
                  <a:schemeClr val="bg1">
                    <a:lumMod val="75000"/>
                  </a:schemeClr>
                </a:solidFill>
              </a:rPr>
              <a:t>REMPLACEMENT D'ELEMENTS DE GARDE-CORPS ET DE DISPOSITIFS DE RETENUE POUR OUVRAGES </a:t>
            </a:r>
            <a:r>
              <a:rPr lang="fr-BE" sz="1500" dirty="0" smtClean="0">
                <a:solidFill>
                  <a:schemeClr val="bg1">
                    <a:lumMod val="75000"/>
                  </a:schemeClr>
                </a:solidFill>
              </a:rPr>
              <a:t>D’ART</a:t>
            </a:r>
          </a:p>
          <a:p>
            <a:pPr marL="342900" indent="-342900">
              <a:lnSpc>
                <a:spcPct val="150000"/>
              </a:lnSpc>
              <a:buAutoNum type="arabicPeriod"/>
            </a:pPr>
            <a:r>
              <a:rPr lang="fr-BE" sz="1500" dirty="0">
                <a:solidFill>
                  <a:schemeClr val="bg1">
                    <a:lumMod val="75000"/>
                  </a:schemeClr>
                </a:solidFill>
              </a:rPr>
              <a:t>REPERES DE NIVELLEMENT</a:t>
            </a:r>
          </a:p>
          <a:p>
            <a:pPr marL="342900" indent="-342900">
              <a:lnSpc>
                <a:spcPct val="150000"/>
              </a:lnSpc>
              <a:buFontTx/>
              <a:buAutoNum type="arabicPeriod"/>
            </a:pPr>
            <a:r>
              <a:rPr lang="fr-BE" sz="1500" b="1" dirty="0">
                <a:solidFill>
                  <a:schemeClr val="accent1"/>
                </a:solidFill>
              </a:rPr>
              <a:t>ENTRETIEN, REPARATION ET REMPLACEMENT DES JOINTS DE DILATATION</a:t>
            </a:r>
          </a:p>
          <a:p>
            <a:pPr marL="342900" indent="-342900">
              <a:lnSpc>
                <a:spcPct val="150000"/>
              </a:lnSpc>
              <a:buAutoNum type="arabicPeriod"/>
            </a:pPr>
            <a:r>
              <a:rPr lang="fr-BE" sz="1500" dirty="0">
                <a:solidFill>
                  <a:schemeClr val="bg1">
                    <a:lumMod val="75000"/>
                  </a:schemeClr>
                </a:solidFill>
              </a:rPr>
              <a:t>REPARATION D'OUVRAGES EN TERRE ARMEE</a:t>
            </a:r>
          </a:p>
          <a:p>
            <a:pPr marL="342900" indent="-342900">
              <a:lnSpc>
                <a:spcPct val="150000"/>
              </a:lnSpc>
              <a:buAutoNum type="arabicPeriod"/>
            </a:pPr>
            <a:r>
              <a:rPr lang="fr-BE" sz="1500" dirty="0"/>
              <a:t>MOYENS D’ACCES POUR TRAVAUX DE REPARATION D’OUVRAGES D’ART (D'APPLICATION A PARTIR DU 01/01/2016)</a:t>
            </a:r>
          </a:p>
          <a:p>
            <a:pPr marL="342900" indent="-342900">
              <a:lnSpc>
                <a:spcPct val="150000"/>
              </a:lnSpc>
              <a:buAutoNum type="arabicPeriod"/>
            </a:pPr>
            <a:r>
              <a:rPr lang="fr-BE" sz="1500" dirty="0">
                <a:solidFill>
                  <a:schemeClr val="bg1">
                    <a:lumMod val="75000"/>
                  </a:schemeClr>
                </a:solidFill>
              </a:rPr>
              <a:t>BATARDEAU POUR TRAVAUX DE RÉPARATION D’OUVRAGES D’ART (D'APPLICATION A PARTIR DU 01/01/2016</a:t>
            </a:r>
            <a:r>
              <a:rPr lang="fr-BE" sz="1500" dirty="0" smtClean="0">
                <a:solidFill>
                  <a:schemeClr val="bg1">
                    <a:lumMod val="75000"/>
                  </a:schemeClr>
                </a:solidFill>
              </a:rPr>
              <a:t>)</a:t>
            </a:r>
          </a:p>
        </p:txBody>
      </p:sp>
      <p:sp>
        <p:nvSpPr>
          <p:cNvPr id="5" name="Espace réservé du numéro de diapositive 15">
            <a:extLst>
              <a:ext uri="{FF2B5EF4-FFF2-40B4-BE49-F238E27FC236}">
                <a16:creationId xmlns:a16="http://schemas.microsoft.com/office/drawing/2014/main" xmlns="" id="{DD6642C0-B37A-42A7-B8EA-97111BD40457}"/>
              </a:ext>
            </a:extLst>
          </p:cNvPr>
          <p:cNvSpPr txBox="1">
            <a:spLocks/>
          </p:cNvSpPr>
          <p:nvPr/>
        </p:nvSpPr>
        <p:spPr>
          <a:xfrm>
            <a:off x="6947281" y="658042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A70A82E-415E-4A9F-BA36-850F3CFBFE3B}" type="slidenum">
              <a:rPr lang="fr-BE" b="0" smtClean="0">
                <a:solidFill>
                  <a:prstClr val="black">
                    <a:tint val="75000"/>
                  </a:prstClr>
                </a:solidFill>
                <a:latin typeface="Calibri" panose="020F0502020204030204"/>
              </a:rPr>
              <a:pPr>
                <a:defRPr/>
              </a:pPr>
              <a:t>30</a:t>
            </a:fld>
            <a:endParaRPr lang="fr-BE" b="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7922558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a:xfrm>
            <a:off x="287999" y="119328"/>
            <a:ext cx="8529429" cy="877755"/>
          </a:xfrm>
        </p:spPr>
        <p:txBody>
          <a:bodyPr vert="horz" lIns="91440" tIns="45720" rIns="91440" bIns="45720" rtlCol="0" anchor="ctr">
            <a:normAutofit/>
          </a:bodyPr>
          <a:lstStyle/>
          <a:p>
            <a:r>
              <a:rPr lang="fr-BE" sz="2400" dirty="0" smtClean="0"/>
              <a:t>Chantier Viaduc d’Ensival : Remplacement et réparation des joints 								  de dilatation</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utoShape 2" descr="RÃ©sultat de recherche d'images pour &quot;NBN E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RÃ©sultat de recherche d'images pour &quot;NBN E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1047478"/>
            <a:ext cx="2183130" cy="291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95" y="1263015"/>
            <a:ext cx="2743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768" b="18019"/>
          <a:stretch/>
        </p:blipFill>
        <p:spPr bwMode="auto">
          <a:xfrm>
            <a:off x="5877923" y="1343977"/>
            <a:ext cx="313944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546" b="22878"/>
          <a:stretch/>
        </p:blipFill>
        <p:spPr bwMode="auto">
          <a:xfrm>
            <a:off x="5769247" y="3947160"/>
            <a:ext cx="3248116" cy="224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949"/>
          <a:stretch/>
        </p:blipFill>
        <p:spPr bwMode="auto">
          <a:xfrm>
            <a:off x="2755470" y="3616214"/>
            <a:ext cx="2843325" cy="257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329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a:xfrm>
            <a:off x="287999" y="119328"/>
            <a:ext cx="8529429" cy="877755"/>
          </a:xfrm>
        </p:spPr>
        <p:txBody>
          <a:bodyPr vert="horz" lIns="91440" tIns="45720" rIns="91440" bIns="45720" rtlCol="0" anchor="ctr">
            <a:normAutofit/>
          </a:bodyPr>
          <a:lstStyle/>
          <a:p>
            <a:r>
              <a:rPr lang="fr-BE" sz="2400" dirty="0" smtClean="0"/>
              <a:t>Chantier Viaduc d’Ensival : Remplacement et réparation des joints 								  de dilatation</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utoShape 2" descr="RÃ©sultat de recherche d'images pour &quot;NBN E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RÃ©sultat de recherche d'images pour &quot;NBN E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247"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40" t="5290" r="2110" b="23097"/>
          <a:stretch/>
        </p:blipFill>
        <p:spPr bwMode="auto">
          <a:xfrm>
            <a:off x="307975" y="2373029"/>
            <a:ext cx="4866368" cy="3644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429" t="48180" r="19238" b="11965"/>
          <a:stretch/>
        </p:blipFill>
        <p:spPr bwMode="auto">
          <a:xfrm>
            <a:off x="4343400" y="1268170"/>
            <a:ext cx="4601029" cy="262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3087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a:xfrm>
            <a:off x="288000" y="119328"/>
            <a:ext cx="8692714" cy="877755"/>
          </a:xfrm>
        </p:spPr>
        <p:txBody>
          <a:bodyPr>
            <a:normAutofit/>
          </a:bodyPr>
          <a:lstStyle/>
          <a:p>
            <a:r>
              <a:rPr lang="fr-BE" sz="2400" dirty="0" smtClean="0"/>
              <a:t>N. </a:t>
            </a:r>
            <a:r>
              <a:rPr lang="fr-BE" sz="2400" dirty="0"/>
              <a:t>9. E</a:t>
            </a:r>
            <a:r>
              <a:rPr lang="fr-BE" sz="2400" dirty="0" smtClean="0"/>
              <a:t>ntretien, réparation et remplacement des joints de dilatation</a:t>
            </a:r>
            <a:endParaRPr lang="fr-BE" sz="2400" dirty="0"/>
          </a:p>
        </p:txBody>
      </p:sp>
      <p:sp>
        <p:nvSpPr>
          <p:cNvPr id="20"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Rectangle 3"/>
          <p:cNvSpPr/>
          <p:nvPr/>
        </p:nvSpPr>
        <p:spPr>
          <a:xfrm>
            <a:off x="427615" y="1139763"/>
            <a:ext cx="3558475" cy="369332"/>
          </a:xfrm>
          <a:prstGeom prst="rect">
            <a:avLst/>
          </a:prstGeom>
        </p:spPr>
        <p:txBody>
          <a:bodyPr wrap="none">
            <a:spAutoFit/>
          </a:bodyPr>
          <a:lstStyle/>
          <a:p>
            <a:r>
              <a:rPr lang="fr-BE" b="1" dirty="0" smtClean="0"/>
              <a:t>Point faible des joints de dilatation </a:t>
            </a:r>
            <a:endParaRPr lang="fr-BE" dirty="0"/>
          </a:p>
        </p:txBody>
      </p:sp>
      <p:sp>
        <p:nvSpPr>
          <p:cNvPr id="6" name="Rectangle 5"/>
          <p:cNvSpPr/>
          <p:nvPr/>
        </p:nvSpPr>
        <p:spPr>
          <a:xfrm>
            <a:off x="427615" y="1661495"/>
            <a:ext cx="5437435" cy="1323439"/>
          </a:xfrm>
          <a:prstGeom prst="rect">
            <a:avLst/>
          </a:prstGeom>
        </p:spPr>
        <p:txBody>
          <a:bodyPr wrap="square">
            <a:spAutoFit/>
          </a:bodyPr>
          <a:lstStyle/>
          <a:p>
            <a:r>
              <a:rPr lang="fr-BE" sz="1600" dirty="0" smtClean="0"/>
              <a:t>Pourcentage important des joints ne sont plus étanche : </a:t>
            </a:r>
          </a:p>
          <a:p>
            <a:r>
              <a:rPr lang="fr-BE" sz="1600" dirty="0" smtClean="0"/>
              <a:t>dégâts importants à la structure</a:t>
            </a:r>
            <a:endParaRPr lang="fr-BE" sz="1600" dirty="0"/>
          </a:p>
          <a:p>
            <a:r>
              <a:rPr lang="fr-BE" sz="1600" dirty="0" smtClean="0"/>
              <a:t>Causes : usure normale  </a:t>
            </a:r>
          </a:p>
          <a:p>
            <a:r>
              <a:rPr lang="fr-BE" sz="1600" dirty="0"/>
              <a:t>	</a:t>
            </a:r>
            <a:r>
              <a:rPr lang="fr-BE" sz="1600" dirty="0" smtClean="0"/>
              <a:t>      impact (par chasse neige par ex) </a:t>
            </a:r>
          </a:p>
          <a:p>
            <a:r>
              <a:rPr lang="fr-BE" sz="1600" dirty="0"/>
              <a:t>	</a:t>
            </a:r>
            <a:r>
              <a:rPr lang="fr-BE" sz="1600" dirty="0" smtClean="0"/>
              <a:t>      variations de température</a:t>
            </a:r>
            <a:endParaRPr lang="fr-BE" sz="1600"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905" t="17604" r="12060" b="9249"/>
          <a:stretch/>
        </p:blipFill>
        <p:spPr bwMode="auto">
          <a:xfrm>
            <a:off x="5865050" y="1324429"/>
            <a:ext cx="3278950" cy="518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Le joint Ã  peigne va Ãªtre dÃ©montÃ© lund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800" y="3258308"/>
            <a:ext cx="4695464" cy="3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207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Tables des matières – </a:t>
            </a:r>
            <a:r>
              <a:rPr lang="fr-BE" sz="2400" dirty="0" err="1"/>
              <a:t>Qualiroutes</a:t>
            </a:r>
            <a:r>
              <a:rPr lang="fr-BE" sz="2400" dirty="0"/>
              <a:t> chapitre N</a:t>
            </a:r>
          </a:p>
        </p:txBody>
      </p:sp>
      <p:sp>
        <p:nvSpPr>
          <p:cNvPr id="9" name="ZoneTexte 8"/>
          <p:cNvSpPr txBox="1"/>
          <p:nvPr/>
        </p:nvSpPr>
        <p:spPr>
          <a:xfrm>
            <a:off x="323850" y="952499"/>
            <a:ext cx="8820150" cy="5250283"/>
          </a:xfrm>
          <a:prstGeom prst="rect">
            <a:avLst/>
          </a:prstGeom>
          <a:noFill/>
        </p:spPr>
        <p:txBody>
          <a:bodyPr wrap="square" rtlCol="0">
            <a:spAutoFit/>
          </a:bodyPr>
          <a:lstStyle/>
          <a:p>
            <a:pPr marL="342900" indent="-342900">
              <a:lnSpc>
                <a:spcPct val="150000"/>
              </a:lnSpc>
              <a:buFontTx/>
              <a:buAutoNum type="arabicPeriod"/>
            </a:pPr>
            <a:r>
              <a:rPr lang="fr-BE" sz="1500" dirty="0"/>
              <a:t>RÉPARATION DU BÉTON</a:t>
            </a:r>
          </a:p>
          <a:p>
            <a:pPr marL="342900" indent="-342900">
              <a:lnSpc>
                <a:spcPct val="150000"/>
              </a:lnSpc>
              <a:buFontTx/>
              <a:buAutoNum type="arabicPeriod"/>
            </a:pPr>
            <a:r>
              <a:rPr lang="fr-BE" sz="1500" dirty="0"/>
              <a:t>REPARATION DE MAÇONNERIES</a:t>
            </a:r>
          </a:p>
          <a:p>
            <a:pPr marL="342900" indent="-342900">
              <a:lnSpc>
                <a:spcPct val="150000"/>
              </a:lnSpc>
              <a:buAutoNum type="arabicPeriod"/>
            </a:pPr>
            <a:r>
              <a:rPr lang="fr-BE" sz="1500" dirty="0"/>
              <a:t>ENTRETIEN ET REPARATIONS DES STRUCTURES EN ACIER</a:t>
            </a:r>
          </a:p>
          <a:p>
            <a:pPr marL="342900" indent="-342900">
              <a:lnSpc>
                <a:spcPct val="150000"/>
              </a:lnSpc>
              <a:buAutoNum type="arabicPeriod"/>
            </a:pPr>
            <a:r>
              <a:rPr lang="fr-BE" sz="1500" dirty="0">
                <a:solidFill>
                  <a:schemeClr val="bg1">
                    <a:lumMod val="75000"/>
                  </a:schemeClr>
                </a:solidFill>
              </a:rPr>
              <a:t>REPARATION DE L’ETANCHEITE DE DALLES DE TABLIER AINSI </a:t>
            </a:r>
            <a:r>
              <a:rPr lang="fr-BE" sz="1500" dirty="0" smtClean="0">
                <a:solidFill>
                  <a:schemeClr val="bg1">
                    <a:lumMod val="75000"/>
                  </a:schemeClr>
                </a:solidFill>
              </a:rPr>
              <a:t>QUE DE </a:t>
            </a:r>
            <a:r>
              <a:rPr lang="fr-BE" sz="1500" dirty="0">
                <a:solidFill>
                  <a:schemeClr val="bg1">
                    <a:lumMod val="75000"/>
                  </a:schemeClr>
                </a:solidFill>
              </a:rPr>
              <a:t>LEUR DRAINAGE ET DE L’EVACUATION </a:t>
            </a:r>
            <a:r>
              <a:rPr lang="fr-BE" sz="1500" dirty="0" smtClean="0">
                <a:solidFill>
                  <a:schemeClr val="bg1">
                    <a:lumMod val="75000"/>
                  </a:schemeClr>
                </a:solidFill>
              </a:rPr>
              <a:t>D’EAU</a:t>
            </a:r>
          </a:p>
          <a:p>
            <a:pPr marL="342900" indent="-342900">
              <a:lnSpc>
                <a:spcPct val="150000"/>
              </a:lnSpc>
              <a:buAutoNum type="arabicPeriod"/>
            </a:pPr>
            <a:r>
              <a:rPr lang="fr-BE" sz="1500" dirty="0">
                <a:solidFill>
                  <a:schemeClr val="bg1">
                    <a:lumMod val="75000"/>
                  </a:schemeClr>
                </a:solidFill>
              </a:rPr>
              <a:t>REPARATION D'APPUIS</a:t>
            </a:r>
          </a:p>
          <a:p>
            <a:pPr marL="342900" indent="-342900">
              <a:lnSpc>
                <a:spcPct val="150000"/>
              </a:lnSpc>
              <a:buAutoNum type="arabicPeriod"/>
            </a:pPr>
            <a:r>
              <a:rPr lang="fr-BE" sz="1500" dirty="0">
                <a:solidFill>
                  <a:schemeClr val="bg1">
                    <a:lumMod val="75000"/>
                  </a:schemeClr>
                </a:solidFill>
              </a:rPr>
              <a:t>REMPLACEMENT DES TABLETTES SOUS </a:t>
            </a:r>
            <a:r>
              <a:rPr lang="fr-BE" sz="1500" dirty="0" smtClean="0">
                <a:solidFill>
                  <a:schemeClr val="bg1">
                    <a:lumMod val="75000"/>
                  </a:schemeClr>
                </a:solidFill>
              </a:rPr>
              <a:t>GARDE-CORPS</a:t>
            </a:r>
          </a:p>
          <a:p>
            <a:pPr marL="342900" indent="-342900">
              <a:lnSpc>
                <a:spcPct val="150000"/>
              </a:lnSpc>
              <a:buAutoNum type="arabicPeriod"/>
            </a:pPr>
            <a:r>
              <a:rPr lang="fr-BE" sz="1500" dirty="0">
                <a:solidFill>
                  <a:schemeClr val="bg1">
                    <a:lumMod val="75000"/>
                  </a:schemeClr>
                </a:solidFill>
              </a:rPr>
              <a:t>REMPLACEMENT D'ELEMENTS DE GARDE-CORPS ET DE DISPOSITIFS DE RETENUE POUR OUVRAGES </a:t>
            </a:r>
            <a:r>
              <a:rPr lang="fr-BE" sz="1500" dirty="0" smtClean="0">
                <a:solidFill>
                  <a:schemeClr val="bg1">
                    <a:lumMod val="75000"/>
                  </a:schemeClr>
                </a:solidFill>
              </a:rPr>
              <a:t>D’ART</a:t>
            </a:r>
          </a:p>
          <a:p>
            <a:pPr marL="342900" indent="-342900">
              <a:lnSpc>
                <a:spcPct val="150000"/>
              </a:lnSpc>
              <a:buAutoNum type="arabicPeriod"/>
            </a:pPr>
            <a:r>
              <a:rPr lang="fr-BE" sz="1500" dirty="0">
                <a:solidFill>
                  <a:schemeClr val="bg1">
                    <a:lumMod val="75000"/>
                  </a:schemeClr>
                </a:solidFill>
              </a:rPr>
              <a:t>REPERES DE NIVELLEMENT</a:t>
            </a:r>
          </a:p>
          <a:p>
            <a:pPr marL="342900" indent="-342900">
              <a:lnSpc>
                <a:spcPct val="150000"/>
              </a:lnSpc>
              <a:buAutoNum type="arabicPeriod"/>
            </a:pPr>
            <a:r>
              <a:rPr lang="fr-BE" sz="1500" dirty="0"/>
              <a:t>ENTRETIEN, REPARATION ET REMPLACEMENT DES JOINTS DE DILATATION</a:t>
            </a:r>
          </a:p>
          <a:p>
            <a:pPr marL="342900" indent="-342900">
              <a:lnSpc>
                <a:spcPct val="150000"/>
              </a:lnSpc>
              <a:buAutoNum type="arabicPeriod"/>
            </a:pPr>
            <a:r>
              <a:rPr lang="fr-BE" sz="1500" dirty="0">
                <a:solidFill>
                  <a:schemeClr val="bg1">
                    <a:lumMod val="75000"/>
                  </a:schemeClr>
                </a:solidFill>
              </a:rPr>
              <a:t>REPARATION D'OUVRAGES EN TERRE ARMEE</a:t>
            </a:r>
          </a:p>
          <a:p>
            <a:pPr marL="342900" indent="-342900">
              <a:lnSpc>
                <a:spcPct val="150000"/>
              </a:lnSpc>
              <a:buFontTx/>
              <a:buAutoNum type="arabicPeriod"/>
            </a:pPr>
            <a:r>
              <a:rPr lang="fr-BE" sz="1500" b="1" dirty="0">
                <a:solidFill>
                  <a:schemeClr val="accent1"/>
                </a:solidFill>
              </a:rPr>
              <a:t>MOYENS D’ACCES POUR TRAVAUX DE REPARATION D’OUVRAGES D’ART (D'APPLICATION A PARTIR DU 01/01/2016)</a:t>
            </a:r>
          </a:p>
          <a:p>
            <a:pPr marL="342900" indent="-342900">
              <a:lnSpc>
                <a:spcPct val="150000"/>
              </a:lnSpc>
              <a:buAutoNum type="arabicPeriod"/>
            </a:pPr>
            <a:r>
              <a:rPr lang="fr-BE" sz="1500" dirty="0">
                <a:solidFill>
                  <a:schemeClr val="bg1">
                    <a:lumMod val="75000"/>
                  </a:schemeClr>
                </a:solidFill>
              </a:rPr>
              <a:t>BATARDEAU POUR TRAVAUX DE RÉPARATION D’OUVRAGES D’ART (D'APPLICATION A PARTIR DU 01/01/2016</a:t>
            </a:r>
            <a:r>
              <a:rPr lang="fr-BE" sz="1500" dirty="0" smtClean="0">
                <a:solidFill>
                  <a:schemeClr val="bg1">
                    <a:lumMod val="75000"/>
                  </a:schemeClr>
                </a:solidFill>
              </a:rPr>
              <a:t>)</a:t>
            </a:r>
          </a:p>
        </p:txBody>
      </p:sp>
      <p:sp>
        <p:nvSpPr>
          <p:cNvPr id="5"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547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a:xfrm>
            <a:off x="288000" y="119328"/>
            <a:ext cx="8692714" cy="877755"/>
          </a:xfrm>
        </p:spPr>
        <p:txBody>
          <a:bodyPr>
            <a:normAutofit/>
          </a:bodyPr>
          <a:lstStyle/>
          <a:p>
            <a:r>
              <a:rPr lang="fr-BE" sz="2400" dirty="0" smtClean="0"/>
              <a:t>N. 11. Moyens d’accès pour travaux de réparation d’ouvrages d’art</a:t>
            </a:r>
            <a:endParaRPr lang="fr-BE" sz="2400" dirty="0"/>
          </a:p>
        </p:txBody>
      </p:sp>
      <p:sp>
        <p:nvSpPr>
          <p:cNvPr id="20"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Rectangle 3"/>
          <p:cNvSpPr/>
          <p:nvPr/>
        </p:nvSpPr>
        <p:spPr>
          <a:xfrm>
            <a:off x="427614" y="1152209"/>
            <a:ext cx="8091353" cy="4770537"/>
          </a:xfrm>
          <a:prstGeom prst="rect">
            <a:avLst/>
          </a:prstGeom>
        </p:spPr>
        <p:txBody>
          <a:bodyPr wrap="square">
            <a:spAutoFit/>
          </a:bodyPr>
          <a:lstStyle/>
          <a:p>
            <a:r>
              <a:rPr lang="fr-BE" sz="1600" dirty="0" smtClean="0"/>
              <a:t>Chapitre relativement nouveau : date  du 01/01/2016</a:t>
            </a:r>
          </a:p>
          <a:p>
            <a:endParaRPr lang="fr-BE" sz="1600" dirty="0" smtClean="0"/>
          </a:p>
          <a:p>
            <a:r>
              <a:rPr lang="fr-BE" sz="1600" b="1" dirty="0" smtClean="0"/>
              <a:t>Pourquoi ce chapitre supplémentaire?</a:t>
            </a:r>
            <a:endParaRPr lang="fr-BE" sz="1600" b="1" dirty="0"/>
          </a:p>
          <a:p>
            <a:r>
              <a:rPr lang="fr-BE" sz="1600" dirty="0"/>
              <a:t>Dans un CSC de réparation la localisation des interventions n’est pas toujours facile à définir au départ. Les sondages en début de chantier viendront préciser la localisation et l’extension des réparations. Il est donc difficile pour le soumissionnaire de remettre un prix global réparation+ moyen d’accès. Un nouveau chapitre moyen d’accès permet de séparer ces deux activités.</a:t>
            </a:r>
          </a:p>
          <a:p>
            <a:endParaRPr lang="fr-BE" sz="1600" dirty="0" smtClean="0"/>
          </a:p>
          <a:p>
            <a:r>
              <a:rPr lang="fr-BE" sz="1600" b="1" dirty="0" smtClean="0"/>
              <a:t>Il est plus facile de dire :</a:t>
            </a:r>
          </a:p>
          <a:p>
            <a:r>
              <a:rPr lang="fr-BE" sz="1600" dirty="0" smtClean="0"/>
              <a:t>Je fais tel type de réparation ET le moyen d’accès n’est pas </a:t>
            </a:r>
            <a:r>
              <a:rPr lang="fr-BE" sz="1600" dirty="0" err="1" smtClean="0"/>
              <a:t>inclu</a:t>
            </a:r>
            <a:r>
              <a:rPr lang="fr-BE" sz="1600" dirty="0" smtClean="0"/>
              <a:t> dans le prix de la réparation</a:t>
            </a:r>
          </a:p>
          <a:p>
            <a:pPr marL="285750" indent="-285750">
              <a:buFont typeface="Arial" panose="020B0604020202020204" pitchFamily="34" charset="0"/>
              <a:buChar char="•"/>
            </a:pPr>
            <a:r>
              <a:rPr lang="fr-BE" sz="1600" dirty="0" smtClean="0"/>
              <a:t>Permet plus de transparence </a:t>
            </a:r>
          </a:p>
          <a:p>
            <a:pPr marL="285750" indent="-285750">
              <a:buFont typeface="Arial" panose="020B0604020202020204" pitchFamily="34" charset="0"/>
              <a:buChar char="•"/>
            </a:pPr>
            <a:r>
              <a:rPr lang="fr-BE" sz="1600" dirty="0" smtClean="0"/>
              <a:t>Permet de réaliser plus facilement des réparations non initialement repérées dans les inspections B </a:t>
            </a:r>
          </a:p>
          <a:p>
            <a:pPr marL="285750" indent="-285750">
              <a:buFont typeface="Arial" panose="020B0604020202020204" pitchFamily="34" charset="0"/>
              <a:buChar char="•"/>
            </a:pPr>
            <a:r>
              <a:rPr lang="fr-BE" sz="1600" dirty="0" smtClean="0"/>
              <a:t>Gestion plus efficace</a:t>
            </a:r>
          </a:p>
          <a:p>
            <a:pPr marL="285750" indent="-285750">
              <a:buFont typeface="Arial" panose="020B0604020202020204" pitchFamily="34" charset="0"/>
              <a:buChar char="•"/>
            </a:pPr>
            <a:endParaRPr lang="fr-BE" sz="1600" dirty="0"/>
          </a:p>
          <a:p>
            <a:r>
              <a:rPr lang="fr-BE" sz="1600" b="1" dirty="0" smtClean="0"/>
              <a:t>Comment sont répartis les postes?</a:t>
            </a:r>
          </a:p>
          <a:p>
            <a:pPr marL="285750" indent="-285750">
              <a:buFont typeface="Arial" panose="020B0604020202020204" pitchFamily="34" charset="0"/>
              <a:buChar char="•"/>
            </a:pPr>
            <a:r>
              <a:rPr lang="fr-BE" sz="1600" dirty="0" smtClean="0"/>
              <a:t>Installation-PG  </a:t>
            </a:r>
            <a:r>
              <a:rPr lang="fr-BE" sz="1600" dirty="0"/>
              <a:t>(</a:t>
            </a:r>
            <a:r>
              <a:rPr lang="fr-BE" sz="1600" dirty="0" smtClean="0"/>
              <a:t>études</a:t>
            </a:r>
            <a:r>
              <a:rPr lang="fr-BE" sz="1600" dirty="0"/>
              <a:t>, </a:t>
            </a:r>
            <a:r>
              <a:rPr lang="fr-BE" sz="1600" dirty="0" smtClean="0"/>
              <a:t>plans, installations, déplacements </a:t>
            </a:r>
            <a:r>
              <a:rPr lang="fr-BE" sz="1600" dirty="0"/>
              <a:t>des différents moyens </a:t>
            </a:r>
            <a:r>
              <a:rPr lang="fr-BE" sz="1600" dirty="0" smtClean="0"/>
              <a:t>d’accès) </a:t>
            </a:r>
          </a:p>
          <a:p>
            <a:pPr marL="285750" indent="-285750">
              <a:buFont typeface="Arial" panose="020B0604020202020204" pitchFamily="34" charset="0"/>
              <a:buChar char="•"/>
            </a:pPr>
            <a:r>
              <a:rPr lang="fr-BE" sz="1600" dirty="0"/>
              <a:t>L</a:t>
            </a:r>
            <a:r>
              <a:rPr lang="fr-BE" sz="1600" dirty="0" smtClean="0"/>
              <a:t>ocation </a:t>
            </a:r>
            <a:r>
              <a:rPr lang="fr-BE" sz="1600" dirty="0"/>
              <a:t>et </a:t>
            </a:r>
            <a:r>
              <a:rPr lang="fr-BE" sz="1600" dirty="0" smtClean="0"/>
              <a:t>maintenance-JC</a:t>
            </a:r>
          </a:p>
          <a:p>
            <a:pPr marL="285750" indent="-285750">
              <a:buFont typeface="Arial" panose="020B0604020202020204" pitchFamily="34" charset="0"/>
              <a:buChar char="•"/>
            </a:pPr>
            <a:r>
              <a:rPr lang="fr-BE" sz="1600" dirty="0" smtClean="0"/>
              <a:t>Démontage-PG</a:t>
            </a:r>
          </a:p>
        </p:txBody>
      </p:sp>
    </p:spTree>
    <p:extLst>
      <p:ext uri="{BB962C8B-B14F-4D97-AF65-F5344CB8AC3E}">
        <p14:creationId xmlns:p14="http://schemas.microsoft.com/office/powerpoint/2010/main" val="1514690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a:xfrm>
            <a:off x="288000" y="119328"/>
            <a:ext cx="8692714" cy="877755"/>
          </a:xfrm>
        </p:spPr>
        <p:txBody>
          <a:bodyPr>
            <a:normAutofit/>
          </a:bodyPr>
          <a:lstStyle/>
          <a:p>
            <a:r>
              <a:rPr lang="fr-BE" sz="2400" dirty="0" smtClean="0"/>
              <a:t>N. 11. Moyens d’accès pour travaux de réparation d’ouvrages d’art</a:t>
            </a:r>
            <a:endParaRPr lang="fr-BE" sz="2400" dirty="0"/>
          </a:p>
        </p:txBody>
      </p:sp>
      <p:sp>
        <p:nvSpPr>
          <p:cNvPr id="20"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echafaudage d interieur &lt;= 2m"/>
          <p:cNvPicPr>
            <a:picLocks noChangeAspect="1" noChangeArrowheads="1"/>
          </p:cNvPicPr>
          <p:nvPr/>
        </p:nvPicPr>
        <p:blipFill rotWithShape="1">
          <a:blip r:embed="rId3">
            <a:extLst>
              <a:ext uri="{28A0092B-C50C-407E-A947-70E740481C1C}">
                <a14:useLocalDpi xmlns:a14="http://schemas.microsoft.com/office/drawing/2010/main" val="0"/>
              </a:ext>
            </a:extLst>
          </a:blip>
          <a:srcRect t="12803" r="27856" b="11569"/>
          <a:stretch/>
        </p:blipFill>
        <p:spPr bwMode="auto">
          <a:xfrm>
            <a:off x="371637" y="1099596"/>
            <a:ext cx="2222338" cy="2492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LG nacel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337" y="1213716"/>
            <a:ext cx="5793813" cy="25731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moog-online.com/wp-content/uploads/2018/09/moog-brueckenzugangstechnik-produkte-plattformgerae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157" y="3632492"/>
            <a:ext cx="3476293" cy="2607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moog-online.com/wp-content/uploads/2018/09/moog-brueckenzugangstechnik-produkte-korbgerae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6877" y="3786851"/>
            <a:ext cx="1777396" cy="23698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bi160-lkw-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6240" y="3786851"/>
            <a:ext cx="2851151" cy="19107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65155" y="5741214"/>
            <a:ext cx="3212236" cy="830997"/>
          </a:xfrm>
          <a:prstGeom prst="rect">
            <a:avLst/>
          </a:prstGeom>
          <a:ln w="28575">
            <a:solidFill>
              <a:srgbClr val="0070C0"/>
            </a:solidFill>
          </a:ln>
        </p:spPr>
        <p:txBody>
          <a:bodyPr wrap="square">
            <a:spAutoFit/>
          </a:bodyPr>
          <a:lstStyle/>
          <a:p>
            <a:r>
              <a:rPr lang="fr-BE" sz="1600" dirty="0" smtClean="0"/>
              <a:t>                </a:t>
            </a:r>
          </a:p>
          <a:p>
            <a:r>
              <a:rPr lang="fr-BE" sz="1600" dirty="0" smtClean="0"/>
              <a:t>                MAO : postes série N 1140</a:t>
            </a:r>
          </a:p>
          <a:p>
            <a:r>
              <a:rPr lang="fr-BE" sz="1600" dirty="0" smtClean="0"/>
              <a:t>  </a:t>
            </a:r>
            <a:endParaRPr lang="fr-BE" sz="1600" dirty="0"/>
          </a:p>
        </p:txBody>
      </p:sp>
      <p:pic>
        <p:nvPicPr>
          <p:cNvPr id="1035"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558" t="12414" r="98198" b="85205"/>
          <a:stretch/>
        </p:blipFill>
        <p:spPr bwMode="auto">
          <a:xfrm>
            <a:off x="5890645" y="5861113"/>
            <a:ext cx="549111" cy="591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627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p:txBody>
          <a:bodyPr>
            <a:normAutofit/>
          </a:bodyPr>
          <a:lstStyle/>
          <a:p>
            <a:r>
              <a:rPr lang="fr-FR" sz="2400" dirty="0"/>
              <a:t>Questions - Liens – Contacts utiles</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xmlns="" id="{FADC9D8B-5977-40BB-9464-9A3BDEBF5C03}"/>
              </a:ext>
            </a:extLst>
          </p:cNvPr>
          <p:cNvSpPr txBox="1"/>
          <p:nvPr/>
        </p:nvSpPr>
        <p:spPr>
          <a:xfrm>
            <a:off x="263863" y="1208955"/>
            <a:ext cx="6619010" cy="1077218"/>
          </a:xfrm>
          <a:prstGeom prst="rect">
            <a:avLst/>
          </a:prstGeom>
          <a:noFill/>
        </p:spPr>
        <p:txBody>
          <a:bodyPr wrap="square" rtlCol="0">
            <a:spAutoFit/>
          </a:bodyPr>
          <a:lstStyle/>
          <a:p>
            <a:r>
              <a:rPr lang="fr-FR" sz="2800" b="1" dirty="0"/>
              <a:t>Générale</a:t>
            </a:r>
          </a:p>
          <a:p>
            <a:r>
              <a:rPr lang="fr-FR" dirty="0"/>
              <a:t>Comité de gestion du CCT Qualiroutes :</a:t>
            </a:r>
          </a:p>
          <a:p>
            <a:r>
              <a:rPr lang="fr-FR" dirty="0">
                <a:hlinkClick r:id="rId2"/>
              </a:rPr>
              <a:t>qualiroutes@spw.wallonie.be</a:t>
            </a:r>
            <a:endParaRPr lang="fr-FR" dirty="0"/>
          </a:p>
        </p:txBody>
      </p:sp>
      <p:sp>
        <p:nvSpPr>
          <p:cNvPr id="5" name="ZoneTexte 4">
            <a:extLst>
              <a:ext uri="{FF2B5EF4-FFF2-40B4-BE49-F238E27FC236}">
                <a16:creationId xmlns:a16="http://schemas.microsoft.com/office/drawing/2014/main" xmlns="" id="{012AA0B5-1ADF-4790-A87B-5FD02EB11734}"/>
              </a:ext>
            </a:extLst>
          </p:cNvPr>
          <p:cNvSpPr txBox="1"/>
          <p:nvPr/>
        </p:nvSpPr>
        <p:spPr>
          <a:xfrm>
            <a:off x="263862" y="2539609"/>
            <a:ext cx="8638837" cy="3293209"/>
          </a:xfrm>
          <a:prstGeom prst="rect">
            <a:avLst/>
          </a:prstGeom>
          <a:noFill/>
        </p:spPr>
        <p:txBody>
          <a:bodyPr wrap="square" rtlCol="0">
            <a:spAutoFit/>
          </a:bodyPr>
          <a:lstStyle/>
          <a:p>
            <a:r>
              <a:rPr lang="fr-FR" sz="2800" b="1" dirty="0" smtClean="0"/>
              <a:t>Ressources particulières relatives aux </a:t>
            </a:r>
            <a:r>
              <a:rPr lang="fr-FR" sz="2800" b="1" dirty="0"/>
              <a:t>O</a:t>
            </a:r>
            <a:r>
              <a:rPr lang="fr-FR" sz="2800" b="1" dirty="0" smtClean="0"/>
              <a:t>uvrages d’Art</a:t>
            </a:r>
          </a:p>
          <a:p>
            <a:r>
              <a:rPr lang="fr-BE" dirty="0"/>
              <a:t>Journées d'information sur les Ouvrages d'Art :</a:t>
            </a:r>
          </a:p>
          <a:p>
            <a:r>
              <a:rPr lang="fr-BE" dirty="0" smtClean="0">
                <a:hlinkClick r:id="rId3"/>
              </a:rPr>
              <a:t>http</a:t>
            </a:r>
            <a:r>
              <a:rPr lang="fr-BE" dirty="0">
                <a:hlinkClick r:id="rId3"/>
              </a:rPr>
              <a:t>://</a:t>
            </a:r>
            <a:r>
              <a:rPr lang="fr-BE" dirty="0" smtClean="0">
                <a:hlinkClick r:id="rId3"/>
              </a:rPr>
              <a:t>qc.spw.wallonie.be/fr/ig/JOA.jsp</a:t>
            </a:r>
            <a:endParaRPr lang="fr-BE" dirty="0" smtClean="0"/>
          </a:p>
          <a:p>
            <a:r>
              <a:rPr lang="fr-BE" dirty="0" smtClean="0"/>
              <a:t>Fiches produits </a:t>
            </a:r>
            <a:r>
              <a:rPr lang="fr-BE" dirty="0" err="1" smtClean="0"/>
              <a:t>Qualiroutes</a:t>
            </a:r>
            <a:endParaRPr lang="fr-BE" dirty="0"/>
          </a:p>
          <a:p>
            <a:r>
              <a:rPr lang="fr-BE" dirty="0">
                <a:hlinkClick r:id="rId4"/>
              </a:rPr>
              <a:t>http://</a:t>
            </a:r>
            <a:r>
              <a:rPr lang="fr-BE" dirty="0" smtClean="0">
                <a:hlinkClick r:id="rId4"/>
              </a:rPr>
              <a:t>qc.spw.wallonie.be/fr/qualiroutes/index.html</a:t>
            </a:r>
            <a:endParaRPr lang="fr-BE" dirty="0" smtClean="0"/>
          </a:p>
          <a:p>
            <a:r>
              <a:rPr lang="fr-BE" altLang="fr-FR" dirty="0" smtClean="0"/>
              <a:t>Banque de données des Ouvrages d’art</a:t>
            </a:r>
          </a:p>
          <a:p>
            <a:r>
              <a:rPr lang="fr-BE" dirty="0">
                <a:hlinkClick r:id="rId5"/>
              </a:rPr>
              <a:t>https://infrastructures.wallonie.be/pouvoirs-locaux/conseil--expertise/ponts/banque-de-donnees-des-ouvrages-dart.html</a:t>
            </a:r>
            <a:endParaRPr lang="fr-BE" altLang="fr-FR" dirty="0"/>
          </a:p>
          <a:p>
            <a:r>
              <a:rPr lang="fr-BE" altLang="fr-FR" dirty="0" smtClean="0"/>
              <a:t>Règlement des Ouvrages d’art</a:t>
            </a:r>
          </a:p>
          <a:p>
            <a:r>
              <a:rPr lang="fr-BE" dirty="0">
                <a:hlinkClick r:id="rId6"/>
              </a:rPr>
              <a:t>http://qc.spw.wallonie.be/fr/nouveautes/doc/roa.pdf</a:t>
            </a:r>
            <a:endParaRPr lang="fr-BE" altLang="fr-FR" dirty="0"/>
          </a:p>
          <a:p>
            <a:r>
              <a:rPr lang="fr-BE" altLang="fr-FR" dirty="0" smtClean="0"/>
              <a:t>OUTIL : Bridge Boy tablette</a:t>
            </a:r>
          </a:p>
        </p:txBody>
      </p:sp>
    </p:spTree>
    <p:extLst>
      <p:ext uri="{BB962C8B-B14F-4D97-AF65-F5344CB8AC3E}">
        <p14:creationId xmlns:p14="http://schemas.microsoft.com/office/powerpoint/2010/main" val="411519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p:txBody>
          <a:bodyPr>
            <a:normAutofit/>
          </a:bodyPr>
          <a:lstStyle/>
          <a:p>
            <a:r>
              <a:rPr lang="fr-BE" sz="2400" dirty="0" smtClean="0"/>
              <a:t>ANNEXES</a:t>
            </a:r>
            <a:endParaRPr lang="fr-BE" sz="2400" dirty="0"/>
          </a:p>
        </p:txBody>
      </p:sp>
      <p:sp>
        <p:nvSpPr>
          <p:cNvPr id="4"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016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1766" y="1071086"/>
            <a:ext cx="3155992" cy="369332"/>
          </a:xfrm>
          <a:prstGeom prst="rect">
            <a:avLst/>
          </a:prstGeom>
        </p:spPr>
        <p:txBody>
          <a:bodyPr wrap="none">
            <a:spAutoFit/>
          </a:bodyPr>
          <a:lstStyle/>
          <a:p>
            <a:r>
              <a:rPr lang="fr-BE" b="1" dirty="0"/>
              <a:t>N. </a:t>
            </a:r>
            <a:r>
              <a:rPr lang="fr-BE" b="1" dirty="0" smtClean="0"/>
              <a:t>1.2.2. </a:t>
            </a:r>
            <a:r>
              <a:rPr lang="fr-BE" b="1" dirty="0"/>
              <a:t>CLAUSES </a:t>
            </a:r>
            <a:r>
              <a:rPr lang="fr-BE" b="1" dirty="0" smtClean="0"/>
              <a:t>TECHNIQUES</a:t>
            </a:r>
            <a:endParaRPr lang="fr-BE" b="1" dirty="0"/>
          </a:p>
        </p:txBody>
      </p:sp>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306" y="1440418"/>
            <a:ext cx="8857006" cy="646331"/>
          </a:xfrm>
          <a:prstGeom prst="rect">
            <a:avLst/>
          </a:prstGeom>
        </p:spPr>
        <p:txBody>
          <a:bodyPr wrap="square">
            <a:spAutoFit/>
          </a:bodyPr>
          <a:lstStyle/>
          <a:p>
            <a:pPr marL="285750" indent="-285750">
              <a:buFont typeface="Arial" panose="020B0604020202020204" pitchFamily="34" charset="0"/>
              <a:buChar char="•"/>
            </a:pPr>
            <a:r>
              <a:rPr lang="fr-BE" b="1" dirty="0" smtClean="0"/>
              <a:t>Profondeur de décapage (</a:t>
            </a:r>
            <a:r>
              <a:rPr lang="fr-BE" b="1" dirty="0"/>
              <a:t>r</a:t>
            </a:r>
            <a:r>
              <a:rPr lang="fr-BE" sz="1600" b="1" baseline="-25000" dirty="0"/>
              <a:t>d</a:t>
            </a:r>
            <a:r>
              <a:rPr lang="fr-BE" b="1" dirty="0" smtClean="0"/>
              <a:t>)</a:t>
            </a:r>
            <a:r>
              <a:rPr lang="fr-BE" dirty="0" smtClean="0"/>
              <a:t>: différence entre résine (10 mm derrière l’armature) et liant hydraulique (différents cas suivant </a:t>
            </a:r>
            <a:r>
              <a:rPr lang="fr-BE" b="1" dirty="0" smtClean="0"/>
              <a:t>enrobage (c)</a:t>
            </a:r>
            <a:r>
              <a:rPr lang="fr-BE" dirty="0" smtClean="0"/>
              <a:t> et </a:t>
            </a:r>
            <a:r>
              <a:rPr lang="fr-BE" b="1" dirty="0" smtClean="0"/>
              <a:t>profondeur de carbonatation (d)</a:t>
            </a:r>
            <a:r>
              <a:rPr lang="fr-BE" dirty="0" smtClean="0"/>
              <a:t>)</a:t>
            </a:r>
            <a:endParaRPr lang="fr-BE" dirty="0"/>
          </a:p>
        </p:txBody>
      </p:sp>
      <p:sp>
        <p:nvSpPr>
          <p:cNvPr id="3" name="Rectangle 2"/>
          <p:cNvSpPr/>
          <p:nvPr/>
        </p:nvSpPr>
        <p:spPr>
          <a:xfrm>
            <a:off x="497306" y="2092429"/>
            <a:ext cx="5144542" cy="1477328"/>
          </a:xfrm>
          <a:prstGeom prst="rect">
            <a:avLst/>
          </a:prstGeom>
          <a:ln w="28575">
            <a:solidFill>
              <a:srgbClr val="0070C0"/>
            </a:solidFill>
          </a:ln>
        </p:spPr>
        <p:txBody>
          <a:bodyPr wrap="square">
            <a:spAutoFit/>
          </a:bodyPr>
          <a:lstStyle/>
          <a:p>
            <a:r>
              <a:rPr lang="fr-BE" dirty="0" smtClean="0"/>
              <a:t>- Sans recouvrement </a:t>
            </a:r>
            <a:r>
              <a:rPr lang="fr-BE" dirty="0"/>
              <a:t>général de mortier de </a:t>
            </a:r>
            <a:r>
              <a:rPr lang="fr-BE" dirty="0" smtClean="0"/>
              <a:t>ragréage - Enrobage (c)  ≥  20 mm </a:t>
            </a:r>
            <a:endParaRPr lang="fr-BE" dirty="0"/>
          </a:p>
          <a:p>
            <a:r>
              <a:rPr lang="fr-BE" dirty="0" smtClean="0"/>
              <a:t>- Si </a:t>
            </a:r>
            <a:r>
              <a:rPr lang="fr-BE" dirty="0"/>
              <a:t>d &lt; c + ø/2 </a:t>
            </a:r>
          </a:p>
          <a:p>
            <a:r>
              <a:rPr lang="fr-BE" dirty="0" smtClean="0"/>
              <a:t>   alors </a:t>
            </a:r>
            <a:r>
              <a:rPr lang="fr-BE" dirty="0"/>
              <a:t>r</a:t>
            </a:r>
            <a:r>
              <a:rPr lang="fr-BE" sz="1600" baseline="-25000" dirty="0"/>
              <a:t>d</a:t>
            </a:r>
            <a:r>
              <a:rPr lang="fr-BE" dirty="0"/>
              <a:t> = c + ø/2 </a:t>
            </a:r>
          </a:p>
          <a:p>
            <a:r>
              <a:rPr lang="fr-BE" dirty="0" smtClean="0"/>
              <a:t>	    r</a:t>
            </a:r>
            <a:r>
              <a:rPr lang="el-GR" baseline="-25000" dirty="0" smtClean="0"/>
              <a:t>ω</a:t>
            </a:r>
            <a:r>
              <a:rPr lang="fr-BE" dirty="0" smtClean="0"/>
              <a:t> </a:t>
            </a:r>
            <a:r>
              <a:rPr lang="fr-BE" dirty="0"/>
              <a:t>= 20 + ø + 20 </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788"/>
          <a:stretch/>
        </p:blipFill>
        <p:spPr bwMode="auto">
          <a:xfrm>
            <a:off x="6033719" y="2171999"/>
            <a:ext cx="2705420" cy="387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 y="3655288"/>
            <a:ext cx="1549498" cy="260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64208" y="3655288"/>
            <a:ext cx="4572000" cy="2585323"/>
          </a:xfrm>
          <a:prstGeom prst="rect">
            <a:avLst/>
          </a:prstGeom>
        </p:spPr>
        <p:txBody>
          <a:bodyPr>
            <a:spAutoFit/>
          </a:bodyPr>
          <a:lstStyle/>
          <a:p>
            <a:r>
              <a:rPr lang="fr-BE" dirty="0"/>
              <a:t>Surface initiale du béton </a:t>
            </a:r>
          </a:p>
          <a:p>
            <a:r>
              <a:rPr lang="fr-BE" dirty="0"/>
              <a:t>Limite minimale de décapage </a:t>
            </a:r>
          </a:p>
          <a:p>
            <a:r>
              <a:rPr lang="fr-BE" dirty="0"/>
              <a:t>Front de carbonatation </a:t>
            </a:r>
          </a:p>
          <a:p>
            <a:r>
              <a:rPr lang="fr-BE" dirty="0"/>
              <a:t>Surface de l'acier corrodé </a:t>
            </a:r>
          </a:p>
          <a:p>
            <a:r>
              <a:rPr lang="fr-BE" dirty="0"/>
              <a:t>Limite d'éclatement du béton </a:t>
            </a:r>
          </a:p>
          <a:p>
            <a:r>
              <a:rPr lang="fr-BE" dirty="0"/>
              <a:t>Armature </a:t>
            </a:r>
          </a:p>
          <a:p>
            <a:r>
              <a:rPr lang="fr-BE" dirty="0"/>
              <a:t>Mortier de ragréage </a:t>
            </a:r>
          </a:p>
          <a:p>
            <a:r>
              <a:rPr lang="fr-BE" dirty="0"/>
              <a:t>Couche de protection anticorrosion sur l'acier </a:t>
            </a:r>
          </a:p>
          <a:p>
            <a:r>
              <a:rPr lang="fr-BE" dirty="0"/>
              <a:t>Couche de protection du béton </a:t>
            </a:r>
          </a:p>
        </p:txBody>
      </p:sp>
      <p:sp>
        <p:nvSpPr>
          <p:cNvPr id="8" name="Rectangle 7"/>
          <p:cNvSpPr/>
          <p:nvPr/>
        </p:nvSpPr>
        <p:spPr>
          <a:xfrm>
            <a:off x="7104127" y="5365491"/>
            <a:ext cx="1940767" cy="1015663"/>
          </a:xfrm>
          <a:prstGeom prst="rect">
            <a:avLst/>
          </a:prstGeom>
        </p:spPr>
        <p:txBody>
          <a:bodyPr wrap="square">
            <a:spAutoFit/>
          </a:bodyPr>
          <a:lstStyle/>
          <a:p>
            <a:r>
              <a:rPr lang="fr-BE" sz="1200" dirty="0"/>
              <a:t>Décapage d'armature principalement située en zone non carbonatée, dont l'enrobage initial est supérieur à 20 mm </a:t>
            </a:r>
          </a:p>
        </p:txBody>
      </p:sp>
      <p:sp>
        <p:nvSpPr>
          <p:cNvPr id="14"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858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Tables des matières – </a:t>
            </a:r>
            <a:r>
              <a:rPr lang="fr-BE" sz="2400" dirty="0" err="1"/>
              <a:t>Qualiroutes</a:t>
            </a:r>
            <a:r>
              <a:rPr lang="fr-BE" sz="2400" dirty="0"/>
              <a:t> chapitre N</a:t>
            </a:r>
          </a:p>
        </p:txBody>
      </p:sp>
      <p:sp>
        <p:nvSpPr>
          <p:cNvPr id="9" name="ZoneTexte 8"/>
          <p:cNvSpPr txBox="1"/>
          <p:nvPr/>
        </p:nvSpPr>
        <p:spPr>
          <a:xfrm>
            <a:off x="323850" y="952499"/>
            <a:ext cx="8820150" cy="5250283"/>
          </a:xfrm>
          <a:prstGeom prst="rect">
            <a:avLst/>
          </a:prstGeom>
          <a:noFill/>
        </p:spPr>
        <p:txBody>
          <a:bodyPr wrap="square" rtlCol="0">
            <a:spAutoFit/>
          </a:bodyPr>
          <a:lstStyle/>
          <a:p>
            <a:pPr marL="342900" indent="-342900">
              <a:lnSpc>
                <a:spcPct val="150000"/>
              </a:lnSpc>
              <a:buFontTx/>
              <a:buAutoNum type="arabicPeriod"/>
            </a:pPr>
            <a:r>
              <a:rPr lang="fr-BE" sz="1500" b="1" dirty="0">
                <a:solidFill>
                  <a:schemeClr val="accent1"/>
                </a:solidFill>
              </a:rPr>
              <a:t>RÉPARATION DU BÉTON</a:t>
            </a:r>
          </a:p>
          <a:p>
            <a:pPr marL="342900" indent="-342900">
              <a:lnSpc>
                <a:spcPct val="150000"/>
              </a:lnSpc>
              <a:buAutoNum type="arabicPeriod"/>
            </a:pPr>
            <a:r>
              <a:rPr lang="fr-BE" sz="1500" dirty="0"/>
              <a:t>REPARATION DE MAÇONNERIES</a:t>
            </a:r>
          </a:p>
          <a:p>
            <a:pPr marL="342900" indent="-342900">
              <a:lnSpc>
                <a:spcPct val="150000"/>
              </a:lnSpc>
              <a:buAutoNum type="arabicPeriod"/>
            </a:pPr>
            <a:r>
              <a:rPr lang="fr-BE" sz="1500" dirty="0">
                <a:solidFill>
                  <a:schemeClr val="bg1">
                    <a:lumMod val="75000"/>
                  </a:schemeClr>
                </a:solidFill>
              </a:rPr>
              <a:t>ENTRETIEN ET REPARATIONS DES STRUCTURES EN ACIER</a:t>
            </a:r>
          </a:p>
          <a:p>
            <a:pPr marL="342900" indent="-342900">
              <a:lnSpc>
                <a:spcPct val="150000"/>
              </a:lnSpc>
              <a:buAutoNum type="arabicPeriod"/>
            </a:pPr>
            <a:r>
              <a:rPr lang="fr-BE" sz="1500" dirty="0">
                <a:solidFill>
                  <a:schemeClr val="bg1">
                    <a:lumMod val="75000"/>
                  </a:schemeClr>
                </a:solidFill>
              </a:rPr>
              <a:t>REPARATION DE L’ETANCHEITE DE DALLES DE TABLIER AINSI </a:t>
            </a:r>
            <a:r>
              <a:rPr lang="fr-BE" sz="1500" dirty="0" smtClean="0">
                <a:solidFill>
                  <a:schemeClr val="bg1">
                    <a:lumMod val="75000"/>
                  </a:schemeClr>
                </a:solidFill>
              </a:rPr>
              <a:t>QUE DE </a:t>
            </a:r>
            <a:r>
              <a:rPr lang="fr-BE" sz="1500" dirty="0">
                <a:solidFill>
                  <a:schemeClr val="bg1">
                    <a:lumMod val="75000"/>
                  </a:schemeClr>
                </a:solidFill>
              </a:rPr>
              <a:t>LEUR DRAINAGE ET DE L’EVACUATION </a:t>
            </a:r>
            <a:r>
              <a:rPr lang="fr-BE" sz="1500" dirty="0" smtClean="0">
                <a:solidFill>
                  <a:schemeClr val="bg1">
                    <a:lumMod val="75000"/>
                  </a:schemeClr>
                </a:solidFill>
              </a:rPr>
              <a:t>D’EAU</a:t>
            </a:r>
          </a:p>
          <a:p>
            <a:pPr marL="342900" indent="-342900">
              <a:lnSpc>
                <a:spcPct val="150000"/>
              </a:lnSpc>
              <a:buAutoNum type="arabicPeriod"/>
            </a:pPr>
            <a:r>
              <a:rPr lang="fr-BE" sz="1500" dirty="0">
                <a:solidFill>
                  <a:schemeClr val="bg1">
                    <a:lumMod val="75000"/>
                  </a:schemeClr>
                </a:solidFill>
              </a:rPr>
              <a:t>REPARATION D'APPUIS</a:t>
            </a:r>
          </a:p>
          <a:p>
            <a:pPr marL="342900" indent="-342900">
              <a:lnSpc>
                <a:spcPct val="150000"/>
              </a:lnSpc>
              <a:buAutoNum type="arabicPeriod"/>
            </a:pPr>
            <a:r>
              <a:rPr lang="fr-BE" sz="1500" dirty="0">
                <a:solidFill>
                  <a:schemeClr val="bg1">
                    <a:lumMod val="75000"/>
                  </a:schemeClr>
                </a:solidFill>
              </a:rPr>
              <a:t>REMPLACEMENT DES TABLETTES SOUS </a:t>
            </a:r>
            <a:r>
              <a:rPr lang="fr-BE" sz="1500" dirty="0" smtClean="0">
                <a:solidFill>
                  <a:schemeClr val="bg1">
                    <a:lumMod val="75000"/>
                  </a:schemeClr>
                </a:solidFill>
              </a:rPr>
              <a:t>GARDE-CORPS</a:t>
            </a:r>
          </a:p>
          <a:p>
            <a:pPr marL="342900" indent="-342900">
              <a:lnSpc>
                <a:spcPct val="150000"/>
              </a:lnSpc>
              <a:buAutoNum type="arabicPeriod"/>
            </a:pPr>
            <a:r>
              <a:rPr lang="fr-BE" sz="1500" dirty="0">
                <a:solidFill>
                  <a:schemeClr val="bg1">
                    <a:lumMod val="75000"/>
                  </a:schemeClr>
                </a:solidFill>
              </a:rPr>
              <a:t>REMPLACEMENT D'ELEMENTS DE GARDE-CORPS ET DE DISPOSITIFS DE RETENUE POUR OUVRAGES </a:t>
            </a:r>
            <a:r>
              <a:rPr lang="fr-BE" sz="1500" dirty="0" smtClean="0">
                <a:solidFill>
                  <a:schemeClr val="bg1">
                    <a:lumMod val="75000"/>
                  </a:schemeClr>
                </a:solidFill>
              </a:rPr>
              <a:t>D’ART</a:t>
            </a:r>
          </a:p>
          <a:p>
            <a:pPr marL="342900" indent="-342900">
              <a:lnSpc>
                <a:spcPct val="150000"/>
              </a:lnSpc>
              <a:buAutoNum type="arabicPeriod"/>
            </a:pPr>
            <a:r>
              <a:rPr lang="fr-BE" sz="1500" dirty="0">
                <a:solidFill>
                  <a:schemeClr val="bg1">
                    <a:lumMod val="75000"/>
                  </a:schemeClr>
                </a:solidFill>
              </a:rPr>
              <a:t>REPERES DE NIVELLEMENT</a:t>
            </a:r>
          </a:p>
          <a:p>
            <a:pPr marL="342900" indent="-342900">
              <a:lnSpc>
                <a:spcPct val="150000"/>
              </a:lnSpc>
              <a:buAutoNum type="arabicPeriod"/>
            </a:pPr>
            <a:r>
              <a:rPr lang="fr-BE" sz="1500" dirty="0"/>
              <a:t>ENTRETIEN, REPARATION ET REMPLACEMENT DES JOINTS DE DILATATION</a:t>
            </a:r>
          </a:p>
          <a:p>
            <a:pPr marL="342900" indent="-342900">
              <a:lnSpc>
                <a:spcPct val="150000"/>
              </a:lnSpc>
              <a:buAutoNum type="arabicPeriod"/>
            </a:pPr>
            <a:r>
              <a:rPr lang="fr-BE" sz="1500" dirty="0">
                <a:solidFill>
                  <a:schemeClr val="bg1">
                    <a:lumMod val="75000"/>
                  </a:schemeClr>
                </a:solidFill>
              </a:rPr>
              <a:t>REPARATION D'OUVRAGES EN TERRE ARMEE</a:t>
            </a:r>
          </a:p>
          <a:p>
            <a:pPr marL="342900" indent="-342900">
              <a:lnSpc>
                <a:spcPct val="150000"/>
              </a:lnSpc>
              <a:buAutoNum type="arabicPeriod"/>
            </a:pPr>
            <a:r>
              <a:rPr lang="fr-BE" sz="1500" dirty="0"/>
              <a:t>MOYENS D’ACCES POUR TRAVAUX DE REPARATION D’OUVRAGES D’ART (D'APPLICATION A PARTIR DU 01/01/2016)</a:t>
            </a:r>
          </a:p>
          <a:p>
            <a:pPr marL="342900" indent="-342900">
              <a:lnSpc>
                <a:spcPct val="150000"/>
              </a:lnSpc>
              <a:buAutoNum type="arabicPeriod"/>
            </a:pPr>
            <a:r>
              <a:rPr lang="fr-BE" sz="1500" dirty="0">
                <a:solidFill>
                  <a:schemeClr val="bg1">
                    <a:lumMod val="75000"/>
                  </a:schemeClr>
                </a:solidFill>
              </a:rPr>
              <a:t>BATARDEAU POUR TRAVAUX DE RÉPARATION D’OUVRAGES D’ART (D'APPLICATION A PARTIR DU 01/01/2016</a:t>
            </a:r>
            <a:r>
              <a:rPr lang="fr-BE" sz="1500" dirty="0" smtClean="0">
                <a:solidFill>
                  <a:schemeClr val="bg1">
                    <a:lumMod val="75000"/>
                  </a:schemeClr>
                </a:solidFill>
              </a:rPr>
              <a:t>)</a:t>
            </a:r>
          </a:p>
        </p:txBody>
      </p:sp>
      <p:sp>
        <p:nvSpPr>
          <p:cNvPr id="5" name="Espace réservé du numéro de diapositive 15">
            <a:extLst>
              <a:ext uri="{FF2B5EF4-FFF2-40B4-BE49-F238E27FC236}">
                <a16:creationId xmlns:a16="http://schemas.microsoft.com/office/drawing/2014/main" xmlns="" id="{DD6642C0-B37A-42A7-B8EA-97111BD40457}"/>
              </a:ext>
            </a:extLst>
          </p:cNvPr>
          <p:cNvSpPr txBox="1">
            <a:spLocks/>
          </p:cNvSpPr>
          <p:nvPr/>
        </p:nvSpPr>
        <p:spPr>
          <a:xfrm>
            <a:off x="6947281" y="658042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A70A82E-415E-4A9F-BA36-850F3CFBFE3B}" type="slidenum">
              <a:rPr lang="fr-BE" b="0" smtClean="0">
                <a:solidFill>
                  <a:prstClr val="black">
                    <a:tint val="75000"/>
                  </a:prstClr>
                </a:solidFill>
                <a:latin typeface="Calibri" panose="020F0502020204030204"/>
              </a:rPr>
              <a:pPr>
                <a:defRPr/>
              </a:pPr>
              <a:t>4</a:t>
            </a:fld>
            <a:endParaRPr lang="fr-BE" b="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117090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1766" y="1071086"/>
            <a:ext cx="3155992" cy="369332"/>
          </a:xfrm>
          <a:prstGeom prst="rect">
            <a:avLst/>
          </a:prstGeom>
        </p:spPr>
        <p:txBody>
          <a:bodyPr wrap="none">
            <a:spAutoFit/>
          </a:bodyPr>
          <a:lstStyle/>
          <a:p>
            <a:r>
              <a:rPr lang="fr-BE" b="1" dirty="0"/>
              <a:t>N. </a:t>
            </a:r>
            <a:r>
              <a:rPr lang="fr-BE" b="1" dirty="0" smtClean="0"/>
              <a:t>1.2.2. </a:t>
            </a:r>
            <a:r>
              <a:rPr lang="fr-BE" b="1" dirty="0"/>
              <a:t>CLAUSES </a:t>
            </a:r>
            <a:r>
              <a:rPr lang="fr-BE" b="1" dirty="0" smtClean="0"/>
              <a:t>TECHNIQUES</a:t>
            </a:r>
            <a:endParaRPr lang="fr-BE" b="1" dirty="0"/>
          </a:p>
        </p:txBody>
      </p:sp>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306" y="1440418"/>
            <a:ext cx="8857006" cy="646331"/>
          </a:xfrm>
          <a:prstGeom prst="rect">
            <a:avLst/>
          </a:prstGeom>
        </p:spPr>
        <p:txBody>
          <a:bodyPr wrap="square">
            <a:spAutoFit/>
          </a:bodyPr>
          <a:lstStyle/>
          <a:p>
            <a:pPr marL="285750" indent="-285750">
              <a:buFont typeface="Arial" panose="020B0604020202020204" pitchFamily="34" charset="0"/>
              <a:buChar char="•"/>
            </a:pPr>
            <a:r>
              <a:rPr lang="fr-BE" b="1" dirty="0" smtClean="0"/>
              <a:t>Profondeur de décapage (</a:t>
            </a:r>
            <a:r>
              <a:rPr lang="fr-BE" b="1" dirty="0"/>
              <a:t>r</a:t>
            </a:r>
            <a:r>
              <a:rPr lang="fr-BE" sz="1600" b="1" baseline="-25000" dirty="0"/>
              <a:t>d</a:t>
            </a:r>
            <a:r>
              <a:rPr lang="fr-BE" b="1" dirty="0" smtClean="0"/>
              <a:t>)</a:t>
            </a:r>
            <a:r>
              <a:rPr lang="fr-BE" dirty="0" smtClean="0"/>
              <a:t>: différence entre résine (10 mm derrière l’armature) et liant hydraulique (différents cas suivant </a:t>
            </a:r>
            <a:r>
              <a:rPr lang="fr-BE" b="1" dirty="0" smtClean="0"/>
              <a:t>enrobage (c)</a:t>
            </a:r>
            <a:r>
              <a:rPr lang="fr-BE" dirty="0" smtClean="0"/>
              <a:t> et </a:t>
            </a:r>
            <a:r>
              <a:rPr lang="fr-BE" b="1" dirty="0" smtClean="0"/>
              <a:t>profondeur de carbonatation (d)</a:t>
            </a:r>
            <a:r>
              <a:rPr lang="fr-BE" dirty="0" smtClean="0"/>
              <a:t>)</a:t>
            </a:r>
            <a:endParaRPr lang="fr-BE" dirty="0"/>
          </a:p>
        </p:txBody>
      </p:sp>
      <p:sp>
        <p:nvSpPr>
          <p:cNvPr id="3" name="Rectangle 2"/>
          <p:cNvSpPr/>
          <p:nvPr/>
        </p:nvSpPr>
        <p:spPr>
          <a:xfrm>
            <a:off x="497306" y="2086749"/>
            <a:ext cx="5144543" cy="1200329"/>
          </a:xfrm>
          <a:prstGeom prst="rect">
            <a:avLst/>
          </a:prstGeom>
          <a:ln w="28575">
            <a:solidFill>
              <a:srgbClr val="0070C0"/>
            </a:solidFill>
          </a:ln>
        </p:spPr>
        <p:txBody>
          <a:bodyPr wrap="square">
            <a:spAutoFit/>
          </a:bodyPr>
          <a:lstStyle/>
          <a:p>
            <a:r>
              <a:rPr lang="fr-BE" dirty="0" smtClean="0"/>
              <a:t>- Sans </a:t>
            </a:r>
            <a:r>
              <a:rPr lang="fr-BE" dirty="0"/>
              <a:t>recouvrement général de mortier de ragréage </a:t>
            </a:r>
            <a:endParaRPr lang="fr-BE" dirty="0" smtClean="0"/>
          </a:p>
          <a:p>
            <a:r>
              <a:rPr lang="fr-BE" dirty="0" smtClean="0"/>
              <a:t>- </a:t>
            </a:r>
            <a:r>
              <a:rPr lang="da-DK" dirty="0" smtClean="0"/>
              <a:t>10 </a:t>
            </a:r>
            <a:r>
              <a:rPr lang="da-DK" dirty="0"/>
              <a:t>mm &lt; </a:t>
            </a:r>
            <a:r>
              <a:rPr lang="da-DK" dirty="0" smtClean="0"/>
              <a:t>enrobage (c) </a:t>
            </a:r>
            <a:r>
              <a:rPr lang="da-DK" dirty="0"/>
              <a:t>&lt; 20 mm </a:t>
            </a:r>
            <a:endParaRPr lang="fr-BE" dirty="0"/>
          </a:p>
          <a:p>
            <a:r>
              <a:rPr lang="fr-BE" dirty="0" smtClean="0"/>
              <a:t>- r</a:t>
            </a:r>
            <a:r>
              <a:rPr lang="fr-BE" sz="1600" baseline="-25000" dirty="0" smtClean="0"/>
              <a:t>d</a:t>
            </a:r>
            <a:r>
              <a:rPr lang="fr-BE" dirty="0" smtClean="0"/>
              <a:t> </a:t>
            </a:r>
            <a:r>
              <a:rPr lang="fr-BE" dirty="0"/>
              <a:t>= c + ø + 10 et c + ø + 4 </a:t>
            </a:r>
            <a:r>
              <a:rPr lang="fr-BE" dirty="0" err="1"/>
              <a:t>Dmax</a:t>
            </a:r>
            <a:r>
              <a:rPr lang="fr-BE" dirty="0"/>
              <a:t> (mortier) </a:t>
            </a:r>
            <a:endParaRPr lang="fr-BE" dirty="0" smtClean="0"/>
          </a:p>
          <a:p>
            <a:r>
              <a:rPr lang="fr-BE" dirty="0"/>
              <a:t> </a:t>
            </a:r>
            <a:r>
              <a:rPr lang="fr-BE" dirty="0" smtClean="0"/>
              <a:t> r</a:t>
            </a:r>
            <a:r>
              <a:rPr lang="el-GR" baseline="-25000" dirty="0" smtClean="0"/>
              <a:t>ω</a:t>
            </a:r>
            <a:r>
              <a:rPr lang="fr-BE" dirty="0" smtClean="0"/>
              <a:t> </a:t>
            </a:r>
            <a:r>
              <a:rPr lang="fr-BE" dirty="0"/>
              <a:t>= </a:t>
            </a:r>
            <a:r>
              <a:rPr lang="fr-BE" dirty="0" smtClean="0"/>
              <a:t>20 </a:t>
            </a:r>
            <a:r>
              <a:rPr lang="fr-BE" dirty="0"/>
              <a:t>+ ø + 20</a:t>
            </a:r>
            <a:r>
              <a:rPr lang="fr-BE" dirty="0" smtClean="0"/>
              <a:t> </a:t>
            </a:r>
            <a:endParaRPr lang="fr-BE"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595"/>
          <a:stretch/>
        </p:blipFill>
        <p:spPr bwMode="auto">
          <a:xfrm>
            <a:off x="256698" y="3631651"/>
            <a:ext cx="1549498" cy="248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64208" y="3511851"/>
            <a:ext cx="4572000" cy="2585323"/>
          </a:xfrm>
          <a:prstGeom prst="rect">
            <a:avLst/>
          </a:prstGeom>
        </p:spPr>
        <p:txBody>
          <a:bodyPr>
            <a:spAutoFit/>
          </a:bodyPr>
          <a:lstStyle/>
          <a:p>
            <a:r>
              <a:rPr lang="fr-BE" dirty="0"/>
              <a:t>Surface initiale du béton </a:t>
            </a:r>
          </a:p>
          <a:p>
            <a:r>
              <a:rPr lang="fr-BE" dirty="0"/>
              <a:t>Limite minimale de décapage </a:t>
            </a:r>
          </a:p>
          <a:p>
            <a:r>
              <a:rPr lang="fr-BE" dirty="0"/>
              <a:t>Front de carbonatation </a:t>
            </a:r>
          </a:p>
          <a:p>
            <a:r>
              <a:rPr lang="fr-BE" dirty="0"/>
              <a:t>Surface de l'acier corrodé </a:t>
            </a:r>
          </a:p>
          <a:p>
            <a:r>
              <a:rPr lang="fr-BE" dirty="0"/>
              <a:t>Limite d'éclatement du béton </a:t>
            </a:r>
          </a:p>
          <a:p>
            <a:r>
              <a:rPr lang="fr-BE" dirty="0"/>
              <a:t>Armature </a:t>
            </a:r>
          </a:p>
          <a:p>
            <a:r>
              <a:rPr lang="fr-BE" dirty="0"/>
              <a:t>Mortier de ragréage </a:t>
            </a:r>
          </a:p>
          <a:p>
            <a:r>
              <a:rPr lang="fr-BE" dirty="0"/>
              <a:t>Couche de protection anticorrosion sur l'acier </a:t>
            </a:r>
          </a:p>
          <a:p>
            <a:r>
              <a:rPr lang="fr-BE" dirty="0"/>
              <a:t>Couche de protection du béton </a:t>
            </a:r>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674"/>
          <a:stretch/>
        </p:blipFill>
        <p:spPr bwMode="auto">
          <a:xfrm>
            <a:off x="6025359" y="2216742"/>
            <a:ext cx="2829536" cy="37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215700" y="5548940"/>
            <a:ext cx="1607866" cy="830997"/>
          </a:xfrm>
          <a:prstGeom prst="rect">
            <a:avLst/>
          </a:prstGeom>
        </p:spPr>
        <p:txBody>
          <a:bodyPr wrap="square">
            <a:spAutoFit/>
          </a:bodyPr>
          <a:lstStyle/>
          <a:p>
            <a:r>
              <a:rPr lang="fr-BE" sz="1200" dirty="0"/>
              <a:t>Décapage d'armature dont l'enrobage initial est compris entre 10 mm et 20 mm </a:t>
            </a:r>
          </a:p>
        </p:txBody>
      </p:sp>
      <p:sp>
        <p:nvSpPr>
          <p:cNvPr id="14"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6194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1766" y="1071086"/>
            <a:ext cx="3155992" cy="369332"/>
          </a:xfrm>
          <a:prstGeom prst="rect">
            <a:avLst/>
          </a:prstGeom>
        </p:spPr>
        <p:txBody>
          <a:bodyPr wrap="none">
            <a:spAutoFit/>
          </a:bodyPr>
          <a:lstStyle/>
          <a:p>
            <a:r>
              <a:rPr lang="fr-BE" b="1" dirty="0"/>
              <a:t>N. </a:t>
            </a:r>
            <a:r>
              <a:rPr lang="fr-BE" b="1" dirty="0" smtClean="0"/>
              <a:t>1.2.2. </a:t>
            </a:r>
            <a:r>
              <a:rPr lang="fr-BE" b="1" dirty="0"/>
              <a:t>CLAUSES </a:t>
            </a:r>
            <a:r>
              <a:rPr lang="fr-BE" b="1" dirty="0" smtClean="0"/>
              <a:t>TECHNIQUES</a:t>
            </a:r>
            <a:endParaRPr lang="fr-BE" b="1" dirty="0"/>
          </a:p>
        </p:txBody>
      </p:sp>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306" y="1440418"/>
            <a:ext cx="8857006" cy="646331"/>
          </a:xfrm>
          <a:prstGeom prst="rect">
            <a:avLst/>
          </a:prstGeom>
        </p:spPr>
        <p:txBody>
          <a:bodyPr wrap="square">
            <a:spAutoFit/>
          </a:bodyPr>
          <a:lstStyle/>
          <a:p>
            <a:pPr marL="285750" indent="-285750">
              <a:buFont typeface="Arial" panose="020B0604020202020204" pitchFamily="34" charset="0"/>
              <a:buChar char="•"/>
            </a:pPr>
            <a:r>
              <a:rPr lang="fr-BE" b="1" dirty="0" smtClean="0"/>
              <a:t>Profondeur de décapage (</a:t>
            </a:r>
            <a:r>
              <a:rPr lang="fr-BE" b="1" dirty="0"/>
              <a:t>r</a:t>
            </a:r>
            <a:r>
              <a:rPr lang="fr-BE" sz="1600" b="1" baseline="-25000" dirty="0"/>
              <a:t>d</a:t>
            </a:r>
            <a:r>
              <a:rPr lang="fr-BE" b="1" dirty="0" smtClean="0"/>
              <a:t>)</a:t>
            </a:r>
            <a:r>
              <a:rPr lang="fr-BE" dirty="0" smtClean="0"/>
              <a:t>: différence entre résine (10 mm derrière l’armature) et liant hydraulique (différents cas suivant </a:t>
            </a:r>
            <a:r>
              <a:rPr lang="fr-BE" b="1" dirty="0" smtClean="0"/>
              <a:t>enrobage (c)</a:t>
            </a:r>
            <a:r>
              <a:rPr lang="fr-BE" dirty="0" smtClean="0"/>
              <a:t> et </a:t>
            </a:r>
            <a:r>
              <a:rPr lang="fr-BE" b="1" dirty="0" smtClean="0"/>
              <a:t>profondeur de carbonatation (d)</a:t>
            </a:r>
            <a:r>
              <a:rPr lang="fr-BE" dirty="0" smtClean="0"/>
              <a:t>)</a:t>
            </a:r>
            <a:endParaRPr lang="fr-BE" dirty="0"/>
          </a:p>
        </p:txBody>
      </p:sp>
      <p:sp>
        <p:nvSpPr>
          <p:cNvPr id="3" name="Rectangle 2"/>
          <p:cNvSpPr/>
          <p:nvPr/>
        </p:nvSpPr>
        <p:spPr>
          <a:xfrm>
            <a:off x="497305" y="2176719"/>
            <a:ext cx="5144543" cy="1477328"/>
          </a:xfrm>
          <a:prstGeom prst="rect">
            <a:avLst/>
          </a:prstGeom>
          <a:ln w="28575">
            <a:solidFill>
              <a:srgbClr val="0070C0"/>
            </a:solidFill>
          </a:ln>
        </p:spPr>
        <p:txBody>
          <a:bodyPr wrap="square">
            <a:spAutoFit/>
          </a:bodyPr>
          <a:lstStyle/>
          <a:p>
            <a:r>
              <a:rPr lang="fr-BE" dirty="0" smtClean="0"/>
              <a:t>- Avec un recouvrement </a:t>
            </a:r>
            <a:r>
              <a:rPr lang="fr-BE" dirty="0"/>
              <a:t>général de mortier de </a:t>
            </a:r>
            <a:endParaRPr lang="fr-BE" dirty="0" smtClean="0"/>
          </a:p>
          <a:p>
            <a:r>
              <a:rPr lang="fr-BE" dirty="0"/>
              <a:t> </a:t>
            </a:r>
            <a:r>
              <a:rPr lang="fr-BE" dirty="0" smtClean="0"/>
              <a:t> ragréage de minimum 20mm</a:t>
            </a:r>
          </a:p>
          <a:p>
            <a:r>
              <a:rPr lang="fr-BE" dirty="0" smtClean="0"/>
              <a:t>- </a:t>
            </a:r>
            <a:r>
              <a:rPr lang="fr-BE" dirty="0"/>
              <a:t>Si d &lt; c + ø/2 </a:t>
            </a:r>
          </a:p>
          <a:p>
            <a:r>
              <a:rPr lang="fr-BE" dirty="0" smtClean="0"/>
              <a:t>  alors </a:t>
            </a:r>
            <a:r>
              <a:rPr lang="fr-BE" dirty="0"/>
              <a:t>r</a:t>
            </a:r>
            <a:r>
              <a:rPr lang="fr-BE" sz="1600" baseline="-25000" dirty="0"/>
              <a:t>d</a:t>
            </a:r>
            <a:r>
              <a:rPr lang="fr-BE" dirty="0"/>
              <a:t> = c + ø/2 </a:t>
            </a:r>
          </a:p>
          <a:p>
            <a:r>
              <a:rPr lang="fr-BE" dirty="0"/>
              <a:t>	 </a:t>
            </a:r>
            <a:r>
              <a:rPr lang="fr-BE" dirty="0" smtClean="0"/>
              <a:t>  r</a:t>
            </a:r>
            <a:r>
              <a:rPr lang="el-GR" baseline="-25000" dirty="0"/>
              <a:t>ω</a:t>
            </a:r>
            <a:r>
              <a:rPr lang="fr-BE" dirty="0"/>
              <a:t> = 20 + ø + 20 </a:t>
            </a:r>
            <a:endParaRPr lang="fr-BE" dirty="0" smtClean="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595"/>
          <a:stretch/>
        </p:blipFill>
        <p:spPr bwMode="auto">
          <a:xfrm>
            <a:off x="256698" y="3790420"/>
            <a:ext cx="1549498" cy="248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64208" y="3670620"/>
            <a:ext cx="4572000" cy="2585323"/>
          </a:xfrm>
          <a:prstGeom prst="rect">
            <a:avLst/>
          </a:prstGeom>
        </p:spPr>
        <p:txBody>
          <a:bodyPr>
            <a:spAutoFit/>
          </a:bodyPr>
          <a:lstStyle/>
          <a:p>
            <a:r>
              <a:rPr lang="fr-BE" dirty="0"/>
              <a:t>Surface initiale du béton </a:t>
            </a:r>
          </a:p>
          <a:p>
            <a:r>
              <a:rPr lang="fr-BE" dirty="0"/>
              <a:t>Limite minimale de décapage </a:t>
            </a:r>
          </a:p>
          <a:p>
            <a:r>
              <a:rPr lang="fr-BE" dirty="0"/>
              <a:t>Front de carbonatation </a:t>
            </a:r>
          </a:p>
          <a:p>
            <a:r>
              <a:rPr lang="fr-BE" dirty="0"/>
              <a:t>Surface de l'acier corrodé </a:t>
            </a:r>
          </a:p>
          <a:p>
            <a:r>
              <a:rPr lang="fr-BE" dirty="0"/>
              <a:t>Limite d'éclatement du béton </a:t>
            </a:r>
          </a:p>
          <a:p>
            <a:r>
              <a:rPr lang="fr-BE" dirty="0"/>
              <a:t>Armature </a:t>
            </a:r>
          </a:p>
          <a:p>
            <a:r>
              <a:rPr lang="fr-BE" dirty="0"/>
              <a:t>Mortier de ragréage </a:t>
            </a:r>
          </a:p>
          <a:p>
            <a:r>
              <a:rPr lang="fr-BE" dirty="0"/>
              <a:t>Couche de protection anticorrosion sur l'acier </a:t>
            </a:r>
          </a:p>
          <a:p>
            <a:r>
              <a:rPr lang="fr-BE" dirty="0"/>
              <a:t>Couche de protection du béton </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517"/>
          <a:stretch/>
        </p:blipFill>
        <p:spPr bwMode="auto">
          <a:xfrm>
            <a:off x="5953124" y="2176719"/>
            <a:ext cx="2867023" cy="3498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587444" y="5646956"/>
            <a:ext cx="2457450" cy="1015663"/>
          </a:xfrm>
          <a:prstGeom prst="rect">
            <a:avLst/>
          </a:prstGeom>
        </p:spPr>
        <p:txBody>
          <a:bodyPr wrap="square">
            <a:spAutoFit/>
          </a:bodyPr>
          <a:lstStyle/>
          <a:p>
            <a:r>
              <a:rPr lang="fr-BE" sz="1200" dirty="0"/>
              <a:t>Décapage d'armature corrodée sur le périmètre antérieur, avec recouvrement général de mortier de ragréage en épaisseur supérieure à 20 mm </a:t>
            </a:r>
          </a:p>
        </p:txBody>
      </p:sp>
      <p:sp>
        <p:nvSpPr>
          <p:cNvPr id="14"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35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N.1.2 REPARATION </a:t>
            </a:r>
            <a:r>
              <a:rPr lang="fr-BE" sz="1200" dirty="0"/>
              <a:t>DU BETON </a:t>
            </a:r>
            <a:r>
              <a:rPr lang="fr-BE" sz="1200" dirty="0" smtClean="0"/>
              <a:t>AU MOYEN </a:t>
            </a:r>
            <a:r>
              <a:rPr lang="fr-BE" sz="1200" dirty="0"/>
              <a:t>DE MORTIER A BASE </a:t>
            </a:r>
            <a:r>
              <a:rPr lang="fr-BE" sz="1200" dirty="0" smtClean="0"/>
              <a:t>LIANT HYDRAULIQUE</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1766" y="1071086"/>
            <a:ext cx="3155992" cy="369332"/>
          </a:xfrm>
          <a:prstGeom prst="rect">
            <a:avLst/>
          </a:prstGeom>
        </p:spPr>
        <p:txBody>
          <a:bodyPr wrap="none">
            <a:spAutoFit/>
          </a:bodyPr>
          <a:lstStyle/>
          <a:p>
            <a:r>
              <a:rPr lang="fr-BE" b="1" dirty="0"/>
              <a:t>N. </a:t>
            </a:r>
            <a:r>
              <a:rPr lang="fr-BE" b="1" dirty="0" smtClean="0"/>
              <a:t>1.2.2. </a:t>
            </a:r>
            <a:r>
              <a:rPr lang="fr-BE" b="1" dirty="0"/>
              <a:t>CLAUSES </a:t>
            </a:r>
            <a:r>
              <a:rPr lang="fr-BE" b="1" dirty="0" smtClean="0"/>
              <a:t>TECHNIQUES</a:t>
            </a:r>
            <a:endParaRPr lang="fr-BE" b="1" dirty="0"/>
          </a:p>
        </p:txBody>
      </p:sp>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2129" y="163881"/>
            <a:ext cx="1072765" cy="80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306" y="1440418"/>
            <a:ext cx="8857006" cy="646331"/>
          </a:xfrm>
          <a:prstGeom prst="rect">
            <a:avLst/>
          </a:prstGeom>
        </p:spPr>
        <p:txBody>
          <a:bodyPr wrap="square">
            <a:spAutoFit/>
          </a:bodyPr>
          <a:lstStyle/>
          <a:p>
            <a:pPr marL="285750" indent="-285750">
              <a:buFont typeface="Arial" panose="020B0604020202020204" pitchFamily="34" charset="0"/>
              <a:buChar char="•"/>
            </a:pPr>
            <a:r>
              <a:rPr lang="fr-BE" b="1" dirty="0" smtClean="0"/>
              <a:t>Profondeur de décapage (</a:t>
            </a:r>
            <a:r>
              <a:rPr lang="fr-BE" b="1" dirty="0"/>
              <a:t>r</a:t>
            </a:r>
            <a:r>
              <a:rPr lang="fr-BE" sz="1600" b="1" baseline="-25000" dirty="0"/>
              <a:t>d</a:t>
            </a:r>
            <a:r>
              <a:rPr lang="fr-BE" b="1" dirty="0" smtClean="0"/>
              <a:t>)</a:t>
            </a:r>
            <a:r>
              <a:rPr lang="fr-BE" dirty="0" smtClean="0"/>
              <a:t>: différence entre résine (10 mm derrière l’armature) et liant hydraulique (différents cas suivant </a:t>
            </a:r>
            <a:r>
              <a:rPr lang="fr-BE" b="1" dirty="0" smtClean="0"/>
              <a:t>enrobage (c)</a:t>
            </a:r>
            <a:r>
              <a:rPr lang="fr-BE" dirty="0" smtClean="0"/>
              <a:t> et </a:t>
            </a:r>
            <a:r>
              <a:rPr lang="fr-BE" b="1" dirty="0" smtClean="0"/>
              <a:t>profondeur de carbonatation (d)</a:t>
            </a:r>
            <a:r>
              <a:rPr lang="fr-BE" dirty="0" smtClean="0"/>
              <a:t>)</a:t>
            </a:r>
            <a:endParaRPr lang="fr-BE" dirty="0"/>
          </a:p>
        </p:txBody>
      </p:sp>
      <p:sp>
        <p:nvSpPr>
          <p:cNvPr id="3" name="Rectangle 2"/>
          <p:cNvSpPr/>
          <p:nvPr/>
        </p:nvSpPr>
        <p:spPr>
          <a:xfrm>
            <a:off x="497306" y="2141927"/>
            <a:ext cx="5144543" cy="1477328"/>
          </a:xfrm>
          <a:prstGeom prst="rect">
            <a:avLst/>
          </a:prstGeom>
          <a:ln w="28575">
            <a:solidFill>
              <a:srgbClr val="0070C0"/>
            </a:solidFill>
          </a:ln>
        </p:spPr>
        <p:txBody>
          <a:bodyPr wrap="square">
            <a:spAutoFit/>
          </a:bodyPr>
          <a:lstStyle/>
          <a:p>
            <a:r>
              <a:rPr lang="fr-BE" dirty="0" smtClean="0"/>
              <a:t>- Avec un recouvrement </a:t>
            </a:r>
            <a:r>
              <a:rPr lang="fr-BE" dirty="0"/>
              <a:t>général de mortier de </a:t>
            </a:r>
            <a:endParaRPr lang="fr-BE" dirty="0" smtClean="0"/>
          </a:p>
          <a:p>
            <a:r>
              <a:rPr lang="fr-BE" dirty="0"/>
              <a:t> </a:t>
            </a:r>
            <a:r>
              <a:rPr lang="fr-BE" dirty="0" smtClean="0"/>
              <a:t> ragréage de minimum 20mm</a:t>
            </a:r>
          </a:p>
          <a:p>
            <a:r>
              <a:rPr lang="fr-BE" dirty="0"/>
              <a:t>- Si c + ø/2 ≤ d ≤ c + ø + 10 </a:t>
            </a:r>
          </a:p>
          <a:p>
            <a:r>
              <a:rPr lang="fr-BE" dirty="0" smtClean="0"/>
              <a:t>  alors </a:t>
            </a:r>
            <a:r>
              <a:rPr lang="fr-BE" dirty="0"/>
              <a:t>r</a:t>
            </a:r>
            <a:r>
              <a:rPr lang="fr-BE" sz="1600" baseline="-25000" dirty="0"/>
              <a:t>d</a:t>
            </a:r>
            <a:r>
              <a:rPr lang="fr-BE" dirty="0"/>
              <a:t> = c + ø + 10 et c + ø + 4 </a:t>
            </a:r>
            <a:r>
              <a:rPr lang="fr-BE" dirty="0" err="1"/>
              <a:t>Dmax</a:t>
            </a:r>
            <a:r>
              <a:rPr lang="fr-BE" dirty="0"/>
              <a:t> (mortier) </a:t>
            </a:r>
          </a:p>
          <a:p>
            <a:r>
              <a:rPr lang="fr-BE" dirty="0"/>
              <a:t>	 </a:t>
            </a:r>
            <a:r>
              <a:rPr lang="fr-BE" dirty="0" smtClean="0"/>
              <a:t>  r</a:t>
            </a:r>
            <a:r>
              <a:rPr lang="el-GR" baseline="-25000" dirty="0"/>
              <a:t>ω</a:t>
            </a:r>
            <a:r>
              <a:rPr lang="fr-BE" dirty="0"/>
              <a:t> = 20 + ø + 20 </a:t>
            </a:r>
            <a:endParaRPr lang="fr-BE" dirty="0" smtClean="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595"/>
          <a:stretch/>
        </p:blipFill>
        <p:spPr bwMode="auto">
          <a:xfrm>
            <a:off x="256698" y="3765461"/>
            <a:ext cx="1549498" cy="248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64208" y="3645661"/>
            <a:ext cx="4572000" cy="2585323"/>
          </a:xfrm>
          <a:prstGeom prst="rect">
            <a:avLst/>
          </a:prstGeom>
        </p:spPr>
        <p:txBody>
          <a:bodyPr>
            <a:spAutoFit/>
          </a:bodyPr>
          <a:lstStyle/>
          <a:p>
            <a:r>
              <a:rPr lang="fr-BE" dirty="0"/>
              <a:t>Surface initiale du béton </a:t>
            </a:r>
          </a:p>
          <a:p>
            <a:r>
              <a:rPr lang="fr-BE" dirty="0"/>
              <a:t>Limite minimale de décapage </a:t>
            </a:r>
          </a:p>
          <a:p>
            <a:r>
              <a:rPr lang="fr-BE" dirty="0"/>
              <a:t>Front de carbonatation </a:t>
            </a:r>
          </a:p>
          <a:p>
            <a:r>
              <a:rPr lang="fr-BE" dirty="0"/>
              <a:t>Surface de l'acier corrodé </a:t>
            </a:r>
          </a:p>
          <a:p>
            <a:r>
              <a:rPr lang="fr-BE" dirty="0"/>
              <a:t>Limite d'éclatement du béton </a:t>
            </a:r>
          </a:p>
          <a:p>
            <a:r>
              <a:rPr lang="fr-BE" dirty="0"/>
              <a:t>Armature </a:t>
            </a:r>
          </a:p>
          <a:p>
            <a:r>
              <a:rPr lang="fr-BE" dirty="0"/>
              <a:t>Mortier de ragréage </a:t>
            </a:r>
          </a:p>
          <a:p>
            <a:r>
              <a:rPr lang="fr-BE" dirty="0"/>
              <a:t>Couche de protection anticorrosion sur l'acier </a:t>
            </a:r>
          </a:p>
          <a:p>
            <a:r>
              <a:rPr lang="fr-BE" dirty="0"/>
              <a:t>Couche de protection du béton </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49"/>
          <a:stretch/>
        </p:blipFill>
        <p:spPr bwMode="auto">
          <a:xfrm>
            <a:off x="5991225" y="2141927"/>
            <a:ext cx="3019096" cy="362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365057" y="5739289"/>
            <a:ext cx="2645264" cy="923330"/>
          </a:xfrm>
          <a:prstGeom prst="rect">
            <a:avLst/>
          </a:prstGeom>
        </p:spPr>
        <p:txBody>
          <a:bodyPr wrap="square">
            <a:spAutoFit/>
          </a:bodyPr>
          <a:lstStyle/>
          <a:p>
            <a:r>
              <a:rPr lang="fr-BE" sz="1200" dirty="0"/>
              <a:t>Décapage d'armature fortement corrodée, avec recouvrement général de mortier de ragréage en </a:t>
            </a:r>
            <a:r>
              <a:rPr lang="fr-BE" sz="1200" dirty="0" smtClean="0"/>
              <a:t>épaisseur supérieure </a:t>
            </a:r>
            <a:r>
              <a:rPr lang="fr-BE" sz="1200" dirty="0"/>
              <a:t>à 20 mm </a:t>
            </a:r>
            <a:r>
              <a:rPr lang="fr-BE" dirty="0"/>
              <a:t>	</a:t>
            </a:r>
          </a:p>
        </p:txBody>
      </p:sp>
      <p:sp>
        <p:nvSpPr>
          <p:cNvPr id="14"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377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951587" y="344038"/>
            <a:ext cx="2742903" cy="369332"/>
          </a:xfrm>
          <a:prstGeom prst="rect">
            <a:avLst/>
          </a:prstGeom>
          <a:noFill/>
        </p:spPr>
        <p:txBody>
          <a:bodyPr wrap="square" rtlCol="0">
            <a:spAutoFit/>
          </a:bodyPr>
          <a:lstStyle/>
          <a:p>
            <a:pPr>
              <a:lnSpc>
                <a:spcPct val="150000"/>
              </a:lnSpc>
            </a:pPr>
            <a:r>
              <a:rPr lang="fr-BE" sz="1200" dirty="0" smtClean="0"/>
              <a:t>CPN - N.1 REPARATION </a:t>
            </a:r>
            <a:r>
              <a:rPr lang="fr-BE" sz="1200" dirty="0"/>
              <a:t>DU </a:t>
            </a:r>
            <a:r>
              <a:rPr lang="fr-BE" sz="1200" dirty="0" smtClean="0"/>
              <a:t>BETON</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903963" y="136644"/>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1766" y="1071086"/>
            <a:ext cx="2562946" cy="369332"/>
          </a:xfrm>
          <a:prstGeom prst="rect">
            <a:avLst/>
          </a:prstGeom>
        </p:spPr>
        <p:txBody>
          <a:bodyPr wrap="none">
            <a:spAutoFit/>
          </a:bodyPr>
          <a:lstStyle/>
          <a:p>
            <a:r>
              <a:rPr lang="fr-BE" b="1" dirty="0"/>
              <a:t>N. </a:t>
            </a:r>
            <a:r>
              <a:rPr lang="fr-BE" b="1" dirty="0" smtClean="0"/>
              <a:t>1.1.3. SPECIFICATIONS</a:t>
            </a:r>
            <a:endParaRPr lang="fr-BE"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10" t="8697" r="16467" b="42620"/>
          <a:stretch/>
        </p:blipFill>
        <p:spPr bwMode="auto">
          <a:xfrm>
            <a:off x="282664" y="3075921"/>
            <a:ext cx="7908352" cy="3174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453" r="46930" b="63120"/>
          <a:stretch/>
        </p:blipFill>
        <p:spPr bwMode="auto">
          <a:xfrm>
            <a:off x="163709" y="1071086"/>
            <a:ext cx="8403810" cy="1463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Ellipse 20"/>
          <p:cNvSpPr/>
          <p:nvPr/>
        </p:nvSpPr>
        <p:spPr>
          <a:xfrm>
            <a:off x="809622" y="2129352"/>
            <a:ext cx="4276726" cy="40495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22" name="Ellipse 21"/>
          <p:cNvSpPr/>
          <p:nvPr/>
        </p:nvSpPr>
        <p:spPr>
          <a:xfrm>
            <a:off x="809622" y="5102264"/>
            <a:ext cx="4276726" cy="21877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23" name="Ellipse 22"/>
          <p:cNvSpPr/>
          <p:nvPr/>
        </p:nvSpPr>
        <p:spPr>
          <a:xfrm>
            <a:off x="1077285" y="4967361"/>
            <a:ext cx="2241636" cy="13490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24" name="Ellipse 23"/>
          <p:cNvSpPr/>
          <p:nvPr/>
        </p:nvSpPr>
        <p:spPr>
          <a:xfrm>
            <a:off x="1315949" y="5620093"/>
            <a:ext cx="2241636" cy="13490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25" name="Ellipse 24"/>
          <p:cNvSpPr/>
          <p:nvPr/>
        </p:nvSpPr>
        <p:spPr>
          <a:xfrm>
            <a:off x="962022" y="5754996"/>
            <a:ext cx="4276726" cy="21877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26" name="Ellipse 25"/>
          <p:cNvSpPr/>
          <p:nvPr/>
        </p:nvSpPr>
        <p:spPr>
          <a:xfrm>
            <a:off x="1229685" y="4317505"/>
            <a:ext cx="2241636" cy="13490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27" name="Ellipse 26"/>
          <p:cNvSpPr/>
          <p:nvPr/>
        </p:nvSpPr>
        <p:spPr>
          <a:xfrm>
            <a:off x="962022" y="4444314"/>
            <a:ext cx="4276726" cy="21877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smtClean="0">
                <a:solidFill>
                  <a:schemeClr val="tx1">
                    <a:lumMod val="95000"/>
                    <a:lumOff val="5000"/>
                  </a:schemeClr>
                </a:solidFill>
              </a:rPr>
              <a:t> </a:t>
            </a:r>
            <a:endParaRPr lang="fr-BE" b="1" dirty="0">
              <a:solidFill>
                <a:schemeClr val="tx1">
                  <a:lumMod val="95000"/>
                  <a:lumOff val="5000"/>
                </a:schemeClr>
              </a:solidFill>
            </a:endParaRPr>
          </a:p>
        </p:txBody>
      </p:sp>
      <p:sp>
        <p:nvSpPr>
          <p:cNvPr id="28" name="Rectangle 27"/>
          <p:cNvSpPr/>
          <p:nvPr/>
        </p:nvSpPr>
        <p:spPr>
          <a:xfrm>
            <a:off x="50009" y="2529638"/>
            <a:ext cx="8525091" cy="369332"/>
          </a:xfrm>
          <a:prstGeom prst="rect">
            <a:avLst/>
          </a:prstGeom>
        </p:spPr>
        <p:txBody>
          <a:bodyPr wrap="none">
            <a:spAutoFit/>
          </a:bodyPr>
          <a:lstStyle/>
          <a:p>
            <a:r>
              <a:rPr lang="fr-BE" b="1" dirty="0" smtClean="0"/>
              <a:t>!!! ATTENTION MAX 30 mm !!! FREQUENT de rencontrer des couches plus importantes !</a:t>
            </a:r>
            <a:endParaRPr lang="fr-BE" dirty="0"/>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289" t="24575" r="31125" b="30170"/>
          <a:stretch/>
        </p:blipFill>
        <p:spPr bwMode="auto">
          <a:xfrm>
            <a:off x="5238748" y="2811675"/>
            <a:ext cx="3676687" cy="200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Ellipse 29"/>
          <p:cNvSpPr/>
          <p:nvPr/>
        </p:nvSpPr>
        <p:spPr>
          <a:xfrm>
            <a:off x="5238748" y="3455210"/>
            <a:ext cx="3835096" cy="86229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72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5086348" y="242485"/>
            <a:ext cx="2790529" cy="646331"/>
          </a:xfrm>
          <a:prstGeom prst="rect">
            <a:avLst/>
          </a:prstGeom>
          <a:noFill/>
        </p:spPr>
        <p:txBody>
          <a:bodyPr wrap="square" rtlCol="0">
            <a:spAutoFit/>
          </a:bodyPr>
          <a:lstStyle/>
          <a:p>
            <a:pPr>
              <a:lnSpc>
                <a:spcPct val="150000"/>
              </a:lnSpc>
            </a:pPr>
            <a:r>
              <a:rPr lang="fr-BE" sz="1200" dirty="0" smtClean="0"/>
              <a:t>N.1.3 REPARATION </a:t>
            </a:r>
            <a:r>
              <a:rPr lang="fr-BE" sz="1200" dirty="0"/>
              <a:t>DES DALLES DE TABLIER</a:t>
            </a:r>
            <a:endParaRPr lang="fr-BE" sz="1200" dirty="0" smtClean="0">
              <a:solidFill>
                <a:schemeClr val="tx1">
                  <a:lumMod val="95000"/>
                  <a:lumOff val="5000"/>
                </a:schemeClr>
              </a:solidFill>
            </a:endParaRPr>
          </a:p>
        </p:txBody>
      </p:sp>
      <p:sp>
        <p:nvSpPr>
          <p:cNvPr id="9" name="Rectangle : coins arrondis 19">
            <a:extLst>
              <a:ext uri="{FF2B5EF4-FFF2-40B4-BE49-F238E27FC236}">
                <a16:creationId xmlns="" xmlns:a16="http://schemas.microsoft.com/office/drawing/2014/main" id="{1E9FDCDA-9AC4-4752-A19E-4ABF63127B9A}"/>
              </a:ext>
            </a:extLst>
          </p:cNvPr>
          <p:cNvSpPr/>
          <p:nvPr/>
        </p:nvSpPr>
        <p:spPr>
          <a:xfrm>
            <a:off x="5038724" y="151165"/>
            <a:ext cx="2838153" cy="78412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1766" y="1071086"/>
            <a:ext cx="2138791" cy="369332"/>
          </a:xfrm>
          <a:prstGeom prst="rect">
            <a:avLst/>
          </a:prstGeom>
        </p:spPr>
        <p:txBody>
          <a:bodyPr wrap="none">
            <a:spAutoFit/>
          </a:bodyPr>
          <a:lstStyle/>
          <a:p>
            <a:r>
              <a:rPr lang="fr-BE" b="1" dirty="0" smtClean="0"/>
              <a:t>Etudes académiques</a:t>
            </a:r>
            <a:endParaRPr lang="fr-BE" b="1" dirty="0"/>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9639" y="242485"/>
            <a:ext cx="1035761" cy="77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09623" y="1426726"/>
            <a:ext cx="8191501" cy="646331"/>
          </a:xfrm>
          <a:prstGeom prst="rect">
            <a:avLst/>
          </a:prstGeom>
        </p:spPr>
        <p:txBody>
          <a:bodyPr wrap="square">
            <a:spAutoFit/>
          </a:bodyPr>
          <a:lstStyle/>
          <a:p>
            <a:pPr marL="285750" indent="-285750">
              <a:buFont typeface="Arial" panose="020B0604020202020204" pitchFamily="34" charset="0"/>
              <a:buChar char="•"/>
            </a:pPr>
            <a:r>
              <a:rPr lang="fr-BE" dirty="0"/>
              <a:t>L</a:t>
            </a:r>
            <a:r>
              <a:rPr lang="fr-BE" dirty="0" smtClean="0"/>
              <a:t>e phénomène de pourrissement des dalles de tablier de ponts, Ir Gilles P., </a:t>
            </a:r>
            <a:r>
              <a:rPr lang="fr-BE" dirty="0" err="1"/>
              <a:t>Ing</a:t>
            </a:r>
            <a:r>
              <a:rPr lang="fr-BE" dirty="0"/>
              <a:t> </a:t>
            </a:r>
            <a:r>
              <a:rPr lang="fr-BE" dirty="0" err="1" smtClean="0"/>
              <a:t>Dondonne</a:t>
            </a:r>
            <a:r>
              <a:rPr lang="fr-BE" dirty="0" smtClean="0"/>
              <a:t> E., SPW </a:t>
            </a:r>
            <a:r>
              <a:rPr lang="fr-BE" dirty="0"/>
              <a:t>- Direction de l’Expertise des </a:t>
            </a:r>
            <a:r>
              <a:rPr lang="fr-BE" dirty="0" smtClean="0"/>
              <a:t>Ouvrages</a:t>
            </a:r>
          </a:p>
        </p:txBody>
      </p:sp>
      <p:sp>
        <p:nvSpPr>
          <p:cNvPr id="12" name="Rectangle 11"/>
          <p:cNvSpPr/>
          <p:nvPr/>
        </p:nvSpPr>
        <p:spPr>
          <a:xfrm>
            <a:off x="6624339" y="1763316"/>
            <a:ext cx="2505075" cy="230832"/>
          </a:xfrm>
          <a:prstGeom prst="rect">
            <a:avLst/>
          </a:prstGeom>
        </p:spPr>
        <p:txBody>
          <a:bodyPr wrap="square">
            <a:spAutoFit/>
          </a:bodyPr>
          <a:lstStyle/>
          <a:p>
            <a:r>
              <a:rPr lang="fr-BE" sz="900" dirty="0">
                <a:hlinkClick r:id="rId3"/>
              </a:rPr>
              <a:t>http://www.bwv.be/sites/default/files/IV.3..pdf</a:t>
            </a:r>
            <a:endParaRPr lang="fr-BE" sz="900" dirty="0"/>
          </a:p>
        </p:txBody>
      </p:sp>
      <p:sp>
        <p:nvSpPr>
          <p:cNvPr id="19" name="Rectangle 18"/>
          <p:cNvSpPr/>
          <p:nvPr/>
        </p:nvSpPr>
        <p:spPr>
          <a:xfrm>
            <a:off x="2286000" y="2413338"/>
            <a:ext cx="4572000" cy="1477328"/>
          </a:xfrm>
          <a:prstGeom prst="rect">
            <a:avLst/>
          </a:prstGeom>
        </p:spPr>
        <p:txBody>
          <a:bodyPr>
            <a:spAutoFit/>
          </a:bodyPr>
          <a:lstStyle/>
          <a:p>
            <a:endParaRPr lang="fr-BE" dirty="0"/>
          </a:p>
          <a:p>
            <a:endParaRPr lang="fr-BE" dirty="0"/>
          </a:p>
          <a:p>
            <a:endParaRPr lang="fr-BE" dirty="0"/>
          </a:p>
          <a:p>
            <a:endParaRPr lang="fr-BE" dirty="0"/>
          </a:p>
          <a:p>
            <a:r>
              <a:rPr lang="fr-BE" dirty="0"/>
              <a:t>   </a:t>
            </a:r>
          </a:p>
        </p:txBody>
      </p:sp>
      <p:sp>
        <p:nvSpPr>
          <p:cNvPr id="24" name="Rectangle 23"/>
          <p:cNvSpPr/>
          <p:nvPr/>
        </p:nvSpPr>
        <p:spPr>
          <a:xfrm>
            <a:off x="809625" y="2092341"/>
            <a:ext cx="8334376" cy="923330"/>
          </a:xfrm>
          <a:prstGeom prst="rect">
            <a:avLst/>
          </a:prstGeom>
        </p:spPr>
        <p:txBody>
          <a:bodyPr wrap="square">
            <a:spAutoFit/>
          </a:bodyPr>
          <a:lstStyle/>
          <a:p>
            <a:pPr marL="285750" indent="-285750">
              <a:buFont typeface="Arial" panose="020B0604020202020204" pitchFamily="34" charset="0"/>
              <a:buChar char="•"/>
            </a:pPr>
            <a:r>
              <a:rPr lang="fr-BE" dirty="0" smtClean="0"/>
              <a:t>Dégradation de dalles de tablier de ponts en région wallonne. Etude d’une pathologie complexe, </a:t>
            </a:r>
            <a:r>
              <a:rPr lang="fr-BE" dirty="0" err="1" smtClean="0"/>
              <a:t>Ing</a:t>
            </a:r>
            <a:r>
              <a:rPr lang="fr-BE" dirty="0" smtClean="0"/>
              <a:t> </a:t>
            </a:r>
            <a:r>
              <a:rPr lang="fr-BE" dirty="0" err="1" smtClean="0"/>
              <a:t>Mommer</a:t>
            </a:r>
            <a:r>
              <a:rPr lang="fr-BE" dirty="0" smtClean="0"/>
              <a:t> P., </a:t>
            </a:r>
            <a:r>
              <a:rPr lang="fr-BE" dirty="0" err="1" smtClean="0"/>
              <a:t>Ing</a:t>
            </a:r>
            <a:r>
              <a:rPr lang="fr-BE" dirty="0" smtClean="0"/>
              <a:t> </a:t>
            </a:r>
            <a:r>
              <a:rPr lang="fr-BE" dirty="0" err="1" smtClean="0"/>
              <a:t>Dondonne</a:t>
            </a:r>
            <a:r>
              <a:rPr lang="fr-BE" dirty="0" smtClean="0"/>
              <a:t> E., Ir </a:t>
            </a:r>
            <a:r>
              <a:rPr lang="fr-BE" dirty="0" err="1" smtClean="0"/>
              <a:t>Demars</a:t>
            </a:r>
            <a:r>
              <a:rPr lang="fr-BE" dirty="0" smtClean="0"/>
              <a:t> Ph., Gramme, Liège</a:t>
            </a:r>
          </a:p>
        </p:txBody>
      </p:sp>
      <p:sp>
        <p:nvSpPr>
          <p:cNvPr id="27" name="Rectangle 26"/>
          <p:cNvSpPr/>
          <p:nvPr/>
        </p:nvSpPr>
        <p:spPr>
          <a:xfrm>
            <a:off x="1990725" y="2784839"/>
            <a:ext cx="4762500" cy="230832"/>
          </a:xfrm>
          <a:prstGeom prst="rect">
            <a:avLst/>
          </a:prstGeom>
        </p:spPr>
        <p:txBody>
          <a:bodyPr wrap="square">
            <a:spAutoFit/>
          </a:bodyPr>
          <a:lstStyle/>
          <a:p>
            <a:r>
              <a:rPr lang="fr-BE" sz="900" dirty="0">
                <a:hlinkClick r:id="rId4"/>
              </a:rPr>
              <a:t>http://</a:t>
            </a:r>
            <a:r>
              <a:rPr lang="fr-BE" sz="900" dirty="0" smtClean="0">
                <a:hlinkClick r:id="rId4"/>
              </a:rPr>
              <a:t>isilf.be/Articles/ISILF04p145gramme.pdf</a:t>
            </a:r>
            <a:endParaRPr lang="fr-BE" sz="900" dirty="0"/>
          </a:p>
        </p:txBody>
      </p:sp>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621" y="3039411"/>
            <a:ext cx="2277865" cy="155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831" t="17448" r="21786" b="9835"/>
          <a:stretch/>
        </p:blipFill>
        <p:spPr bwMode="auto">
          <a:xfrm>
            <a:off x="5939788" y="2933157"/>
            <a:ext cx="3061335" cy="226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5656" y="3015671"/>
            <a:ext cx="2452687" cy="183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206" y="4691479"/>
            <a:ext cx="2277865" cy="170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54679" t="40607" r="15289" b="28006"/>
          <a:stretch/>
        </p:blipFill>
        <p:spPr bwMode="auto">
          <a:xfrm>
            <a:off x="3345656" y="4955909"/>
            <a:ext cx="2456178" cy="144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957" t="35456" r="19957" b="9091"/>
          <a:stretch/>
        </p:blipFill>
        <p:spPr bwMode="auto">
          <a:xfrm>
            <a:off x="5939788" y="5181779"/>
            <a:ext cx="2627731" cy="1364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007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smtClean="0"/>
              <a:t>N. 1. Réparation du béton </a:t>
            </a:r>
            <a:endParaRPr lang="fr-BE"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828" y="1541860"/>
            <a:ext cx="19335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695" y="1409700"/>
            <a:ext cx="1869306"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262459" y="1040368"/>
            <a:ext cx="2559696" cy="338554"/>
          </a:xfrm>
          <a:prstGeom prst="rect">
            <a:avLst/>
          </a:prstGeom>
          <a:noFill/>
        </p:spPr>
        <p:txBody>
          <a:bodyPr vert="horz" wrap="square" rtlCol="0">
            <a:spAutoFit/>
          </a:bodyPr>
          <a:lstStyle/>
          <a:p>
            <a:r>
              <a:rPr lang="fr-BE" sz="1600" b="1" dirty="0">
                <a:solidFill>
                  <a:schemeClr val="accent1"/>
                </a:solidFill>
              </a:rPr>
              <a:t>Mortier liant hydraulique</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4075" y="1541860"/>
            <a:ext cx="2286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43222" y="3101656"/>
            <a:ext cx="2995613" cy="160972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b="1" dirty="0" smtClean="0">
                <a:solidFill>
                  <a:schemeClr val="tx1">
                    <a:lumMod val="95000"/>
                    <a:lumOff val="5000"/>
                  </a:schemeClr>
                </a:solidFill>
              </a:rPr>
              <a:t>Réparation</a:t>
            </a:r>
            <a:r>
              <a:rPr lang="fr-BE" sz="1600" b="1" dirty="0" smtClean="0"/>
              <a:t> </a:t>
            </a:r>
            <a:r>
              <a:rPr lang="fr-BE" sz="1600" b="1" dirty="0">
                <a:solidFill>
                  <a:schemeClr val="tx1">
                    <a:lumMod val="95000"/>
                    <a:lumOff val="5000"/>
                  </a:schemeClr>
                </a:solidFill>
              </a:rPr>
              <a:t>du </a:t>
            </a:r>
            <a:r>
              <a:rPr lang="fr-BE" sz="1600" b="1" dirty="0" smtClean="0">
                <a:solidFill>
                  <a:schemeClr val="tx1">
                    <a:lumMod val="95000"/>
                    <a:lumOff val="5000"/>
                  </a:schemeClr>
                </a:solidFill>
              </a:rPr>
              <a:t>béton</a:t>
            </a:r>
          </a:p>
          <a:p>
            <a:pPr algn="ctr"/>
            <a:r>
              <a:rPr lang="fr-BE" sz="1600" b="1" dirty="0" err="1" smtClean="0">
                <a:solidFill>
                  <a:schemeClr val="tx1">
                    <a:lumMod val="95000"/>
                    <a:lumOff val="5000"/>
                  </a:schemeClr>
                </a:solidFill>
              </a:rPr>
              <a:t>Qualiroutes</a:t>
            </a:r>
            <a:r>
              <a:rPr lang="fr-BE" sz="1600" b="1" dirty="0" smtClean="0">
                <a:solidFill>
                  <a:schemeClr val="tx1">
                    <a:lumMod val="95000"/>
                    <a:lumOff val="5000"/>
                  </a:schemeClr>
                </a:solidFill>
              </a:rPr>
              <a:t> </a:t>
            </a:r>
            <a:endParaRPr lang="fr-BE" sz="1600" b="1" dirty="0">
              <a:solidFill>
                <a:schemeClr val="tx1">
                  <a:lumMod val="95000"/>
                  <a:lumOff val="5000"/>
                </a:schemeClr>
              </a:solidFill>
            </a:endParaRPr>
          </a:p>
        </p:txBody>
      </p:sp>
      <p:sp>
        <p:nvSpPr>
          <p:cNvPr id="13" name="ZoneTexte 12"/>
          <p:cNvSpPr txBox="1"/>
          <p:nvPr/>
        </p:nvSpPr>
        <p:spPr>
          <a:xfrm>
            <a:off x="6250780" y="1172528"/>
            <a:ext cx="1969295" cy="338554"/>
          </a:xfrm>
          <a:prstGeom prst="rect">
            <a:avLst/>
          </a:prstGeom>
          <a:noFill/>
        </p:spPr>
        <p:txBody>
          <a:bodyPr vert="horz" wrap="square" rtlCol="0">
            <a:spAutoFit/>
          </a:bodyPr>
          <a:lstStyle/>
          <a:p>
            <a:r>
              <a:rPr lang="fr-BE" sz="1600" b="1" dirty="0">
                <a:solidFill>
                  <a:schemeClr val="accent1"/>
                </a:solidFill>
              </a:rPr>
              <a:t>Dalles de tablier</a:t>
            </a: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825" y="4713128"/>
            <a:ext cx="1933575" cy="128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756791" y="1172528"/>
            <a:ext cx="1657647" cy="338554"/>
          </a:xfrm>
          <a:prstGeom prst="rect">
            <a:avLst/>
          </a:prstGeom>
          <a:noFill/>
        </p:spPr>
        <p:txBody>
          <a:bodyPr vert="horz" wrap="square" rtlCol="0">
            <a:spAutoFit/>
          </a:bodyPr>
          <a:lstStyle/>
          <a:p>
            <a:r>
              <a:rPr lang="fr-BE" sz="1600" dirty="0" smtClean="0"/>
              <a:t>Mortier résine</a:t>
            </a:r>
            <a:endParaRPr lang="fr-BE" sz="1600" dirty="0"/>
          </a:p>
        </p:txBody>
      </p:sp>
      <p:sp>
        <p:nvSpPr>
          <p:cNvPr id="17" name="ZoneTexte 16"/>
          <p:cNvSpPr txBox="1"/>
          <p:nvPr/>
        </p:nvSpPr>
        <p:spPr>
          <a:xfrm>
            <a:off x="756791" y="6008101"/>
            <a:ext cx="1548259" cy="338554"/>
          </a:xfrm>
          <a:prstGeom prst="rect">
            <a:avLst/>
          </a:prstGeom>
          <a:noFill/>
        </p:spPr>
        <p:txBody>
          <a:bodyPr vert="horz" wrap="square" rtlCol="0">
            <a:spAutoFit/>
          </a:bodyPr>
          <a:lstStyle/>
          <a:p>
            <a:r>
              <a:rPr lang="fr-BE" sz="1600" dirty="0" smtClean="0"/>
              <a:t>Béton projeté</a:t>
            </a:r>
            <a:endParaRPr lang="fr-BE" sz="1600" dirty="0"/>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3644" y="3480197"/>
            <a:ext cx="1566862" cy="251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p:cNvSpPr txBox="1"/>
          <p:nvPr/>
        </p:nvSpPr>
        <p:spPr>
          <a:xfrm>
            <a:off x="6250260" y="5998150"/>
            <a:ext cx="1826940" cy="338554"/>
          </a:xfrm>
          <a:prstGeom prst="rect">
            <a:avLst/>
          </a:prstGeom>
          <a:noFill/>
        </p:spPr>
        <p:txBody>
          <a:bodyPr vert="horz" wrap="square" rtlCol="0">
            <a:spAutoFit/>
          </a:bodyPr>
          <a:lstStyle/>
          <a:p>
            <a:r>
              <a:rPr lang="fr-BE" sz="1600" dirty="0" smtClean="0"/>
              <a:t>Injection fissures</a:t>
            </a:r>
            <a:endParaRPr lang="fr-BE" sz="1600" dirty="0"/>
          </a:p>
        </p:txBody>
      </p:sp>
      <p:sp>
        <p:nvSpPr>
          <p:cNvPr id="19" name="ZoneTexte 18"/>
          <p:cNvSpPr txBox="1"/>
          <p:nvPr/>
        </p:nvSpPr>
        <p:spPr>
          <a:xfrm>
            <a:off x="3392676" y="6301402"/>
            <a:ext cx="1944305" cy="338554"/>
          </a:xfrm>
          <a:prstGeom prst="rect">
            <a:avLst/>
          </a:prstGeom>
          <a:noFill/>
        </p:spPr>
        <p:txBody>
          <a:bodyPr vert="horz" wrap="square" rtlCol="0">
            <a:spAutoFit/>
          </a:bodyPr>
          <a:lstStyle/>
          <a:p>
            <a:r>
              <a:rPr lang="fr-BE" sz="1600" dirty="0" smtClean="0"/>
              <a:t>Autres techniques</a:t>
            </a:r>
            <a:endParaRPr lang="fr-BE" sz="1600" dirty="0"/>
          </a:p>
        </p:txBody>
      </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2742" y="4739173"/>
            <a:ext cx="1538287" cy="92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5174" y="5446706"/>
            <a:ext cx="1526981" cy="92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space réservé du numéro de diapositive 15">
            <a:extLst>
              <a:ext uri="{FF2B5EF4-FFF2-40B4-BE49-F238E27FC236}">
                <a16:creationId xmlns:a16="http://schemas.microsoft.com/office/drawing/2014/main" xmlns="" id="{DD6642C0-B37A-42A7-B8EA-97111BD40457}"/>
              </a:ext>
            </a:extLst>
          </p:cNvPr>
          <p:cNvSpPr txBox="1">
            <a:spLocks/>
          </p:cNvSpPr>
          <p:nvPr/>
        </p:nvSpPr>
        <p:spPr>
          <a:xfrm>
            <a:off x="6947281" y="658042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A70A82E-415E-4A9F-BA36-850F3CFBFE3B}" type="slidenum">
              <a:rPr lang="fr-BE" b="0" smtClean="0">
                <a:solidFill>
                  <a:prstClr val="black">
                    <a:tint val="75000"/>
                  </a:prstClr>
                </a:solidFill>
                <a:latin typeface="Calibri" panose="020F0502020204030204"/>
              </a:rPr>
              <a:pPr>
                <a:defRPr/>
              </a:pPr>
              <a:t>5</a:t>
            </a:fld>
            <a:endParaRPr lang="fr-BE" b="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596605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9" name="ZoneTexte 8"/>
          <p:cNvSpPr txBox="1"/>
          <p:nvPr/>
        </p:nvSpPr>
        <p:spPr>
          <a:xfrm>
            <a:off x="323850" y="2034926"/>
            <a:ext cx="8667750" cy="830997"/>
          </a:xfrm>
          <a:prstGeom prst="rect">
            <a:avLst/>
          </a:prstGeom>
          <a:noFill/>
        </p:spPr>
        <p:txBody>
          <a:bodyPr wrap="square" rtlCol="0">
            <a:spAutoFit/>
          </a:bodyPr>
          <a:lstStyle/>
          <a:p>
            <a:pPr>
              <a:lnSpc>
                <a:spcPct val="150000"/>
              </a:lnSpc>
            </a:pPr>
            <a:r>
              <a:rPr lang="fr-BE" sz="1600" dirty="0" smtClean="0">
                <a:solidFill>
                  <a:schemeClr val="tx1">
                    <a:lumMod val="95000"/>
                    <a:lumOff val="5000"/>
                  </a:schemeClr>
                </a:solidFill>
              </a:rPr>
              <a:t>Tous les aspects </a:t>
            </a:r>
            <a:r>
              <a:rPr lang="fr-BE" sz="1600" dirty="0">
                <a:solidFill>
                  <a:schemeClr val="tx1">
                    <a:lumMod val="95000"/>
                    <a:lumOff val="5000"/>
                  </a:schemeClr>
                </a:solidFill>
              </a:rPr>
              <a:t>de la protection et de la réparation des structures en béton sont </a:t>
            </a:r>
            <a:r>
              <a:rPr lang="fr-BE" sz="1600" dirty="0" smtClean="0">
                <a:solidFill>
                  <a:schemeClr val="tx1">
                    <a:lumMod val="95000"/>
                    <a:lumOff val="5000"/>
                  </a:schemeClr>
                </a:solidFill>
              </a:rPr>
              <a:t>couverts </a:t>
            </a:r>
            <a:r>
              <a:rPr lang="fr-BE" sz="1600" dirty="0">
                <a:solidFill>
                  <a:schemeClr val="tx1">
                    <a:lumMod val="95000"/>
                    <a:lumOff val="5000"/>
                  </a:schemeClr>
                </a:solidFill>
              </a:rPr>
              <a:t>par une seule et même </a:t>
            </a:r>
            <a:r>
              <a:rPr lang="fr-BE" sz="1600" dirty="0" smtClean="0">
                <a:solidFill>
                  <a:schemeClr val="tx1">
                    <a:lumMod val="95000"/>
                    <a:lumOff val="5000"/>
                  </a:schemeClr>
                </a:solidFill>
              </a:rPr>
              <a:t>norme Européenne : </a:t>
            </a:r>
            <a:r>
              <a:rPr lang="fr-BE" sz="1600" dirty="0" smtClean="0">
                <a:solidFill>
                  <a:srgbClr val="FF0000"/>
                </a:solidFill>
              </a:rPr>
              <a:t>NBN - EN 1504</a:t>
            </a:r>
          </a:p>
        </p:txBody>
      </p:sp>
      <p:sp>
        <p:nvSpPr>
          <p:cNvPr id="6" name="ZoneTexte 5"/>
          <p:cNvSpPr txBox="1"/>
          <p:nvPr/>
        </p:nvSpPr>
        <p:spPr>
          <a:xfrm>
            <a:off x="323850" y="1260827"/>
            <a:ext cx="1990725" cy="507831"/>
          </a:xfrm>
          <a:prstGeom prst="rect">
            <a:avLst/>
          </a:prstGeom>
          <a:noFill/>
        </p:spPr>
        <p:txBody>
          <a:bodyPr wrap="square" rtlCol="0">
            <a:spAutoFit/>
          </a:bodyPr>
          <a:lstStyle/>
          <a:p>
            <a:pPr>
              <a:lnSpc>
                <a:spcPct val="150000"/>
              </a:lnSpc>
            </a:pPr>
            <a:r>
              <a:rPr lang="fr-BE" b="1" dirty="0" smtClean="0">
                <a:solidFill>
                  <a:schemeClr val="tx1">
                    <a:lumMod val="95000"/>
                    <a:lumOff val="5000"/>
                  </a:schemeClr>
                </a:solidFill>
              </a:rPr>
              <a:t>Méthodologie</a:t>
            </a:r>
          </a:p>
        </p:txBody>
      </p:sp>
      <p:sp>
        <p:nvSpPr>
          <p:cNvPr id="7" name="ZoneTexte 6"/>
          <p:cNvSpPr txBox="1"/>
          <p:nvPr/>
        </p:nvSpPr>
        <p:spPr>
          <a:xfrm>
            <a:off x="257172" y="3011280"/>
            <a:ext cx="8667750" cy="464871"/>
          </a:xfrm>
          <a:prstGeom prst="rect">
            <a:avLst/>
          </a:prstGeom>
          <a:noFill/>
        </p:spPr>
        <p:txBody>
          <a:bodyPr wrap="square" rtlCol="0">
            <a:spAutoFit/>
          </a:bodyPr>
          <a:lstStyle/>
          <a:p>
            <a:pPr algn="ctr">
              <a:lnSpc>
                <a:spcPct val="150000"/>
              </a:lnSpc>
            </a:pPr>
            <a:r>
              <a:rPr lang="fr-BE" sz="1600" dirty="0" smtClean="0">
                <a:solidFill>
                  <a:schemeClr val="tx1">
                    <a:lumMod val="95000"/>
                    <a:lumOff val="5000"/>
                  </a:schemeClr>
                </a:solidFill>
              </a:rPr>
              <a:t>Que dit la norme ?</a:t>
            </a:r>
          </a:p>
        </p:txBody>
      </p:sp>
      <p:sp>
        <p:nvSpPr>
          <p:cNvPr id="3" name="Rectangle 2"/>
          <p:cNvSpPr/>
          <p:nvPr/>
        </p:nvSpPr>
        <p:spPr>
          <a:xfrm>
            <a:off x="433384" y="3813608"/>
            <a:ext cx="8315325" cy="1815882"/>
          </a:xfrm>
          <a:prstGeom prst="rect">
            <a:avLst/>
          </a:prstGeom>
          <a:ln w="38100">
            <a:solidFill>
              <a:srgbClr val="0070C0"/>
            </a:solidFill>
          </a:ln>
        </p:spPr>
        <p:txBody>
          <a:bodyPr wrap="square">
            <a:spAutoFit/>
          </a:bodyPr>
          <a:lstStyle/>
          <a:p>
            <a:r>
              <a:rPr lang="fr-BE" sz="1600" dirty="0"/>
              <a:t>Cette norme décrit </a:t>
            </a:r>
            <a:r>
              <a:rPr lang="fr-BE" sz="1600" dirty="0" smtClean="0"/>
              <a:t>notamment les </a:t>
            </a:r>
            <a:r>
              <a:rPr lang="fr-BE" sz="1600" dirty="0"/>
              <a:t>principales étapes d’un processus de réparation, à savoir </a:t>
            </a:r>
            <a:r>
              <a:rPr lang="fr-BE" sz="1600" dirty="0" smtClean="0"/>
              <a:t>:</a:t>
            </a:r>
          </a:p>
          <a:p>
            <a:pPr marL="285750" indent="-285750">
              <a:buFont typeface="Arial" panose="020B0604020202020204" pitchFamily="34" charset="0"/>
              <a:buChar char="•"/>
            </a:pPr>
            <a:r>
              <a:rPr lang="fr-BE" sz="1600" dirty="0" smtClean="0"/>
              <a:t>l’</a:t>
            </a:r>
            <a:r>
              <a:rPr lang="fr-BE" sz="1600" b="1" dirty="0" smtClean="0"/>
              <a:t>évaluation</a:t>
            </a:r>
            <a:r>
              <a:rPr lang="fr-BE" sz="1600" dirty="0" smtClean="0"/>
              <a:t> </a:t>
            </a:r>
            <a:r>
              <a:rPr lang="fr-BE" sz="1600" dirty="0"/>
              <a:t>de l’état de la structure </a:t>
            </a:r>
            <a:endParaRPr lang="fr-BE" sz="1600" dirty="0" smtClean="0"/>
          </a:p>
          <a:p>
            <a:pPr marL="285750" indent="-285750">
              <a:buFont typeface="Arial" panose="020B0604020202020204" pitchFamily="34" charset="0"/>
              <a:buChar char="•"/>
            </a:pPr>
            <a:r>
              <a:rPr lang="fr-BE" sz="1600" dirty="0" smtClean="0"/>
              <a:t>l’</a:t>
            </a:r>
            <a:r>
              <a:rPr lang="fr-BE" sz="1600" b="1" dirty="0" smtClean="0"/>
              <a:t>identification</a:t>
            </a:r>
            <a:r>
              <a:rPr lang="fr-BE" sz="1600" dirty="0" smtClean="0"/>
              <a:t> </a:t>
            </a:r>
            <a:r>
              <a:rPr lang="fr-BE" sz="1600" dirty="0"/>
              <a:t>des causes de dégradation </a:t>
            </a:r>
            <a:endParaRPr lang="fr-BE" sz="1600" dirty="0" smtClean="0"/>
          </a:p>
          <a:p>
            <a:pPr marL="285750" indent="-285750">
              <a:buFont typeface="Arial" panose="020B0604020202020204" pitchFamily="34" charset="0"/>
              <a:buChar char="•"/>
            </a:pPr>
            <a:r>
              <a:rPr lang="fr-BE" sz="1600" dirty="0" smtClean="0"/>
              <a:t>la </a:t>
            </a:r>
            <a:r>
              <a:rPr lang="fr-BE" sz="1600" dirty="0"/>
              <a:t>détermination des </a:t>
            </a:r>
            <a:r>
              <a:rPr lang="fr-BE" sz="1600" b="1" dirty="0"/>
              <a:t>objectifs de la réparation</a:t>
            </a:r>
            <a:r>
              <a:rPr lang="fr-BE" sz="1600" dirty="0"/>
              <a:t> ou de la </a:t>
            </a:r>
            <a:r>
              <a:rPr lang="fr-BE" sz="1600" dirty="0" smtClean="0"/>
              <a:t>protection</a:t>
            </a:r>
          </a:p>
          <a:p>
            <a:pPr marL="285750" indent="-285750">
              <a:buFont typeface="Arial" panose="020B0604020202020204" pitchFamily="34" charset="0"/>
              <a:buChar char="•"/>
            </a:pPr>
            <a:r>
              <a:rPr lang="fr-BE" sz="1600" dirty="0" smtClean="0"/>
              <a:t>le </a:t>
            </a:r>
            <a:r>
              <a:rPr lang="fr-BE" sz="1600" b="1" dirty="0"/>
              <a:t>choix de la méthode </a:t>
            </a:r>
            <a:endParaRPr lang="fr-BE" sz="1600" b="1" dirty="0" smtClean="0"/>
          </a:p>
          <a:p>
            <a:pPr marL="285750" indent="-285750">
              <a:buFont typeface="Arial" panose="020B0604020202020204" pitchFamily="34" charset="0"/>
              <a:buChar char="•"/>
            </a:pPr>
            <a:r>
              <a:rPr lang="fr-BE" sz="1600" dirty="0" smtClean="0"/>
              <a:t>l’établissement </a:t>
            </a:r>
            <a:r>
              <a:rPr lang="fr-BE" sz="1600" dirty="0"/>
              <a:t>des </a:t>
            </a:r>
            <a:r>
              <a:rPr lang="fr-BE" sz="1600" b="1" dirty="0"/>
              <a:t>exigences</a:t>
            </a:r>
            <a:r>
              <a:rPr lang="fr-BE" sz="1600" dirty="0"/>
              <a:t> auxquelles les </a:t>
            </a:r>
            <a:r>
              <a:rPr lang="fr-BE" sz="1600" b="1" dirty="0"/>
              <a:t>produits</a:t>
            </a:r>
            <a:r>
              <a:rPr lang="fr-BE" sz="1600" dirty="0"/>
              <a:t> ou les systèmes doivent satisfaire </a:t>
            </a:r>
            <a:endParaRPr lang="fr-BE" sz="1600" dirty="0" smtClean="0"/>
          </a:p>
          <a:p>
            <a:pPr marL="285750" indent="-285750">
              <a:buFont typeface="Arial" panose="020B0604020202020204" pitchFamily="34" charset="0"/>
              <a:buChar char="•"/>
            </a:pPr>
            <a:r>
              <a:rPr lang="fr-BE" sz="1600" dirty="0" smtClean="0"/>
              <a:t>la </a:t>
            </a:r>
            <a:r>
              <a:rPr lang="fr-BE" sz="1600" dirty="0"/>
              <a:t>spécification des </a:t>
            </a:r>
            <a:r>
              <a:rPr lang="fr-BE" sz="1600" b="1" dirty="0"/>
              <a:t>exigences d’entretien </a:t>
            </a:r>
            <a:r>
              <a:rPr lang="fr-BE" sz="1600" dirty="0"/>
              <a:t>propres à la protection ou à la réparation choisie. </a:t>
            </a:r>
          </a:p>
        </p:txBody>
      </p:sp>
      <p:sp>
        <p:nvSpPr>
          <p:cNvPr id="10" name="ZoneTexte 9">
            <a:extLst>
              <a:ext uri="{FF2B5EF4-FFF2-40B4-BE49-F238E27FC236}">
                <a16:creationId xmlns="" xmlns:a16="http://schemas.microsoft.com/office/drawing/2014/main" id="{9006D1B3-BE5F-4022-ACE5-10E029D1CFA4}"/>
              </a:ext>
            </a:extLst>
          </p:cNvPr>
          <p:cNvSpPr txBox="1"/>
          <p:nvPr/>
        </p:nvSpPr>
        <p:spPr>
          <a:xfrm>
            <a:off x="7182998" y="6197951"/>
            <a:ext cx="156571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900" dirty="0" smtClean="0">
                <a:solidFill>
                  <a:prstClr val="black"/>
                </a:solidFill>
                <a:latin typeface="Calibri" panose="020F0502020204030204"/>
              </a:rPr>
              <a:t>CSTC – NIT 231 </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067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323850" y="1260827"/>
            <a:ext cx="8424860" cy="461665"/>
          </a:xfrm>
          <a:prstGeom prst="rect">
            <a:avLst/>
          </a:prstGeom>
          <a:noFill/>
        </p:spPr>
        <p:txBody>
          <a:bodyPr wrap="square" rtlCol="0">
            <a:spAutoFit/>
          </a:bodyPr>
          <a:lstStyle/>
          <a:p>
            <a:pPr>
              <a:lnSpc>
                <a:spcPct val="150000"/>
              </a:lnSpc>
            </a:pPr>
            <a:r>
              <a:rPr lang="fr-BE" sz="1600" b="1" dirty="0" smtClean="0">
                <a:solidFill>
                  <a:schemeClr val="tx1">
                    <a:lumMod val="95000"/>
                    <a:lumOff val="5000"/>
                  </a:schemeClr>
                </a:solidFill>
              </a:rPr>
              <a:t>Contenu</a:t>
            </a:r>
            <a:r>
              <a:rPr lang="fr-BE" sz="1600" dirty="0" smtClean="0">
                <a:solidFill>
                  <a:schemeClr val="tx1">
                    <a:lumMod val="95000"/>
                    <a:lumOff val="5000"/>
                  </a:schemeClr>
                </a:solidFill>
              </a:rPr>
              <a:t> de la norme </a:t>
            </a:r>
            <a:r>
              <a:rPr lang="fr-BE" sz="1600" dirty="0" smtClean="0">
                <a:solidFill>
                  <a:srgbClr val="FF0000"/>
                </a:solidFill>
              </a:rPr>
              <a:t>NBN </a:t>
            </a:r>
            <a:r>
              <a:rPr lang="fr-BE" sz="1600" dirty="0">
                <a:solidFill>
                  <a:srgbClr val="FF0000"/>
                </a:solidFill>
              </a:rPr>
              <a:t>EN 1504</a:t>
            </a:r>
            <a:r>
              <a:rPr lang="fr-BE" sz="1600" dirty="0" smtClean="0">
                <a:solidFill>
                  <a:srgbClr val="FF0000"/>
                </a:solidFill>
              </a:rPr>
              <a:t> </a:t>
            </a: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6524" r="9628" b="16567"/>
          <a:stretch/>
        </p:blipFill>
        <p:spPr bwMode="auto">
          <a:xfrm>
            <a:off x="323850" y="2173857"/>
            <a:ext cx="8544688" cy="381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904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CFFC11-1BFA-4351-9BB7-CA6A79202663}"/>
              </a:ext>
            </a:extLst>
          </p:cNvPr>
          <p:cNvSpPr>
            <a:spLocks noGrp="1"/>
          </p:cNvSpPr>
          <p:nvPr>
            <p:ph type="title"/>
          </p:nvPr>
        </p:nvSpPr>
        <p:spPr/>
        <p:txBody>
          <a:bodyPr>
            <a:normAutofit/>
          </a:bodyPr>
          <a:lstStyle/>
          <a:p>
            <a:r>
              <a:rPr lang="fr-BE" sz="2400" dirty="0"/>
              <a:t>N. 1. Réparation du béton </a:t>
            </a:r>
          </a:p>
        </p:txBody>
      </p:sp>
      <p:sp>
        <p:nvSpPr>
          <p:cNvPr id="6" name="ZoneTexte 5"/>
          <p:cNvSpPr txBox="1"/>
          <p:nvPr/>
        </p:nvSpPr>
        <p:spPr>
          <a:xfrm>
            <a:off x="323850" y="995356"/>
            <a:ext cx="7962900" cy="830997"/>
          </a:xfrm>
          <a:prstGeom prst="rect">
            <a:avLst/>
          </a:prstGeom>
          <a:noFill/>
        </p:spPr>
        <p:txBody>
          <a:bodyPr wrap="square" rtlCol="0">
            <a:spAutoFit/>
          </a:bodyPr>
          <a:lstStyle/>
          <a:p>
            <a:pPr>
              <a:lnSpc>
                <a:spcPct val="150000"/>
              </a:lnSpc>
            </a:pPr>
            <a:r>
              <a:rPr lang="fr-BE" sz="1600" b="1" dirty="0" smtClean="0"/>
              <a:t>Identification</a:t>
            </a:r>
            <a:r>
              <a:rPr lang="fr-BE" sz="1600" dirty="0" smtClean="0"/>
              <a:t> </a:t>
            </a:r>
            <a:r>
              <a:rPr lang="fr-BE" sz="1600" dirty="0"/>
              <a:t>des causes de </a:t>
            </a:r>
            <a:r>
              <a:rPr lang="fr-BE" sz="1600" dirty="0" smtClean="0"/>
              <a:t>dégradation : DIAGNOSTIC </a:t>
            </a:r>
            <a:endParaRPr lang="fr-BE" sz="1600" dirty="0"/>
          </a:p>
          <a:p>
            <a:pPr>
              <a:lnSpc>
                <a:spcPct val="150000"/>
              </a:lnSpc>
            </a:pPr>
            <a:endParaRPr lang="fr-BE" sz="1600" dirty="0" smtClean="0">
              <a:solidFill>
                <a:schemeClr val="tx1">
                  <a:lumMod val="95000"/>
                  <a:lumOff val="5000"/>
                </a:schemeClr>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45" t="23172" r="24456" b="21572"/>
          <a:stretch/>
        </p:blipFill>
        <p:spPr bwMode="auto">
          <a:xfrm>
            <a:off x="887589" y="1674178"/>
            <a:ext cx="7399161" cy="471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076825" y="6404314"/>
            <a:ext cx="4572000" cy="230832"/>
          </a:xfrm>
          <a:prstGeom prst="rect">
            <a:avLst/>
          </a:prstGeom>
        </p:spPr>
        <p:txBody>
          <a:bodyPr>
            <a:spAutoFit/>
          </a:bodyPr>
          <a:lstStyle/>
          <a:p>
            <a:r>
              <a:rPr lang="fr-BE" sz="900" dirty="0"/>
              <a:t>Causes des dégradations selon la norme NBN ENV 1504-9</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5700" y="1146615"/>
            <a:ext cx="130492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46221" y="1545336"/>
            <a:ext cx="492443" cy="4658819"/>
          </a:xfrm>
          <a:prstGeom prst="rect">
            <a:avLst/>
          </a:prstGeom>
          <a:solidFill>
            <a:srgbClr val="00B0F0"/>
          </a:solidFill>
        </p:spPr>
        <p:txBody>
          <a:bodyPr vert="vert270" wrap="square">
            <a:spAutoFit/>
          </a:bodyPr>
          <a:lstStyle/>
          <a:p>
            <a:r>
              <a:rPr lang="fr-BE" sz="2000" dirty="0" smtClean="0"/>
              <a:t>REALISE PAR LE POUVOIR ADJUDICATEUR</a:t>
            </a:r>
            <a:endParaRPr lang="fr-BE" sz="2000" dirty="0"/>
          </a:p>
        </p:txBody>
      </p:sp>
      <p:sp>
        <p:nvSpPr>
          <p:cNvPr id="9"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625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CFFC11-1BFA-4351-9BB7-CA6A79202663}"/>
              </a:ext>
            </a:extLst>
          </p:cNvPr>
          <p:cNvSpPr>
            <a:spLocks noGrp="1"/>
          </p:cNvSpPr>
          <p:nvPr>
            <p:ph type="title"/>
          </p:nvPr>
        </p:nvSpPr>
        <p:spPr/>
        <p:txBody>
          <a:bodyPr vert="horz" lIns="91440" tIns="45720" rIns="91440" bIns="45720" rtlCol="0" anchor="ctr">
            <a:normAutofit/>
          </a:bodyPr>
          <a:lstStyle/>
          <a:p>
            <a:r>
              <a:rPr lang="fr-BE" sz="2400" dirty="0" smtClean="0"/>
              <a:t>Chantier Viaduc d’Ensival : Diagnostic</a:t>
            </a:r>
            <a:endParaRPr lang="fr-BE" sz="2400" dirty="0"/>
          </a:p>
        </p:txBody>
      </p:sp>
      <p:sp>
        <p:nvSpPr>
          <p:cNvPr id="16" name="Espace réservé du numéro de diapositive 15">
            <a:extLst>
              <a:ext uri="{FF2B5EF4-FFF2-40B4-BE49-F238E27FC236}">
                <a16:creationId xmlns:a16="http://schemas.microsoft.com/office/drawing/2014/main" xmlns="" id="{DD6642C0-B37A-42A7-B8EA-97111BD40457}"/>
              </a:ext>
            </a:extLst>
          </p:cNvPr>
          <p:cNvSpPr>
            <a:spLocks noGrp="1"/>
          </p:cNvSpPr>
          <p:nvPr>
            <p:ph type="sldNum" sz="quarter" idx="10"/>
          </p:nvPr>
        </p:nvSpPr>
        <p:spPr>
          <a:xfrm>
            <a:off x="6947281" y="658042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70A82E-415E-4A9F-BA36-850F3CFBFE3B}"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utoShape 2" descr="RÃ©sultat de recherche d'images pour &quot;NBN E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RÃ©sultat de recherche d'images pour &quot;NBN E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5" name="Rectangle 4"/>
          <p:cNvSpPr/>
          <p:nvPr/>
        </p:nvSpPr>
        <p:spPr>
          <a:xfrm>
            <a:off x="1693861" y="6288575"/>
            <a:ext cx="6891630" cy="246221"/>
          </a:xfrm>
          <a:prstGeom prst="rect">
            <a:avLst/>
          </a:prstGeom>
        </p:spPr>
        <p:txBody>
          <a:bodyPr wrap="none">
            <a:spAutoFit/>
          </a:bodyPr>
          <a:lstStyle/>
          <a:p>
            <a:r>
              <a:rPr lang="fr-BE" sz="1000" dirty="0" smtClean="0">
                <a:hlinkClick r:id="rId2" action="ppaction://hlinkfile"/>
              </a:rPr>
              <a:t>..\..\Desktop\</a:t>
            </a:r>
            <a:r>
              <a:rPr lang="fr-BE" sz="1000" dirty="0" err="1" smtClean="0">
                <a:hlinkClick r:id="rId2" action="ppaction://hlinkfile"/>
              </a:rPr>
              <a:t>Formation_Qualiroutes</a:t>
            </a:r>
            <a:r>
              <a:rPr lang="fr-BE" sz="1000" dirty="0" smtClean="0">
                <a:hlinkClick r:id="rId2" action="ppaction://hlinkfile"/>
              </a:rPr>
              <a:t>\00607-0 - VIADUC D'ENSIVAL I XX 1  à  VERVIERS\</a:t>
            </a:r>
            <a:r>
              <a:rPr lang="fr-BE" sz="1000" dirty="0" err="1" smtClean="0">
                <a:hlinkClick r:id="rId2" action="ppaction://hlinkfile"/>
              </a:rPr>
              <a:t>inspec</a:t>
            </a:r>
            <a:r>
              <a:rPr lang="fr-BE" sz="1000" dirty="0" smtClean="0">
                <a:hlinkClick r:id="rId2" action="ppaction://hlinkfile"/>
              </a:rPr>
              <a:t> b\2009 02 05\607-2009-02-05.pdf</a:t>
            </a:r>
            <a:r>
              <a:rPr lang="fr-BE" sz="1000" dirty="0" smtClean="0"/>
              <a:t> </a:t>
            </a:r>
            <a:endParaRPr lang="fr-BE" sz="1000"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64" t="9677" r="5040" b="55484"/>
          <a:stretch/>
        </p:blipFill>
        <p:spPr bwMode="auto">
          <a:xfrm>
            <a:off x="4660900" y="957391"/>
            <a:ext cx="4324984" cy="2251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04" t="11096" r="3204" b="55317"/>
          <a:stretch/>
        </p:blipFill>
        <p:spPr bwMode="auto">
          <a:xfrm>
            <a:off x="155575" y="1104198"/>
            <a:ext cx="4324985" cy="195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99" t="43387" r="5127" b="33145"/>
          <a:stretch/>
        </p:blipFill>
        <p:spPr bwMode="auto">
          <a:xfrm>
            <a:off x="4574982" y="3674835"/>
            <a:ext cx="4569018" cy="196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31" t="8225" r="4732" b="57581"/>
          <a:stretch/>
        </p:blipFill>
        <p:spPr bwMode="auto">
          <a:xfrm>
            <a:off x="65404" y="3674835"/>
            <a:ext cx="4505325" cy="196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717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42361</TotalTime>
  <Words>3351</Words>
  <Application>Microsoft Office PowerPoint</Application>
  <PresentationFormat>Affichage à l'écran (4:3)</PresentationFormat>
  <Paragraphs>563</Paragraphs>
  <Slides>44</Slides>
  <Notes>13</Notes>
  <HiddenSlides>0</HiddenSlides>
  <MMClips>0</MMClips>
  <ScaleCrop>false</ScaleCrop>
  <HeadingPairs>
    <vt:vector size="4" baseType="variant">
      <vt:variant>
        <vt:lpstr>Thème</vt:lpstr>
      </vt:variant>
      <vt:variant>
        <vt:i4>1</vt:i4>
      </vt:variant>
      <vt:variant>
        <vt:lpstr>Titres des diapositives</vt:lpstr>
      </vt:variant>
      <vt:variant>
        <vt:i4>44</vt:i4>
      </vt:variant>
    </vt:vector>
  </HeadingPairs>
  <TitlesOfParts>
    <vt:vector size="45" baseType="lpstr">
      <vt:lpstr>2_Thème Office</vt:lpstr>
      <vt:lpstr>Formation Qualiroutes  Module 7 - B Entretien et réparation des ouvrages d’art   </vt:lpstr>
      <vt:lpstr>Contexte – mode de présentation : choix du chantier</vt:lpstr>
      <vt:lpstr>Contexte – mode de présentation : choix du chantier</vt:lpstr>
      <vt:lpstr>Tables des matières – Qualiroutes chapitre N</vt:lpstr>
      <vt:lpstr>N. 1. Réparation du béton </vt:lpstr>
      <vt:lpstr>N. 1. Réparation du béton </vt:lpstr>
      <vt:lpstr>N. 1. Réparation du béton </vt:lpstr>
      <vt:lpstr>N. 1. Réparation du béton </vt:lpstr>
      <vt:lpstr>Chantier Viaduc d’Ensival : Diagnostic</vt:lpstr>
      <vt:lpstr>N. 1. Réparation du béton </vt:lpstr>
      <vt:lpstr>N. 1. Réparation du béton </vt:lpstr>
      <vt:lpstr>N. 1. Réparation du béton </vt:lpstr>
      <vt:lpstr>N. 1. Réparation du béton </vt:lpstr>
      <vt:lpstr>N. 1. Réparation du béton </vt:lpstr>
      <vt:lpstr>N. 1. Réparation du béton </vt:lpstr>
      <vt:lpstr>N. 1. Réparation du béton </vt:lpstr>
      <vt:lpstr>N. 1. Réparation du béton </vt:lpstr>
      <vt:lpstr>N. 1. Réparation du béton </vt:lpstr>
      <vt:lpstr>N. 1. Réparation du béton </vt:lpstr>
      <vt:lpstr>N. 1. Réparation du béton </vt:lpstr>
      <vt:lpstr>N. 1. Réparation du béton </vt:lpstr>
      <vt:lpstr>N. 1. Réparation du béton </vt:lpstr>
      <vt:lpstr>Chantier Viaduc d’Ensival : Réparation de dalles de tablier</vt:lpstr>
      <vt:lpstr>N. 1. Réparation du béton </vt:lpstr>
      <vt:lpstr>N. 1. Réparation du béton </vt:lpstr>
      <vt:lpstr>Tables des matières – Qualiroutes chapitre N</vt:lpstr>
      <vt:lpstr>Chantier Viaduc d’Ensival : Réparation de maçonneries</vt:lpstr>
      <vt:lpstr>N. 2. Réparation de maçonneries </vt:lpstr>
      <vt:lpstr>N. 2. Réparation de maçonneries </vt:lpstr>
      <vt:lpstr>Tables des matières – Qualiroutes chapitre N</vt:lpstr>
      <vt:lpstr>Chantier Viaduc d’Ensival : Remplacement et réparation des joints           de dilatation</vt:lpstr>
      <vt:lpstr>Chantier Viaduc d’Ensival : Remplacement et réparation des joints           de dilatation</vt:lpstr>
      <vt:lpstr>N. 9. Entretien, réparation et remplacement des joints de dilatation</vt:lpstr>
      <vt:lpstr>Tables des matières – Qualiroutes chapitre N</vt:lpstr>
      <vt:lpstr>N. 11. Moyens d’accès pour travaux de réparation d’ouvrages d’art</vt:lpstr>
      <vt:lpstr>N. 11. Moyens d’accès pour travaux de réparation d’ouvrages d’art</vt:lpstr>
      <vt:lpstr>Questions - Liens – Contacts utiles</vt:lpstr>
      <vt:lpstr>ANNEXES</vt:lpstr>
      <vt:lpstr>N. 1. Réparation du béton </vt:lpstr>
      <vt:lpstr>N. 1. Réparation du béton </vt:lpstr>
      <vt:lpstr>N. 1. Réparation du béton </vt:lpstr>
      <vt:lpstr>N. 1. Réparation du béton </vt:lpstr>
      <vt:lpstr>N. 1. Réparation du béton </vt:lpstr>
      <vt:lpstr>N. 1. Réparation du béton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Francois Timmermans</dc:creator>
  <cp:lastModifiedBy>HP</cp:lastModifiedBy>
  <cp:revision>157</cp:revision>
  <dcterms:created xsi:type="dcterms:W3CDTF">2019-02-20T11:10:35Z</dcterms:created>
  <dcterms:modified xsi:type="dcterms:W3CDTF">2019-10-13T19:33:28Z</dcterms:modified>
</cp:coreProperties>
</file>