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5"/>
  </p:notesMasterIdLst>
  <p:handoutMasterIdLst>
    <p:handoutMasterId r:id="rId26"/>
  </p:handout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63" r:id="rId15"/>
    <p:sldId id="264" r:id="rId16"/>
    <p:sldId id="265" r:id="rId17"/>
    <p:sldId id="266" r:id="rId18"/>
    <p:sldId id="273" r:id="rId19"/>
    <p:sldId id="267" r:id="rId20"/>
    <p:sldId id="280" r:id="rId21"/>
    <p:sldId id="274" r:id="rId22"/>
    <p:sldId id="261" r:id="rId23"/>
    <p:sldId id="276" r:id="rId2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6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092C"/>
    <a:srgbClr val="FFFFFF"/>
    <a:srgbClr val="6D162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1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fld id="{A07EC28B-3A82-461A-B1D1-7DA333AE7022}" type="datetime1">
              <a:rPr lang="fr-FR"/>
              <a:pPr>
                <a:defRPr/>
              </a:pPr>
              <a:t>01/06/2015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fld id="{1651A2A1-FF12-4F0E-9670-82D695030C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fld id="{76DB7BF3-B573-43ED-BA54-15C9B250BA4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96" charset="-128"/>
        <a:cs typeface="Geneva" pitchFamily="9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Geneva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Geneva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Geneva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84" charset="0"/>
        <a:ea typeface="Geneva" pitchFamily="112" charset="-128"/>
        <a:cs typeface="Geneva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2CD505-D5C3-4212-BDE1-2FEA343A5518}" type="slidenum">
              <a:rPr lang="fr-FR" smtClean="0"/>
              <a:pPr/>
              <a:t>1</a:t>
            </a:fld>
            <a:endParaRPr lang="fr-FR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 descr="bas_dgo1_0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9" descr="P0_logo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514600"/>
            <a:ext cx="4365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9" descr="bandelette_coul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7"/>
          <p:cNvSpPr txBox="1">
            <a:spLocks noChangeArrowheads="1"/>
          </p:cNvSpPr>
          <p:nvPr userDrawn="1"/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>
              <a:spcBef>
                <a:spcPct val="50000"/>
              </a:spcBef>
              <a:defRPr/>
            </a:pPr>
            <a:fld id="{5DE79D1F-F4B1-4E33-831F-B6471D68F033}" type="slidenum">
              <a:rPr lang="fr-FR" sz="1100">
                <a:solidFill>
                  <a:srgbClr val="595959"/>
                </a:solidFill>
                <a:latin typeface="Arial" charset="0"/>
              </a:rPr>
              <a:pPr>
                <a:spcBef>
                  <a:spcPct val="50000"/>
                </a:spcBef>
                <a:defRPr/>
              </a:pPr>
              <a:t>‹N°›</a:t>
            </a:fld>
            <a:r>
              <a:rPr lang="fr-FR" sz="1100">
                <a:latin typeface="Arial" charset="0"/>
              </a:rPr>
              <a:t> 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720000" y="540000"/>
            <a:ext cx="7920000" cy="1144587"/>
          </a:xfrm>
        </p:spPr>
        <p:txBody>
          <a:bodyPr/>
          <a:lstStyle>
            <a:lvl1pPr>
              <a:defRPr cap="all">
                <a:solidFill>
                  <a:srgbClr val="595959"/>
                </a:solidFill>
              </a:defRPr>
            </a:lvl1pPr>
          </a:lstStyle>
          <a:p>
            <a:r>
              <a:rPr lang="de-DE" dirty="0" err="1"/>
              <a:t>Cliquez</a:t>
            </a:r>
            <a:r>
              <a:rPr lang="de-DE" dirty="0"/>
              <a:t> et </a:t>
            </a:r>
            <a:r>
              <a:rPr lang="de-DE" dirty="0" err="1"/>
              <a:t>modifiez</a:t>
            </a:r>
            <a:r>
              <a:rPr lang="de-DE" dirty="0"/>
              <a:t> le </a:t>
            </a:r>
            <a:r>
              <a:rPr lang="de-DE" dirty="0" err="1" smtClean="0"/>
              <a:t>titre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DD4CA-B137-4FA0-8633-748F4809EA71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51ACE-328F-4489-8FC6-3D4490A086C4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3800" y="1905000"/>
            <a:ext cx="3632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7D956-CEE2-4110-8782-BC03F410EAEA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1C50D-3C53-46E7-B7B3-9A2A41003C2F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9913-3997-4780-B478-91C0E26F0E8C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6F369-5F2C-40B0-B31D-B38B198E9828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8501E-4FF4-4240-B207-C2B58AD304C0}" type="slidenum">
              <a:rPr lang="fr-FR"/>
              <a:pPr>
                <a:defRPr/>
              </a:pPr>
              <a:t>‹N°›</a:t>
            </a:fld>
            <a:r>
              <a:rPr lang="fr-FR"/>
              <a:t>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80760-0DC4-4C5F-A7ED-CC2048568F58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6" descr="bas_dgo1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205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solidFill>
                  <a:srgbClr val="595959"/>
                </a:solidFill>
                <a:latin typeface="Arial" charset="0"/>
                <a:ea typeface="Geneva" pitchFamily="64" charset="-128"/>
                <a:cs typeface="+mn-cs"/>
              </a:defRPr>
            </a:lvl1pPr>
          </a:lstStyle>
          <a:p>
            <a:pPr>
              <a:defRPr/>
            </a:pPr>
            <a:fld id="{14DF892D-2926-49DF-937B-4F2378A52B20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54" name="Image 9" descr="bandelette_coul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0" r:id="rId2"/>
    <p:sldLayoutId id="2147484151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cap="all">
          <a:solidFill>
            <a:srgbClr val="595959"/>
          </a:solidFill>
          <a:latin typeface="+mj-lt"/>
          <a:ea typeface="Geneva" pitchFamily="96" charset="-128"/>
          <a:cs typeface="Geneva" pitchFamily="9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84" charset="0"/>
          <a:ea typeface="Geneva" pitchFamily="96" charset="-128"/>
          <a:cs typeface="Geneva" pitchFamily="9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C3092C"/>
          </a:solidFill>
          <a:latin typeface="Verdana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Geneva" pitchFamily="96" charset="-128"/>
          <a:cs typeface="Geneva" pitchFamily="9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112" charset="-128"/>
          <a:cs typeface="Genev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Geneva" pitchFamily="112" charset="-128"/>
          <a:cs typeface="Genev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pitchFamily="112" charset="-128"/>
          <a:cs typeface="Genev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  <a:cs typeface="Genev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Geneva" pitchFamily="112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Document_Microsoft_Office_Word_97_-_20031.doc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20.jpeg"/><Relationship Id="rId10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s114n1\Public_MET\DG01.60_DET\Formation%20RTP\presentations%20definitives\7%20Carriere_de_gore_controle_d'une_borne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sur graviers</a:t>
            </a: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	</a:t>
            </a:r>
          </a:p>
          <a:p>
            <a:pPr>
              <a:buFontTx/>
              <a:buNone/>
            </a:pPr>
            <a:r>
              <a:rPr lang="fr-BE" sz="1400" smtClean="0">
                <a:ea typeface="Geneva" pitchFamily="64" charset="-128"/>
              </a:rPr>
              <a:t>	</a:t>
            </a:r>
            <a:endParaRPr lang="de-DE" sz="1400" smtClean="0">
              <a:ea typeface="Geneva" pitchFamily="64" charset="-128"/>
            </a:endParaRPr>
          </a:p>
        </p:txBody>
      </p:sp>
      <p:sp>
        <p:nvSpPr>
          <p:cNvPr id="1945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BA5EA5D-D2E0-41DD-9190-720E9CCEFC20}" type="slidenum">
              <a:rPr lang="fr-FR" smtClean="0"/>
              <a:pPr/>
              <a:t>10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460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9462" name="Image 6"/>
          <p:cNvPicPr>
            <a:picLocks noChangeAspect="1" noChangeArrowheads="1"/>
          </p:cNvPicPr>
          <p:nvPr/>
        </p:nvPicPr>
        <p:blipFill>
          <a:blip r:embed="rId2"/>
          <a:srcRect l="29419" t="8530" r="30321" b="5293"/>
          <a:stretch>
            <a:fillRect/>
          </a:stretch>
        </p:blipFill>
        <p:spPr bwMode="auto">
          <a:xfrm>
            <a:off x="971550" y="1989138"/>
            <a:ext cx="302418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Image 7"/>
          <p:cNvPicPr>
            <a:picLocks noChangeAspect="1" noChangeArrowheads="1"/>
          </p:cNvPicPr>
          <p:nvPr/>
        </p:nvPicPr>
        <p:blipFill>
          <a:blip r:embed="rId3"/>
          <a:srcRect l="29265" t="8797" r="29999" b="11180"/>
          <a:stretch>
            <a:fillRect/>
          </a:stretch>
        </p:blipFill>
        <p:spPr bwMode="auto">
          <a:xfrm>
            <a:off x="5076825" y="1989138"/>
            <a:ext cx="338296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contenu 2"/>
          <p:cNvSpPr>
            <a:spLocks noGrp="1"/>
          </p:cNvSpPr>
          <p:nvPr>
            <p:ph idx="1"/>
          </p:nvPr>
        </p:nvSpPr>
        <p:spPr>
          <a:xfrm>
            <a:off x="720725" y="1268413"/>
            <a:ext cx="7920038" cy="4491037"/>
          </a:xfrm>
        </p:spPr>
        <p:txBody>
          <a:bodyPr/>
          <a:lstStyle/>
          <a:p>
            <a:pPr algn="ctr">
              <a:buFontTx/>
              <a:buNone/>
            </a:pPr>
            <a:r>
              <a:rPr lang="fr-BE" b="0" i="1" u="sng" smtClean="0">
                <a:ea typeface="Geneva" pitchFamily="64" charset="-128"/>
              </a:rPr>
              <a:t>Produits sans marque volontaire : </a:t>
            </a:r>
            <a:r>
              <a:rPr lang="fr-BE" b="0" i="1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sur le béton routier (essais sur béton frais) cf : QR-A-1/2</a:t>
            </a: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	- </a:t>
            </a:r>
            <a:r>
              <a:rPr lang="fr-BE" sz="1400" b="0" smtClean="0">
                <a:ea typeface="Geneva" pitchFamily="64" charset="-128"/>
              </a:rPr>
              <a:t>Consistance</a:t>
            </a:r>
            <a:r>
              <a:rPr lang="fr-BE" b="0" smtClean="0">
                <a:ea typeface="Geneva" pitchFamily="64" charset="-128"/>
              </a:rPr>
              <a:t> -</a:t>
            </a:r>
            <a:r>
              <a:rPr lang="de-DE" sz="1400" b="0" smtClean="0">
                <a:ea typeface="Geneva" pitchFamily="64" charset="-128"/>
              </a:rPr>
              <a:t> Essai Slumptest (</a:t>
            </a:r>
            <a:r>
              <a:rPr lang="fr-BE" sz="1400" b="0" smtClean="0">
                <a:ea typeface="Geneva" pitchFamily="64" charset="-128"/>
              </a:rPr>
              <a:t>1/1000 m² ou min 1/jour de production) </a:t>
            </a:r>
          </a:p>
          <a:p>
            <a:pPr>
              <a:buFontTx/>
              <a:buNone/>
            </a:pPr>
            <a:endParaRPr lang="fr-BE" sz="1400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smtClean="0">
                <a:ea typeface="Geneva" pitchFamily="64" charset="-128"/>
              </a:rPr>
              <a:t>		</a:t>
            </a:r>
          </a:p>
          <a:p>
            <a:pPr>
              <a:buFontTx/>
              <a:buNone/>
            </a:pPr>
            <a:endParaRPr lang="fr-BE" smtClean="0">
              <a:ea typeface="Geneva" pitchFamily="64" charset="-128"/>
            </a:endParaRPr>
          </a:p>
          <a:p>
            <a:pPr>
              <a:buFontTx/>
              <a:buNone/>
            </a:pPr>
            <a:endParaRPr lang="fr-BE" smtClean="0">
              <a:ea typeface="Geneva" pitchFamily="64" charset="-128"/>
            </a:endParaRPr>
          </a:p>
          <a:p>
            <a:pPr>
              <a:buFontTx/>
              <a:buNone/>
            </a:pPr>
            <a:endParaRPr lang="fr-BE" smtClean="0">
              <a:ea typeface="Geneva" pitchFamily="64" charset="-128"/>
            </a:endParaRPr>
          </a:p>
          <a:p>
            <a:pPr>
              <a:buFontTx/>
              <a:buNone/>
            </a:pPr>
            <a:endParaRPr lang="fr-BE" smtClean="0">
              <a:ea typeface="Geneva" pitchFamily="64" charset="-128"/>
            </a:endParaRP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	- </a:t>
            </a:r>
            <a:r>
              <a:rPr lang="fr-BE" sz="1400" b="0" smtClean="0">
                <a:ea typeface="Geneva" pitchFamily="64" charset="-128"/>
              </a:rPr>
              <a:t>Teneur en air</a:t>
            </a:r>
            <a:r>
              <a:rPr lang="de-DE" sz="1400" b="0" smtClean="0">
                <a:ea typeface="Geneva" pitchFamily="64" charset="-128"/>
              </a:rPr>
              <a:t>                                               (</a:t>
            </a:r>
            <a:r>
              <a:rPr lang="fr-BE" sz="1400" b="0" smtClean="0">
                <a:ea typeface="Geneva" pitchFamily="64" charset="-128"/>
              </a:rPr>
              <a:t>1/1000 m² ou min 1/jour 						de production) </a:t>
            </a:r>
            <a:endParaRPr lang="de-DE" sz="1400" b="0" smtClean="0">
              <a:ea typeface="Geneva" pitchFamily="64" charset="-128"/>
            </a:endParaRPr>
          </a:p>
        </p:txBody>
      </p:sp>
      <p:sp>
        <p:nvSpPr>
          <p:cNvPr id="2048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EF33854-5EEE-4934-A9AF-D17AE8723349}" type="slidenum">
              <a:rPr lang="fr-FR" smtClean="0"/>
              <a:pPr/>
              <a:t>11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484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20486" name="irc_mi" descr="http://lauwtjunnji.weebly.com/uploads/1/0/1/7/10171621/4572703_orig.gif?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2708275"/>
            <a:ext cx="31686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irc_mi" descr="http://lauwtjunnji.weebly.com/uploads/1/0/1/7/10171621/7457773_orig.jpg?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2708275"/>
            <a:ext cx="24003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ctl00_ContentPlaceHolder1_DettaglioProdottoDataList_ctl00_prodLargeImage" descr="http://www.tecnotest.it/public/AT22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4076700"/>
            <a:ext cx="1524000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140E7FE-FE73-4C69-860C-F1A927FAB180}" type="slidenum">
              <a:rPr lang="fr-FR" smtClean="0"/>
              <a:pPr/>
              <a:t>12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507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2150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28775"/>
            <a:ext cx="8208963" cy="4140200"/>
          </a:xfrm>
        </p:spPr>
        <p:txBody>
          <a:bodyPr/>
          <a:lstStyle/>
          <a:p>
            <a:pPr>
              <a:buFontTx/>
              <a:buNone/>
            </a:pPr>
            <a:r>
              <a:rPr lang="fr-BE" b="0" i="1" u="sng" smtClean="0">
                <a:ea typeface="Geneva" pitchFamily="64" charset="-128"/>
              </a:rPr>
              <a:t>Essais complémentaires imposés par QR :</a:t>
            </a:r>
            <a:endParaRPr lang="fr-BE" b="0" u="sng" smtClean="0">
              <a:ea typeface="Geneva" pitchFamily="64" charset="-128"/>
            </a:endParaRP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sur système de postcontrainte</a:t>
            </a:r>
          </a:p>
          <a:p>
            <a:pPr>
              <a:buFontTx/>
              <a:buNone/>
            </a:pPr>
            <a:endParaRPr lang="fr-BE" sz="170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Des essais de rendement monotoron</a:t>
            </a: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déviés sont réalisés au départ des</a:t>
            </a: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têtes d’ancrage, clavettes et torons</a:t>
            </a: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réellement destinés au chantier</a:t>
            </a:r>
          </a:p>
          <a:p>
            <a:pPr>
              <a:buFontTx/>
              <a:buNone/>
            </a:pPr>
            <a:endParaRPr lang="fr-BE" sz="1400" b="0" smtClean="0">
              <a:ea typeface="Geneva" pitchFamily="64" charset="-128"/>
            </a:endParaRPr>
          </a:p>
          <a:p>
            <a:r>
              <a:rPr lang="fr-BE" sz="1400" b="0" smtClean="0">
                <a:ea typeface="Geneva" pitchFamily="64" charset="-128"/>
              </a:rPr>
              <a:t>Imposé dans Qualiroutes.</a:t>
            </a:r>
          </a:p>
          <a:p>
            <a:endParaRPr lang="fr-BE" sz="1400" b="0" smtClean="0">
              <a:ea typeface="Geneva" pitchFamily="64" charset="-128"/>
            </a:endParaRPr>
          </a:p>
          <a:p>
            <a:r>
              <a:rPr lang="fr-BE" sz="1400" b="0" smtClean="0">
                <a:ea typeface="Geneva" pitchFamily="64" charset="-128"/>
              </a:rPr>
              <a:t>Vérification des critères de</a:t>
            </a:r>
            <a:br>
              <a:rPr lang="fr-BE" sz="1400" b="0" smtClean="0">
                <a:ea typeface="Geneva" pitchFamily="64" charset="-128"/>
              </a:rPr>
            </a:br>
            <a:r>
              <a:rPr lang="fr-BE" sz="1400" b="0" smtClean="0">
                <a:ea typeface="Geneva" pitchFamily="64" charset="-128"/>
              </a:rPr>
              <a:t>l’agrément européen (ETAG 013)</a:t>
            </a:r>
            <a:br>
              <a:rPr lang="fr-BE" sz="1400" b="0" smtClean="0">
                <a:ea typeface="Geneva" pitchFamily="64" charset="-128"/>
              </a:rPr>
            </a:br>
            <a:r>
              <a:rPr lang="fr-BE" sz="1400" b="0" smtClean="0">
                <a:ea typeface="Geneva" pitchFamily="64" charset="-128"/>
              </a:rPr>
              <a:t>- allongement</a:t>
            </a:r>
            <a:br>
              <a:rPr lang="fr-BE" sz="1400" b="0" smtClean="0">
                <a:ea typeface="Geneva" pitchFamily="64" charset="-128"/>
              </a:rPr>
            </a:br>
            <a:r>
              <a:rPr lang="fr-BE" sz="1400" b="0" smtClean="0">
                <a:ea typeface="Geneva" pitchFamily="64" charset="-128"/>
              </a:rPr>
              <a:t>- charges de rupture</a:t>
            </a:r>
          </a:p>
        </p:txBody>
      </p:sp>
      <p:pic>
        <p:nvPicPr>
          <p:cNvPr id="21510" name="Espace réservé du contenu 4" descr="câble mini.JPG"/>
          <p:cNvPicPr>
            <a:picLocks noChangeAspect="1"/>
          </p:cNvPicPr>
          <p:nvPr/>
        </p:nvPicPr>
        <p:blipFill>
          <a:blip r:embed="rId2"/>
          <a:srcRect l="1889" r="1889" b="7452"/>
          <a:stretch>
            <a:fillRect/>
          </a:stretch>
        </p:blipFill>
        <p:spPr bwMode="auto">
          <a:xfrm>
            <a:off x="5292725" y="1989138"/>
            <a:ext cx="360045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3F0FCBF-84E6-4ABB-996D-432516FD9B88}" type="slidenum">
              <a:rPr lang="fr-FR" smtClean="0"/>
              <a:pPr/>
              <a:t>13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1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28775"/>
            <a:ext cx="8208963" cy="4140200"/>
          </a:xfrm>
        </p:spPr>
        <p:txBody>
          <a:bodyPr/>
          <a:lstStyle/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sur système de postcontrainte</a:t>
            </a:r>
          </a:p>
          <a:p>
            <a:pPr>
              <a:buFontTx/>
              <a:buNone/>
            </a:pPr>
            <a:endParaRPr lang="fr-BE" sz="1700" smtClean="0">
              <a:ea typeface="Geneva" pitchFamily="64" charset="-128"/>
            </a:endParaRPr>
          </a:p>
          <a:p>
            <a:pPr eaLnBrk="1" hangingPunct="1"/>
            <a:r>
              <a:rPr lang="fr-BE" sz="1400" b="0" smtClean="0">
                <a:ea typeface="Geneva" pitchFamily="64" charset="-128"/>
              </a:rPr>
              <a:t>Essais de traction toron par toron</a:t>
            </a:r>
          </a:p>
          <a:p>
            <a:pPr eaLnBrk="1" hangingPunct="1"/>
            <a:r>
              <a:rPr lang="fr-BE" sz="1400" b="0" smtClean="0">
                <a:ea typeface="Geneva" pitchFamily="64" charset="-128"/>
              </a:rPr>
              <a:t>Dévié pour tenir compte de leur</a:t>
            </a:r>
            <a:br>
              <a:rPr lang="fr-BE" sz="1400" b="0" smtClean="0">
                <a:ea typeface="Geneva" pitchFamily="64" charset="-128"/>
              </a:rPr>
            </a:br>
            <a:r>
              <a:rPr lang="fr-BE" sz="1400" b="0" smtClean="0">
                <a:ea typeface="Geneva" pitchFamily="64" charset="-128"/>
              </a:rPr>
              <a:t>déviation réelle dans le système</a:t>
            </a:r>
          </a:p>
          <a:p>
            <a:pPr eaLnBrk="1" hangingPunct="1"/>
            <a:endParaRPr lang="fr-BE" sz="1400" b="0" smtClean="0">
              <a:ea typeface="Geneva" pitchFamily="64" charset="-128"/>
            </a:endParaRPr>
          </a:p>
          <a:p>
            <a:pPr eaLnBrk="1" hangingPunct="1"/>
            <a:endParaRPr lang="fr-BE" sz="1400" b="0" smtClean="0">
              <a:ea typeface="Geneva" pitchFamily="64" charset="-128"/>
            </a:endParaRPr>
          </a:p>
          <a:p>
            <a:pPr eaLnBrk="1" hangingPunct="1"/>
            <a:endParaRPr lang="fr-BE" sz="1400" b="0" smtClean="0">
              <a:ea typeface="Geneva" pitchFamily="64" charset="-128"/>
            </a:endParaRPr>
          </a:p>
          <a:p>
            <a:pPr eaLnBrk="1" hangingPunct="1"/>
            <a:endParaRPr lang="fr-BE" sz="1400" b="0" smtClean="0">
              <a:ea typeface="Geneva" pitchFamily="64" charset="-128"/>
            </a:endParaRPr>
          </a:p>
          <a:p>
            <a:pPr eaLnBrk="1" hangingPunct="1"/>
            <a:endParaRPr lang="fr-BE" sz="1400" b="0" smtClean="0">
              <a:ea typeface="Geneva" pitchFamily="64" charset="-128"/>
            </a:endParaRPr>
          </a:p>
          <a:p>
            <a:pPr eaLnBrk="1" hangingPunct="1"/>
            <a:endParaRPr lang="fr-BE" sz="1400" b="0" smtClean="0">
              <a:ea typeface="Geneva" pitchFamily="64" charset="-128"/>
            </a:endParaRPr>
          </a:p>
          <a:p>
            <a:pPr eaLnBrk="1" hangingPunct="1"/>
            <a:endParaRPr lang="fr-BE" sz="1400" b="0" smtClean="0">
              <a:ea typeface="Geneva" pitchFamily="64" charset="-128"/>
            </a:endParaRPr>
          </a:p>
          <a:p>
            <a:pPr eaLnBrk="1" hangingPunct="1"/>
            <a:r>
              <a:rPr lang="fr-BE" sz="1400" b="0" smtClean="0">
                <a:ea typeface="Geneva" pitchFamily="64" charset="-128"/>
              </a:rPr>
              <a:t>Comparaison des résultats par</a:t>
            </a:r>
            <a:br>
              <a:rPr lang="fr-BE" sz="1400" b="0" smtClean="0">
                <a:ea typeface="Geneva" pitchFamily="64" charset="-128"/>
              </a:rPr>
            </a:br>
            <a:r>
              <a:rPr lang="fr-BE" sz="1400" b="0" smtClean="0">
                <a:ea typeface="Geneva" pitchFamily="64" charset="-128"/>
              </a:rPr>
              <a:t>rapport à celui d’un toron non dévié</a:t>
            </a:r>
          </a:p>
        </p:txBody>
      </p:sp>
      <p:pic>
        <p:nvPicPr>
          <p:cNvPr id="22534" name="Picture 5" descr="C:\TS\Contrôle Armatures-façonnage\RTP\multiplane_anchorage_ma.jpg"/>
          <p:cNvPicPr>
            <a:picLocks noChangeAspect="1" noChangeArrowheads="1"/>
          </p:cNvPicPr>
          <p:nvPr/>
        </p:nvPicPr>
        <p:blipFill>
          <a:blip r:embed="rId2"/>
          <a:srcRect t="1823" r="1122" b="1823"/>
          <a:stretch>
            <a:fillRect/>
          </a:stretch>
        </p:blipFill>
        <p:spPr bwMode="auto">
          <a:xfrm>
            <a:off x="1835150" y="3141663"/>
            <a:ext cx="24034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Image 3" descr="rendement monotoron_modif.bmp"/>
          <p:cNvPicPr>
            <a:picLocks noChangeAspect="1"/>
          </p:cNvPicPr>
          <p:nvPr/>
        </p:nvPicPr>
        <p:blipFill>
          <a:blip r:embed="rId3"/>
          <a:srcRect l="4437" t="465" r="633" b="5112"/>
          <a:stretch>
            <a:fillRect/>
          </a:stretch>
        </p:blipFill>
        <p:spPr bwMode="auto">
          <a:xfrm>
            <a:off x="5364163" y="1484313"/>
            <a:ext cx="3535362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1" descr="dal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2205038"/>
            <a:ext cx="273685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2" descr="pavés placé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500438"/>
            <a:ext cx="34702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0" descr="bordu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490913"/>
            <a:ext cx="42481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Espace réservé du contenu 2"/>
          <p:cNvSpPr>
            <a:spLocks noGrp="1"/>
          </p:cNvSpPr>
          <p:nvPr>
            <p:ph idx="1"/>
          </p:nvPr>
        </p:nvSpPr>
        <p:spPr>
          <a:xfrm>
            <a:off x="395288" y="1341438"/>
            <a:ext cx="8459787" cy="453548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		</a:t>
            </a:r>
            <a:r>
              <a:rPr lang="fr-BE" b="0" i="1" dirty="0" smtClean="0">
                <a:ea typeface="Geneva"/>
                <a:cs typeface="Geneva"/>
              </a:rPr>
              <a:t>Essais complémentaires imposés par QR : </a:t>
            </a:r>
          </a:p>
          <a:p>
            <a:pPr algn="ctr">
              <a:buFontTx/>
              <a:buNone/>
              <a:defRPr/>
            </a:pPr>
            <a:r>
              <a:rPr lang="fr-BE" sz="2000" dirty="0" smtClean="0">
                <a:ea typeface="Geneva"/>
                <a:cs typeface="Geneva"/>
              </a:rPr>
              <a:t>Cas particulier des </a:t>
            </a:r>
            <a:r>
              <a:rPr lang="fr-BE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éléments en pierre naturelle</a:t>
            </a:r>
          </a:p>
          <a:p>
            <a:pPr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1611313" algn="l"/>
              </a:tabLst>
              <a:defRPr/>
            </a:pPr>
            <a:r>
              <a:rPr lang="fr-BE" dirty="0" smtClean="0">
                <a:solidFill>
                  <a:srgbClr val="5F5F5F"/>
                </a:solidFill>
                <a:latin typeface="Comic Sans MS" pitchFamily="66" charset="0"/>
              </a:rPr>
              <a:t>		Dalles</a:t>
            </a:r>
          </a:p>
          <a:p>
            <a:pPr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lnSpc>
                <a:spcPct val="90000"/>
              </a:lnSpc>
              <a:buFontTx/>
              <a:buNone/>
              <a:tabLst>
                <a:tab pos="898525" algn="l"/>
                <a:tab pos="6099175" algn="l"/>
              </a:tabLst>
              <a:defRPr/>
            </a:pPr>
            <a:r>
              <a:rPr lang="fr-BE" dirty="0" smtClean="0">
                <a:solidFill>
                  <a:srgbClr val="5F5F5F"/>
                </a:solidFill>
                <a:latin typeface="Comic Sans MS" pitchFamily="66" charset="0"/>
              </a:rPr>
              <a:t>		Pavés		Bordures</a:t>
            </a:r>
          </a:p>
          <a:p>
            <a:pPr>
              <a:lnSpc>
                <a:spcPct val="90000"/>
              </a:lnSpc>
              <a:buFontTx/>
              <a:buNone/>
              <a:tabLst>
                <a:tab pos="898525" algn="l"/>
                <a:tab pos="6099175" algn="l"/>
              </a:tabLst>
              <a:defRPr/>
            </a:pPr>
            <a:endParaRPr lang="fr-BE" dirty="0" smtClean="0">
              <a:solidFill>
                <a:srgbClr val="5F5F5F"/>
              </a:solidFill>
              <a:latin typeface="Comic Sans MS" pitchFamily="66" charset="0"/>
              <a:ea typeface="Geneva"/>
              <a:cs typeface="Geneva"/>
            </a:endParaRPr>
          </a:p>
          <a:p>
            <a:pPr>
              <a:lnSpc>
                <a:spcPct val="90000"/>
              </a:lnSpc>
              <a:buFontTx/>
              <a:buNone/>
              <a:tabLst>
                <a:tab pos="898525" algn="l"/>
                <a:tab pos="6099175" algn="l"/>
              </a:tabLst>
              <a:defRPr/>
            </a:pPr>
            <a:endParaRPr lang="fr-BE" dirty="0" smtClean="0">
              <a:solidFill>
                <a:srgbClr val="5F5F5F"/>
              </a:solidFill>
              <a:latin typeface="Comic Sans MS" pitchFamily="66" charset="0"/>
              <a:ea typeface="Geneva"/>
              <a:cs typeface="Geneva"/>
            </a:endParaRPr>
          </a:p>
          <a:p>
            <a:pPr>
              <a:lnSpc>
                <a:spcPct val="90000"/>
              </a:lnSpc>
              <a:buFontTx/>
              <a:buNone/>
              <a:tabLst>
                <a:tab pos="898525" algn="l"/>
                <a:tab pos="6099175" algn="l"/>
              </a:tabLst>
              <a:defRPr/>
            </a:pPr>
            <a:endParaRPr lang="fr-BE" dirty="0" smtClean="0">
              <a:solidFill>
                <a:srgbClr val="5F5F5F"/>
              </a:solidFill>
              <a:latin typeface="Comic Sans MS" pitchFamily="66" charset="0"/>
              <a:ea typeface="Geneva"/>
              <a:cs typeface="Geneva"/>
            </a:endParaRPr>
          </a:p>
          <a:p>
            <a:pPr marL="1338263" indent="20638" algn="ctr">
              <a:lnSpc>
                <a:spcPct val="90000"/>
              </a:lnSpc>
              <a:buFont typeface="Wingdings" pitchFamily="2" charset="2"/>
              <a:buNone/>
              <a:tabLst>
                <a:tab pos="3765550" algn="l"/>
              </a:tabLst>
              <a:defRPr/>
            </a:pPr>
            <a:endParaRPr lang="fr-BE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1338263" indent="20638" algn="ctr">
              <a:lnSpc>
                <a:spcPct val="90000"/>
              </a:lnSpc>
              <a:buFont typeface="Wingdings" pitchFamily="2" charset="2"/>
              <a:buNone/>
              <a:tabLst>
                <a:tab pos="3765550" algn="l"/>
              </a:tabLst>
              <a:defRPr/>
            </a:pPr>
            <a:endParaRPr lang="fr-BE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1338263" indent="20638" algn="ctr">
              <a:lnSpc>
                <a:spcPct val="90000"/>
              </a:lnSpc>
              <a:buFont typeface="Wingdings" pitchFamily="2" charset="2"/>
              <a:buNone/>
              <a:tabLst>
                <a:tab pos="3765550" algn="l"/>
              </a:tabLst>
              <a:defRPr/>
            </a:pPr>
            <a:endParaRPr lang="fr-BE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1338263" indent="20638" algn="ctr">
              <a:lnSpc>
                <a:spcPct val="90000"/>
              </a:lnSpc>
              <a:buFont typeface="Wingdings" pitchFamily="2" charset="2"/>
              <a:buNone/>
              <a:tabLst>
                <a:tab pos="3765550" algn="l"/>
              </a:tabLst>
              <a:defRPr/>
            </a:pPr>
            <a:endParaRPr lang="fr-BE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1338263" indent="20638" algn="ctr">
              <a:lnSpc>
                <a:spcPct val="90000"/>
              </a:lnSpc>
              <a:buFont typeface="Wingdings" pitchFamily="2" charset="2"/>
              <a:buNone/>
              <a:tabLst>
                <a:tab pos="3765550" algn="l"/>
              </a:tabLst>
              <a:defRPr/>
            </a:pPr>
            <a:r>
              <a:rPr lang="fr-B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	Procédures de réception spécifiques</a:t>
            </a:r>
          </a:p>
          <a:p>
            <a:pPr>
              <a:lnSpc>
                <a:spcPct val="90000"/>
              </a:lnSpc>
              <a:buFontTx/>
              <a:buNone/>
              <a:tabLst>
                <a:tab pos="898525" algn="l"/>
                <a:tab pos="6099175" algn="l"/>
              </a:tabLst>
              <a:defRPr/>
            </a:pPr>
            <a:endParaRPr lang="de-DE" dirty="0" smtClean="0">
              <a:ea typeface="Geneva"/>
              <a:cs typeface="Geneva"/>
            </a:endParaRPr>
          </a:p>
        </p:txBody>
      </p:sp>
      <p:sp>
        <p:nvSpPr>
          <p:cNvPr id="2253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5BBEEEE-EF8E-42BB-B14B-E2A23C7F9C71}" type="slidenum">
              <a:rPr lang="fr-FR" smtClean="0"/>
              <a:pPr/>
              <a:t>14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535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372225" y="2205038"/>
            <a:ext cx="863600" cy="4619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  <a:latin typeface="Comic Sans MS" pitchFamily="66" charset="0"/>
                <a:ea typeface="Geneva"/>
                <a:cs typeface="Geneva"/>
              </a:rPr>
              <a:t>CE 4</a:t>
            </a:r>
          </a:p>
        </p:txBody>
      </p:sp>
      <p:sp>
        <p:nvSpPr>
          <p:cNvPr id="22538" name="Flèche droite 7"/>
          <p:cNvSpPr>
            <a:spLocks noChangeArrowheads="1"/>
          </p:cNvSpPr>
          <p:nvPr/>
        </p:nvSpPr>
        <p:spPr bwMode="auto">
          <a:xfrm>
            <a:off x="7308850" y="2349500"/>
            <a:ext cx="576263" cy="215900"/>
          </a:xfrm>
          <a:prstGeom prst="rightArrow">
            <a:avLst>
              <a:gd name="adj1" fmla="val 50000"/>
              <a:gd name="adj2" fmla="val 50046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15" name="ZoneTexte 14"/>
          <p:cNvSpPr txBox="1"/>
          <p:nvPr/>
        </p:nvSpPr>
        <p:spPr>
          <a:xfrm>
            <a:off x="7956550" y="2205038"/>
            <a:ext cx="863600" cy="4619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BE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ea typeface="Geneva"/>
                <a:cs typeface="Geneva"/>
              </a:rPr>
              <a:t>DoP</a:t>
            </a:r>
            <a:endParaRPr lang="fr-BE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2"/>
          <p:cNvSpPr>
            <a:spLocks noGrp="1"/>
          </p:cNvSpPr>
          <p:nvPr>
            <p:ph idx="1"/>
          </p:nvPr>
        </p:nvSpPr>
        <p:spPr>
          <a:xfrm>
            <a:off x="395288" y="1341438"/>
            <a:ext cx="8459787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		</a:t>
            </a:r>
            <a:r>
              <a:rPr lang="fr-BE" sz="2000" dirty="0" smtClean="0">
                <a:ea typeface="Geneva"/>
                <a:cs typeface="Geneva"/>
              </a:rPr>
              <a:t>Cas particulier des </a:t>
            </a:r>
            <a:r>
              <a:rPr lang="fr-BE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éléments en pierre naturelle</a:t>
            </a:r>
          </a:p>
          <a:p>
            <a:pPr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QR §C.28 </a:t>
            </a:r>
          </a:p>
          <a:p>
            <a:pPr>
              <a:defRPr/>
            </a:pPr>
            <a:r>
              <a:rPr lang="fr-BE" b="0" dirty="0" smtClean="0">
                <a:ea typeface="Geneva"/>
                <a:cs typeface="Geneva"/>
              </a:rPr>
              <a:t>Spécifications concernant la matière « pierre naturelle »</a:t>
            </a:r>
          </a:p>
          <a:p>
            <a:pPr>
              <a:defRPr/>
            </a:pPr>
            <a:r>
              <a:rPr lang="fr-BE" b="0" dirty="0" smtClean="0">
                <a:ea typeface="Geneva"/>
                <a:cs typeface="Geneva"/>
              </a:rPr>
              <a:t>Principe de réception technique  + échantillon contractuel</a:t>
            </a:r>
          </a:p>
          <a:p>
            <a:pPr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QR §C.29 Pavés	Echantillonnage par lots</a:t>
            </a: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		Contrôles organoleptiques et dimensionnels </a:t>
            </a: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QR §C.30 Dalles	+ essais complémentaires en labo</a:t>
            </a: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		</a:t>
            </a: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QR §C.31 Bordures	Réception à la pièce</a:t>
            </a: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		Contrôles organoleptiques et dimensionnels</a:t>
            </a:r>
          </a:p>
          <a:p>
            <a:pPr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de-DE" dirty="0" smtClean="0">
              <a:ea typeface="Geneva"/>
              <a:cs typeface="Geneva"/>
            </a:endParaRPr>
          </a:p>
        </p:txBody>
      </p:sp>
      <p:sp>
        <p:nvSpPr>
          <p:cNvPr id="2355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6B4FEC0-094C-4A3D-8D6A-18BFAF3E0F31}" type="slidenum">
              <a:rPr lang="fr-FR" smtClean="0"/>
              <a:pPr/>
              <a:t>15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556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14342" name="Accolade fermante 6"/>
          <p:cNvSpPr>
            <a:spLocks/>
          </p:cNvSpPr>
          <p:nvPr/>
        </p:nvSpPr>
        <p:spPr bwMode="auto">
          <a:xfrm>
            <a:off x="2411413" y="3357563"/>
            <a:ext cx="287337" cy="1008062"/>
          </a:xfrm>
          <a:prstGeom prst="rightBrace">
            <a:avLst>
              <a:gd name="adj1" fmla="val 8356"/>
              <a:gd name="adj2" fmla="val 50000"/>
            </a:avLst>
          </a:prstGeom>
          <a:noFill/>
          <a:ln w="1905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fr-BE">
              <a:ea typeface="Geneva"/>
              <a:cs typeface="Geneva"/>
            </a:endParaRPr>
          </a:p>
        </p:txBody>
      </p:sp>
      <p:sp>
        <p:nvSpPr>
          <p:cNvPr id="23559" name="Flèche droite 7"/>
          <p:cNvSpPr>
            <a:spLocks noChangeArrowheads="1"/>
          </p:cNvSpPr>
          <p:nvPr/>
        </p:nvSpPr>
        <p:spPr bwMode="auto">
          <a:xfrm>
            <a:off x="2843213" y="3789363"/>
            <a:ext cx="576262" cy="215900"/>
          </a:xfrm>
          <a:prstGeom prst="rightArrow">
            <a:avLst>
              <a:gd name="adj1" fmla="val 50000"/>
              <a:gd name="adj2" fmla="val 50046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23560" name="Flèche droite 8"/>
          <p:cNvSpPr>
            <a:spLocks noChangeArrowheads="1"/>
          </p:cNvSpPr>
          <p:nvPr/>
        </p:nvSpPr>
        <p:spPr bwMode="auto">
          <a:xfrm>
            <a:off x="2843213" y="4724400"/>
            <a:ext cx="576262" cy="215900"/>
          </a:xfrm>
          <a:prstGeom prst="rightArrow">
            <a:avLst>
              <a:gd name="adj1" fmla="val 50000"/>
              <a:gd name="adj2" fmla="val 50046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2"/>
          <p:cNvSpPr>
            <a:spLocks noGrp="1"/>
          </p:cNvSpPr>
          <p:nvPr>
            <p:ph idx="1"/>
          </p:nvPr>
        </p:nvSpPr>
        <p:spPr>
          <a:xfrm>
            <a:off x="395288" y="1341438"/>
            <a:ext cx="8459787" cy="44640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		</a:t>
            </a:r>
            <a:r>
              <a:rPr lang="fr-BE" sz="2000" dirty="0" smtClean="0">
                <a:ea typeface="Geneva"/>
                <a:cs typeface="Geneva"/>
              </a:rPr>
              <a:t>Cas particulier des </a:t>
            </a:r>
            <a:r>
              <a:rPr lang="fr-BE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éléments en pierre naturelle</a:t>
            </a:r>
          </a:p>
          <a:p>
            <a:pPr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QR §C.28 </a:t>
            </a:r>
          </a:p>
          <a:p>
            <a:pPr>
              <a:defRPr/>
            </a:pPr>
            <a:r>
              <a:rPr lang="fr-BE" b="0" dirty="0" smtClean="0">
                <a:ea typeface="Geneva"/>
                <a:cs typeface="Geneva"/>
              </a:rPr>
              <a:t>Spécifications concernant la matière «pierre naturelle »</a:t>
            </a:r>
          </a:p>
          <a:p>
            <a:pPr marL="534988" lvl="1" indent="0">
              <a:buFontTx/>
              <a:buNone/>
              <a:defRPr/>
            </a:pPr>
            <a:r>
              <a:rPr lang="fr-BE" sz="1600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Geneva"/>
              </a:rPr>
              <a:t>Roches sédimentaires / magmatiques / métamorphiques</a:t>
            </a:r>
          </a:p>
          <a:p>
            <a:pPr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defRPr/>
            </a:pPr>
            <a:r>
              <a:rPr lang="fr-BE" b="0" dirty="0" smtClean="0">
                <a:ea typeface="Geneva"/>
                <a:cs typeface="Geneva"/>
              </a:rPr>
              <a:t>Certificat d’origine</a:t>
            </a:r>
          </a:p>
          <a:p>
            <a:pPr marL="534988" lvl="2" indent="0">
              <a:buFontTx/>
              <a:buNone/>
              <a:defRPr/>
            </a:pPr>
            <a:r>
              <a:rPr lang="fr-BE" b="0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Geneva"/>
              </a:rPr>
              <a:t>Identification de l’origine de la pierre (nom, nature, géologique, carrière…)</a:t>
            </a:r>
          </a:p>
          <a:p>
            <a:pPr marL="534988" lvl="2" indent="0">
              <a:buFontTx/>
              <a:buNone/>
              <a:defRPr/>
            </a:pPr>
            <a:r>
              <a:rPr lang="fr-BE" b="0" dirty="0" smtClean="0">
                <a:solidFill>
                  <a:schemeClr val="bg2">
                    <a:lumMod val="60000"/>
                    <a:lumOff val="40000"/>
                  </a:schemeClr>
                </a:solidFill>
                <a:ea typeface="Geneva"/>
              </a:rPr>
              <a:t>Rapports d’essais récents et/ou agrément technique valide</a:t>
            </a:r>
            <a:endParaRPr lang="fr-BE" b="0" dirty="0" smtClean="0">
              <a:ea typeface="Geneva"/>
            </a:endParaRPr>
          </a:p>
          <a:p>
            <a:pPr>
              <a:defRPr/>
            </a:pPr>
            <a:r>
              <a:rPr lang="fr-BE" b="0" dirty="0" smtClean="0">
                <a:ea typeface="Geneva"/>
                <a:cs typeface="Geneva"/>
              </a:rPr>
              <a:t>Principe de réception technique</a:t>
            </a:r>
          </a:p>
          <a:p>
            <a:pPr>
              <a:defRPr/>
            </a:pPr>
            <a:r>
              <a:rPr lang="fr-BE" b="0" dirty="0" smtClean="0">
                <a:latin typeface="+mj-lt"/>
                <a:ea typeface="Geneva"/>
                <a:cs typeface="Geneva"/>
              </a:rPr>
              <a:t>É</a:t>
            </a:r>
            <a:r>
              <a:rPr lang="fr-BE" b="0" dirty="0" smtClean="0">
                <a:ea typeface="Geneva"/>
                <a:cs typeface="Geneva"/>
              </a:rPr>
              <a:t>chantillon contractuel</a:t>
            </a:r>
          </a:p>
          <a:p>
            <a:pPr>
              <a:buFontTx/>
              <a:buNone/>
              <a:defRPr/>
            </a:pPr>
            <a:endParaRPr lang="de-DE" dirty="0" smtClean="0">
              <a:ea typeface="Geneva"/>
              <a:cs typeface="Geneva"/>
            </a:endParaRPr>
          </a:p>
        </p:txBody>
      </p:sp>
      <p:sp>
        <p:nvSpPr>
          <p:cNvPr id="2457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93546A3-1900-4B4D-B4DC-E9F9E13967B3}" type="slidenum">
              <a:rPr lang="fr-FR" smtClean="0"/>
              <a:pPr/>
              <a:t>16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580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24582" name="Picture 71" descr="echantillon 3pavé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997200"/>
            <a:ext cx="2024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85113" y="4292600"/>
            <a:ext cx="1063625" cy="15494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4584" name="Picture 67" descr="pavés 8-10 GB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41378">
            <a:off x="4564063" y="4775200"/>
            <a:ext cx="19780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Image 12" descr="D:\Pro\GT4.1R\pavés porphyre.jpg"/>
          <p:cNvPicPr>
            <a:picLocks noChangeAspect="1" noChangeArrowheads="1"/>
          </p:cNvPicPr>
          <p:nvPr/>
        </p:nvPicPr>
        <p:blipFill>
          <a:blip r:embed="rId5"/>
          <a:srcRect l="18111" t="33070" r="3937" b="25984"/>
          <a:stretch>
            <a:fillRect/>
          </a:stretch>
        </p:blipFill>
        <p:spPr bwMode="auto">
          <a:xfrm>
            <a:off x="3348038" y="2997200"/>
            <a:ext cx="16557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Image 13" descr="D:\Pro\GT4.1R\pavé gneiss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2997200"/>
            <a:ext cx="12493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BE" dirty="0" smtClean="0">
                <a:ea typeface="Geneva"/>
                <a:cs typeface="Geneva"/>
              </a:rPr>
              <a:t/>
            </a:r>
            <a:br>
              <a:rPr lang="fr-BE" dirty="0" smtClean="0">
                <a:ea typeface="Geneva"/>
                <a:cs typeface="Geneva"/>
              </a:rPr>
            </a:br>
            <a:r>
              <a:rPr lang="fr-BE" dirty="0" smtClean="0">
                <a:ea typeface="Geneva"/>
                <a:cs typeface="Geneva"/>
              </a:rPr>
              <a:t/>
            </a:r>
            <a:br>
              <a:rPr lang="fr-BE" dirty="0" smtClean="0">
                <a:ea typeface="Geneva"/>
                <a:cs typeface="Geneva"/>
              </a:rPr>
            </a:br>
            <a:r>
              <a:rPr lang="fr-BE" dirty="0" smtClean="0">
                <a:ea typeface="Geneva"/>
                <a:cs typeface="Geneva"/>
              </a:rPr>
              <a:t/>
            </a:r>
            <a:br>
              <a:rPr lang="fr-BE" dirty="0" smtClean="0">
                <a:ea typeface="Geneva"/>
                <a:cs typeface="Geneva"/>
              </a:rPr>
            </a:br>
            <a:r>
              <a:rPr lang="fr-BE" dirty="0" smtClean="0">
                <a:ea typeface="Geneva"/>
                <a:cs typeface="Geneva"/>
              </a:rPr>
              <a:t>Cas particulier des </a:t>
            </a:r>
            <a:r>
              <a:rPr lang="fr-BE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éléments en pierre naturelle</a:t>
            </a:r>
            <a:endParaRPr lang="fr-BE" dirty="0"/>
          </a:p>
        </p:txBody>
      </p:sp>
      <p:sp>
        <p:nvSpPr>
          <p:cNvPr id="2560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DE109BF-788F-4DB5-A0AC-2D9DBCE1C172}" type="slidenum">
              <a:rPr lang="fr-FR" smtClean="0"/>
              <a:pPr/>
              <a:t>17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604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25606" name="Espace réservé du contenu 15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44500"/>
          </a:xfrm>
        </p:spPr>
        <p:txBody>
          <a:bodyPr/>
          <a:lstStyle/>
          <a:p>
            <a:pPr algn="ctr">
              <a:buFontTx/>
              <a:buNone/>
            </a:pPr>
            <a:r>
              <a:rPr lang="fr-BE" sz="1600" smtClean="0">
                <a:ea typeface="Geneva" pitchFamily="64" charset="-128"/>
              </a:rPr>
              <a:t>QR §C.29 Pavés</a:t>
            </a:r>
          </a:p>
        </p:txBody>
      </p:sp>
      <p:pic>
        <p:nvPicPr>
          <p:cNvPr id="25607" name="Picture 22" descr="pavés placé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276475"/>
            <a:ext cx="173831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1" descr="dal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2205038"/>
            <a:ext cx="148431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23" descr="MCj0333134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2924175"/>
            <a:ext cx="1828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2700338" y="2060575"/>
            <a:ext cx="446405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fr-B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fr-BE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Réception par lot de 500 m²</a:t>
            </a:r>
          </a:p>
          <a:p>
            <a:pPr>
              <a:defRPr/>
            </a:pPr>
            <a:endParaRPr lang="fr-BE" sz="1400" dirty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endParaRPr lang="fr-BE" sz="1400" dirty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endParaRPr lang="fr-BE" sz="1400" dirty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endParaRPr lang="fr-BE" sz="1400" dirty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611" name="Rectangle 20"/>
          <p:cNvSpPr>
            <a:spLocks noChangeArrowheads="1"/>
          </p:cNvSpPr>
          <p:nvPr/>
        </p:nvSpPr>
        <p:spPr bwMode="auto">
          <a:xfrm>
            <a:off x="2916238" y="2997200"/>
            <a:ext cx="647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b="1">
                <a:solidFill>
                  <a:srgbClr val="FF6600"/>
                </a:solidFill>
                <a:latin typeface="Comic Sans MS" pitchFamily="66" charset="0"/>
              </a:rPr>
              <a:t>12</a:t>
            </a:r>
          </a:p>
        </p:txBody>
      </p:sp>
      <p:sp>
        <p:nvSpPr>
          <p:cNvPr id="25612" name="ZoneTexte 22"/>
          <p:cNvSpPr txBox="1">
            <a:spLocks noChangeArrowheads="1"/>
          </p:cNvSpPr>
          <p:nvPr/>
        </p:nvSpPr>
        <p:spPr bwMode="auto">
          <a:xfrm>
            <a:off x="1547813" y="4149725"/>
            <a:ext cx="6696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000">
                <a:latin typeface="Verdana" pitchFamily="34" charset="0"/>
              </a:rPr>
              <a:t>Prélèvement de 2 échantillons (de x éléments)</a:t>
            </a:r>
          </a:p>
        </p:txBody>
      </p:sp>
      <p:sp>
        <p:nvSpPr>
          <p:cNvPr id="25" name="Espace réservé du contenu 15"/>
          <p:cNvSpPr txBox="1">
            <a:spLocks/>
          </p:cNvSpPr>
          <p:nvPr/>
        </p:nvSpPr>
        <p:spPr bwMode="auto">
          <a:xfrm>
            <a:off x="4859338" y="1844675"/>
            <a:ext cx="3632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BE" sz="1600" b="1" kern="0" dirty="0">
                <a:latin typeface="+mn-lt"/>
                <a:ea typeface="Geneva"/>
                <a:cs typeface="Geneva"/>
              </a:rPr>
              <a:t>QR §C.30 Dalles</a:t>
            </a:r>
          </a:p>
        </p:txBody>
      </p:sp>
      <p:pic>
        <p:nvPicPr>
          <p:cNvPr id="25614" name="Picture 25" descr="D:\Pro\formation réception marquages\bigba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2636838"/>
            <a:ext cx="12128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26" descr="D:\Pro\formation réception marquages\pallett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2565400"/>
            <a:ext cx="13620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4932363" y="3068638"/>
            <a:ext cx="647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b="1">
                <a:solidFill>
                  <a:srgbClr val="FF6600"/>
                </a:solidFill>
                <a:latin typeface="Comic Sans MS" pitchFamily="66" charset="0"/>
              </a:rPr>
              <a:t>70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372225" y="3068638"/>
            <a:ext cx="647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b="1">
                <a:solidFill>
                  <a:srgbClr val="FF6600"/>
                </a:solidFill>
                <a:latin typeface="Comic Sans MS" pitchFamily="66" charset="0"/>
              </a:rPr>
              <a:t>70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547813" y="5067300"/>
            <a:ext cx="72723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Echantillon A </a:t>
            </a:r>
            <a:r>
              <a:rPr lang="fr-B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pour essais                </a:t>
            </a:r>
            <a:r>
              <a:rPr lang="fr-BE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Echantillon B</a:t>
            </a:r>
            <a:r>
              <a:rPr lang="fr-BE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B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pour contre-essais</a:t>
            </a:r>
          </a:p>
        </p:txBody>
      </p:sp>
      <p:sp>
        <p:nvSpPr>
          <p:cNvPr id="32" name="Flèche droite rayée 31"/>
          <p:cNvSpPr/>
          <p:nvPr/>
        </p:nvSpPr>
        <p:spPr bwMode="auto">
          <a:xfrm rot="7440069">
            <a:off x="2886075" y="4608513"/>
            <a:ext cx="763588" cy="334962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fr-BE">
              <a:latin typeface="Times New Roman" pitchFamily="84" charset="0"/>
              <a:ea typeface="Geneva"/>
              <a:cs typeface="Geneva"/>
            </a:endParaRPr>
          </a:p>
        </p:txBody>
      </p:sp>
      <p:sp>
        <p:nvSpPr>
          <p:cNvPr id="33" name="Flèche droite rayée 32"/>
          <p:cNvSpPr/>
          <p:nvPr/>
        </p:nvSpPr>
        <p:spPr bwMode="auto">
          <a:xfrm rot="3346062">
            <a:off x="5272881" y="4602957"/>
            <a:ext cx="757237" cy="342900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fr-BE">
              <a:latin typeface="Times New Roman" pitchFamily="84" charset="0"/>
              <a:ea typeface="Geneva"/>
              <a:cs typeface="Gene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BE" dirty="0" smtClean="0">
                <a:ea typeface="Geneva"/>
                <a:cs typeface="Geneva"/>
              </a:rPr>
              <a:t/>
            </a:r>
            <a:br>
              <a:rPr lang="fr-BE" dirty="0" smtClean="0">
                <a:ea typeface="Geneva"/>
                <a:cs typeface="Geneva"/>
              </a:rPr>
            </a:br>
            <a:r>
              <a:rPr lang="fr-BE" dirty="0" smtClean="0">
                <a:ea typeface="Geneva"/>
                <a:cs typeface="Geneva"/>
              </a:rPr>
              <a:t/>
            </a:r>
            <a:br>
              <a:rPr lang="fr-BE" dirty="0" smtClean="0">
                <a:ea typeface="Geneva"/>
                <a:cs typeface="Geneva"/>
              </a:rPr>
            </a:br>
            <a:r>
              <a:rPr lang="fr-BE" dirty="0" smtClean="0">
                <a:ea typeface="Geneva"/>
                <a:cs typeface="Geneva"/>
              </a:rPr>
              <a:t/>
            </a:r>
            <a:br>
              <a:rPr lang="fr-BE" dirty="0" smtClean="0">
                <a:ea typeface="Geneva"/>
                <a:cs typeface="Geneva"/>
              </a:rPr>
            </a:br>
            <a:r>
              <a:rPr lang="fr-BE" dirty="0" smtClean="0">
                <a:ea typeface="Geneva"/>
                <a:cs typeface="Geneva"/>
              </a:rPr>
              <a:t>Cas particulier des </a:t>
            </a:r>
            <a:r>
              <a:rPr lang="fr-BE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éléments en pierre naturelle</a:t>
            </a:r>
            <a:endParaRPr lang="fr-BE" dirty="0"/>
          </a:p>
        </p:txBody>
      </p:sp>
      <p:sp>
        <p:nvSpPr>
          <p:cNvPr id="1028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32ABE11-AF8B-4A61-8084-85971295D351}" type="slidenum">
              <a:rPr lang="fr-FR" smtClean="0"/>
              <a:pPr/>
              <a:t>18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9" name="Picture 9" descr="MPj038677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26713">
            <a:off x="5197475" y="3790950"/>
            <a:ext cx="876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1032" name="Espace réservé du contenu 15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632200" cy="444500"/>
          </a:xfrm>
        </p:spPr>
        <p:txBody>
          <a:bodyPr/>
          <a:lstStyle/>
          <a:p>
            <a:pPr algn="ctr">
              <a:buFontTx/>
              <a:buNone/>
            </a:pPr>
            <a:r>
              <a:rPr lang="fr-BE" sz="1600" smtClean="0">
                <a:ea typeface="Geneva" pitchFamily="64" charset="-128"/>
              </a:rPr>
              <a:t>QR §C.29 Pavés</a:t>
            </a:r>
          </a:p>
        </p:txBody>
      </p:sp>
      <p:pic>
        <p:nvPicPr>
          <p:cNvPr id="1033" name="Picture 22" descr="pavés placé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844675"/>
            <a:ext cx="1225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21" descr="dall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113" y="1773238"/>
            <a:ext cx="116363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107950" y="2781300"/>
            <a:ext cx="2163763" cy="3095625"/>
          </a:xfr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9925" y="2924175"/>
            <a:ext cx="1944688" cy="30099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6" name="ZoneTexte 25"/>
          <p:cNvSpPr txBox="1"/>
          <p:nvPr/>
        </p:nvSpPr>
        <p:spPr>
          <a:xfrm>
            <a:off x="1403350" y="2349500"/>
            <a:ext cx="669766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Essais et contrôles  selon schéma décisionnel </a:t>
            </a:r>
          </a:p>
          <a:p>
            <a:pPr algn="ctr">
              <a:defRPr/>
            </a:pPr>
            <a:endParaRPr lang="fr-BE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fr-BE" sz="18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Nature lithologique</a:t>
            </a:r>
          </a:p>
          <a:p>
            <a:pPr algn="ctr">
              <a:defRPr/>
            </a:pPr>
            <a:r>
              <a:rPr lang="fr-BE" sz="18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Aspect</a:t>
            </a:r>
          </a:p>
          <a:p>
            <a:pPr algn="ctr">
              <a:defRPr/>
            </a:pPr>
            <a:r>
              <a:rPr lang="fr-BE" sz="18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Présence de défauts non autorisés</a:t>
            </a:r>
          </a:p>
          <a:p>
            <a:pPr algn="ctr">
              <a:defRPr/>
            </a:pPr>
            <a:r>
              <a:rPr lang="fr-BE" sz="1800" dirty="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Forme</a:t>
            </a:r>
          </a:p>
          <a:p>
            <a:pPr algn="ctr">
              <a:defRPr/>
            </a:pPr>
            <a:r>
              <a:rPr lang="fr-BE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Dimensions</a:t>
            </a:r>
          </a:p>
          <a:p>
            <a:pPr algn="ctr">
              <a:defRPr/>
            </a:pPr>
            <a:endParaRPr lang="fr-BE" sz="1800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fr-BE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Essais en laboratoire accrédité     .  </a:t>
            </a:r>
          </a:p>
          <a:p>
            <a:pPr algn="ctr">
              <a:defRPr/>
            </a:pPr>
            <a:r>
              <a:rPr lang="fr-BE" sz="18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Résistance compression/flexion</a:t>
            </a:r>
          </a:p>
          <a:p>
            <a:pPr algn="ctr">
              <a:defRPr/>
            </a:pPr>
            <a:r>
              <a:rPr lang="fr-BE" sz="18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Analyse pétrographique</a:t>
            </a:r>
          </a:p>
          <a:p>
            <a:pPr algn="ctr">
              <a:defRPr/>
            </a:pPr>
            <a:r>
              <a:rPr lang="fr-BE" sz="18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Résistance au gel/dégel</a:t>
            </a:r>
          </a:p>
        </p:txBody>
      </p:sp>
      <p:cxnSp>
        <p:nvCxnSpPr>
          <p:cNvPr id="1038" name="Connecteur droit 27"/>
          <p:cNvCxnSpPr>
            <a:cxnSpLocks noChangeShapeType="1"/>
          </p:cNvCxnSpPr>
          <p:nvPr/>
        </p:nvCxnSpPr>
        <p:spPr bwMode="auto">
          <a:xfrm>
            <a:off x="2555875" y="4437063"/>
            <a:ext cx="40322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411413" y="5157788"/>
          <a:ext cx="666750" cy="981075"/>
        </p:xfrm>
        <a:graphic>
          <a:graphicData uri="http://schemas.openxmlformats.org/presentationml/2006/ole">
            <p:oleObj spid="_x0000_s1026" name="Document" r:id="rId8" imgW="2067480" imgH="3039840" progId="Word.Document.8">
              <p:embed/>
            </p:oleObj>
          </a:graphicData>
        </a:graphic>
      </p:graphicFrame>
      <p:grpSp>
        <p:nvGrpSpPr>
          <p:cNvPr id="1039" name="Group 32"/>
          <p:cNvGrpSpPr>
            <a:grpSpLocks/>
          </p:cNvGrpSpPr>
          <p:nvPr/>
        </p:nvGrpSpPr>
        <p:grpSpPr bwMode="auto">
          <a:xfrm>
            <a:off x="6227763" y="5229225"/>
            <a:ext cx="677862" cy="981075"/>
            <a:chOff x="1851" y="1554"/>
            <a:chExt cx="2059" cy="2361"/>
          </a:xfrm>
        </p:grpSpPr>
        <p:pic>
          <p:nvPicPr>
            <p:cNvPr id="1043" name="Picture 33" descr="micro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51" y="2495"/>
              <a:ext cx="2059" cy="1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" name="Picture 34" descr="micro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851" y="1554"/>
              <a:ext cx="2059" cy="1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40" name="Picture 39" descr="ge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56100" y="573246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0" descr="bela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43663" y="4508500"/>
            <a:ext cx="36036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Espace réservé du contenu 15"/>
          <p:cNvSpPr txBox="1">
            <a:spLocks/>
          </p:cNvSpPr>
          <p:nvPr/>
        </p:nvSpPr>
        <p:spPr bwMode="auto">
          <a:xfrm>
            <a:off x="5003800" y="1916113"/>
            <a:ext cx="36322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fr-BE" sz="1600" b="1" kern="0" dirty="0">
                <a:latin typeface="+mn-lt"/>
                <a:ea typeface="Geneva"/>
                <a:cs typeface="Geneva"/>
              </a:rPr>
              <a:t>QR §C.30 Dalles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2"/>
          <p:cNvSpPr>
            <a:spLocks noGrp="1"/>
          </p:cNvSpPr>
          <p:nvPr>
            <p:ph idx="1"/>
          </p:nvPr>
        </p:nvSpPr>
        <p:spPr>
          <a:xfrm>
            <a:off x="395288" y="1628775"/>
            <a:ext cx="8459787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		</a:t>
            </a:r>
            <a:r>
              <a:rPr lang="fr-BE" sz="2000" dirty="0" smtClean="0">
                <a:ea typeface="Geneva"/>
                <a:cs typeface="Geneva"/>
              </a:rPr>
              <a:t>Cas particulier des </a:t>
            </a:r>
            <a:r>
              <a:rPr lang="fr-BE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éléments en pierre naturelle</a:t>
            </a:r>
          </a:p>
          <a:p>
            <a:pPr>
              <a:buFontTx/>
              <a:buNone/>
              <a:tabLst>
                <a:tab pos="3140075" algn="l"/>
              </a:tabLst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sz="1600" dirty="0" smtClean="0">
                <a:ea typeface="Geneva"/>
                <a:cs typeface="Geneva"/>
              </a:rPr>
              <a:t>QR §C.31 Bordures</a:t>
            </a:r>
            <a:r>
              <a:rPr lang="fr-BE" b="0" dirty="0" smtClean="0">
                <a:ea typeface="Geneva"/>
                <a:cs typeface="Geneva"/>
              </a:rPr>
              <a:t>	Réception à la pièce</a:t>
            </a: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		Contrôles organoleptiques et dimensionnels</a:t>
            </a:r>
          </a:p>
          <a:p>
            <a:pPr>
              <a:buFontTx/>
              <a:buNone/>
              <a:tabLst>
                <a:tab pos="3140075" algn="l"/>
              </a:tabLst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3140075" algn="l"/>
              </a:tabLst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3140075" algn="l"/>
              </a:tabLst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3140075" algn="l"/>
              </a:tabLst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3140075" algn="l"/>
              </a:tabLst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Particularités d’aspect : </a:t>
            </a:r>
          </a:p>
          <a:p>
            <a:pPr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son du marteau sur la pierre</a:t>
            </a:r>
          </a:p>
          <a:p>
            <a:pPr>
              <a:tabLst>
                <a:tab pos="3140075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Mouillage de la pierre pour faciliter l’observation</a:t>
            </a:r>
          </a:p>
          <a:p>
            <a:pPr>
              <a:tabLst>
                <a:tab pos="3140075" algn="l"/>
              </a:tabLst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tabLst>
                <a:tab pos="3140075" algn="l"/>
              </a:tabLst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tabLst>
                <a:tab pos="1879600" algn="l"/>
              </a:tabLst>
              <a:defRPr/>
            </a:pPr>
            <a:r>
              <a:rPr lang="fr-BE" b="0" dirty="0" smtClean="0">
                <a:ea typeface="Geneva"/>
                <a:cs typeface="Geneva"/>
              </a:rPr>
              <a:t>	</a:t>
            </a:r>
            <a:endParaRPr lang="fr-BE" b="0" dirty="0" smtClean="0">
              <a:solidFill>
                <a:schemeClr val="bg2"/>
              </a:solidFill>
              <a:ea typeface="Geneva"/>
              <a:cs typeface="Geneva"/>
            </a:endParaRPr>
          </a:p>
          <a:p>
            <a:pPr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de-DE" dirty="0" smtClean="0">
              <a:ea typeface="Geneva"/>
              <a:cs typeface="Geneva"/>
            </a:endParaRPr>
          </a:p>
        </p:txBody>
      </p:sp>
      <p:sp>
        <p:nvSpPr>
          <p:cNvPr id="26627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01F6650-5B1D-46C4-B88E-F21845865FA4}" type="slidenum">
              <a:rPr lang="fr-FR" smtClean="0"/>
              <a:pPr/>
              <a:t>19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628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</a:t>
            </a:r>
            <a:r>
              <a:rPr lang="fr-BE" sz="1800" b="1" u="sng" kern="0" cap="all" dirty="0" err="1" smtClean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26630" name="Picture 20" descr="bordu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52738"/>
            <a:ext cx="30956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141663"/>
            <a:ext cx="1087437" cy="16319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6632" name="Picture 9" descr="MPj0386774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73287">
            <a:off x="6928176" y="3363289"/>
            <a:ext cx="9239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BE" dirty="0" smtClean="0"/>
              <a:t>Programme</a:t>
            </a:r>
            <a:endParaRPr lang="de-DE" dirty="0" smtClean="0"/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Introduction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Marquage CE et Marques volontaires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La demande de réception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Contrôle documentaire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Contrôle de fabrication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Contrôle organoleptique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smtClean="0">
                <a:ea typeface="Geneva" pitchFamily="64" charset="-128"/>
              </a:rPr>
              <a:t>Contrôles complémentaires 	</a:t>
            </a:r>
            <a:r>
              <a:rPr lang="fr-BE" sz="1400" b="0" smtClean="0">
                <a:ea typeface="Geneva" pitchFamily="64" charset="-128"/>
              </a:rPr>
              <a:t>Frédérique Thewissen DGO1-61					Philippe Schietecat 	   DGO1-66</a:t>
            </a:r>
            <a:endParaRPr lang="fr-BE" sz="1400" smtClean="0">
              <a:ea typeface="Geneva" pitchFamily="64" charset="-128"/>
            </a:endParaRP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Prise en charge financière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Conclusions</a:t>
            </a:r>
            <a:endParaRPr lang="de-DE" b="0" smtClean="0">
              <a:ea typeface="Geneva" pitchFamily="6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01F6650-5B1D-46C4-B88E-F21845865FA4}" type="slidenum">
              <a:rPr lang="fr-FR" smtClean="0"/>
              <a:pPr/>
              <a:t>20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628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</a:t>
            </a:r>
            <a:r>
              <a:rPr lang="fr-BE" sz="1800" b="1" u="sng" kern="0" cap="all" dirty="0" err="1" smtClean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2" name="7 Carriere_de_gore_controle_d'une_born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14500" y="1295400"/>
            <a:ext cx="57150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2"/>
          <p:cNvSpPr>
            <a:spLocks noGrp="1"/>
          </p:cNvSpPr>
          <p:nvPr>
            <p:ph idx="1"/>
          </p:nvPr>
        </p:nvSpPr>
        <p:spPr>
          <a:xfrm>
            <a:off x="395288" y="1628775"/>
            <a:ext cx="8459787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		</a:t>
            </a:r>
            <a:r>
              <a:rPr lang="fr-BE" sz="2000" b="0" i="1" dirty="0" smtClean="0">
                <a:ea typeface="Geneva"/>
                <a:cs typeface="Geneva"/>
              </a:rPr>
              <a:t>Essais complémentaires à faire :</a:t>
            </a:r>
          </a:p>
          <a:p>
            <a:pPr algn="ctr">
              <a:buFontTx/>
              <a:buNone/>
              <a:defRPr/>
            </a:pPr>
            <a:r>
              <a:rPr lang="fr-BE" sz="2000" dirty="0" smtClean="0">
                <a:ea typeface="Geneva"/>
                <a:cs typeface="Geneva"/>
              </a:rPr>
              <a:t>Cas particulier des </a:t>
            </a:r>
            <a:r>
              <a:rPr lang="fr-BE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sous-fondations et fondations </a:t>
            </a:r>
            <a:r>
              <a:rPr lang="fr-BE" sz="2000" dirty="0" smtClean="0">
                <a:ea typeface="Geneva"/>
                <a:cs typeface="Geneva"/>
              </a:rPr>
              <a:t>obtenues par </a:t>
            </a:r>
            <a:r>
              <a:rPr lang="fr-BE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mélange </a:t>
            </a:r>
            <a:r>
              <a:rPr lang="fr-BE" sz="2000" dirty="0" smtClean="0">
                <a:ea typeface="Geneva"/>
                <a:cs typeface="Geneva"/>
              </a:rPr>
              <a:t>de sables, graviers et graves</a:t>
            </a:r>
          </a:p>
          <a:p>
            <a:pPr algn="ctr">
              <a:buFontTx/>
              <a:buNone/>
              <a:defRPr/>
            </a:pPr>
            <a:endParaRPr lang="fr-BE" sz="2000" dirty="0" smtClean="0">
              <a:ea typeface="Geneva"/>
              <a:cs typeface="Geneva"/>
            </a:endParaRPr>
          </a:p>
          <a:p>
            <a:pPr>
              <a:defRPr/>
            </a:pPr>
            <a:r>
              <a:rPr lang="fr-BE" sz="2000" b="0" dirty="0" smtClean="0">
                <a:ea typeface="Geneva"/>
                <a:cs typeface="Geneva"/>
              </a:rPr>
              <a:t>QR §C.3 / C.4 / C.5 d’application pour les composants</a:t>
            </a:r>
          </a:p>
          <a:p>
            <a:pPr>
              <a:buFontTx/>
              <a:buNone/>
              <a:defRPr/>
            </a:pPr>
            <a:r>
              <a:rPr lang="fr-BE" sz="2000" b="0" dirty="0" smtClean="0">
                <a:ea typeface="Geneva"/>
                <a:cs typeface="Geneva"/>
              </a:rPr>
              <a:t>					Marquage CE2+ des composants</a:t>
            </a:r>
          </a:p>
          <a:p>
            <a:pPr>
              <a:defRPr/>
            </a:pPr>
            <a:r>
              <a:rPr lang="fr-BE" sz="2000" b="0" dirty="0" smtClean="0">
                <a:ea typeface="Geneva"/>
                <a:cs typeface="Geneva"/>
              </a:rPr>
              <a:t>Fuseau granulométrique imposé pour le mélange</a:t>
            </a:r>
          </a:p>
          <a:p>
            <a:pPr>
              <a:buFontTx/>
              <a:buNone/>
              <a:defRPr/>
            </a:pPr>
            <a:r>
              <a:rPr lang="fr-BE" sz="2000" dirty="0" smtClean="0">
                <a:ea typeface="Geneva"/>
                <a:cs typeface="Geneva"/>
              </a:rPr>
              <a:t>		</a:t>
            </a:r>
            <a:r>
              <a:rPr lang="fr-BE" sz="2000" dirty="0" smtClean="0">
                <a:solidFill>
                  <a:schemeClr val="bg1">
                    <a:lumMod val="65000"/>
                  </a:schemeClr>
                </a:solidFill>
                <a:ea typeface="Geneva"/>
                <a:cs typeface="Geneva"/>
              </a:rPr>
              <a:t>QR §F.3.2.1.3 &amp; QR §F.4.2</a:t>
            </a:r>
          </a:p>
          <a:p>
            <a:pPr>
              <a:buFontTx/>
              <a:buNone/>
              <a:defRPr/>
            </a:pPr>
            <a:r>
              <a:rPr lang="fr-BE" sz="2000" dirty="0" smtClean="0">
                <a:ea typeface="Geneva"/>
                <a:cs typeface="Geneva"/>
              </a:rPr>
              <a:t>	</a:t>
            </a:r>
            <a:r>
              <a:rPr lang="fr-BE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Aucune garantie </a:t>
            </a:r>
            <a:r>
              <a:rPr lang="fr-BE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Geneva"/>
                <a:cs typeface="Geneva"/>
              </a:rPr>
              <a:t>			</a:t>
            </a:r>
          </a:p>
          <a:p>
            <a:pPr>
              <a:defRPr/>
            </a:pPr>
            <a:endParaRPr lang="fr-BE" sz="200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fr-BE" sz="2000" dirty="0" smtClean="0">
              <a:solidFill>
                <a:schemeClr val="tx2">
                  <a:lumMod val="40000"/>
                  <a:lumOff val="60000"/>
                </a:schemeClr>
              </a:solidFill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de-DE" dirty="0" smtClean="0">
              <a:ea typeface="Geneva"/>
              <a:cs typeface="Geneva"/>
            </a:endParaRPr>
          </a:p>
        </p:txBody>
      </p:sp>
      <p:sp>
        <p:nvSpPr>
          <p:cNvPr id="2765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418A0AE-49C9-43E4-B424-22EDEAE4E7AF}" type="slidenum">
              <a:rPr lang="fr-FR" smtClean="0"/>
              <a:pPr/>
              <a:t>21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652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27654" name="Flèche droite 6"/>
          <p:cNvSpPr>
            <a:spLocks noChangeArrowheads="1"/>
          </p:cNvSpPr>
          <p:nvPr/>
        </p:nvSpPr>
        <p:spPr bwMode="auto">
          <a:xfrm>
            <a:off x="3348038" y="4437063"/>
            <a:ext cx="1728787" cy="57626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11" name="Picture 8" descr="figs"/>
          <p:cNvPicPr>
            <a:picLocks noChangeAspect="1" noChangeArrowheads="1"/>
          </p:cNvPicPr>
          <p:nvPr/>
        </p:nvPicPr>
        <p:blipFill>
          <a:blip r:embed="rId2"/>
          <a:srcRect t="31612" r="20132"/>
          <a:stretch>
            <a:fillRect/>
          </a:stretch>
        </p:blipFill>
        <p:spPr bwMode="auto">
          <a:xfrm>
            <a:off x="7866063" y="4149725"/>
            <a:ext cx="1166812" cy="15509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7656" name="Flèche droite 8"/>
          <p:cNvSpPr>
            <a:spLocks noChangeArrowheads="1"/>
          </p:cNvSpPr>
          <p:nvPr/>
        </p:nvSpPr>
        <p:spPr bwMode="auto">
          <a:xfrm>
            <a:off x="2700338" y="3429000"/>
            <a:ext cx="1150937" cy="360363"/>
          </a:xfrm>
          <a:prstGeom prst="rightArrow">
            <a:avLst>
              <a:gd name="adj1" fmla="val 50000"/>
              <a:gd name="adj2" fmla="val 4990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10" name="Picture 3" descr="Granulats-marins-15102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96975"/>
            <a:ext cx="11445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19700" y="4149725"/>
            <a:ext cx="2592388" cy="15113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/>
          <a:lstStyle/>
          <a:p>
            <a:pPr algn="ctr">
              <a:defRPr/>
            </a:pPr>
            <a:r>
              <a:rPr lang="fr-BE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Geneva"/>
                <a:cs typeface="Geneva"/>
              </a:rPr>
              <a:t>Analyse granulométrique du mélange à faire</a:t>
            </a:r>
            <a:endParaRPr lang="fr-BE" sz="2000" b="1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2"/>
          <p:cNvSpPr>
            <a:spLocks noGrp="1"/>
          </p:cNvSpPr>
          <p:nvPr>
            <p:ph idx="1"/>
          </p:nvPr>
        </p:nvSpPr>
        <p:spPr>
          <a:xfrm>
            <a:off x="395288" y="1557338"/>
            <a:ext cx="8459787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	</a:t>
            </a:r>
            <a:r>
              <a:rPr lang="fr-BE" sz="2400" dirty="0" smtClean="0">
                <a:ea typeface="Geneva"/>
                <a:cs typeface="Geneva"/>
              </a:rPr>
              <a:t>Un aspect primordial : l’</a:t>
            </a:r>
            <a:r>
              <a:rPr lang="fr-BE" sz="2400" dirty="0" smtClean="0">
                <a:solidFill>
                  <a:schemeClr val="tx2">
                    <a:lumMod val="40000"/>
                    <a:lumOff val="60000"/>
                  </a:schemeClr>
                </a:solidFill>
                <a:ea typeface="Geneva"/>
                <a:cs typeface="Geneva"/>
              </a:rPr>
              <a:t>échantillonnage</a:t>
            </a:r>
          </a:p>
          <a:p>
            <a:pPr marL="0" indent="0">
              <a:buFontTx/>
              <a:buNone/>
              <a:defRPr/>
            </a:pPr>
            <a:endParaRPr lang="fr-BE" sz="2000" dirty="0" smtClean="0">
              <a:ea typeface="Geneva"/>
              <a:cs typeface="Geneva"/>
            </a:endParaRP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fr-BE" sz="2000" b="0" dirty="0" smtClean="0">
                <a:ea typeface="Geneva"/>
                <a:cs typeface="Geneva"/>
              </a:rPr>
              <a:t>Impartial (aléatoire)</a:t>
            </a: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fr-BE" sz="2000" b="0" dirty="0" smtClean="0">
                <a:ea typeface="Geneva"/>
                <a:cs typeface="Geneva"/>
              </a:rPr>
              <a:t>Représentatif</a:t>
            </a: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fr-BE" sz="2000" b="0" dirty="0" smtClean="0">
                <a:ea typeface="Geneva"/>
                <a:cs typeface="Geneva"/>
              </a:rPr>
              <a:t>Indiscutable</a:t>
            </a: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endParaRPr lang="fr-BE" sz="2000" b="0" dirty="0" smtClean="0">
              <a:ea typeface="Geneva"/>
              <a:cs typeface="Geneva"/>
            </a:endParaRP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fr-BE" sz="2000" b="0" dirty="0" smtClean="0">
                <a:ea typeface="Geneva"/>
                <a:cs typeface="Geneva"/>
              </a:rPr>
              <a:t>Réalisé selon un mode opératoire défini (norme)</a:t>
            </a: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fr-BE" sz="2000" b="0" dirty="0" smtClean="0">
                <a:ea typeface="Geneva"/>
                <a:cs typeface="Geneva"/>
              </a:rPr>
              <a:t>Avec des fréquences </a:t>
            </a:r>
            <a:r>
              <a:rPr lang="fr-BE" sz="2000" b="0" dirty="0" err="1" smtClean="0">
                <a:ea typeface="Geneva"/>
                <a:cs typeface="Geneva"/>
              </a:rPr>
              <a:t>pré-définies</a:t>
            </a:r>
            <a:endParaRPr lang="fr-BE" sz="2000" b="0" dirty="0" smtClean="0">
              <a:ea typeface="Geneva"/>
              <a:cs typeface="Geneva"/>
            </a:endParaRP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fr-BE" sz="2000" b="0" dirty="0" err="1" smtClean="0">
                <a:ea typeface="Geneva"/>
                <a:cs typeface="Geneva"/>
              </a:rPr>
              <a:t>Traçable</a:t>
            </a:r>
            <a:r>
              <a:rPr lang="fr-BE" sz="2000" b="0" dirty="0" smtClean="0">
                <a:ea typeface="Geneva"/>
                <a:cs typeface="Geneva"/>
              </a:rPr>
              <a:t> avec précision (rapport de prélèvement)</a:t>
            </a: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fr-BE" sz="2000" b="0" dirty="0" smtClean="0">
                <a:ea typeface="Geneva"/>
                <a:cs typeface="Geneva"/>
              </a:rPr>
              <a:t>De préférence contradictoire (en présence de toutes les parties)</a:t>
            </a: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fr-BE" sz="2000" b="0" dirty="0" smtClean="0">
                <a:ea typeface="Geneva"/>
                <a:cs typeface="Geneva"/>
              </a:rPr>
              <a:t>Quantité suffisante pour réaliser les essais selon les normes</a:t>
            </a:r>
          </a:p>
          <a:p>
            <a:pPr marL="263525" indent="-263525">
              <a:buClr>
                <a:schemeClr val="accent2"/>
              </a:buClr>
              <a:buFont typeface="Wingdings" pitchFamily="2" charset="2"/>
              <a:buChar char="ü"/>
              <a:defRPr/>
            </a:pPr>
            <a:endParaRPr lang="fr-BE" sz="2000" b="0" dirty="0" smtClean="0">
              <a:ea typeface="Geneva"/>
              <a:cs typeface="Geneva"/>
            </a:endParaRPr>
          </a:p>
          <a:p>
            <a:pPr marL="0" indent="0">
              <a:defRPr/>
            </a:pPr>
            <a:endParaRPr lang="fr-BE" sz="2000" dirty="0" smtClean="0">
              <a:ea typeface="Geneva"/>
              <a:cs typeface="Geneva"/>
            </a:endParaRPr>
          </a:p>
          <a:p>
            <a:pPr algn="ctr">
              <a:buFontTx/>
              <a:buNone/>
              <a:defRPr/>
            </a:pPr>
            <a:endParaRPr lang="fr-BE" sz="2000" dirty="0" smtClean="0">
              <a:ea typeface="Geneva"/>
              <a:cs typeface="Geneva"/>
            </a:endParaRPr>
          </a:p>
          <a:p>
            <a:pPr>
              <a:defRPr/>
            </a:pPr>
            <a:endParaRPr lang="fr-BE" sz="200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fr-BE" sz="2000" dirty="0" smtClean="0">
              <a:solidFill>
                <a:schemeClr val="tx2">
                  <a:lumMod val="40000"/>
                  <a:lumOff val="60000"/>
                </a:schemeClr>
              </a:solidFill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defRPr/>
            </a:pPr>
            <a:endParaRPr lang="fr-BE" b="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de-DE" dirty="0" smtClean="0">
              <a:ea typeface="Geneva"/>
              <a:cs typeface="Geneva"/>
            </a:endParaRPr>
          </a:p>
        </p:txBody>
      </p:sp>
      <p:sp>
        <p:nvSpPr>
          <p:cNvPr id="2867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807AAEB7-FF2A-4DB2-91C6-3E19FAD40DF8}" type="slidenum">
              <a:rPr lang="fr-FR" smtClean="0"/>
              <a:pPr/>
              <a:t>22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676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28678" name="Flèche vers le bas 10"/>
          <p:cNvSpPr>
            <a:spLocks noChangeArrowheads="1"/>
          </p:cNvSpPr>
          <p:nvPr/>
        </p:nvSpPr>
        <p:spPr bwMode="auto">
          <a:xfrm>
            <a:off x="1476375" y="3429000"/>
            <a:ext cx="215900" cy="433388"/>
          </a:xfrm>
          <a:prstGeom prst="downArrow">
            <a:avLst>
              <a:gd name="adj1" fmla="val 50000"/>
              <a:gd name="adj2" fmla="val 5018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4067175" y="2205038"/>
            <a:ext cx="4176713" cy="15700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b="1">
                <a:solidFill>
                  <a:schemeClr val="bg1"/>
                </a:solidFill>
                <a:latin typeface="Verdana" pitchFamily="34" charset="0"/>
              </a:rPr>
              <a:t>Eléments indispensables pour valider un résultat d’essai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BE" dirty="0" smtClean="0"/>
              <a:t>Programme</a:t>
            </a:r>
            <a:endParaRPr lang="de-DE" dirty="0" smtClean="0"/>
          </a:p>
        </p:txBody>
      </p:sp>
      <p:sp>
        <p:nvSpPr>
          <p:cNvPr id="2969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Introduction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Marquage CE et Marques volontaires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La demande de réception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Contrôle documentaire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Contrôle de fabrication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Contrôle organoleptique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Contrôles complémentaires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smtClean="0">
                <a:ea typeface="Geneva" pitchFamily="64" charset="-128"/>
              </a:rPr>
              <a:t>Prise en charge financière</a:t>
            </a:r>
          </a:p>
          <a:p>
            <a:pPr marL="457200" indent="-457200">
              <a:buFont typeface="Verdana" pitchFamily="34" charset="0"/>
              <a:buAutoNum type="arabicPeriod"/>
            </a:pPr>
            <a:r>
              <a:rPr lang="fr-BE" b="0" smtClean="0">
                <a:ea typeface="Geneva" pitchFamily="64" charset="-128"/>
              </a:rPr>
              <a:t>Conclusions</a:t>
            </a:r>
            <a:endParaRPr lang="de-DE" b="0" smtClean="0">
              <a:ea typeface="Geneva" pitchFamily="6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contenu 2"/>
          <p:cNvSpPr>
            <a:spLocks noGrp="1"/>
          </p:cNvSpPr>
          <p:nvPr>
            <p:ph idx="1"/>
          </p:nvPr>
        </p:nvSpPr>
        <p:spPr>
          <a:xfrm>
            <a:off x="684213" y="1628775"/>
            <a:ext cx="7956550" cy="4130675"/>
          </a:xfrm>
        </p:spPr>
        <p:txBody>
          <a:bodyPr/>
          <a:lstStyle/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Définition.</a:t>
            </a: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</a:t>
            </a:r>
            <a:r>
              <a:rPr lang="fr-BE" sz="1400" b="0" smtClean="0">
                <a:ea typeface="Geneva" pitchFamily="64" charset="-128"/>
              </a:rPr>
              <a:t>Lorsque le contrôle minimum, ne permet pas de conclure que le produit est bien conforme aux exigences du marché, le pouvoir adjudicateur procède à un contrôle complémentaire en laboratoire. </a:t>
            </a: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	 		On ne parle - ni des contrôles de la mise en œuvre </a:t>
            </a: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				   - ni des contrôles a posteriori </a:t>
            </a:r>
          </a:p>
          <a:p>
            <a:pPr>
              <a:buFontTx/>
              <a:buNone/>
            </a:pPr>
            <a:endParaRPr lang="fr-BE" sz="1400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	Le pouvoir adjudicateur peut renoncer à tout ou partie du contrôle complémentaire en laboratoire conformément aux dispositions de l'article 41 (relatif aux modes de réception technique) du chapitre A du CCT QUALIROUTES</a:t>
            </a:r>
          </a:p>
          <a:p>
            <a:pPr>
              <a:buFontTx/>
              <a:buNone/>
            </a:pPr>
            <a:endParaRPr lang="fr-BE" sz="1400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sz="1400" b="0" smtClean="0">
                <a:ea typeface="Geneva" pitchFamily="64" charset="-128"/>
              </a:rPr>
              <a:t>		</a:t>
            </a: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endParaRPr lang="de-DE" smtClean="0">
              <a:ea typeface="Geneva" pitchFamily="64" charset="-128"/>
            </a:endParaRPr>
          </a:p>
        </p:txBody>
      </p:sp>
      <p:sp>
        <p:nvSpPr>
          <p:cNvPr id="1229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67F08D8-3B22-4E06-9CB5-9AA7DDF3F26A}" type="slidenum">
              <a:rPr lang="fr-FR" smtClean="0"/>
              <a:pPr/>
              <a:t>3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292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1270" name="Picture 1" descr="http://kiroulquirouleplus.i.k.f.unblog.fr/files/2013/11/panneau-atten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3573463"/>
            <a:ext cx="95567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3 cas distincts.</a:t>
            </a: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</p:txBody>
      </p:sp>
      <p:sp>
        <p:nvSpPr>
          <p:cNvPr id="1331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A21FA1E-9671-4B81-85EA-09F9C54A6C7B}" type="slidenum">
              <a:rPr lang="fr-FR" smtClean="0"/>
              <a:pPr/>
              <a:t>4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316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1187450" y="2492375"/>
          <a:ext cx="6696744" cy="3132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2520280"/>
                <a:gridCol w="2232248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Situation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Essais</a:t>
                      </a:r>
                      <a:r>
                        <a:rPr lang="fr-BE" baseline="0" dirty="0" smtClean="0"/>
                        <a:t> complémentaires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smtClean="0"/>
                        <a:t>Exemples</a:t>
                      </a:r>
                      <a:endParaRPr lang="de-DE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fr-BE" dirty="0" smtClean="0"/>
                        <a:t>CE ou marques</a:t>
                      </a:r>
                      <a:r>
                        <a:rPr lang="fr-BE" baseline="0" dirty="0" smtClean="0"/>
                        <a:t> volontaires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Possibles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tabLst/>
                      </a:pPr>
                      <a:r>
                        <a:rPr lang="fr-BE" dirty="0" smtClean="0"/>
                        <a:t>- Enrobés   bitumineux</a:t>
                      </a:r>
                      <a:endParaRPr lang="de-DE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fr-BE" dirty="0" smtClean="0"/>
                        <a:t>Pas de marque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A faire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fr-BE" dirty="0" smtClean="0"/>
                        <a:t>- Béton routier</a:t>
                      </a:r>
                    </a:p>
                    <a:p>
                      <a:pPr marL="177800" indent="-177800">
                        <a:buFontTx/>
                        <a:buNone/>
                      </a:pPr>
                      <a:r>
                        <a:rPr lang="fr-BE" dirty="0" smtClean="0"/>
                        <a:t>- Empierrements</a:t>
                      </a:r>
                      <a:endParaRPr lang="de-DE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fr-BE" dirty="0" smtClean="0"/>
                        <a:t>Produits particuliers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Imposés par</a:t>
                      </a:r>
                      <a:r>
                        <a:rPr lang="fr-BE" baseline="0" dirty="0" smtClean="0"/>
                        <a:t> QR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fr-BE" dirty="0" smtClean="0"/>
                        <a:t>- Système de précontrainte</a:t>
                      </a:r>
                    </a:p>
                    <a:p>
                      <a:pPr marL="177800" indent="-177800"/>
                      <a:r>
                        <a:rPr lang="fr-BE" dirty="0" smtClean="0"/>
                        <a:t>- Elément</a:t>
                      </a:r>
                      <a:r>
                        <a:rPr lang="fr-BE" baseline="0" dirty="0" smtClean="0"/>
                        <a:t>s en pierre naturelle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3 cas distincts.</a:t>
            </a: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Char char="-"/>
            </a:pPr>
            <a:r>
              <a:rPr lang="fr-BE" sz="1400" b="0" smtClean="0">
                <a:ea typeface="Geneva" pitchFamily="64" charset="-128"/>
              </a:rPr>
              <a:t>Si CE ou marque volontaire =&gt; essais complémentaires possibles.</a:t>
            </a:r>
          </a:p>
          <a:p>
            <a:pPr>
              <a:buFontTx/>
              <a:buNone/>
            </a:pPr>
            <a:endParaRPr lang="fr-BE" sz="1400" b="0" smtClean="0">
              <a:ea typeface="Geneva" pitchFamily="64" charset="-128"/>
            </a:endParaRPr>
          </a:p>
          <a:p>
            <a:pPr>
              <a:buFontTx/>
              <a:buChar char="-"/>
            </a:pPr>
            <a:r>
              <a:rPr lang="fr-BE" sz="1400" b="0" smtClean="0">
                <a:ea typeface="Geneva" pitchFamily="64" charset="-128"/>
              </a:rPr>
              <a:t>Le produit n’a pas de marque =&gt; essais complémentaires à faire</a:t>
            </a:r>
          </a:p>
          <a:p>
            <a:pPr>
              <a:buFontTx/>
              <a:buNone/>
            </a:pPr>
            <a:endParaRPr lang="fr-BE" sz="1400" b="0" smtClean="0">
              <a:ea typeface="Geneva" pitchFamily="64" charset="-128"/>
            </a:endParaRPr>
          </a:p>
          <a:p>
            <a:pPr marL="342900" lvl="1" indent="-342900">
              <a:buFontTx/>
              <a:buChar char="-"/>
            </a:pPr>
            <a:r>
              <a:rPr lang="fr-BE" sz="1400" smtClean="0">
                <a:ea typeface="Geneva" pitchFamily="64" charset="-128"/>
              </a:rPr>
              <a:t>Des essais de contrôle complémentaires peuvent également être imposés par QR pour certains produits particuliers (ex. système de précontrainte, éléments en pierre naturelle)</a:t>
            </a: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Raisonnement pour le produit dans son ensemble ou exigence par exigence</a:t>
            </a: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Voir slides PhB</a:t>
            </a:r>
            <a:endParaRPr lang="de-DE" smtClean="0">
              <a:ea typeface="Geneva" pitchFamily="64" charset="-128"/>
            </a:endParaRPr>
          </a:p>
        </p:txBody>
      </p:sp>
      <p:sp>
        <p:nvSpPr>
          <p:cNvPr id="1433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3AFDDA8-CB37-427B-9140-1050E14B4D16}" type="slidenum">
              <a:rPr lang="fr-FR" smtClean="0"/>
              <a:pPr/>
              <a:t>5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340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contenu 2"/>
          <p:cNvSpPr>
            <a:spLocks noGrp="1"/>
          </p:cNvSpPr>
          <p:nvPr>
            <p:ph idx="1"/>
          </p:nvPr>
        </p:nvSpPr>
        <p:spPr>
          <a:xfrm>
            <a:off x="684213" y="1268413"/>
            <a:ext cx="7956550" cy="4491037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fr-BE" b="0" i="1" u="sng" dirty="0" smtClean="0">
                <a:ea typeface="Geneva" pitchFamily="64" charset="-128"/>
              </a:rPr>
              <a:t>Produits CE ou avec marques volontaires :</a:t>
            </a:r>
            <a:r>
              <a:rPr lang="fr-BE" b="0" i="1" dirty="0" smtClean="0">
                <a:ea typeface="Geneva" pitchFamily="64" charset="-128"/>
              </a:rPr>
              <a:t> </a:t>
            </a:r>
            <a:r>
              <a:rPr lang="fr-BE" b="0" dirty="0" smtClean="0">
                <a:ea typeface="Geneva"/>
                <a:cs typeface="Geneva"/>
              </a:rPr>
              <a:t>	</a:t>
            </a:r>
          </a:p>
          <a:p>
            <a:pPr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Ex : sur le vrac d’enrobés bitumineux (CE)</a:t>
            </a:r>
          </a:p>
          <a:p>
            <a:pPr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		</a:t>
            </a:r>
          </a:p>
          <a:p>
            <a:pPr marL="3405188" indent="3175"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 marL="3405188" indent="3175"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 marL="3405188" indent="3175"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 marL="3405188" indent="3175">
              <a:buFontTx/>
              <a:buNone/>
              <a:defRPr/>
            </a:pPr>
            <a:endParaRPr lang="fr-BE" b="0" dirty="0" smtClean="0">
              <a:ea typeface="Geneva"/>
              <a:cs typeface="Geneva"/>
            </a:endParaRPr>
          </a:p>
          <a:p>
            <a:pPr marL="177800" indent="88900">
              <a:buFontTx/>
              <a:buNone/>
              <a:defRPr/>
            </a:pPr>
            <a:r>
              <a:rPr lang="fr-BE" b="0" dirty="0" smtClean="0">
                <a:ea typeface="Geneva"/>
                <a:cs typeface="Geneva"/>
              </a:rPr>
              <a:t>- </a:t>
            </a:r>
            <a:r>
              <a:rPr lang="fr-BE" sz="1400" b="0" dirty="0" smtClean="0">
                <a:ea typeface="Geneva"/>
                <a:cs typeface="Geneva"/>
              </a:rPr>
              <a:t>prélèvement pour le contrôle de la teneur en liant et de la granulométrie.</a:t>
            </a:r>
          </a:p>
          <a:p>
            <a:pPr>
              <a:buFontTx/>
              <a:buNone/>
              <a:defRPr/>
            </a:pPr>
            <a:r>
              <a:rPr lang="fr-BE" sz="1400" dirty="0" smtClean="0">
                <a:ea typeface="Geneva"/>
                <a:cs typeface="Geneva"/>
              </a:rPr>
              <a:t>		</a:t>
            </a:r>
          </a:p>
          <a:p>
            <a:pPr>
              <a:buFontTx/>
              <a:buNone/>
              <a:defRPr/>
            </a:pPr>
            <a:r>
              <a:rPr lang="fr-BE" sz="1400" b="0" dirty="0" smtClean="0">
                <a:ea typeface="Geneva"/>
                <a:cs typeface="Geneva"/>
              </a:rPr>
              <a:t>		</a:t>
            </a:r>
          </a:p>
          <a:p>
            <a:pPr>
              <a:buFontTx/>
              <a:buNone/>
              <a:defRPr/>
            </a:pPr>
            <a:endParaRPr lang="fr-BE" sz="1400" b="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fr-BE" sz="1400" b="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endParaRPr lang="fr-BE" sz="1400" b="0" dirty="0" smtClean="0">
              <a:ea typeface="Geneva"/>
              <a:cs typeface="Geneva"/>
            </a:endParaRPr>
          </a:p>
          <a:p>
            <a:pPr marL="3405188" indent="3175">
              <a:buFontTx/>
              <a:buNone/>
              <a:defRPr/>
            </a:pPr>
            <a:endParaRPr lang="fr-BE" sz="1400" dirty="0" smtClean="0">
              <a:ea typeface="Geneva"/>
              <a:cs typeface="Geneva"/>
            </a:endParaRPr>
          </a:p>
          <a:p>
            <a:pPr>
              <a:buFontTx/>
              <a:buNone/>
              <a:defRPr/>
            </a:pPr>
            <a:r>
              <a:rPr lang="fr-BE" sz="1400" dirty="0" smtClean="0">
                <a:ea typeface="Geneva"/>
                <a:cs typeface="Geneva"/>
              </a:rPr>
              <a:t>		</a:t>
            </a:r>
            <a:r>
              <a:rPr lang="fr-BE" sz="1400" b="0" dirty="0" smtClean="0">
                <a:ea typeface="Geneva"/>
                <a:cs typeface="Geneva"/>
              </a:rPr>
              <a:t> </a:t>
            </a:r>
            <a:endParaRPr lang="de-DE" sz="1400" dirty="0" smtClean="0">
              <a:ea typeface="Geneva"/>
              <a:cs typeface="Geneva"/>
            </a:endParaRPr>
          </a:p>
        </p:txBody>
      </p:sp>
      <p:sp>
        <p:nvSpPr>
          <p:cNvPr id="15363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92C0E77-4A26-4EE8-A13B-149AEB0B41A8}" type="slidenum">
              <a:rPr lang="fr-FR" smtClean="0"/>
              <a:pPr/>
              <a:t>6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364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5366" name="irc_mi" descr="http://i.ytimg.com/vi/57cAsxoqaf0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2036763"/>
            <a:ext cx="2376488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rc_mi" descr="http://www.ente-aix.fr/documents/135-geotechnique/3_ClassificationSols/res/image_3_Granulometrie_CET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221163"/>
            <a:ext cx="5183188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rc_mi" descr="http://www.lindqvist-international.com/client/cache/produit/_140______recuperateur_solvant_1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3933825"/>
            <a:ext cx="19272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		</a:t>
            </a:r>
          </a:p>
          <a:p>
            <a:pPr>
              <a:buFontTx/>
              <a:buNone/>
            </a:pPr>
            <a:r>
              <a:rPr lang="fr-BE" sz="1400" smtClean="0">
                <a:ea typeface="Geneva" pitchFamily="64" charset="-128"/>
              </a:rPr>
              <a:t>	</a:t>
            </a:r>
            <a:r>
              <a:rPr lang="fr-BE" sz="1400" b="0" smtClean="0">
                <a:ea typeface="Geneva" pitchFamily="64" charset="-128"/>
              </a:rPr>
              <a:t>- prélèvement pour vérifier l’aptitude au compactage de l’enrobé (PCG : presse à cisaillement giratoire)</a:t>
            </a:r>
            <a:endParaRPr lang="fr-BE" sz="140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sz="1400" smtClean="0">
                <a:ea typeface="Geneva" pitchFamily="64" charset="-128"/>
              </a:rPr>
              <a:t>		</a:t>
            </a:r>
            <a:r>
              <a:rPr lang="fr-BE" sz="1400" b="0" smtClean="0">
                <a:ea typeface="Geneva" pitchFamily="64" charset="-128"/>
              </a:rPr>
              <a:t> </a:t>
            </a:r>
            <a:endParaRPr lang="de-DE" sz="1400" smtClean="0">
              <a:ea typeface="Geneva" pitchFamily="64" charset="-128"/>
            </a:endParaRPr>
          </a:p>
        </p:txBody>
      </p:sp>
      <p:sp>
        <p:nvSpPr>
          <p:cNvPr id="16387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9854D99-0BDB-4DB5-8673-D837779D65F4}" type="slidenum">
              <a:rPr lang="fr-FR" smtClean="0"/>
              <a:pPr/>
              <a:t>7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388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6390" name="Image 6"/>
          <p:cNvPicPr>
            <a:picLocks noChangeAspect="1" noChangeArrowheads="1"/>
          </p:cNvPicPr>
          <p:nvPr/>
        </p:nvPicPr>
        <p:blipFill>
          <a:blip r:embed="rId2"/>
          <a:srcRect l="33047" t="9480" r="34715" b="3331"/>
          <a:stretch>
            <a:fillRect/>
          </a:stretch>
        </p:blipFill>
        <p:spPr bwMode="auto">
          <a:xfrm>
            <a:off x="4140200" y="2349500"/>
            <a:ext cx="280828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contenu 2"/>
          <p:cNvSpPr>
            <a:spLocks noGrp="1"/>
          </p:cNvSpPr>
          <p:nvPr>
            <p:ph idx="1"/>
          </p:nvPr>
        </p:nvSpPr>
        <p:spPr>
          <a:xfrm>
            <a:off x="755650" y="1268413"/>
            <a:ext cx="7885113" cy="4491037"/>
          </a:xfrm>
        </p:spPr>
        <p:txBody>
          <a:bodyPr/>
          <a:lstStyle/>
          <a:p>
            <a:pPr algn="ctr">
              <a:buFontTx/>
              <a:buNone/>
            </a:pPr>
            <a:r>
              <a:rPr lang="fr-BE" b="0" i="1" u="sng" smtClean="0">
                <a:ea typeface="Geneva" pitchFamily="64" charset="-128"/>
              </a:rPr>
              <a:t>Produits sans marque volontaire : </a:t>
            </a:r>
            <a:r>
              <a:rPr lang="fr-BE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Ex : sur gravillons</a:t>
            </a: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	</a:t>
            </a:r>
          </a:p>
          <a:p>
            <a:pPr>
              <a:buFontTx/>
              <a:buNone/>
            </a:pPr>
            <a:r>
              <a:rPr lang="fr-BE" sz="1400" smtClean="0">
                <a:ea typeface="Geneva" pitchFamily="64" charset="-128"/>
              </a:rPr>
              <a:t>	</a:t>
            </a:r>
            <a:endParaRPr lang="de-DE" sz="1400" smtClean="0">
              <a:ea typeface="Geneva" pitchFamily="64" charset="-128"/>
            </a:endParaRPr>
          </a:p>
        </p:txBody>
      </p:sp>
      <p:sp>
        <p:nvSpPr>
          <p:cNvPr id="1741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C349D32-1561-4A79-A73C-DFAC4A9C2141}" type="slidenum">
              <a:rPr lang="fr-FR" smtClean="0"/>
              <a:pPr/>
              <a:t>8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412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7414" name="Image 8"/>
          <p:cNvPicPr>
            <a:picLocks noChangeAspect="1" noChangeArrowheads="1"/>
          </p:cNvPicPr>
          <p:nvPr/>
        </p:nvPicPr>
        <p:blipFill>
          <a:blip r:embed="rId2"/>
          <a:srcRect l="29584" t="8824" r="29991" b="7648"/>
          <a:stretch>
            <a:fillRect/>
          </a:stretch>
        </p:blipFill>
        <p:spPr bwMode="auto">
          <a:xfrm>
            <a:off x="3924300" y="1628775"/>
            <a:ext cx="3967163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contenu 2"/>
          <p:cNvSpPr>
            <a:spLocks noGrp="1"/>
          </p:cNvSpPr>
          <p:nvPr>
            <p:ph idx="1"/>
          </p:nvPr>
        </p:nvSpPr>
        <p:spPr>
          <a:xfrm>
            <a:off x="755650" y="1268413"/>
            <a:ext cx="7885113" cy="4491037"/>
          </a:xfrm>
        </p:spPr>
        <p:txBody>
          <a:bodyPr/>
          <a:lstStyle/>
          <a:p>
            <a:pPr algn="ctr">
              <a:buFontTx/>
              <a:buNone/>
            </a:pPr>
            <a:r>
              <a:rPr lang="fr-BE" b="0" i="1" u="sng" smtClean="0">
                <a:ea typeface="Geneva" pitchFamily="64" charset="-128"/>
              </a:rPr>
              <a:t>Produits sans marque volontaire : </a:t>
            </a:r>
            <a:r>
              <a:rPr lang="fr-BE" b="0" smtClean="0">
                <a:ea typeface="Geneva" pitchFamily="64" charset="-128"/>
              </a:rPr>
              <a:t>	</a:t>
            </a:r>
          </a:p>
          <a:p>
            <a:pPr>
              <a:buFontTx/>
              <a:buNone/>
            </a:pPr>
            <a:endParaRPr lang="fr-BE" b="0" smtClean="0">
              <a:ea typeface="Geneva" pitchFamily="64" charset="-128"/>
            </a:endParaRP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Ex : sur gravillons</a:t>
            </a:r>
          </a:p>
          <a:p>
            <a:pPr>
              <a:buFontTx/>
              <a:buNone/>
            </a:pPr>
            <a:r>
              <a:rPr lang="fr-BE" b="0" smtClean="0">
                <a:ea typeface="Geneva" pitchFamily="64" charset="-128"/>
              </a:rPr>
              <a:t>		</a:t>
            </a:r>
          </a:p>
          <a:p>
            <a:pPr>
              <a:buFontTx/>
              <a:buNone/>
            </a:pPr>
            <a:r>
              <a:rPr lang="fr-BE" sz="1400" smtClean="0">
                <a:ea typeface="Geneva" pitchFamily="64" charset="-128"/>
              </a:rPr>
              <a:t>	</a:t>
            </a:r>
            <a:endParaRPr lang="de-DE" sz="1400" smtClean="0">
              <a:ea typeface="Geneva" pitchFamily="64" charset="-128"/>
            </a:endParaRPr>
          </a:p>
        </p:txBody>
      </p:sp>
      <p:sp>
        <p:nvSpPr>
          <p:cNvPr id="1843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0216A9F-C0E3-4881-9848-BACFC0E851E2}" type="slidenum">
              <a:rPr lang="fr-FR" smtClean="0"/>
              <a:pPr/>
              <a:t>9</a:t>
            </a:fld>
            <a:r>
              <a:rPr lang="fr-FR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436" name="Rectangle à coins arrondis 2"/>
          <p:cNvSpPr>
            <a:spLocks noChangeArrowheads="1"/>
          </p:cNvSpPr>
          <p:nvPr/>
        </p:nvSpPr>
        <p:spPr bwMode="auto">
          <a:xfrm>
            <a:off x="1116013" y="260350"/>
            <a:ext cx="6840537" cy="9144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755650" y="549275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sz="1800" b="1" u="sng" kern="0" cap="all" dirty="0">
                <a:solidFill>
                  <a:srgbClr val="595959"/>
                </a:solidFill>
                <a:latin typeface="+mj-lt"/>
                <a:ea typeface="Geneva" pitchFamily="96" charset="-128"/>
                <a:cs typeface="Geneva" pitchFamily="96" charset="-128"/>
              </a:rPr>
              <a:t>Contrôles Complémentaires</a:t>
            </a:r>
            <a:endParaRPr lang="de-DE" sz="1800" b="1" kern="0" cap="all" dirty="0">
              <a:solidFill>
                <a:srgbClr val="595959"/>
              </a:solidFill>
              <a:latin typeface="+mj-lt"/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8438" name="Image 7"/>
          <p:cNvPicPr>
            <a:picLocks noChangeAspect="1" noChangeArrowheads="1"/>
          </p:cNvPicPr>
          <p:nvPr/>
        </p:nvPicPr>
        <p:blipFill>
          <a:blip r:embed="rId2"/>
          <a:srcRect l="5130" t="16933" r="42493" b="15564"/>
          <a:stretch>
            <a:fillRect/>
          </a:stretch>
        </p:blipFill>
        <p:spPr bwMode="auto">
          <a:xfrm>
            <a:off x="2195513" y="2420938"/>
            <a:ext cx="504031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84" charset="0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307</Words>
  <Application>Microsoft Office PowerPoint</Application>
  <PresentationFormat>Affichage à l'écran (4:3)</PresentationFormat>
  <Paragraphs>283</Paragraphs>
  <Slides>23</Slides>
  <Notes>1</Notes>
  <HiddenSlides>5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5" baseType="lpstr">
      <vt:lpstr>Nouvelle présentation</vt:lpstr>
      <vt:lpstr>Document</vt:lpstr>
      <vt:lpstr>Diapositive 1</vt:lpstr>
      <vt:lpstr>Programme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   Cas particulier des éléments en pierre naturelle</vt:lpstr>
      <vt:lpstr>   Cas particulier des éléments en pierre naturelle</vt:lpstr>
      <vt:lpstr>Diapositive 19</vt:lpstr>
      <vt:lpstr>Diapositive 20</vt:lpstr>
      <vt:lpstr>Diapositive 21</vt:lpstr>
      <vt:lpstr>Diapositive 22</vt:lpstr>
      <vt:lpstr>Programme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THEWISSEN Frédérique</dc:creator>
  <cp:lastModifiedBy>39259</cp:lastModifiedBy>
  <cp:revision>237</cp:revision>
  <cp:lastPrinted>1904-01-01T00:00:00Z</cp:lastPrinted>
  <dcterms:created xsi:type="dcterms:W3CDTF">2010-07-12T12:16:31Z</dcterms:created>
  <dcterms:modified xsi:type="dcterms:W3CDTF">2015-06-01T12:35:53Z</dcterms:modified>
</cp:coreProperties>
</file>