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316" r:id="rId2"/>
    <p:sldId id="260" r:id="rId3"/>
    <p:sldId id="285" r:id="rId4"/>
    <p:sldId id="335" r:id="rId5"/>
    <p:sldId id="286" r:id="rId6"/>
    <p:sldId id="336" r:id="rId7"/>
    <p:sldId id="332" r:id="rId8"/>
    <p:sldId id="337" r:id="rId9"/>
    <p:sldId id="327" r:id="rId10"/>
    <p:sldId id="333" r:id="rId11"/>
    <p:sldId id="338" r:id="rId12"/>
    <p:sldId id="339" r:id="rId13"/>
    <p:sldId id="315" r:id="rId14"/>
    <p:sldId id="341" r:id="rId15"/>
    <p:sldId id="342" r:id="rId16"/>
    <p:sldId id="343" r:id="rId17"/>
    <p:sldId id="346" r:id="rId18"/>
    <p:sldId id="344" r:id="rId19"/>
    <p:sldId id="345" r:id="rId20"/>
    <p:sldId id="347" r:id="rId21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092C"/>
    <a:srgbClr val="FFFFFF"/>
    <a:srgbClr val="6D162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64" y="-8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2E9178-7B4F-447E-B96F-8ACC2EF5FFEB}" type="datetime1">
              <a:rPr lang="fr-FR"/>
              <a:pPr/>
              <a:t>19/12/2017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D5A448-3474-4A47-BE7E-E0E4CACA51F7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44DF694-59C3-49B5-9058-3BAF1E643C21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96" charset="-128"/>
        <a:cs typeface="Geneva" pitchFamily="9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 descr="bas_dgo1_0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9" descr="P0_logo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514600"/>
            <a:ext cx="4365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9" descr="bandelette_coul.gi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7"/>
          <p:cNvSpPr txBox="1">
            <a:spLocks noChangeArrowheads="1"/>
          </p:cNvSpPr>
          <p:nvPr userDrawn="1"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>
              <a:spcBef>
                <a:spcPct val="50000"/>
              </a:spcBef>
            </a:pPr>
            <a:fld id="{E866937D-94DD-4205-B6CE-8661CC046160}" type="slidenum">
              <a:rPr lang="fr-FR" sz="1100">
                <a:solidFill>
                  <a:srgbClr val="595959"/>
                </a:solidFill>
                <a:latin typeface="Arial" charset="0"/>
              </a:rPr>
              <a:pPr>
                <a:spcBef>
                  <a:spcPct val="50000"/>
                </a:spcBef>
              </a:pPr>
              <a:t>‹N°›</a:t>
            </a:fld>
            <a:r>
              <a:rPr lang="fr-FR" sz="1100">
                <a:latin typeface="Arial" charset="0"/>
              </a:rPr>
              <a:t> </a:t>
            </a: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720000" y="540000"/>
            <a:ext cx="7920000" cy="1144587"/>
          </a:xfrm>
        </p:spPr>
        <p:txBody>
          <a:bodyPr/>
          <a:lstStyle>
            <a:lvl1pPr>
              <a:defRPr cap="all">
                <a:solidFill>
                  <a:srgbClr val="595959"/>
                </a:solidFill>
              </a:defRPr>
            </a:lvl1pPr>
          </a:lstStyle>
          <a:p>
            <a:r>
              <a:rPr lang="de-DE" dirty="0" err="1"/>
              <a:t>Cliquez</a:t>
            </a:r>
            <a:r>
              <a:rPr lang="de-DE" dirty="0"/>
              <a:t> et </a:t>
            </a:r>
            <a:r>
              <a:rPr lang="de-DE" dirty="0" err="1"/>
              <a:t>modifiez</a:t>
            </a:r>
            <a:r>
              <a:rPr lang="de-DE" dirty="0"/>
              <a:t> le </a:t>
            </a:r>
            <a:r>
              <a:rPr lang="de-DE" dirty="0" err="1" smtClean="0"/>
              <a:t>titre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88D3-F065-4AF3-A7C3-006D6332B8DA}" type="datetimeFigureOut">
              <a:rPr lang="fr-BE" smtClean="0"/>
              <a:pPr/>
              <a:t>19/12/2017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96940B-3C61-4C7B-A82F-CB796B3740C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D4224D-FDDB-45E6-BA0D-D8DB34471AFB}" type="slidenum">
              <a:rPr lang="fr-FR"/>
              <a:pPr/>
              <a:t>‹N°›</a:t>
            </a:fld>
            <a:r>
              <a:rPr lang="fr-FR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6562ED-8DDF-4482-A74E-4A41DB34FA54}" type="slidenum">
              <a:rPr lang="fr-FR"/>
              <a:pPr/>
              <a:t>‹N°›</a:t>
            </a:fld>
            <a:r>
              <a:rPr lang="fr-FR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632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03800" y="1905000"/>
            <a:ext cx="3632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BBCC2F-BA50-4023-B71B-915CCAC7BAD2}" type="slidenum">
              <a:rPr lang="fr-FR"/>
              <a:pPr/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E9C606-EEBF-45EA-B76A-A59C68563C3C}" type="slidenum">
              <a:rPr lang="fr-FR"/>
              <a:pPr/>
              <a:t>‹N°›</a:t>
            </a:fld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4C28A0-B1D9-4BE3-A4D8-6515225EB22C}" type="slidenum">
              <a:rPr lang="fr-FR"/>
              <a:pPr/>
              <a:t>‹N°›</a:t>
            </a:fld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45AAB9-80D8-4E42-B848-1802ED4132BD}" type="slidenum">
              <a:rPr lang="fr-FR"/>
              <a:pPr/>
              <a:t>‹N°›</a:t>
            </a:fld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720262-21F0-4315-9BA3-8B6A9C834A9C}" type="slidenum">
              <a:rPr lang="fr-FR"/>
              <a:pPr/>
              <a:t>‹N°›</a:t>
            </a:fld>
            <a:r>
              <a:rPr lang="fr-FR"/>
              <a:t>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F6A1E4-CEDD-431D-9FDA-6D8200707CFF}" type="slidenum">
              <a:rPr lang="fr-FR"/>
              <a:pPr/>
              <a:t>‹N°›</a:t>
            </a:fld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6" descr="bas_dgo1.gif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5397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619250"/>
            <a:ext cx="7920038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100">
                <a:solidFill>
                  <a:srgbClr val="595959"/>
                </a:solidFill>
                <a:latin typeface="Arial" charset="0"/>
              </a:defRPr>
            </a:lvl1pPr>
          </a:lstStyle>
          <a:p>
            <a:fld id="{961A440A-580E-4335-A598-B9AAF2E81BFA}" type="slidenum">
              <a:rPr lang="fr-FR"/>
              <a:pPr/>
              <a:t>‹N°›</a:t>
            </a:fld>
            <a:r>
              <a:rPr lang="fr-FR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30" name="Image 9" descr="bandelette_coul.gif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 cap="all">
          <a:solidFill>
            <a:srgbClr val="595959"/>
          </a:solidFill>
          <a:latin typeface="+mj-lt"/>
          <a:ea typeface="Geneva" pitchFamily="96" charset="-128"/>
          <a:cs typeface="Geneva" pitchFamily="9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84" charset="0"/>
          <a:ea typeface="Geneva" pitchFamily="96" charset="-128"/>
          <a:cs typeface="Geneva" pitchFamily="9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84" charset="0"/>
          <a:ea typeface="Geneva" pitchFamily="96" charset="-128"/>
          <a:cs typeface="Geneva" pitchFamily="9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84" charset="0"/>
          <a:ea typeface="Geneva" pitchFamily="96" charset="-128"/>
          <a:cs typeface="Geneva" pitchFamily="9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84" charset="0"/>
          <a:ea typeface="Geneva" pitchFamily="96" charset="-128"/>
          <a:cs typeface="Geneva" pitchFamily="9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Geneva" pitchFamily="96" charset="-128"/>
          <a:cs typeface="Geneva" pitchFamily="9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Geneva" pitchFamily="112" charset="-128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Geneva" pitchFamily="112" charset="-128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5256583"/>
          </a:xfrm>
        </p:spPr>
        <p:txBody>
          <a:bodyPr/>
          <a:lstStyle/>
          <a:p>
            <a:pPr algn="ctr"/>
            <a:r>
              <a:rPr lang="fr-BE" sz="2800" u="sng" dirty="0" smtClean="0">
                <a:solidFill>
                  <a:schemeClr val="tx1"/>
                </a:solidFill>
              </a:rPr>
              <a:t>VIADUC d’YVES-GOMEZEE à WALCOURT (BDOA 1132)</a:t>
            </a:r>
            <a:br>
              <a:rPr lang="fr-BE" sz="2800" u="sng" dirty="0" smtClean="0">
                <a:solidFill>
                  <a:schemeClr val="tx1"/>
                </a:solidFill>
              </a:rPr>
            </a:br>
            <a:r>
              <a:rPr lang="fr-BE" sz="2800" u="sng" dirty="0" smtClean="0">
                <a:solidFill>
                  <a:schemeClr val="tx1"/>
                </a:solidFill>
              </a:rPr>
              <a:t/>
            </a:r>
            <a:br>
              <a:rPr lang="fr-BE" sz="2800" u="sng" dirty="0" smtClean="0">
                <a:solidFill>
                  <a:schemeClr val="tx1"/>
                </a:solidFill>
              </a:rPr>
            </a:br>
            <a:r>
              <a:rPr lang="fr-BE" u="sng" dirty="0" smtClean="0">
                <a:solidFill>
                  <a:schemeClr val="tx1"/>
                </a:solidFill>
              </a:rPr>
              <a:t>problématique suite au remplacement du joint de dilatation</a:t>
            </a:r>
            <a:r>
              <a:rPr lang="fr-BE" u="sng" dirty="0" smtClean="0">
                <a:solidFill>
                  <a:schemeClr val="tx1"/>
                </a:solidFill>
              </a:rPr>
              <a:t/>
            </a:r>
            <a:br>
              <a:rPr lang="fr-BE" u="sng" dirty="0" smtClean="0">
                <a:solidFill>
                  <a:schemeClr val="tx1"/>
                </a:solidFill>
              </a:rPr>
            </a:br>
            <a:r>
              <a:rPr lang="fr-BE" u="sng" dirty="0" smtClean="0">
                <a:solidFill>
                  <a:schemeClr val="tx1"/>
                </a:solidFill>
              </a:rPr>
              <a:t/>
            </a:r>
            <a:br>
              <a:rPr lang="fr-BE" u="sng" dirty="0" smtClean="0">
                <a:solidFill>
                  <a:schemeClr val="tx1"/>
                </a:solidFill>
              </a:rPr>
            </a:br>
            <a:r>
              <a:rPr lang="fr-BE" u="sng" dirty="0" smtClean="0">
                <a:solidFill>
                  <a:schemeClr val="tx1"/>
                </a:solidFill>
              </a:rPr>
              <a:t/>
            </a:r>
            <a:br>
              <a:rPr lang="fr-BE" u="sng" dirty="0" smtClean="0">
                <a:solidFill>
                  <a:schemeClr val="tx1"/>
                </a:solidFill>
              </a:rPr>
            </a:br>
            <a:r>
              <a:rPr lang="fr-BE" u="sng" dirty="0" smtClean="0">
                <a:solidFill>
                  <a:schemeClr val="tx1"/>
                </a:solidFill>
              </a:rPr>
              <a:t/>
            </a:r>
            <a:br>
              <a:rPr lang="fr-BE" u="sng" dirty="0" smtClean="0">
                <a:solidFill>
                  <a:schemeClr val="tx1"/>
                </a:solidFill>
              </a:rPr>
            </a:br>
            <a:r>
              <a:rPr lang="fr-BE" u="sng" dirty="0" smtClean="0">
                <a:solidFill>
                  <a:schemeClr val="tx1"/>
                </a:solidFill>
              </a:rPr>
              <a:t/>
            </a:r>
            <a:br>
              <a:rPr lang="fr-BE" u="sng" dirty="0" smtClean="0">
                <a:solidFill>
                  <a:schemeClr val="tx1"/>
                </a:solidFill>
              </a:rPr>
            </a:br>
            <a:endParaRPr lang="fr-BE" u="sng" dirty="0">
              <a:solidFill>
                <a:schemeClr val="tx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1B42-F6E2-4225-A233-496FA507121D}" type="datetime1">
              <a:rPr lang="fr-BE" smtClean="0"/>
              <a:pPr/>
              <a:t>19/12/2017</a:t>
            </a:fld>
            <a:endParaRPr lang="fr-BE"/>
          </a:p>
        </p:txBody>
      </p:sp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971600" y="2708920"/>
            <a:ext cx="7344856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332656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u="sng" dirty="0" smtClean="0">
                <a:latin typeface="Arial" pitchFamily="34" charset="0"/>
                <a:cs typeface="Arial" pitchFamily="34" charset="0"/>
              </a:rPr>
              <a:t>Suite aux carottages: accès au hiatus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39552" y="76470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dirty="0" smtClean="0"/>
              <a:t>On suspectait la présence de 2 « blocs » derrière les entretoises.</a:t>
            </a:r>
            <a:endParaRPr lang="fr-BE" sz="1800" dirty="0"/>
          </a:p>
        </p:txBody>
      </p:sp>
      <p:sp>
        <p:nvSpPr>
          <p:cNvPr id="7" name="ZoneTexte 6"/>
          <p:cNvSpPr txBox="1"/>
          <p:nvPr/>
        </p:nvSpPr>
        <p:spPr>
          <a:xfrm>
            <a:off x="611560" y="1196752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dirty="0" smtClean="0">
                <a:solidFill>
                  <a:srgbClr val="FF0000"/>
                </a:solidFill>
              </a:rPr>
              <a:t>Confirmation : présence de béton derrière les entretoises, provenant du remplacement du joint de dilatation</a:t>
            </a:r>
          </a:p>
          <a:p>
            <a:endParaRPr lang="fr-BE" sz="1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916832"/>
            <a:ext cx="2088232" cy="371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1840" y="2132856"/>
            <a:ext cx="1944216" cy="347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R:\DGO1-DGO160-OA\01001-01500\01132-0 - VIADUC D'YVES GOMEZEE  à  WALCOURT\Photos\DGO131\Capture d’écran 2017-04-19 à 13.20.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1592" y="2492896"/>
            <a:ext cx="3672408" cy="206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332656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u="sng" dirty="0" smtClean="0">
                <a:latin typeface="Arial" pitchFamily="34" charset="0"/>
                <a:cs typeface="Arial" pitchFamily="34" charset="0"/>
              </a:rPr>
              <a:t>Instrumentation toujours en place d’un côté de l’ouvrage après dégagement du hiatus</a:t>
            </a:r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1623060" y="3329940"/>
          <a:ext cx="5897880" cy="198120"/>
        </p:xfrm>
        <a:graphic>
          <a:graphicData uri="http://schemas.openxmlformats.org/drawingml/2006/table">
            <a:tbl>
              <a:tblPr/>
              <a:tblGrid>
                <a:gridCol w="589788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3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1623060" y="3329940"/>
          <a:ext cx="5897880" cy="198120"/>
        </p:xfrm>
        <a:graphic>
          <a:graphicData uri="http://schemas.openxmlformats.org/drawingml/2006/table">
            <a:tbl>
              <a:tblPr/>
              <a:tblGrid>
                <a:gridCol w="589788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3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Im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340768"/>
            <a:ext cx="5753100" cy="2152650"/>
          </a:xfrm>
          <a:prstGeom prst="rect">
            <a:avLst/>
          </a:prstGeom>
          <a:noFill/>
        </p:spPr>
      </p:pic>
      <p:pic>
        <p:nvPicPr>
          <p:cNvPr id="1025" name="Imag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664" y="3645024"/>
            <a:ext cx="5753100" cy="241935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1052736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/>
              <a:t>Mouvements enregistrés sur le capteur de déplacement restant entre le 30 mars et le 06 septembre:</a:t>
            </a:r>
            <a:endParaRPr lang="fr-BE" sz="1800" dirty="0"/>
          </a:p>
        </p:txBody>
      </p:sp>
      <p:sp>
        <p:nvSpPr>
          <p:cNvPr id="18" name="Rectangle 17"/>
          <p:cNvSpPr/>
          <p:nvPr/>
        </p:nvSpPr>
        <p:spPr>
          <a:xfrm>
            <a:off x="467544" y="3645024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800" dirty="0" smtClean="0"/>
              <a:t>En ajoutant la température:</a:t>
            </a:r>
            <a:endParaRPr lang="fr-BE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332656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u="sng" dirty="0" smtClean="0">
                <a:latin typeface="Arial" pitchFamily="34" charset="0"/>
                <a:cs typeface="Arial" pitchFamily="34" charset="0"/>
              </a:rPr>
              <a:t>Instrumentation toujours en place d’un côté de l’ouvrage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764705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/>
              <a:t>Mouvements du joint (en ordonnée) en fonction de la température (en abscisse):</a:t>
            </a:r>
            <a:endParaRPr lang="fr-BE" sz="1800" dirty="0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705079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lèche droite 12"/>
          <p:cNvSpPr/>
          <p:nvPr/>
        </p:nvSpPr>
        <p:spPr bwMode="auto">
          <a:xfrm>
            <a:off x="683568" y="5085184"/>
            <a:ext cx="504056" cy="2880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03648" y="5013176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Pas de blocage même quand températures élevées</a:t>
            </a:r>
            <a:endParaRPr lang="fr-B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A1E4-CEDD-431D-9FDA-6D8200707CFF}" type="slidenum">
              <a:rPr lang="fr-FR" smtClean="0"/>
              <a:pPr/>
              <a:t>13</a:t>
            </a:fld>
            <a:r>
              <a:rPr lang="fr-FR" smtClean="0">
                <a:solidFill>
                  <a:schemeClr val="tx1"/>
                </a:solidFill>
              </a:rPr>
              <a:t> 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5516" y="836712"/>
            <a:ext cx="8712968" cy="39087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BE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18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Importance de déterminer l’origine des dégradations du béton: ne pas procéder à des réparations de béton sans avoir au préalable identifié et endigué la cause de ces désordres.</a:t>
            </a:r>
          </a:p>
          <a:p>
            <a:endParaRPr lang="fr-BE" sz="18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BE" sz="18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Lors du remplacement d’un joint de dilatation, bien s’assurer que le hiatus est propre et exempt de débris ou autre obstacles qui pourraient empêcher à court ou moyen terme la dilatation correcte de l’ouvrage.</a:t>
            </a:r>
          </a:p>
          <a:p>
            <a:pPr>
              <a:buFont typeface="Arial" pitchFamily="34" charset="0"/>
              <a:buChar char="•"/>
            </a:pPr>
            <a:endParaRPr lang="fr-BE" sz="18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BE" sz="18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Un manque de suivi pendant le chantier peut avoir de graves conséquences.</a:t>
            </a:r>
          </a:p>
          <a:p>
            <a:pPr>
              <a:buFont typeface="Arial" pitchFamily="34" charset="0"/>
              <a:buChar char="•"/>
            </a:pPr>
            <a:endParaRPr lang="fr-BE" sz="7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fr-BE" sz="700" dirty="0" smtClean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r>
              <a:rPr lang="fr-BE" sz="1400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fr-BE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BE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BE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r-BE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5516" y="188640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u="sng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Conclusions</a:t>
            </a:r>
            <a:endParaRPr lang="fr-BE" u="sng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60648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920" y="1052736"/>
            <a:ext cx="518457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5148064" y="18864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i="1" u="sng" dirty="0" smtClean="0">
                <a:latin typeface="Arial" pitchFamily="34" charset="0"/>
                <a:cs typeface="Arial" pitchFamily="34" charset="0"/>
              </a:rPr>
              <a:t>Autres problèmes</a:t>
            </a:r>
          </a:p>
          <a:p>
            <a:r>
              <a:rPr lang="fr-BE" sz="1600" i="1" dirty="0" smtClean="0">
                <a:latin typeface="Arial" pitchFamily="34" charset="0"/>
                <a:cs typeface="Arial" pitchFamily="34" charset="0"/>
              </a:rPr>
              <a:t>Face inférieure dalle de tablier</a:t>
            </a:r>
            <a:endParaRPr lang="fr-BE" sz="1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 descr="IMG_328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512" y="3573016"/>
            <a:ext cx="2352229" cy="1872104"/>
          </a:xfrm>
          <a:prstGeom prst="rect">
            <a:avLst/>
          </a:prstGeom>
        </p:spPr>
      </p:pic>
      <p:pic>
        <p:nvPicPr>
          <p:cNvPr id="7" name="Image 6" descr="IMG_327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15816" y="4293096"/>
            <a:ext cx="3432349" cy="2376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wallonie.intra\PARTAGES\PROJET\DGO1-DGO160-OA\01001-01500\01132-0 - VIADUC D'YVES GOMEZEE  à  WALCOURT\Photos\DGO165\Photos plan synthèse\IMG_64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88640"/>
            <a:ext cx="6206505" cy="4654879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444208" y="188640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i="1" dirty="0" smtClean="0">
                <a:latin typeface="Arial" pitchFamily="34" charset="0"/>
                <a:cs typeface="Arial" pitchFamily="34" charset="0"/>
              </a:rPr>
              <a:t>Poutres fissurées</a:t>
            </a:r>
            <a:endParaRPr lang="fr-BE" sz="1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\\wallonie.intra\PARTAGES\PROJET\DGO1-DGO160-OA\01001-01500\01132-0 - VIADUC D'YVES GOMEZEE  à  WALCOURT\Photos\DGO165\Photos plan synthèse\IMG_64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7904" y="2708920"/>
            <a:ext cx="5328592" cy="3996444"/>
          </a:xfrm>
          <a:prstGeom prst="rect">
            <a:avLst/>
          </a:prstGeom>
          <a:noFill/>
        </p:spPr>
      </p:pic>
      <p:pic>
        <p:nvPicPr>
          <p:cNvPr id="5124" name="Picture 4" descr="\\wallonie.intra\PARTAGES\PROJET\DGO1-DGO160-OA\01001-01500\01132-0 - VIADUC D'YVES GOMEZEE  à  WALCOURT\Photos\DGO165\Photos plan synthèse\IMG_19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3573016"/>
            <a:ext cx="4035971" cy="3026978"/>
          </a:xfrm>
          <a:prstGeom prst="rect">
            <a:avLst/>
          </a:prstGeom>
          <a:noFill/>
        </p:spPr>
      </p:pic>
      <p:pic>
        <p:nvPicPr>
          <p:cNvPr id="5125" name="Picture 5" descr="\\wallonie.intra\PARTAGES\PROJET\DGO1-DGO160-OA\01001-01500\01132-0 - VIADUC D'YVES GOMEZEE  à  WALCOURT\Photos\DGO165\Photos plan synthèse\IMG_18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080" y="620688"/>
            <a:ext cx="374441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G_091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416425" cy="33121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32040" y="18864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i="1" dirty="0" smtClean="0">
                <a:latin typeface="Arial" pitchFamily="34" charset="0"/>
                <a:cs typeface="Arial" pitchFamily="34" charset="0"/>
              </a:rPr>
              <a:t>Poutres de </a:t>
            </a:r>
            <a:r>
              <a:rPr lang="fr-BE" sz="1600" i="1" dirty="0" smtClean="0">
                <a:latin typeface="Arial" pitchFamily="34" charset="0"/>
                <a:cs typeface="Arial" pitchFamily="34" charset="0"/>
              </a:rPr>
              <a:t>rive dégradées</a:t>
            </a:r>
            <a:endParaRPr lang="fr-BE" sz="1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 6" descr="IMG_092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7984" y="836712"/>
            <a:ext cx="4416425" cy="3312160"/>
          </a:xfrm>
          <a:prstGeom prst="rect">
            <a:avLst/>
          </a:prstGeom>
        </p:spPr>
      </p:pic>
      <p:pic>
        <p:nvPicPr>
          <p:cNvPr id="9" name="Image 8" descr="IMG_102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7944" y="3356992"/>
            <a:ext cx="4416425" cy="3312160"/>
          </a:xfrm>
          <a:prstGeom prst="rect">
            <a:avLst/>
          </a:prstGeom>
        </p:spPr>
      </p:pic>
      <p:pic>
        <p:nvPicPr>
          <p:cNvPr id="10" name="Image 9" descr="IMG_1056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9512" y="3356992"/>
            <a:ext cx="4416425" cy="3312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wallonie.intra\PARTAGES\PROJET\DGO1-DGO160-OA\01001-01500\01132-0 - VIADUC D'YVES GOMEZEE  à  WALCOURT\Photos\DGO165\Photos plan synthèse\IMG_26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1472" y="764704"/>
            <a:ext cx="4752528" cy="3564396"/>
          </a:xfrm>
          <a:prstGeom prst="rect">
            <a:avLst/>
          </a:prstGeom>
          <a:noFill/>
        </p:spPr>
      </p:pic>
      <p:pic>
        <p:nvPicPr>
          <p:cNvPr id="6" name="Image 5" descr="IMG_097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504" y="980728"/>
            <a:ext cx="4416425" cy="3312160"/>
          </a:xfrm>
          <a:prstGeom prst="rect">
            <a:avLst/>
          </a:prstGeom>
        </p:spPr>
      </p:pic>
      <p:pic>
        <p:nvPicPr>
          <p:cNvPr id="7" name="Image 6" descr="IMG_100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512" y="3429000"/>
            <a:ext cx="4416425" cy="3312160"/>
          </a:xfrm>
          <a:prstGeom prst="rect">
            <a:avLst/>
          </a:prstGeom>
        </p:spPr>
      </p:pic>
      <p:pic>
        <p:nvPicPr>
          <p:cNvPr id="8" name="Image 7" descr="IMG_263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00" y="3356992"/>
            <a:ext cx="4416425" cy="3312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wallonie.intra\PARTAGES\PROJET\DGO1-DGO160-OA\01001-01500\01132-0 - VIADUC D'YVES GOMEZEE  à  WALCOURT\Photos\DGO165\Photos plan synthèse\IMG_24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912" y="260648"/>
            <a:ext cx="4496359" cy="599514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51520" y="188640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i="1" dirty="0" smtClean="0">
                <a:latin typeface="Arial" pitchFamily="34" charset="0"/>
                <a:cs typeface="Arial" pitchFamily="34" charset="0"/>
              </a:rPr>
              <a:t>Face inférieure dalle de tablier</a:t>
            </a:r>
          </a:p>
        </p:txBody>
      </p:sp>
      <p:pic>
        <p:nvPicPr>
          <p:cNvPr id="2051" name="Picture 3" descr="\\wallonie.intra\PARTAGES\PROJET\DGO1-DGO160-OA\01001-01500\01132-0 - VIADUC D'YVES GOMEZEE  à  WALCOURT\Photos\DGO165\Photos plan synthèse\IMG_24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2996952"/>
            <a:ext cx="4991001" cy="3743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188640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i="1" dirty="0" smtClean="0">
                <a:latin typeface="Arial" pitchFamily="34" charset="0"/>
                <a:cs typeface="Arial" pitchFamily="34" charset="0"/>
              </a:rPr>
              <a:t>Autre zone</a:t>
            </a:r>
          </a:p>
        </p:txBody>
      </p:sp>
      <p:pic>
        <p:nvPicPr>
          <p:cNvPr id="3074" name="Picture 2" descr="\\wallonie.intra\PARTAGES\PROJET\DGO1-DGO160-OA\01001-01500\01132-0 - VIADUC D'YVES GOMEZEE  à  WALCOURT\Photos\DGO165\Photos plan synthèse\IMG_24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872" y="260648"/>
            <a:ext cx="5602685" cy="4202013"/>
          </a:xfrm>
          <a:prstGeom prst="rect">
            <a:avLst/>
          </a:prstGeom>
          <a:noFill/>
        </p:spPr>
      </p:pic>
      <p:sp>
        <p:nvSpPr>
          <p:cNvPr id="6" name="Ellipse 5"/>
          <p:cNvSpPr/>
          <p:nvPr/>
        </p:nvSpPr>
        <p:spPr bwMode="auto">
          <a:xfrm>
            <a:off x="5292080" y="1844824"/>
            <a:ext cx="648072" cy="28803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pic>
        <p:nvPicPr>
          <p:cNvPr id="3075" name="Picture 3" descr="\\wallonie.intra\PARTAGES\PROJET\DGO1-DGO160-OA\01001-01500\01132-0 - VIADUC D'YVES GOMEZEE  à  WALCOURT\Photos\DGO165\Photos plan synthèse\IMG_24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2564904"/>
            <a:ext cx="5303664" cy="39777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158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space réservé pour une image  4" descr="PLAN DE SYNTHESE.pdf - Adobe Reader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560" y="2348880"/>
            <a:ext cx="4257122" cy="1728192"/>
          </a:xfrm>
        </p:spPr>
      </p:pic>
      <p:pic>
        <p:nvPicPr>
          <p:cNvPr id="6" name="Espace réservé pour une image  4" descr="PLAN DE SYNTHESE.pdf - Adobe Reader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27584" y="4293096"/>
            <a:ext cx="3338148" cy="149003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932040" y="2204864"/>
            <a:ext cx="38164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/>
              <a:t>7 travées</a:t>
            </a:r>
          </a:p>
          <a:p>
            <a:r>
              <a:rPr lang="fr-BE" sz="2000" dirty="0" smtClean="0"/>
              <a:t>6 poutres en béton précontraint par travée</a:t>
            </a:r>
          </a:p>
          <a:p>
            <a:r>
              <a:rPr lang="fr-BE" sz="2000" dirty="0" smtClean="0"/>
              <a:t>264m de long – 22m de large</a:t>
            </a:r>
          </a:p>
          <a:p>
            <a:r>
              <a:rPr lang="fr-BE" sz="2000" dirty="0" smtClean="0"/>
              <a:t>1 seul joint de dilatation</a:t>
            </a:r>
            <a:endParaRPr lang="fr-BE" sz="2000" dirty="0"/>
          </a:p>
        </p:txBody>
      </p:sp>
      <p:pic>
        <p:nvPicPr>
          <p:cNvPr id="10" name="Image 9" descr="IMG_15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424929" y="4144023"/>
            <a:ext cx="2839864" cy="2129898"/>
          </a:xfrm>
          <a:prstGeom prst="rect">
            <a:avLst/>
          </a:prstGeom>
        </p:spPr>
      </p:pic>
      <p:pic>
        <p:nvPicPr>
          <p:cNvPr id="11" name="Image 10" descr="IMG_155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0152" y="4149080"/>
            <a:ext cx="3059832" cy="2294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51520" y="764704"/>
            <a:ext cx="806489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i="1" u="sng" dirty="0" smtClean="0">
                <a:latin typeface="Arial" pitchFamily="34" charset="0"/>
                <a:cs typeface="Arial" pitchFamily="34" charset="0"/>
              </a:rPr>
              <a:t>Problèmes de calculs</a:t>
            </a:r>
          </a:p>
          <a:p>
            <a:pPr>
              <a:buFont typeface="Arial" pitchFamily="34" charset="0"/>
              <a:buChar char="•"/>
            </a:pPr>
            <a:endParaRPr lang="fr-BE" sz="1600" i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BE" sz="1800" dirty="0" smtClean="0">
                <a:latin typeface="Arial" pitchFamily="34" charset="0"/>
                <a:cs typeface="Arial" pitchFamily="34" charset="0"/>
              </a:rPr>
              <a:t>   Sous-dimensionnement des poutres</a:t>
            </a:r>
          </a:p>
          <a:p>
            <a:pPr>
              <a:buFont typeface="Arial" pitchFamily="34" charset="0"/>
              <a:buChar char="•"/>
            </a:pPr>
            <a:r>
              <a:rPr lang="fr-BE" sz="1800" dirty="0" smtClean="0">
                <a:latin typeface="Arial" pitchFamily="34" charset="0"/>
                <a:cs typeface="Arial" pitchFamily="34" charset="0"/>
              </a:rPr>
              <a:t>   Contre-flèche importante</a:t>
            </a:r>
          </a:p>
          <a:p>
            <a:pPr>
              <a:buFont typeface="Arial" pitchFamily="34" charset="0"/>
              <a:buChar char="•"/>
            </a:pPr>
            <a:endParaRPr lang="fr-BE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BE" sz="1800" dirty="0" smtClean="0">
                <a:latin typeface="Arial" pitchFamily="34" charset="0"/>
                <a:cs typeface="Arial" pitchFamily="34" charset="0"/>
              </a:rPr>
              <a:t>  Formation d’une rotule plastique en tête de colonne</a:t>
            </a:r>
          </a:p>
          <a:p>
            <a:pPr>
              <a:buFont typeface="Arial" pitchFamily="34" charset="0"/>
              <a:buChar char="•"/>
            </a:pPr>
            <a:endParaRPr lang="fr-BE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BE" sz="1800" dirty="0" smtClean="0">
                <a:latin typeface="Arial" pitchFamily="34" charset="0"/>
                <a:cs typeface="Arial" pitchFamily="34" charset="0"/>
              </a:rPr>
              <a:t>  …</a:t>
            </a:r>
          </a:p>
          <a:p>
            <a:pPr>
              <a:buFont typeface="Arial" pitchFamily="34" charset="0"/>
              <a:buChar char="•"/>
            </a:pPr>
            <a:endParaRPr lang="fr-BE" sz="1600" i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fr-BE" sz="1600" i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fr-BE" sz="1600" i="1" dirty="0" smtClean="0">
              <a:latin typeface="Arial" pitchFamily="34" charset="0"/>
              <a:cs typeface="Arial" pitchFamily="34" charset="0"/>
            </a:endParaRPr>
          </a:p>
          <a:p>
            <a:r>
              <a:rPr lang="fr-BE" sz="1600" i="1" dirty="0" smtClean="0">
                <a:latin typeface="Arial" pitchFamily="34" charset="0"/>
                <a:cs typeface="Arial" pitchFamily="34" charset="0"/>
              </a:rPr>
              <a:t>                                    </a:t>
            </a:r>
            <a:r>
              <a:rPr lang="fr-BE" sz="2000" dirty="0" smtClean="0">
                <a:latin typeface="Arial" pitchFamily="34" charset="0"/>
                <a:cs typeface="Arial" pitchFamily="34" charset="0"/>
              </a:rPr>
              <a:t>Remplacement de l’ouvrage</a:t>
            </a:r>
          </a:p>
          <a:p>
            <a:r>
              <a:rPr lang="fr-B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2000" dirty="0" smtClean="0">
                <a:latin typeface="Arial" pitchFamily="34" charset="0"/>
                <a:cs typeface="Arial" pitchFamily="34" charset="0"/>
              </a:rPr>
              <a:t>                             Etude en cours</a:t>
            </a:r>
            <a:endParaRPr lang="fr-BE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fr-BE" sz="1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èche droite 7"/>
          <p:cNvSpPr/>
          <p:nvPr/>
        </p:nvSpPr>
        <p:spPr bwMode="auto">
          <a:xfrm>
            <a:off x="1547664" y="3717032"/>
            <a:ext cx="720080" cy="288032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332656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u="sng" dirty="0" smtClean="0">
                <a:latin typeface="Arial" pitchFamily="34" charset="0"/>
                <a:cs typeface="Arial" pitchFamily="34" charset="0"/>
              </a:rPr>
              <a:t>Dégradations importantes des entretoises sous le joint de dilatation</a:t>
            </a:r>
          </a:p>
        </p:txBody>
      </p:sp>
      <p:pic>
        <p:nvPicPr>
          <p:cNvPr id="6147" name="Picture 3" descr="\\wallonie.intra\PARTAGES\PROJET\DGO1-DGO160-OA\01001-01500\01132-0 - VIADUC D'YVES GOMEZEE  à  WALCOURT\Photos\DGO165\2016 06 20 IF_Entretoises\IMG_15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692696"/>
            <a:ext cx="3753312" cy="2814984"/>
          </a:xfrm>
          <a:prstGeom prst="rect">
            <a:avLst/>
          </a:prstGeom>
          <a:noFill/>
        </p:spPr>
      </p:pic>
      <p:pic>
        <p:nvPicPr>
          <p:cNvPr id="6149" name="Picture 5" descr="\\wallonie.intra\PARTAGES\PROJET\DGO1-DGO160-OA\01001-01500\01132-0 - VIADUC D'YVES GOMEZEE  à  WALCOURT\Photos\DGO165\2017 02 09 if\IMG_07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764704"/>
            <a:ext cx="4032448" cy="3024336"/>
          </a:xfrm>
          <a:prstGeom prst="rect">
            <a:avLst/>
          </a:prstGeom>
          <a:noFill/>
        </p:spPr>
      </p:pic>
      <p:pic>
        <p:nvPicPr>
          <p:cNvPr id="6148" name="Picture 4" descr="\\wallonie.intra\PARTAGES\PROJET\DGO1-DGO160-OA\01001-01500\01132-0 - VIADUC D'YVES GOMEZEE  à  WALCOURT\Photos\DGO165\2016 06 20 IF_Entretoises\IMG_16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5656" y="3501008"/>
            <a:ext cx="4104456" cy="3078342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5868144" y="4005064"/>
            <a:ext cx="30963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Efforts tellement importants que par endroit rupture des armatures de liaison entre entretoise et poutre: armature lisse manchonnée de 26mm de diamètre rompue au niveau de sa jonction avec le manchon. </a:t>
            </a:r>
            <a:endParaRPr lang="fr-BE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720725" y="332656"/>
            <a:ext cx="7920038" cy="5426794"/>
          </a:xfrm>
        </p:spPr>
        <p:txBody>
          <a:bodyPr/>
          <a:lstStyle/>
          <a:p>
            <a:pPr>
              <a:buNone/>
            </a:pPr>
            <a:r>
              <a:rPr lang="fr-BE" dirty="0" smtClean="0"/>
              <a:t>	</a:t>
            </a:r>
            <a:r>
              <a:rPr lang="fr-BE" u="sng" dirty="0" smtClean="0"/>
              <a:t>Désordres constatés lors de l’IB</a:t>
            </a:r>
            <a:r>
              <a:rPr lang="fr-BE" dirty="0" smtClean="0"/>
              <a:t>	</a:t>
            </a:r>
          </a:p>
          <a:p>
            <a:pPr>
              <a:buNone/>
            </a:pPr>
            <a:endParaRPr lang="fr-BE" dirty="0" smtClean="0"/>
          </a:p>
          <a:p>
            <a:pPr>
              <a:buNone/>
            </a:pPr>
            <a:r>
              <a:rPr lang="fr-BE" dirty="0" smtClean="0"/>
              <a:t>	Rotation des entretoises vers l’intérieur de la travée suite à un effort anormal          fissures</a:t>
            </a:r>
          </a:p>
          <a:p>
            <a:pPr>
              <a:buNone/>
            </a:pPr>
            <a:r>
              <a:rPr lang="fr-BE" dirty="0" smtClean="0"/>
              <a:t>	</a:t>
            </a:r>
          </a:p>
          <a:p>
            <a:pPr>
              <a:buNone/>
            </a:pPr>
            <a:r>
              <a:rPr lang="fr-BE" dirty="0" smtClean="0"/>
              <a:t>	Par endroit un décalage de 26cm de l’entretoise par rapport au chevêtre a été mesuré! Ce décalage a lieu en partie inférieure de l’entretoise, en partie supérieure le mouvement est nettement moins marqué.</a:t>
            </a:r>
          </a:p>
          <a:p>
            <a:pPr>
              <a:buNone/>
            </a:pPr>
            <a:endParaRPr lang="fr-BE" dirty="0" smtClean="0"/>
          </a:p>
          <a:p>
            <a:pPr>
              <a:buNone/>
            </a:pPr>
            <a:r>
              <a:rPr lang="fr-BE" dirty="0" smtClean="0"/>
              <a:t>	</a:t>
            </a:r>
            <a:r>
              <a:rPr lang="fr-FR" dirty="0" smtClean="0"/>
              <a:t>Les décalages mesurés entre le chevêtre et les entretoises, en partie inférieure, sont les suivants :</a:t>
            </a:r>
            <a:endParaRPr lang="fr-BE" dirty="0" smtClean="0"/>
          </a:p>
          <a:p>
            <a:pPr lvl="1">
              <a:buFont typeface="Wingdings" pitchFamily="2" charset="2"/>
              <a:buChar char="q"/>
            </a:pPr>
            <a:r>
              <a:rPr lang="fr-FR" dirty="0" smtClean="0"/>
              <a:t>Entre P1 et P2 :10.5cm</a:t>
            </a:r>
            <a:endParaRPr lang="fr-BE" dirty="0" smtClean="0"/>
          </a:p>
          <a:p>
            <a:pPr lvl="1">
              <a:buFont typeface="Wingdings" pitchFamily="2" charset="2"/>
              <a:buChar char="q"/>
            </a:pPr>
            <a:r>
              <a:rPr lang="fr-FR" dirty="0" smtClean="0"/>
              <a:t>Entre P2 et P3, 12.5cm</a:t>
            </a:r>
            <a:endParaRPr lang="fr-BE" dirty="0" smtClean="0"/>
          </a:p>
          <a:p>
            <a:pPr lvl="1">
              <a:buFont typeface="Wingdings" pitchFamily="2" charset="2"/>
              <a:buChar char="q"/>
            </a:pPr>
            <a:r>
              <a:rPr lang="fr-FR" dirty="0" smtClean="0"/>
              <a:t>Entre P3 et P4 : 23cm</a:t>
            </a:r>
            <a:endParaRPr lang="fr-BE" dirty="0" smtClean="0"/>
          </a:p>
          <a:p>
            <a:pPr lvl="1">
              <a:buFont typeface="Wingdings" pitchFamily="2" charset="2"/>
              <a:buChar char="q"/>
            </a:pPr>
            <a:r>
              <a:rPr lang="fr-FR" dirty="0" smtClean="0"/>
              <a:t>Entre P4 et P5 : 13.5cm</a:t>
            </a:r>
            <a:endParaRPr lang="fr-BE" dirty="0" smtClean="0"/>
          </a:p>
          <a:p>
            <a:pPr lvl="1">
              <a:buFont typeface="Wingdings" pitchFamily="2" charset="2"/>
              <a:buChar char="q"/>
            </a:pPr>
            <a:r>
              <a:rPr lang="fr-FR" dirty="0" smtClean="0"/>
              <a:t>Entre P5 et P6 : 26cm</a:t>
            </a:r>
            <a:endParaRPr lang="fr-BE" dirty="0" smtClean="0"/>
          </a:p>
          <a:p>
            <a:pPr>
              <a:buNone/>
            </a:pPr>
            <a:endParaRPr lang="fr-BE" dirty="0" smtClean="0"/>
          </a:p>
          <a:p>
            <a:endParaRPr lang="fr-BE" dirty="0"/>
          </a:p>
        </p:txBody>
      </p:sp>
      <p:sp>
        <p:nvSpPr>
          <p:cNvPr id="8" name="Flèche droite 7"/>
          <p:cNvSpPr/>
          <p:nvPr/>
        </p:nvSpPr>
        <p:spPr bwMode="auto">
          <a:xfrm>
            <a:off x="4499992" y="1340768"/>
            <a:ext cx="504056" cy="216024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332656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D’anciennes </a:t>
            </a:r>
            <a:r>
              <a:rPr lang="fr-B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réparations sont visibles          le problème n’est pas récent…</a:t>
            </a:r>
          </a:p>
        </p:txBody>
      </p:sp>
      <p:pic>
        <p:nvPicPr>
          <p:cNvPr id="7171" name="Picture 3" descr="\\wallonie.intra\PARTAGES\PROJET\DGO1-DGO160-OA\01001-01500\01132-0 - VIADUC D'YVES GOMEZEE  à  WALCOURT\Photos\DGO165\2017 03 09 FTO_IF_chevetre et poutres\IMG_63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1340768"/>
            <a:ext cx="6984776" cy="5238582"/>
          </a:xfrm>
          <a:prstGeom prst="rect">
            <a:avLst/>
          </a:prstGeom>
          <a:noFill/>
        </p:spPr>
      </p:pic>
      <p:sp>
        <p:nvSpPr>
          <p:cNvPr id="4" name="Flèche droite 3"/>
          <p:cNvSpPr/>
          <p:nvPr/>
        </p:nvSpPr>
        <p:spPr bwMode="auto">
          <a:xfrm>
            <a:off x="4788024" y="404664"/>
            <a:ext cx="576064" cy="2880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332656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u="sng" dirty="0" smtClean="0">
                <a:latin typeface="Arial" pitchFamily="34" charset="0"/>
                <a:cs typeface="Arial" pitchFamily="34" charset="0"/>
              </a:rPr>
              <a:t>Inspection à l’aide d’un endoscope</a:t>
            </a:r>
          </a:p>
        </p:txBody>
      </p:sp>
      <p:pic>
        <p:nvPicPr>
          <p:cNvPr id="4" name="Espace réservé pour une image  4" descr="Récap inspection du 9 mars (2).docx (Lecture seule) - Microsoft Word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005064"/>
            <a:ext cx="3960440" cy="1673160"/>
          </a:xfrm>
        </p:spPr>
      </p:pic>
      <p:sp>
        <p:nvSpPr>
          <p:cNvPr id="5" name="ZoneTexte 4"/>
          <p:cNvSpPr txBox="1"/>
          <p:nvPr/>
        </p:nvSpPr>
        <p:spPr>
          <a:xfrm>
            <a:off x="539552" y="342900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dirty="0" smtClean="0"/>
              <a:t>On suspecte la présence de 2 « blocs » derrière les entretoises:</a:t>
            </a:r>
            <a:endParaRPr lang="fr-BE" sz="1800" dirty="0"/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88024" y="4005064"/>
            <a:ext cx="3312368" cy="1728192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79712" y="980728"/>
            <a:ext cx="4752975" cy="236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51520" y="260648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u="sng" dirty="0" smtClean="0">
                <a:latin typeface="Arial" pitchFamily="34" charset="0"/>
                <a:cs typeface="Arial" pitchFamily="34" charset="0"/>
              </a:rPr>
              <a:t>Déplacement/température joint côté gauche (entre le 09/02/17 et le 30/03/17)</a:t>
            </a:r>
          </a:p>
        </p:txBody>
      </p:sp>
      <p:pic>
        <p:nvPicPr>
          <p:cNvPr id="7" name="Espace réservé pour une image  4" descr="affichage.vi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4567" y="2276872"/>
            <a:ext cx="8775571" cy="4392488"/>
          </a:xfrm>
        </p:spPr>
      </p:pic>
      <p:pic>
        <p:nvPicPr>
          <p:cNvPr id="8195" name="Picture 3" descr="\\wallonie.intra\PARTAGES\PROJET\DGO1-DGO160-OA\01001-01500\01132-0 - VIADUC D'YVES GOMEZEE  à  WALCOURT\Photos\DGO165\2017 02 09 if\IMG_08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620688"/>
            <a:ext cx="3103489" cy="232761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779912" y="1124744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1h entre 2 mesures</a:t>
            </a:r>
          </a:p>
          <a:p>
            <a:r>
              <a:rPr lang="fr-BE" sz="1400" dirty="0" smtClean="0"/>
              <a:t>Echelle: dixième de mm, dixième de degré</a:t>
            </a:r>
            <a:endParaRPr lang="fr-B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51520" y="260648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u="sng" dirty="0" smtClean="0">
                <a:latin typeface="Arial" pitchFamily="34" charset="0"/>
                <a:cs typeface="Arial" pitchFamily="34" charset="0"/>
              </a:rPr>
              <a:t>Déplacement/température côté droit (entre le 09/02/17 et le 18/04/17)</a:t>
            </a:r>
            <a:endParaRPr lang="fr-BE" sz="2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Espace réservé pour une image  5" descr="affichage.vi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512" y="836712"/>
            <a:ext cx="8724764" cy="4320480"/>
          </a:xfrm>
        </p:spPr>
      </p:pic>
      <p:sp>
        <p:nvSpPr>
          <p:cNvPr id="7" name="Flèche droite 6"/>
          <p:cNvSpPr/>
          <p:nvPr/>
        </p:nvSpPr>
        <p:spPr bwMode="auto">
          <a:xfrm>
            <a:off x="539552" y="5589240"/>
            <a:ext cx="504056" cy="2880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59632" y="5517232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Blocage quand températures plus élevées</a:t>
            </a:r>
            <a:endParaRPr lang="fr-B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A1E4-CEDD-431D-9FDA-6D8200707CFF}" type="slidenum">
              <a:rPr lang="fr-FR" smtClean="0"/>
              <a:pPr/>
              <a:t>9</a:t>
            </a:fld>
            <a:r>
              <a:rPr lang="fr-FR" smtClean="0">
                <a:solidFill>
                  <a:schemeClr val="tx1"/>
                </a:solidFill>
              </a:rPr>
              <a:t> 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95536" y="332656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u="sng" dirty="0" smtClean="0">
                <a:latin typeface="Arial" pitchFamily="34" charset="0"/>
                <a:cs typeface="Arial" pitchFamily="34" charset="0"/>
              </a:rPr>
              <a:t>Intervention dans le hiatus: carottages dans les entretoises</a:t>
            </a:r>
          </a:p>
        </p:txBody>
      </p:sp>
      <p:pic>
        <p:nvPicPr>
          <p:cNvPr id="2050" name="Picture 2" descr="R:\DGO1-DGO160-OA\01001-01500\01132-0 - VIADUC D'YVES GOMEZEE  à  WALCOURT\Photos\DGO131\IMG_20170419_1434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896" y="908720"/>
            <a:ext cx="2592288" cy="4608512"/>
          </a:xfrm>
          <a:prstGeom prst="rect">
            <a:avLst/>
          </a:prstGeom>
          <a:noFill/>
        </p:spPr>
      </p:pic>
      <p:pic>
        <p:nvPicPr>
          <p:cNvPr id="2051" name="Picture 3" descr="R:\DGO1-DGO160-OA\01001-01500\01132-0 - VIADUC D'YVES GOMEZEE  à  WALCOURT\Photos\DGO131\IMG_20170418_1406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192" y="908720"/>
            <a:ext cx="2592288" cy="4608512"/>
          </a:xfrm>
          <a:prstGeom prst="rect">
            <a:avLst/>
          </a:prstGeom>
          <a:noFill/>
        </p:spPr>
      </p:pic>
      <p:pic>
        <p:nvPicPr>
          <p:cNvPr id="2052" name="Picture 4" descr="R:\DGO1-DGO160-OA\01001-01500\01132-0 - VIADUC D'YVES GOMEZEE  à  WALCOURT\Photos\DGO131\IMG_20170418_121803.jpg"/>
          <p:cNvPicPr>
            <a:picLocks noChangeAspect="1" noChangeArrowheads="1"/>
          </p:cNvPicPr>
          <p:nvPr/>
        </p:nvPicPr>
        <p:blipFill>
          <a:blip r:embed="rId4"/>
          <a:srcRect r="60937"/>
          <a:stretch>
            <a:fillRect/>
          </a:stretch>
        </p:blipFill>
        <p:spPr bwMode="auto">
          <a:xfrm flipV="1">
            <a:off x="323528" y="908720"/>
            <a:ext cx="3200013" cy="46080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516216" y="4725144"/>
            <a:ext cx="2304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Certaines entretoises sont cisaillées dans leur épaisseur (55cm)</a:t>
            </a:r>
            <a:endParaRPr lang="fr-B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Nouvelle pré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84" charset="0"/>
          </a:defRPr>
        </a:defPPr>
      </a:lstStyle>
    </a:lnDef>
  </a:objectDefaults>
  <a:extraClrSchemeLst>
    <a:extraClrScheme>
      <a:clrScheme name="Nouvelle présentation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1230</TotalTime>
  <Words>382</Words>
  <Application>Microsoft Office PowerPoint</Application>
  <PresentationFormat>Affichage à l'écran (4:3)</PresentationFormat>
  <Paragraphs>71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Nouvelle présentation</vt:lpstr>
      <vt:lpstr>VIADUC d’YVES-GOMEZEE à WALCOURT (BDOA 1132)  problématique suite au remplacement du joint de dilatation    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MINETTE Damien</dc:creator>
  <cp:lastModifiedBy>29868</cp:lastModifiedBy>
  <cp:revision>191</cp:revision>
  <cp:lastPrinted>1904-01-01T00:00:00Z</cp:lastPrinted>
  <dcterms:created xsi:type="dcterms:W3CDTF">2010-07-12T12:16:31Z</dcterms:created>
  <dcterms:modified xsi:type="dcterms:W3CDTF">2017-12-19T08:04:20Z</dcterms:modified>
</cp:coreProperties>
</file>