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257" r:id="rId3"/>
    <p:sldId id="258" r:id="rId4"/>
    <p:sldId id="297" r:id="rId5"/>
    <p:sldId id="260" r:id="rId6"/>
    <p:sldId id="262" r:id="rId7"/>
    <p:sldId id="265" r:id="rId8"/>
    <p:sldId id="299" r:id="rId9"/>
    <p:sldId id="268" r:id="rId10"/>
    <p:sldId id="300" r:id="rId11"/>
    <p:sldId id="272" r:id="rId12"/>
    <p:sldId id="273" r:id="rId13"/>
    <p:sldId id="301" r:id="rId14"/>
    <p:sldId id="296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02" r:id="rId36"/>
    <p:sldId id="295" r:id="rId37"/>
  </p:sldIdLst>
  <p:sldSz cx="9906000" cy="6858000" type="A4"/>
  <p:notesSz cx="6858000" cy="9144000"/>
  <p:defaultTextStyle>
    <a:defPPr>
      <a:defRPr lang="fr-FR"/>
    </a:defPPr>
    <a:lvl1pPr marL="0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1428" y="-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82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93BCE-3E9E-4D4C-94CC-2E826C4AA15A}" type="datetimeFigureOut">
              <a:rPr lang="fr-BE" smtClean="0"/>
              <a:pPr/>
              <a:t>18/12/2017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E2F3E-436F-4F34-A033-2EE355D55DD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4841C-3590-4EFD-AD1E-74C3CEFDE9BF}" type="datetimeFigureOut">
              <a:rPr lang="fr-BE" smtClean="0"/>
              <a:pPr/>
              <a:t>18/12/2017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0DE16-8FAD-4284-9EDC-8AB90085A30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5664000"/>
            <a:ext cx="234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475894" y="3840000"/>
            <a:ext cx="7648960" cy="20592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rgbClr val="0071B9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124854" y="612735"/>
            <a:ext cx="781146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7181850" y="206375"/>
            <a:ext cx="2228850" cy="4387851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06375"/>
            <a:ext cx="6521450" cy="438785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22337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780787" y="539750"/>
            <a:ext cx="8580041" cy="5219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520296" y="6477000"/>
            <a:ext cx="1950244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5664000"/>
            <a:ext cx="234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475894" y="3840000"/>
            <a:ext cx="7648960" cy="2059200"/>
          </a:xfrm>
        </p:spPr>
        <p:txBody>
          <a:bodyPr anchor="t">
            <a:normAutofit/>
          </a:bodyPr>
          <a:lstStyle>
            <a:lvl1pPr algn="l">
              <a:defRPr sz="3500" b="1">
                <a:solidFill>
                  <a:srgbClr val="0071B9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124854" y="612735"/>
            <a:ext cx="781146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7287" tIns="53643" rIns="107287" bIns="53643"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885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666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520469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>
            <a:normAutofit/>
          </a:bodyPr>
          <a:lstStyle>
            <a:lvl1pPr algn="l">
              <a:defRPr sz="42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155007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7160" y="1200151"/>
            <a:ext cx="4053290" cy="339407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200151"/>
            <a:ext cx="4088611" cy="339407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683131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10053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658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1861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520469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46237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xmlns="" val="289506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116621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7181850" y="206375"/>
            <a:ext cx="2228850" cy="4387851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06375"/>
            <a:ext cx="6521450" cy="438785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22337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780787" y="539750"/>
            <a:ext cx="8580041" cy="5219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520296" y="6477000"/>
            <a:ext cx="1950244" cy="1793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>
            <a:normAutofit/>
          </a:bodyPr>
          <a:lstStyle>
            <a:lvl1pPr algn="l">
              <a:defRPr sz="42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17160" y="1200151"/>
            <a:ext cx="4053290" cy="339407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200151"/>
            <a:ext cx="4088611" cy="3394075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04EB6A17-D7A4-3049-9C0B-80302430D2B0}" type="datetimeFigureOut">
              <a:rPr lang="fr-FR" smtClean="0"/>
              <a:pPr/>
              <a:t>18/12/2017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lIns="107287" tIns="53643" rIns="107287" bIns="53643"/>
          <a:lstStyle/>
          <a:p>
            <a:fld id="{2E794143-8163-F543-A4DC-FC997488DC9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0364" y="274639"/>
            <a:ext cx="8523797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0364" y="1600201"/>
            <a:ext cx="8523797" cy="4303799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890"/>
            <a:ext cx="1999797" cy="864110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8776867" y="0"/>
            <a:ext cx="1129133" cy="296800"/>
          </a:xfrm>
          <a:prstGeom prst="rect">
            <a:avLst/>
          </a:prstGeom>
        </p:spPr>
        <p:txBody>
          <a:bodyPr lIns="107287" tIns="53643" rIns="107287" bIns="53643"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94143-8163-F543-A4DC-FC997488DC9F}" type="slidenum">
              <a:rPr lang="fr-FR" sz="1400" b="1" smtClean="0">
                <a:solidFill>
                  <a:srgbClr val="898989"/>
                </a:solidFill>
              </a:rPr>
              <a:pPr/>
              <a:t>‹N°›</a:t>
            </a:fld>
            <a:endParaRPr lang="fr-FR" sz="14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931000" y="6618000"/>
            <a:ext cx="975000" cy="240000"/>
          </a:xfrm>
          <a:prstGeom prst="rect">
            <a:avLst/>
          </a:prstGeom>
          <a:solidFill>
            <a:srgbClr val="0071B9"/>
          </a:solidFill>
          <a:ln>
            <a:noFill/>
          </a:ln>
          <a:extLst/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22111"/>
            <a:ext cx="8736000" cy="3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4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400" b="1" kern="1200" dirty="0" smtClean="0">
                <a:solidFill>
                  <a:srgbClr val="0071B9"/>
                </a:solidFill>
                <a:effectLst/>
                <a:latin typeface="Arial"/>
                <a:ea typeface="ＭＳ Ｐゴシック" charset="0"/>
                <a:cs typeface="Arial"/>
              </a:rPr>
              <a:t>mobilité voies hydrauliques</a:t>
            </a:r>
            <a:endParaRPr lang="fr-FR" sz="1400" b="1" dirty="0">
              <a:solidFill>
                <a:srgbClr val="0071B9"/>
              </a:solidFill>
              <a:latin typeface="Arial"/>
              <a:cs typeface="Arial"/>
            </a:endParaRPr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0" y="5993890"/>
            <a:ext cx="9906000" cy="8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536433" rtl="0" eaLnBrk="1" latinLnBrk="0" hangingPunct="1">
        <a:spcBef>
          <a:spcPct val="0"/>
        </a:spcBef>
        <a:buNone/>
        <a:defRPr sz="3300" b="1" kern="1200">
          <a:solidFill>
            <a:srgbClr val="0071B9"/>
          </a:solidFill>
          <a:latin typeface="Arial"/>
          <a:ea typeface="+mj-ea"/>
          <a:cs typeface="Arial"/>
        </a:defRPr>
      </a:lvl1pPr>
    </p:titleStyle>
    <p:bodyStyle>
      <a:lvl1pPr marL="402325" indent="-402325" algn="l" defTabSz="53643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871703" indent="-335270" algn="l" defTabSz="536433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Arial"/>
          <a:ea typeface="+mn-ea"/>
          <a:cs typeface="Arial"/>
        </a:defRPr>
      </a:lvl2pPr>
      <a:lvl3pPr marL="1341082" indent="-268216" algn="l" defTabSz="53643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1877515" indent="-268216" algn="l" defTabSz="536433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4pPr>
      <a:lvl5pPr marL="2413947" indent="-268216" algn="l" defTabSz="536433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0364" y="274639"/>
            <a:ext cx="8523797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0364" y="1600201"/>
            <a:ext cx="8523797" cy="4303799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04001"/>
            <a:ext cx="2207825" cy="953999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7722000" y="288000"/>
            <a:ext cx="1950000" cy="720000"/>
          </a:xfrm>
          <a:prstGeom prst="rect">
            <a:avLst/>
          </a:prstGeom>
        </p:spPr>
        <p:txBody>
          <a:bodyPr lIns="107287" tIns="53643" rIns="107287" bIns="53643"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400" smtClean="0">
                <a:solidFill>
                  <a:srgbClr val="898989"/>
                </a:solidFill>
              </a:rPr>
              <a:pPr/>
              <a:t>18/12/2017</a:t>
            </a:fld>
            <a:endParaRPr lang="fr-FR" sz="1400" dirty="0" smtClean="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400" b="1" smtClean="0">
                <a:solidFill>
                  <a:srgbClr val="898989"/>
                </a:solidFill>
              </a:rPr>
              <a:pPr/>
              <a:t>‹N°›</a:t>
            </a:fld>
            <a:endParaRPr lang="fr-FR" sz="14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931000" y="6618000"/>
            <a:ext cx="975000" cy="240000"/>
          </a:xfrm>
          <a:prstGeom prst="rect">
            <a:avLst/>
          </a:prstGeom>
          <a:solidFill>
            <a:srgbClr val="0071B9"/>
          </a:solidFill>
          <a:ln>
            <a:noFill/>
          </a:ln>
          <a:extLst/>
        </p:spPr>
        <p:txBody>
          <a:bodyPr lIns="107287" tIns="53643" rIns="107287" bIns="53643"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22111"/>
            <a:ext cx="8736000" cy="3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400" b="1" dirty="0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400" b="1" kern="1200" dirty="0" smtClean="0">
                <a:solidFill>
                  <a:srgbClr val="0071B9"/>
                </a:solidFill>
                <a:effectLst/>
                <a:latin typeface="Arial"/>
                <a:ea typeface="ＭＳ Ｐゴシック" charset="0"/>
                <a:cs typeface="Arial"/>
              </a:rPr>
              <a:t>mobilité voies hydrauliques</a:t>
            </a:r>
            <a:endParaRPr lang="fr-FR" sz="1400" b="1" dirty="0">
              <a:solidFill>
                <a:srgbClr val="0071B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536433" rtl="0" eaLnBrk="1" latinLnBrk="0" hangingPunct="1">
        <a:spcBef>
          <a:spcPct val="0"/>
        </a:spcBef>
        <a:buNone/>
        <a:defRPr sz="3300" b="1" kern="1200">
          <a:solidFill>
            <a:srgbClr val="0071B9"/>
          </a:solidFill>
          <a:latin typeface="Arial"/>
          <a:ea typeface="+mj-ea"/>
          <a:cs typeface="Arial"/>
        </a:defRPr>
      </a:lvl1pPr>
    </p:titleStyle>
    <p:bodyStyle>
      <a:lvl1pPr marL="402325" indent="-402325" algn="l" defTabSz="53643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871703" indent="-335270" algn="l" defTabSz="536433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Arial"/>
          <a:ea typeface="+mn-ea"/>
          <a:cs typeface="Arial"/>
        </a:defRPr>
      </a:lvl2pPr>
      <a:lvl3pPr marL="1341082" indent="-268216" algn="l" defTabSz="53643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Arial"/>
          <a:ea typeface="+mn-ea"/>
          <a:cs typeface="Arial"/>
        </a:defRPr>
      </a:lvl3pPr>
      <a:lvl4pPr marL="1877515" indent="-268216" algn="l" defTabSz="536433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Arial"/>
          <a:ea typeface="+mn-ea"/>
          <a:cs typeface="Arial"/>
        </a:defRPr>
      </a:lvl4pPr>
      <a:lvl5pPr marL="2413947" indent="-268216" algn="l" defTabSz="536433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950380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53643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53643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oleObject" Target="../embeddings/oleObject7.bin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11619\Documents\PPT\EauHeure_0.avi" TargetMode="Externa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11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Grp="1" noChangeArrowheads="1"/>
          </p:cNvSpPr>
          <p:nvPr>
            <p:ph type="ctrTitle" idx="4294967295"/>
          </p:nvPr>
        </p:nvSpPr>
        <p:spPr>
          <a:xfrm>
            <a:off x="194473" y="2733195"/>
            <a:ext cx="9517057" cy="1584176"/>
          </a:xfrm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sz="3200" cap="none" smtClean="0">
                <a:solidFill>
                  <a:srgbClr val="009900"/>
                </a:solidFill>
                <a:ea typeface="Geneva" pitchFamily="64" charset="-128"/>
              </a:rPr>
              <a:t/>
            </a:r>
            <a:br>
              <a:rPr lang="fr-FR" sz="3200" cap="none" smtClean="0">
                <a:solidFill>
                  <a:srgbClr val="009900"/>
                </a:solidFill>
                <a:ea typeface="Geneva" pitchFamily="64" charset="-128"/>
              </a:rPr>
            </a:br>
            <a:r>
              <a:rPr lang="fr-FR" sz="3200" cap="none" smtClean="0">
                <a:solidFill>
                  <a:srgbClr val="0070C0"/>
                </a:solidFill>
                <a:ea typeface="Geneva" pitchFamily="64" charset="-128"/>
              </a:rPr>
              <a:t>La Direction de la Gestion hydrologique intégrée (DO223)</a:t>
            </a:r>
            <a:r>
              <a:rPr lang="fr-FR" sz="3200" cap="none" smtClean="0">
                <a:solidFill>
                  <a:srgbClr val="009900"/>
                </a:solidFill>
                <a:ea typeface="Geneva" pitchFamily="64" charset="-128"/>
              </a:rPr>
              <a:t/>
            </a:r>
            <a:br>
              <a:rPr lang="fr-FR" sz="3200" cap="none" smtClean="0">
                <a:solidFill>
                  <a:srgbClr val="009900"/>
                </a:solidFill>
                <a:ea typeface="Geneva" pitchFamily="64" charset="-128"/>
              </a:rPr>
            </a:br>
            <a:r>
              <a:rPr lang="fr-FR" sz="3200" cap="none" smtClean="0">
                <a:effectLst>
                  <a:outerShdw blurRad="38100" dist="38100" dir="2700000" algn="tl">
                    <a:srgbClr val="000000"/>
                  </a:outerShdw>
                </a:effectLst>
                <a:ea typeface="Geneva" pitchFamily="64" charset="-128"/>
              </a:rPr>
              <a:t/>
            </a:r>
            <a:br>
              <a:rPr lang="fr-FR" sz="3200" cap="none" smtClean="0">
                <a:effectLst>
                  <a:outerShdw blurRad="38100" dist="38100" dir="2700000" algn="tl">
                    <a:srgbClr val="000000"/>
                  </a:outerShdw>
                </a:effectLst>
                <a:ea typeface="Geneva" pitchFamily="64" charset="-128"/>
              </a:rPr>
            </a:br>
            <a:endParaRPr lang="fr-FR" cap="none" smtClean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Geneva" pitchFamily="64" charset="-128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3861048"/>
            <a:ext cx="9906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nl-NL" sz="1800" kern="0" smtClean="0">
              <a:latin typeface="+mn-lt"/>
              <a:ea typeface="Geneva" pitchFamily="96" charset="-128"/>
              <a:cs typeface="Geneva" pitchFamily="96" charset="-128"/>
            </a:endParaRPr>
          </a:p>
          <a:p>
            <a:pPr algn="ctr">
              <a:spcBef>
                <a:spcPct val="20000"/>
              </a:spcBef>
              <a:defRPr/>
            </a:pPr>
            <a:r>
              <a:rPr lang="nl-NL" sz="1800" kern="0" smtClean="0">
                <a:latin typeface="+mn-lt"/>
                <a:ea typeface="Geneva" pitchFamily="96" charset="-128"/>
                <a:cs typeface="Geneva" pitchFamily="96" charset="-128"/>
              </a:rPr>
              <a:t>Services disponibles</a:t>
            </a:r>
          </a:p>
          <a:p>
            <a:pPr marL="342900" indent="-342900" algn="ctr">
              <a:spcBef>
                <a:spcPct val="20000"/>
              </a:spcBef>
              <a:buFontTx/>
              <a:buChar char="•"/>
              <a:defRPr/>
            </a:pPr>
            <a:endParaRPr lang="nl-NL" sz="1600" kern="0">
              <a:latin typeface="+mn-lt"/>
              <a:ea typeface="Geneva" pitchFamily="112" charset="-128"/>
            </a:endParaRPr>
          </a:p>
          <a:p>
            <a:pPr marL="742950" lvl="1" indent="-285750" algn="ctr">
              <a:spcBef>
                <a:spcPct val="20000"/>
              </a:spcBef>
              <a:buFontTx/>
              <a:buChar char="–"/>
              <a:defRPr/>
            </a:pPr>
            <a:endParaRPr lang="nl-NL" sz="2000" kern="0">
              <a:latin typeface="+mn-lt"/>
              <a:ea typeface="Geneva" pitchFamily="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272481" y="764706"/>
            <a:ext cx="2106234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Bathymétrie</a:t>
            </a:r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4471" y="1052739"/>
            <a:ext cx="1638182" cy="131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 descr="Meuse-L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98629" y="1556793"/>
            <a:ext cx="233249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484950" y="1052739"/>
            <a:ext cx="2184243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Planification</a:t>
            </a: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/>
        </p:nvGraphicFramePr>
        <p:xfrm>
          <a:off x="4528262" y="1556793"/>
          <a:ext cx="5377738" cy="4347989"/>
        </p:xfrm>
        <a:graphic>
          <a:graphicData uri="http://schemas.openxmlformats.org/presentationml/2006/ole">
            <p:oleObj spid="_x0000_s12290" name="Photo Editor Photo" r:id="rId5" imgW="9561905" imgH="7268590" progId="">
              <p:embed/>
            </p:oleObj>
          </a:graphicData>
        </a:graphic>
      </p:graphicFrame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201140" y="5157192"/>
            <a:ext cx="3354373" cy="6001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Localisation </a:t>
            </a:r>
          </a:p>
          <a:p>
            <a:pPr algn="ctr" eaLnBrk="0" hangingPunct="0"/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Volumes</a:t>
            </a:r>
          </a:p>
          <a:p>
            <a:pPr algn="ctr" eaLnBrk="0" hangingPunct="0"/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Filières de traitement et de valorisation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5" descr="CNB054-01-300-35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46766" y="4005067"/>
            <a:ext cx="624069" cy="212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89022" y="3582599"/>
            <a:ext cx="2184243" cy="239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lèche droite 25"/>
          <p:cNvSpPr/>
          <p:nvPr/>
        </p:nvSpPr>
        <p:spPr bwMode="auto">
          <a:xfrm>
            <a:off x="3704861" y="2528901"/>
            <a:ext cx="1404156" cy="7920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52450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Planification des dragages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72481" y="3059379"/>
            <a:ext cx="2730303" cy="52322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Analyse des sédiments (DO222)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17"/>
          <p:cNvSpPr txBox="1">
            <a:spLocks noChangeArrowheads="1"/>
          </p:cNvSpPr>
          <p:nvPr/>
        </p:nvSpPr>
        <p:spPr bwMode="auto">
          <a:xfrm>
            <a:off x="272480" y="764706"/>
            <a:ext cx="3900433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Travaux de dragages d’entretien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6508" y="1196752"/>
            <a:ext cx="343802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79147" y="1196752"/>
            <a:ext cx="3626853" cy="453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photo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70837" y="1196752"/>
            <a:ext cx="2563718" cy="165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droite 13"/>
          <p:cNvSpPr/>
          <p:nvPr/>
        </p:nvSpPr>
        <p:spPr bwMode="auto">
          <a:xfrm>
            <a:off x="3392827" y="3140968"/>
            <a:ext cx="3744416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584515" y="5301208"/>
            <a:ext cx="1637242" cy="261610"/>
          </a:xfrm>
          <a:prstGeom prst="rect">
            <a:avLst/>
          </a:prstGeom>
          <a:solidFill>
            <a:schemeClr val="hlink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050" i="1">
                <a:solidFill>
                  <a:srgbClr val="000000"/>
                </a:solidFill>
                <a:latin typeface="Tahoma" pitchFamily="34" charset="0"/>
              </a:rPr>
              <a:t>Insurvey</a:t>
            </a:r>
            <a:endParaRPr lang="fr-FR" sz="600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7839321" y="1196752"/>
            <a:ext cx="1637242" cy="261610"/>
          </a:xfrm>
          <a:prstGeom prst="rect">
            <a:avLst/>
          </a:prstGeom>
          <a:solidFill>
            <a:schemeClr val="hlink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050" i="1">
                <a:solidFill>
                  <a:srgbClr val="000000"/>
                </a:solidFill>
                <a:latin typeface="Tahoma" pitchFamily="34" charset="0"/>
              </a:rPr>
              <a:t>Outsurvey</a:t>
            </a:r>
            <a:endParaRPr lang="fr-FR" sz="600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94473" y="260648"/>
            <a:ext cx="4368485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Contrôle des dragages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18" name="Picture 24" descr="Dendre DSC0417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94905" y="3645024"/>
            <a:ext cx="3080792" cy="2132856"/>
          </a:xfrm>
          <a:prstGeom prst="rect">
            <a:avLst/>
          </a:prstGeom>
          <a:noFill/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747199" y="5589243"/>
            <a:ext cx="3042338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Contrôle de l’exécution des travaux et des volumes admis en payement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4" y="129988"/>
            <a:ext cx="8523797" cy="1143000"/>
          </a:xfrm>
        </p:spPr>
        <p:txBody>
          <a:bodyPr>
            <a:normAutofit/>
          </a:bodyPr>
          <a:lstStyle/>
          <a:p>
            <a:r>
              <a:rPr lang="fr-BE" sz="2000" smtClean="0"/>
              <a:t>4. Expertise : services proposés </a:t>
            </a:r>
            <a:r>
              <a:rPr lang="fr-BE" sz="1400" smtClean="0"/>
              <a:t>(liste non exhaustive)</a:t>
            </a:r>
            <a:endParaRPr lang="fr-BE" sz="14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64" y="1018896"/>
            <a:ext cx="9036695" cy="583910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1400" smtClean="0"/>
              <a:t>Etudes de déploiement d’un réseau de télémesure hydrométéorologique</a:t>
            </a:r>
          </a:p>
          <a:p>
            <a:pPr>
              <a:buFontTx/>
              <a:buChar char="-"/>
            </a:pPr>
            <a:r>
              <a:rPr lang="fr-BE" sz="1400" smtClean="0"/>
              <a:t>Etude de mise en place d’un service d’alertes aux crues ou étiages</a:t>
            </a:r>
          </a:p>
          <a:p>
            <a:pPr>
              <a:buFontTx/>
              <a:buChar char="-"/>
            </a:pPr>
            <a:r>
              <a:rPr lang="fr-BE" sz="1400" smtClean="0"/>
              <a:t>Campagnes de mesures hydrologiques</a:t>
            </a:r>
          </a:p>
          <a:p>
            <a:pPr>
              <a:buFontTx/>
              <a:buChar char="-"/>
            </a:pPr>
            <a:r>
              <a:rPr lang="fr-BE" sz="1400" smtClean="0"/>
              <a:t>Traitement de données hydrologiques</a:t>
            </a:r>
          </a:p>
          <a:p>
            <a:pPr>
              <a:buFontTx/>
              <a:buChar char="-"/>
            </a:pPr>
            <a:r>
              <a:rPr lang="fr-BE" sz="1400" smtClean="0"/>
              <a:t>Etudes de protection contre les inondations </a:t>
            </a:r>
            <a:r>
              <a:rPr lang="fr-BE" sz="1100" smtClean="0"/>
              <a:t>(1)</a:t>
            </a: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Détermination des aléas d’inondations (naturelles ou artificielles) et des risques </a:t>
            </a:r>
            <a:r>
              <a:rPr lang="fr-BE" sz="1100" smtClean="0"/>
              <a:t>(1)</a:t>
            </a: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Impacts hydrologiques du changement climatique </a:t>
            </a:r>
            <a:r>
              <a:rPr lang="fr-BE" sz="1100" smtClean="0"/>
              <a:t>(1)</a:t>
            </a: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Inspections et mesures géophysiques subaquatiques </a:t>
            </a:r>
            <a:r>
              <a:rPr lang="fr-BE" sz="1100" smtClean="0"/>
              <a:t>(2) </a:t>
            </a:r>
            <a:r>
              <a:rPr lang="fr-BE" sz="1400" smtClean="0"/>
              <a:t>:</a:t>
            </a:r>
          </a:p>
          <a:p>
            <a:pPr lvl="1">
              <a:buFontTx/>
              <a:buChar char="-"/>
            </a:pPr>
            <a:r>
              <a:rPr lang="fr-BE" sz="1200" smtClean="0"/>
              <a:t>sonar multifaisceux, monofaisceau, side scan, sectoriel, imager</a:t>
            </a:r>
          </a:p>
          <a:p>
            <a:pPr lvl="1">
              <a:buFontTx/>
              <a:buChar char="-"/>
            </a:pPr>
            <a:r>
              <a:rPr lang="fr-BE" sz="1200" smtClean="0"/>
              <a:t>sismique réfraction, géoélectricité, magnétométrie</a:t>
            </a:r>
          </a:p>
          <a:p>
            <a:pPr lvl="1">
              <a:buFontTx/>
              <a:buChar char="-"/>
            </a:pPr>
            <a:r>
              <a:rPr lang="fr-BE" sz="1200" smtClean="0"/>
              <a:t>R.O.V</a:t>
            </a:r>
          </a:p>
          <a:p>
            <a:pPr>
              <a:buFontTx/>
              <a:buChar char="-"/>
            </a:pPr>
            <a:r>
              <a:rPr lang="fr-BE" sz="1400" smtClean="0"/>
              <a:t>Inspections et mesures géophysiques depuis un bateau </a:t>
            </a:r>
            <a:r>
              <a:rPr lang="fr-BE" sz="1100" smtClean="0"/>
              <a:t>(2)</a:t>
            </a:r>
            <a:r>
              <a:rPr lang="fr-BE" sz="1400" smtClean="0"/>
              <a:t> :</a:t>
            </a:r>
          </a:p>
          <a:p>
            <a:pPr lvl="1">
              <a:buFontTx/>
              <a:buChar char="-"/>
            </a:pPr>
            <a:r>
              <a:rPr lang="fr-BE" sz="1200" smtClean="0"/>
              <a:t>imagerie</a:t>
            </a:r>
          </a:p>
          <a:p>
            <a:pPr lvl="1">
              <a:buFontTx/>
              <a:buChar char="-"/>
            </a:pPr>
            <a:r>
              <a:rPr lang="fr-BE" sz="1200" smtClean="0"/>
              <a:t>lidar</a:t>
            </a:r>
            <a:endParaRPr lang="fr-BE" sz="1050" smtClean="0"/>
          </a:p>
          <a:p>
            <a:pPr>
              <a:buFontTx/>
              <a:buChar char="-"/>
            </a:pPr>
            <a:r>
              <a:rPr lang="fr-BE" sz="1400" smtClean="0"/>
              <a:t>Inspections au sol </a:t>
            </a:r>
            <a:r>
              <a:rPr lang="fr-BE" sz="1100" smtClean="0"/>
              <a:t>(2)</a:t>
            </a:r>
            <a:r>
              <a:rPr lang="fr-BE" sz="1400" smtClean="0"/>
              <a:t> :</a:t>
            </a:r>
          </a:p>
          <a:p>
            <a:pPr lvl="1">
              <a:buFontTx/>
              <a:buChar char="-"/>
            </a:pPr>
            <a:r>
              <a:rPr lang="fr-BE" sz="1200" smtClean="0"/>
              <a:t>géoradar</a:t>
            </a:r>
          </a:p>
          <a:p>
            <a:pPr>
              <a:buFontTx/>
              <a:buChar char="-"/>
            </a:pPr>
            <a:r>
              <a:rPr lang="fr-BE" sz="1400" smtClean="0"/>
              <a:t>Mise en place d’outils de gestion de données cartographiques (web-service) </a:t>
            </a:r>
            <a:r>
              <a:rPr lang="fr-BE" sz="1100" smtClean="0"/>
              <a:t>(2)</a:t>
            </a:r>
            <a:endParaRPr lang="fr-BE" sz="1400" smtClean="0"/>
          </a:p>
          <a:p>
            <a:pPr>
              <a:buFontTx/>
              <a:buChar char="-"/>
            </a:pPr>
            <a:endParaRPr lang="fr-BE" sz="1400" smtClean="0"/>
          </a:p>
          <a:p>
            <a:pPr lvl="1">
              <a:buNone/>
            </a:pPr>
            <a:r>
              <a:rPr lang="fr-BE" sz="1100" smtClean="0"/>
              <a:t>(1) missions partiellement externalisées</a:t>
            </a:r>
          </a:p>
          <a:p>
            <a:pPr lvl="1">
              <a:buNone/>
            </a:pPr>
            <a:r>
              <a:rPr lang="fr-BE" sz="1100" smtClean="0"/>
              <a:t>(2) missions majoritairement externalisées</a:t>
            </a:r>
          </a:p>
          <a:p>
            <a:pPr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200" smtClean="0"/>
          </a:p>
          <a:p>
            <a:pPr lvl="1">
              <a:buFontTx/>
              <a:buChar char="-"/>
            </a:pPr>
            <a:endParaRPr lang="fr-BE" sz="1200" smtClean="0"/>
          </a:p>
          <a:p>
            <a:pPr>
              <a:buAutoNum type="arabicParenR"/>
            </a:pPr>
            <a:endParaRPr lang="fr-BE" sz="1050" smtClean="0"/>
          </a:p>
          <a:p>
            <a:pPr>
              <a:buNone/>
            </a:pPr>
            <a:endParaRPr lang="fr-BE" sz="1400" smtClean="0"/>
          </a:p>
          <a:p>
            <a:endParaRPr lang="fr-BE" sz="1400" smtClean="0"/>
          </a:p>
          <a:p>
            <a:pPr>
              <a:buNone/>
            </a:pPr>
            <a:endParaRPr lang="fr-BE" sz="105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03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2481" y="820235"/>
            <a:ext cx="4780660" cy="3204918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72481" y="260648"/>
            <a:ext cx="888048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Campagnes de mesures hydrologiques et traitement de données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153" y="2809597"/>
            <a:ext cx="4953560" cy="311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72481" y="260648"/>
            <a:ext cx="546060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Prévention des inondations naturelles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4473" y="764704"/>
            <a:ext cx="881497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fr-BE" sz="1400" kern="0" smtClean="0">
                <a:latin typeface="+mn-lt"/>
                <a:ea typeface="Geneva" pitchFamily="96" charset="-128"/>
                <a:cs typeface="Geneva" pitchFamily="96" charset="-128"/>
              </a:rPr>
              <a:t>Exemple: digue de protection à Deux-Acren sur la Dendre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79149" y="3573016"/>
            <a:ext cx="352213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11"/>
          <p:cNvGrpSpPr>
            <a:grpSpLocks noChangeAspect="1"/>
          </p:cNvGrpSpPr>
          <p:nvPr/>
        </p:nvGrpSpPr>
        <p:grpSpPr>
          <a:xfrm>
            <a:off x="194471" y="3650951"/>
            <a:ext cx="5928659" cy="2226323"/>
            <a:chOff x="0" y="1412776"/>
            <a:chExt cx="9144000" cy="3667125"/>
          </a:xfrm>
        </p:grpSpPr>
        <p:sp>
          <p:nvSpPr>
            <p:cNvPr id="7" name="Flèche droite 6"/>
            <p:cNvSpPr/>
            <p:nvPr/>
          </p:nvSpPr>
          <p:spPr bwMode="auto">
            <a:xfrm>
              <a:off x="3923928" y="3933056"/>
              <a:ext cx="1152128" cy="792088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1412776"/>
              <a:ext cx="9144000" cy="366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orme libre 10"/>
            <p:cNvSpPr/>
            <p:nvPr/>
          </p:nvSpPr>
          <p:spPr bwMode="auto">
            <a:xfrm>
              <a:off x="584200" y="2133600"/>
              <a:ext cx="7636933" cy="1642533"/>
            </a:xfrm>
            <a:custGeom>
              <a:avLst/>
              <a:gdLst>
                <a:gd name="connsiteX0" fmla="*/ 0 w 7636933"/>
                <a:gd name="connsiteY0" fmla="*/ 745067 h 1642533"/>
                <a:gd name="connsiteX1" fmla="*/ 533400 w 7636933"/>
                <a:gd name="connsiteY1" fmla="*/ 457200 h 1642533"/>
                <a:gd name="connsiteX2" fmla="*/ 770467 w 7636933"/>
                <a:gd name="connsiteY2" fmla="*/ 694267 h 1642533"/>
                <a:gd name="connsiteX3" fmla="*/ 1092200 w 7636933"/>
                <a:gd name="connsiteY3" fmla="*/ 863600 h 1642533"/>
                <a:gd name="connsiteX4" fmla="*/ 1329267 w 7636933"/>
                <a:gd name="connsiteY4" fmla="*/ 914400 h 1642533"/>
                <a:gd name="connsiteX5" fmla="*/ 1642533 w 7636933"/>
                <a:gd name="connsiteY5" fmla="*/ 939800 h 1642533"/>
                <a:gd name="connsiteX6" fmla="*/ 1879600 w 7636933"/>
                <a:gd name="connsiteY6" fmla="*/ 999067 h 1642533"/>
                <a:gd name="connsiteX7" fmla="*/ 2269067 w 7636933"/>
                <a:gd name="connsiteY7" fmla="*/ 1092200 h 1642533"/>
                <a:gd name="connsiteX8" fmla="*/ 2429933 w 7636933"/>
                <a:gd name="connsiteY8" fmla="*/ 1075267 h 1642533"/>
                <a:gd name="connsiteX9" fmla="*/ 2573867 w 7636933"/>
                <a:gd name="connsiteY9" fmla="*/ 982133 h 1642533"/>
                <a:gd name="connsiteX10" fmla="*/ 2658533 w 7636933"/>
                <a:gd name="connsiteY10" fmla="*/ 778933 h 1642533"/>
                <a:gd name="connsiteX11" fmla="*/ 2760133 w 7636933"/>
                <a:gd name="connsiteY11" fmla="*/ 482600 h 1642533"/>
                <a:gd name="connsiteX12" fmla="*/ 2827867 w 7636933"/>
                <a:gd name="connsiteY12" fmla="*/ 186267 h 1642533"/>
                <a:gd name="connsiteX13" fmla="*/ 2988733 w 7636933"/>
                <a:gd name="connsiteY13" fmla="*/ 0 h 1642533"/>
                <a:gd name="connsiteX14" fmla="*/ 3285067 w 7636933"/>
                <a:gd name="connsiteY14" fmla="*/ 330200 h 1642533"/>
                <a:gd name="connsiteX15" fmla="*/ 3471333 w 7636933"/>
                <a:gd name="connsiteY15" fmla="*/ 160867 h 1642533"/>
                <a:gd name="connsiteX16" fmla="*/ 3522133 w 7636933"/>
                <a:gd name="connsiteY16" fmla="*/ 245533 h 1642533"/>
                <a:gd name="connsiteX17" fmla="*/ 3369733 w 7636933"/>
                <a:gd name="connsiteY17" fmla="*/ 364067 h 1642533"/>
                <a:gd name="connsiteX18" fmla="*/ 3606800 w 7636933"/>
                <a:gd name="connsiteY18" fmla="*/ 626533 h 1642533"/>
                <a:gd name="connsiteX19" fmla="*/ 3251200 w 7636933"/>
                <a:gd name="connsiteY19" fmla="*/ 956733 h 1642533"/>
                <a:gd name="connsiteX20" fmla="*/ 3234267 w 7636933"/>
                <a:gd name="connsiteY20" fmla="*/ 1041400 h 1642533"/>
                <a:gd name="connsiteX21" fmla="*/ 4233333 w 7636933"/>
                <a:gd name="connsiteY21" fmla="*/ 1380067 h 1642533"/>
                <a:gd name="connsiteX22" fmla="*/ 5215467 w 7636933"/>
                <a:gd name="connsiteY22" fmla="*/ 1617133 h 1642533"/>
                <a:gd name="connsiteX23" fmla="*/ 5528733 w 7636933"/>
                <a:gd name="connsiteY23" fmla="*/ 1642533 h 1642533"/>
                <a:gd name="connsiteX24" fmla="*/ 5638800 w 7636933"/>
                <a:gd name="connsiteY24" fmla="*/ 1422400 h 1642533"/>
                <a:gd name="connsiteX25" fmla="*/ 5977467 w 7636933"/>
                <a:gd name="connsiteY25" fmla="*/ 1083733 h 1642533"/>
                <a:gd name="connsiteX26" fmla="*/ 6045200 w 7636933"/>
                <a:gd name="connsiteY26" fmla="*/ 999067 h 1642533"/>
                <a:gd name="connsiteX27" fmla="*/ 6409267 w 7636933"/>
                <a:gd name="connsiteY27" fmla="*/ 762000 h 1642533"/>
                <a:gd name="connsiteX28" fmla="*/ 6561667 w 7636933"/>
                <a:gd name="connsiteY28" fmla="*/ 541867 h 1642533"/>
                <a:gd name="connsiteX29" fmla="*/ 6604000 w 7636933"/>
                <a:gd name="connsiteY29" fmla="*/ 431800 h 1642533"/>
                <a:gd name="connsiteX30" fmla="*/ 6781800 w 7636933"/>
                <a:gd name="connsiteY30" fmla="*/ 279400 h 1642533"/>
                <a:gd name="connsiteX31" fmla="*/ 6985000 w 7636933"/>
                <a:gd name="connsiteY31" fmla="*/ 541867 h 1642533"/>
                <a:gd name="connsiteX32" fmla="*/ 7035800 w 7636933"/>
                <a:gd name="connsiteY32" fmla="*/ 677333 h 1642533"/>
                <a:gd name="connsiteX33" fmla="*/ 7001933 w 7636933"/>
                <a:gd name="connsiteY33" fmla="*/ 897467 h 1642533"/>
                <a:gd name="connsiteX34" fmla="*/ 7171267 w 7636933"/>
                <a:gd name="connsiteY34" fmla="*/ 999067 h 1642533"/>
                <a:gd name="connsiteX35" fmla="*/ 7408333 w 7636933"/>
                <a:gd name="connsiteY35" fmla="*/ 821267 h 1642533"/>
                <a:gd name="connsiteX36" fmla="*/ 7636933 w 7636933"/>
                <a:gd name="connsiteY36" fmla="*/ 465667 h 164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636933" h="1642533">
                  <a:moveTo>
                    <a:pt x="0" y="745067"/>
                  </a:moveTo>
                  <a:lnTo>
                    <a:pt x="533400" y="457200"/>
                  </a:lnTo>
                  <a:lnTo>
                    <a:pt x="770467" y="694267"/>
                  </a:lnTo>
                  <a:lnTo>
                    <a:pt x="1092200" y="863600"/>
                  </a:lnTo>
                  <a:lnTo>
                    <a:pt x="1329267" y="914400"/>
                  </a:lnTo>
                  <a:lnTo>
                    <a:pt x="1642533" y="939800"/>
                  </a:lnTo>
                  <a:lnTo>
                    <a:pt x="1879600" y="999067"/>
                  </a:lnTo>
                  <a:lnTo>
                    <a:pt x="2269067" y="1092200"/>
                  </a:lnTo>
                  <a:lnTo>
                    <a:pt x="2429933" y="1075267"/>
                  </a:lnTo>
                  <a:lnTo>
                    <a:pt x="2573867" y="982133"/>
                  </a:lnTo>
                  <a:lnTo>
                    <a:pt x="2658533" y="778933"/>
                  </a:lnTo>
                  <a:lnTo>
                    <a:pt x="2760133" y="482600"/>
                  </a:lnTo>
                  <a:lnTo>
                    <a:pt x="2827867" y="186267"/>
                  </a:lnTo>
                  <a:lnTo>
                    <a:pt x="2988733" y="0"/>
                  </a:lnTo>
                  <a:lnTo>
                    <a:pt x="3285067" y="330200"/>
                  </a:lnTo>
                  <a:lnTo>
                    <a:pt x="3471333" y="160867"/>
                  </a:lnTo>
                  <a:lnTo>
                    <a:pt x="3522133" y="245533"/>
                  </a:lnTo>
                  <a:lnTo>
                    <a:pt x="3369733" y="364067"/>
                  </a:lnTo>
                  <a:lnTo>
                    <a:pt x="3606800" y="626533"/>
                  </a:lnTo>
                  <a:lnTo>
                    <a:pt x="3251200" y="956733"/>
                  </a:lnTo>
                  <a:lnTo>
                    <a:pt x="3234267" y="1041400"/>
                  </a:lnTo>
                  <a:lnTo>
                    <a:pt x="4233333" y="1380067"/>
                  </a:lnTo>
                  <a:lnTo>
                    <a:pt x="5215467" y="1617133"/>
                  </a:lnTo>
                  <a:lnTo>
                    <a:pt x="5528733" y="1642533"/>
                  </a:lnTo>
                  <a:lnTo>
                    <a:pt x="5638800" y="1422400"/>
                  </a:lnTo>
                  <a:lnTo>
                    <a:pt x="5977467" y="1083733"/>
                  </a:lnTo>
                  <a:lnTo>
                    <a:pt x="6045200" y="999067"/>
                  </a:lnTo>
                  <a:lnTo>
                    <a:pt x="6409267" y="762000"/>
                  </a:lnTo>
                  <a:lnTo>
                    <a:pt x="6561667" y="541867"/>
                  </a:lnTo>
                  <a:lnTo>
                    <a:pt x="6604000" y="431800"/>
                  </a:lnTo>
                  <a:lnTo>
                    <a:pt x="6781800" y="279400"/>
                  </a:lnTo>
                  <a:lnTo>
                    <a:pt x="6985000" y="541867"/>
                  </a:lnTo>
                  <a:lnTo>
                    <a:pt x="7035800" y="677333"/>
                  </a:lnTo>
                  <a:lnTo>
                    <a:pt x="7001933" y="897467"/>
                  </a:lnTo>
                  <a:lnTo>
                    <a:pt x="7171267" y="999067"/>
                  </a:lnTo>
                  <a:lnTo>
                    <a:pt x="7408333" y="821267"/>
                  </a:lnTo>
                  <a:lnTo>
                    <a:pt x="7636933" y="465667"/>
                  </a:lnTo>
                </a:path>
              </a:pathLst>
            </a:custGeom>
            <a:noFill/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471" y="1124744"/>
            <a:ext cx="3165864" cy="236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45123" y="688588"/>
            <a:ext cx="3713507" cy="275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4472" y="836712"/>
            <a:ext cx="3354373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cle determination DEB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4094906" y="908720"/>
            <a:ext cx="3666407" cy="2304256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06507" y="5517235"/>
            <a:ext cx="288632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Carte de l’aléa d’inondations</a:t>
            </a:r>
            <a:endParaRPr lang="fr-BE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21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094906" y="3429003"/>
            <a:ext cx="3666407" cy="201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221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6463" y="3429000"/>
            <a:ext cx="371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406939" y="5517235"/>
            <a:ext cx="3120347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Carte des risques d’inondations</a:t>
            </a:r>
            <a:endParaRPr lang="fr-BE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lèche droite 17"/>
          <p:cNvSpPr/>
          <p:nvPr/>
        </p:nvSpPr>
        <p:spPr bwMode="auto">
          <a:xfrm rot="5400000">
            <a:off x="3026786" y="3116967"/>
            <a:ext cx="576064" cy="6240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9" name="Flèche droite 18"/>
          <p:cNvSpPr/>
          <p:nvPr/>
        </p:nvSpPr>
        <p:spPr bwMode="auto">
          <a:xfrm>
            <a:off x="3704863" y="1700808"/>
            <a:ext cx="624069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1" name="Flèche droite 20"/>
          <p:cNvSpPr/>
          <p:nvPr/>
        </p:nvSpPr>
        <p:spPr bwMode="auto">
          <a:xfrm rot="5400000">
            <a:off x="5601072" y="3116967"/>
            <a:ext cx="576064" cy="6240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>
            <a:off x="7683305" y="4293096"/>
            <a:ext cx="624069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grpSp>
        <p:nvGrpSpPr>
          <p:cNvPr id="2" name="Groupe 70"/>
          <p:cNvGrpSpPr/>
          <p:nvPr/>
        </p:nvGrpSpPr>
        <p:grpSpPr>
          <a:xfrm>
            <a:off x="8307374" y="4149080"/>
            <a:ext cx="1482165" cy="792088"/>
            <a:chOff x="2771800" y="548680"/>
            <a:chExt cx="1944216" cy="914400"/>
          </a:xfrm>
        </p:grpSpPr>
        <p:sp>
          <p:nvSpPr>
            <p:cNvPr id="24" name="Rectangle à coins arrondis 23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771800" y="692696"/>
              <a:ext cx="1944216" cy="69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PLANS D’ACTIONS A L’ECHELLE DES BASSINS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2481" y="260648"/>
            <a:ext cx="546060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Prévention des inondations naturelles</a:t>
            </a:r>
            <a:endParaRPr lang="fr-FR" sz="2000" b="1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561662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Impacts du changement climatique  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908721"/>
            <a:ext cx="3860879" cy="233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0992" y="3140968"/>
            <a:ext cx="5425927" cy="2664296"/>
          </a:xfrm>
          <a:prstGeom prst="rect">
            <a:avLst/>
          </a:prstGeom>
          <a:noFill/>
          <a:ln w="9525">
            <a:solidFill>
              <a:srgbClr val="231D1F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06941" y="836715"/>
            <a:ext cx="5109017" cy="215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4471" y="3573019"/>
            <a:ext cx="3744416" cy="223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3002783" y="2204864"/>
            <a:ext cx="1950217" cy="738664"/>
          </a:xfrm>
          <a:prstGeom prst="rect">
            <a:avLst/>
          </a:prstGeom>
          <a:noFill/>
          <a:ln w="34925" cap="rnd" cmpd="sng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400" b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MODIFICATION DU REGIME HYDROLOGIQUE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GE_ruptur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33244" y="3861048"/>
            <a:ext cx="599096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7098789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Prévention des risques accidentels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9" name="Flèche droite 18"/>
          <p:cNvSpPr/>
          <p:nvPr/>
        </p:nvSpPr>
        <p:spPr bwMode="auto">
          <a:xfrm>
            <a:off x="3470837" y="692696"/>
            <a:ext cx="624069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4" name="Rectangle à coins arrondis 23"/>
          <p:cNvSpPr/>
          <p:nvPr/>
        </p:nvSpPr>
        <p:spPr bwMode="auto">
          <a:xfrm>
            <a:off x="428499" y="4797152"/>
            <a:ext cx="2028225" cy="55465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84" charset="0"/>
            </a:endParaRPr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194471" y="764704"/>
            <a:ext cx="3042338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GB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Scénarios de dysfonctionnement des barrages réservoirs </a:t>
            </a:r>
            <a:endParaRPr lang="en-GB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94471" y="1268760"/>
            <a:ext cx="3042338" cy="26161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Vidange rapide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94471" y="1556792"/>
            <a:ext cx="3042338" cy="26161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Rupture de conduite forcée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94471" y="1844824"/>
            <a:ext cx="3042338" cy="43204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Effacement progressif partiel ou complet de l’ouvrage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94471" y="2348883"/>
            <a:ext cx="3042338" cy="430887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Effacement immédiat partiel ou complet de l’ouvrage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94471" y="2852937"/>
            <a:ext cx="3042338" cy="430887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Effacement combiné de plusieurs ouvrages successifs ou sur le même bassin 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4345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50924" y="764704"/>
            <a:ext cx="284915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Forme libre 32"/>
          <p:cNvSpPr/>
          <p:nvPr/>
        </p:nvSpPr>
        <p:spPr bwMode="auto">
          <a:xfrm>
            <a:off x="5031009" y="1628801"/>
            <a:ext cx="393096" cy="220617"/>
          </a:xfrm>
          <a:custGeom>
            <a:avLst/>
            <a:gdLst>
              <a:gd name="connsiteX0" fmla="*/ 0 w 362858"/>
              <a:gd name="connsiteY0" fmla="*/ 0 h 220617"/>
              <a:gd name="connsiteX1" fmla="*/ 203200 w 362858"/>
              <a:gd name="connsiteY1" fmla="*/ 58057 h 220617"/>
              <a:gd name="connsiteX2" fmla="*/ 362858 w 362858"/>
              <a:gd name="connsiteY2" fmla="*/ 220617 h 22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858" h="220617">
                <a:moveTo>
                  <a:pt x="0" y="0"/>
                </a:moveTo>
                <a:cubicBezTo>
                  <a:pt x="71362" y="10644"/>
                  <a:pt x="142724" y="21288"/>
                  <a:pt x="203200" y="58057"/>
                </a:cubicBezTo>
                <a:cubicBezTo>
                  <a:pt x="263676" y="94826"/>
                  <a:pt x="313267" y="157721"/>
                  <a:pt x="362858" y="220617"/>
                </a:cubicBezTo>
              </a:path>
            </a:pathLst>
          </a:custGeom>
          <a:noFill/>
          <a:ln w="476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3782870" y="2060851"/>
            <a:ext cx="2301806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GB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Modèles 2D intégrés sur la hauteur</a:t>
            </a:r>
            <a:endParaRPr lang="en-GB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" name="Image 47"/>
          <p:cNvPicPr/>
          <p:nvPr/>
        </p:nvPicPr>
        <p:blipFill>
          <a:blip r:embed="rId6" cstate="screen"/>
          <a:srcRect b="19014"/>
          <a:stretch>
            <a:fillRect/>
          </a:stretch>
        </p:blipFill>
        <p:spPr bwMode="auto">
          <a:xfrm>
            <a:off x="5889104" y="2564904"/>
            <a:ext cx="390043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Flèche droite 20"/>
          <p:cNvSpPr/>
          <p:nvPr/>
        </p:nvSpPr>
        <p:spPr bwMode="auto">
          <a:xfrm rot="5400000">
            <a:off x="6693193" y="2108855"/>
            <a:ext cx="576064" cy="62406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7449277" y="5517235"/>
            <a:ext cx="2301806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GB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Simulations des niveaux, emprises et temps d’arrivée</a:t>
            </a:r>
            <a:endParaRPr lang="en-GB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06506" y="4941168"/>
            <a:ext cx="1872208" cy="2616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b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PLANS D’URGENCE</a:t>
            </a:r>
            <a:endParaRPr lang="fr-BE" sz="1100" b="1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 rot="10800000">
            <a:off x="2534731" y="4797152"/>
            <a:ext cx="1170130" cy="5760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pic>
        <p:nvPicPr>
          <p:cNvPr id="32" name="EauHeure_0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208360" y="764707"/>
            <a:ext cx="2645821" cy="14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74559" y="3933059"/>
            <a:ext cx="441986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Inspections subaquatiques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72480" y="764706"/>
            <a:ext cx="2808312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Bathymétrie 2D / 3D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4" descr="DOCUMENT06_HACCOURT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54267" y="1700811"/>
            <a:ext cx="5751733" cy="247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98305" y="3789043"/>
            <a:ext cx="2807695" cy="212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echoscope-sonar-larg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471" y="3789040"/>
            <a:ext cx="3120347" cy="211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Bathy05_Aval_Lixh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2481" y="1259479"/>
            <a:ext cx="3666408" cy="248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2378715" y="5661248"/>
            <a:ext cx="1950217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FR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Contrôles de travaux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718974" y="4077072"/>
            <a:ext cx="2500684" cy="6001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FR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Détection d’effondrements et de cavités dans les berges ou les quais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676636" y="3429000"/>
            <a:ext cx="226225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FR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Affouillements par ressaut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3" descr="sector-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84950" y="908720"/>
            <a:ext cx="1737390" cy="1178396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71" y="1268759"/>
            <a:ext cx="2886321" cy="442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16463" y="4797152"/>
            <a:ext cx="1872208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Effondrements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Inspections subaquatiques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288632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Imagerie sonar au fil de l’eau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1994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92827" y="2132859"/>
            <a:ext cx="2806640" cy="356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3548844" y="4797152"/>
            <a:ext cx="140415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Epaves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19942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35165" y="836712"/>
            <a:ext cx="3161116" cy="484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747199" y="4797155"/>
            <a:ext cx="1404156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Affleurements rocheux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Picture 2" descr="http://casa.colorado.edu/~danforth/science/sonar/sonarfig8.g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48844" y="764704"/>
            <a:ext cx="2340260" cy="1327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Image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109018" y="730386"/>
            <a:ext cx="4796983" cy="6127614"/>
          </a:xfrm>
          <a:prstGeom prst="rect">
            <a:avLst/>
          </a:prstGeom>
        </p:spPr>
      </p:pic>
      <p:sp>
        <p:nvSpPr>
          <p:cNvPr id="72706" name="Text Box 15"/>
          <p:cNvSpPr txBox="1">
            <a:spLocks noChangeArrowheads="1"/>
          </p:cNvSpPr>
          <p:nvPr/>
        </p:nvSpPr>
        <p:spPr bwMode="auto">
          <a:xfrm>
            <a:off x="194337" y="188912"/>
            <a:ext cx="9517192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b="1" smtClean="0">
                <a:latin typeface="Tahoma" pitchFamily="34" charset="0"/>
              </a:rPr>
              <a:t>La Direction de la Gestion hydrologique intégrée </a:t>
            </a:r>
            <a:r>
              <a:rPr lang="fr-FR" sz="2000" b="1" smtClean="0">
                <a:latin typeface="Tahoma" pitchFamily="34" charset="0"/>
              </a:rPr>
              <a:t>(DO223)</a:t>
            </a:r>
            <a:endParaRPr lang="fr-FR" b="1" smtClean="0">
              <a:latin typeface="Tahoma" pitchFamily="34" charset="0"/>
            </a:endParaRPr>
          </a:p>
          <a:p>
            <a:pPr eaLnBrk="0" hangingPunct="0"/>
            <a:endParaRPr lang="fr-FR" sz="700" b="1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eaLnBrk="0" hangingPunct="0"/>
            <a:endParaRPr lang="fr-FR" sz="700" b="1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marL="525463" lvl="1" indent="-342900" eaLnBrk="0" hangingPunct="0">
              <a:buFont typeface="+mj-lt"/>
              <a:buAutoNum type="arabicPeriod"/>
            </a:pPr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Hydrologie opérationnelle :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observations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prévisions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diffusion</a:t>
            </a:r>
          </a:p>
          <a:p>
            <a:pPr marL="1061895" lvl="3" indent="-342900" eaLnBrk="0" hangingPunct="0">
              <a:buFont typeface="+mj-lt"/>
              <a:buAutoNum type="arabicPeriod"/>
            </a:pPr>
            <a:endParaRPr lang="fr-FR" sz="140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marL="525463" lvl="1" indent="-342900" eaLnBrk="0" hangingPunct="0">
              <a:buFont typeface="+mj-lt"/>
              <a:buAutoNum type="arabicPeriod"/>
            </a:pPr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Gestion des eaux des voies hydrauliques :</a:t>
            </a:r>
          </a:p>
          <a:p>
            <a:pPr marL="1061896" lvl="2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régulation des eaux</a:t>
            </a:r>
          </a:p>
          <a:p>
            <a:pPr marL="1061896" lvl="2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Perex 4.0</a:t>
            </a:r>
          </a:p>
          <a:p>
            <a:pPr marL="1061896" lvl="2" indent="-342900" eaLnBrk="0" hangingPunct="0">
              <a:buFont typeface="+mj-lt"/>
              <a:buAutoNum type="arabicPeriod"/>
            </a:pPr>
            <a:endParaRPr lang="fr-FR" sz="160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marL="525463" lvl="1" indent="-342900" eaLnBrk="0" hangingPunct="0">
              <a:buFont typeface="+mj-lt"/>
              <a:buAutoNum type="arabicPeriod"/>
            </a:pPr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Navigabilité :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bathymétrie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planification et contrôle des dragages</a:t>
            </a:r>
          </a:p>
          <a:p>
            <a:pPr marL="1061895" lvl="3" indent="-342900" eaLnBrk="0" hangingPunct="0">
              <a:buFont typeface="+mj-lt"/>
              <a:buAutoNum type="arabicPeriod"/>
            </a:pPr>
            <a:endParaRPr lang="fr-FR" sz="1400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marL="525463" lvl="1" indent="-342900" eaLnBrk="0" hangingPunct="0">
              <a:buFont typeface="+mj-lt"/>
              <a:buAutoNum type="arabicPeriod"/>
            </a:pPr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Expertise :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campagnes de mesures hydrologiques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lutte contre les inondations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impacts du changement climatique </a:t>
            </a:r>
          </a:p>
          <a:p>
            <a:pPr marL="1061895" lvl="3" indent="-34290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inspections subaquatiques et géophysiques</a:t>
            </a:r>
          </a:p>
          <a:p>
            <a:pPr marL="179388" lvl="1" eaLnBrk="0" hangingPunct="0"/>
            <a:endParaRPr lang="fr-FR" sz="1600" b="1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marL="179388" lvl="1" eaLnBrk="0" hangingPunct="0"/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Spécificités:</a:t>
            </a:r>
          </a:p>
          <a:p>
            <a:pPr marL="71755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gestion de crise hydrologique sur </a:t>
            </a:r>
            <a:r>
              <a:rPr lang="fr-FR" sz="1400" u="sng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tout</a:t>
            </a: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le réseau hydrographique wallon</a:t>
            </a:r>
          </a:p>
          <a:p>
            <a:pPr marL="71755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coopération et réprésentation hydrologique transrégionale &amp; internationale</a:t>
            </a:r>
          </a:p>
          <a:p>
            <a:pPr marL="717550" eaLnBrk="0" hangingPunct="0">
              <a:buFont typeface="Arial" pitchFamily="34" charset="0"/>
              <a:buChar char="•"/>
            </a:pPr>
            <a:r>
              <a:rPr lang="fr-FR" sz="140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possibilité de prestations externes </a:t>
            </a:r>
          </a:p>
          <a:p>
            <a:pPr eaLnBrk="0" hangingPunct="0"/>
            <a:endParaRPr lang="fr-FR" sz="1600" b="1" smtClean="0">
              <a:solidFill>
                <a:schemeClr val="accent1">
                  <a:lumMod val="75000"/>
                </a:schemeClr>
              </a:solidFill>
              <a:latin typeface="Tahoma" pitchFamily="34" charset="0"/>
            </a:endParaRPr>
          </a:p>
          <a:p>
            <a:pPr eaLnBrk="0" hangingPunct="0"/>
            <a:r>
              <a:rPr lang="fr-FR" sz="1600" b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5070" y="6066295"/>
            <a:ext cx="1493948" cy="608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Inspections subaquatiques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288632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Imagerie sonar au fil de l’eau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06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951" y="1772816"/>
            <a:ext cx="9816983" cy="404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343043" y="1268760"/>
            <a:ext cx="374441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Suivi de renforcement de berges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Connecteur droit avec flèche 12"/>
          <p:cNvCxnSpPr>
            <a:stCxn id="6" idx="2"/>
          </p:cNvCxnSpPr>
          <p:nvPr/>
        </p:nvCxnSpPr>
        <p:spPr bwMode="auto">
          <a:xfrm flipH="1">
            <a:off x="6513173" y="1530370"/>
            <a:ext cx="702078" cy="182662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73" y="2708920"/>
            <a:ext cx="38511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Inspections subaquatiques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288632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Imagerie sonar ponctuelle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94471" y="1412776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Contrôles d’infrastructures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94471" y="1772816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Détection de fissures ou cavités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72913" y="1052739"/>
            <a:ext cx="5622515" cy="487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94471" y="2132859"/>
            <a:ext cx="2886321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Contrôle d’envasement de prises d’eau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AIDE_WANDRE_DOC1_rest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4005064"/>
            <a:ext cx="8424453" cy="212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21810" y="3970341"/>
            <a:ext cx="441986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272480" y="1124747"/>
          <a:ext cx="6942771" cy="2414305"/>
        </p:xfrm>
        <a:graphic>
          <a:graphicData uri="http://schemas.openxmlformats.org/presentationml/2006/ole">
            <p:oleObj spid="_x0000_s13314" r:id="rId4" imgW="5425920" imgH="2045160" progId="">
              <p:embed/>
            </p:oleObj>
          </a:graphicData>
        </a:graphic>
      </p:graphicFrame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03350" y="3321053"/>
            <a:ext cx="404839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6669192" y="764707"/>
          <a:ext cx="3041989" cy="1109135"/>
        </p:xfrm>
        <a:graphic>
          <a:graphicData uri="http://schemas.openxmlformats.org/presentationml/2006/ole">
            <p:oleObj spid="_x0000_s13315" r:id="rId5" imgW="5029920" imgH="1989000" progId="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6201139" y="2060848"/>
          <a:ext cx="3420666" cy="2381250"/>
        </p:xfrm>
        <a:graphic>
          <a:graphicData uri="http://schemas.openxmlformats.org/presentationml/2006/ole">
            <p:oleObj spid="_x0000_s13316" r:id="rId6" imgW="5776560" imgH="4354920" progId="">
              <p:embed/>
            </p:oleObj>
          </a:graphicData>
        </a:graphic>
      </p:graphicFrame>
      <p:sp>
        <p:nvSpPr>
          <p:cNvPr id="9" name="AutoShape 18"/>
          <p:cNvSpPr>
            <a:spLocks noChangeArrowheads="1"/>
          </p:cNvSpPr>
          <p:nvPr/>
        </p:nvSpPr>
        <p:spPr bwMode="auto">
          <a:xfrm rot="6308109">
            <a:off x="2259939" y="3583517"/>
            <a:ext cx="1633538" cy="460904"/>
          </a:xfrm>
          <a:prstGeom prst="rightArrow">
            <a:avLst>
              <a:gd name="adj1" fmla="val 50000"/>
              <a:gd name="adj2" fmla="val 95989"/>
            </a:avLst>
          </a:prstGeom>
          <a:solidFill>
            <a:srgbClr val="339966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BE"/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172913" y="5661248"/>
            <a:ext cx="5269442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FR" sz="1100" b="1">
                <a:latin typeface="Tahoma" pitchFamily="34" charset="0"/>
                <a:ea typeface="Tahoma" pitchFamily="34" charset="0"/>
                <a:cs typeface="Tahoma" pitchFamily="34" charset="0"/>
              </a:rPr>
              <a:t>Indication de la compacité du terrain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4473" y="260648"/>
            <a:ext cx="600666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Approfondissements et terrassements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72481" y="764706"/>
            <a:ext cx="2652295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Sismique réfraction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Géoélectriqu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2482" y="908720"/>
            <a:ext cx="6475015" cy="47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974559" y="3933059"/>
            <a:ext cx="441986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BE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03350" y="3321053"/>
            <a:ext cx="404839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94473" y="260648"/>
            <a:ext cx="600666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Approfondissements et terrassements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72481" y="764706"/>
            <a:ext cx="1950217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Géoélectricité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201138" y="5589240"/>
            <a:ext cx="3397234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FR" sz="1100" b="1">
                <a:latin typeface="Tahoma" pitchFamily="34" charset="0"/>
                <a:ea typeface="Tahoma" pitchFamily="34" charset="0"/>
                <a:cs typeface="Tahoma" pitchFamily="34" charset="0"/>
              </a:rPr>
              <a:t>Indication de la </a:t>
            </a:r>
            <a:r>
              <a:rPr lang="fr-FR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porosité du </a:t>
            </a:r>
            <a:r>
              <a:rPr lang="fr-FR" sz="1100" b="1">
                <a:latin typeface="Tahoma" pitchFamily="34" charset="0"/>
                <a:ea typeface="Tahoma" pitchFamily="34" charset="0"/>
                <a:cs typeface="Tahoma" pitchFamily="34" charset="0"/>
              </a:rPr>
              <a:t>terrain</a:t>
            </a:r>
          </a:p>
        </p:txBody>
      </p:sp>
      <p:pic>
        <p:nvPicPr>
          <p:cNvPr id="17" name="Picture 13" descr="sismiqu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50924" y="1052736"/>
            <a:ext cx="5309851" cy="230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94473" y="260648"/>
            <a:ext cx="600666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Approfondissements et terrassements</a:t>
            </a:r>
            <a:endParaRPr lang="fr-FR" sz="2000" b="1">
              <a:latin typeface="Tahoma" pitchFamily="34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5733087" y="692696"/>
          <a:ext cx="4001814" cy="5040560"/>
        </p:xfrm>
        <a:graphic>
          <a:graphicData uri="http://schemas.openxmlformats.org/presentationml/2006/ole">
            <p:oleObj spid="_x0000_s14338" r:id="rId3" imgW="4778280" imgH="6488280" progId="">
              <p:embed/>
            </p:oleObj>
          </a:graphicData>
        </a:graphic>
      </p:graphicFrame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825208" y="5517232"/>
            <a:ext cx="2574286" cy="253916"/>
          </a:xfrm>
          <a:prstGeom prst="rect">
            <a:avLst/>
          </a:prstGeom>
          <a:solidFill>
            <a:schemeClr val="hlink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050" smtClean="0">
                <a:solidFill>
                  <a:srgbClr val="000000"/>
                </a:solidFill>
                <a:latin typeface="Tahoma" pitchFamily="34" charset="0"/>
              </a:rPr>
              <a:t>Indication de la masse</a:t>
            </a:r>
            <a:endParaRPr lang="fr-FR" sz="105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72480" y="1052739"/>
            <a:ext cx="3042338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Magnétométrie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471" y="3466363"/>
            <a:ext cx="5850650" cy="249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22697" y="2708920"/>
            <a:ext cx="2574286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Signature d’objets métalliques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Connecteur en angle 16"/>
          <p:cNvCxnSpPr>
            <a:stCxn id="13" idx="2"/>
          </p:cNvCxnSpPr>
          <p:nvPr/>
        </p:nvCxnSpPr>
        <p:spPr bwMode="auto">
          <a:xfrm rot="5400000">
            <a:off x="2225990" y="2577195"/>
            <a:ext cx="890517" cy="167718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cteur en angle 16"/>
          <p:cNvCxnSpPr>
            <a:stCxn id="13" idx="1"/>
          </p:cNvCxnSpPr>
          <p:nvPr/>
        </p:nvCxnSpPr>
        <p:spPr bwMode="auto">
          <a:xfrm rot="10800000" flipV="1">
            <a:off x="740533" y="2839725"/>
            <a:ext cx="1482165" cy="181341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en angle 16"/>
          <p:cNvCxnSpPr>
            <a:stCxn id="13" idx="3"/>
          </p:cNvCxnSpPr>
          <p:nvPr/>
        </p:nvCxnSpPr>
        <p:spPr bwMode="auto">
          <a:xfrm>
            <a:off x="4796984" y="2839728"/>
            <a:ext cx="390043" cy="116533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2_Rov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2480" y="1772819"/>
            <a:ext cx="2496420" cy="172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Inspections subaquatiques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288632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Vidéo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94471" y="1196755"/>
            <a:ext cx="2886321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Inspection de parements et des organes de grands barrages</a:t>
            </a:r>
            <a:endParaRPr lang="fr-FR" sz="11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94473" y="3356992"/>
            <a:ext cx="1794199" cy="253916"/>
          </a:xfrm>
          <a:prstGeom prst="rect">
            <a:avLst/>
          </a:prstGeom>
          <a:solidFill>
            <a:schemeClr val="hlink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050" smtClean="0">
                <a:solidFill>
                  <a:srgbClr val="000000"/>
                </a:solidFill>
                <a:latin typeface="Tahoma" pitchFamily="34" charset="0"/>
              </a:rPr>
              <a:t>Robot télécommandé</a:t>
            </a:r>
            <a:endParaRPr lang="fr-FR" sz="105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94471" y="4149080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Vue en temps réel par le gestionnaire</a:t>
            </a:r>
            <a:endParaRPr lang="fr-FR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94471" y="4437112"/>
            <a:ext cx="2886321" cy="43204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Pas de contraintes de durée et de profondeur</a:t>
            </a:r>
            <a:endParaRPr lang="fr-FR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94471" y="3861048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Pas de vidange du lac</a:t>
            </a:r>
            <a:endParaRPr lang="fr-FR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Forme libre 14"/>
          <p:cNvSpPr/>
          <p:nvPr/>
        </p:nvSpPr>
        <p:spPr bwMode="auto">
          <a:xfrm>
            <a:off x="4172913" y="1196752"/>
            <a:ext cx="3588399" cy="1584176"/>
          </a:xfrm>
          <a:custGeom>
            <a:avLst/>
            <a:gdLst>
              <a:gd name="connsiteX0" fmla="*/ 0 w 8753475"/>
              <a:gd name="connsiteY0" fmla="*/ 495300 h 3041634"/>
              <a:gd name="connsiteX1" fmla="*/ 638175 w 8753475"/>
              <a:gd name="connsiteY1" fmla="*/ 1533525 h 3041634"/>
              <a:gd name="connsiteX2" fmla="*/ 1514475 w 8753475"/>
              <a:gd name="connsiteY2" fmla="*/ 2009775 h 3041634"/>
              <a:gd name="connsiteX3" fmla="*/ 1590675 w 8753475"/>
              <a:gd name="connsiteY3" fmla="*/ 2105025 h 3041634"/>
              <a:gd name="connsiteX4" fmla="*/ 2324100 w 8753475"/>
              <a:gd name="connsiteY4" fmla="*/ 2809875 h 3041634"/>
              <a:gd name="connsiteX5" fmla="*/ 2438400 w 8753475"/>
              <a:gd name="connsiteY5" fmla="*/ 2809875 h 3041634"/>
              <a:gd name="connsiteX6" fmla="*/ 3067050 w 8753475"/>
              <a:gd name="connsiteY6" fmla="*/ 2686050 h 3041634"/>
              <a:gd name="connsiteX7" fmla="*/ 3257550 w 8753475"/>
              <a:gd name="connsiteY7" fmla="*/ 2676525 h 3041634"/>
              <a:gd name="connsiteX8" fmla="*/ 3933825 w 8753475"/>
              <a:gd name="connsiteY8" fmla="*/ 2962275 h 3041634"/>
              <a:gd name="connsiteX9" fmla="*/ 4029075 w 8753475"/>
              <a:gd name="connsiteY9" fmla="*/ 3028950 h 3041634"/>
              <a:gd name="connsiteX10" fmla="*/ 4229100 w 8753475"/>
              <a:gd name="connsiteY10" fmla="*/ 3019425 h 3041634"/>
              <a:gd name="connsiteX11" fmla="*/ 4914900 w 8753475"/>
              <a:gd name="connsiteY11" fmla="*/ 2895600 h 3041634"/>
              <a:gd name="connsiteX12" fmla="*/ 5010150 w 8753475"/>
              <a:gd name="connsiteY12" fmla="*/ 2838450 h 3041634"/>
              <a:gd name="connsiteX13" fmla="*/ 5067300 w 8753475"/>
              <a:gd name="connsiteY13" fmla="*/ 2800350 h 3041634"/>
              <a:gd name="connsiteX14" fmla="*/ 5172075 w 8753475"/>
              <a:gd name="connsiteY14" fmla="*/ 2752725 h 3041634"/>
              <a:gd name="connsiteX15" fmla="*/ 5514975 w 8753475"/>
              <a:gd name="connsiteY15" fmla="*/ 2638425 h 3041634"/>
              <a:gd name="connsiteX16" fmla="*/ 5629275 w 8753475"/>
              <a:gd name="connsiteY16" fmla="*/ 2686050 h 3041634"/>
              <a:gd name="connsiteX17" fmla="*/ 5886450 w 8753475"/>
              <a:gd name="connsiteY17" fmla="*/ 2695575 h 3041634"/>
              <a:gd name="connsiteX18" fmla="*/ 6572250 w 8753475"/>
              <a:gd name="connsiteY18" fmla="*/ 2571750 h 3041634"/>
              <a:gd name="connsiteX19" fmla="*/ 6715125 w 8753475"/>
              <a:gd name="connsiteY19" fmla="*/ 2428875 h 3041634"/>
              <a:gd name="connsiteX20" fmla="*/ 6753225 w 8753475"/>
              <a:gd name="connsiteY20" fmla="*/ 2400300 h 3041634"/>
              <a:gd name="connsiteX21" fmla="*/ 7105650 w 8753475"/>
              <a:gd name="connsiteY21" fmla="*/ 2171700 h 3041634"/>
              <a:gd name="connsiteX22" fmla="*/ 7210425 w 8753475"/>
              <a:gd name="connsiteY22" fmla="*/ 2133600 h 3041634"/>
              <a:gd name="connsiteX23" fmla="*/ 7258050 w 8753475"/>
              <a:gd name="connsiteY23" fmla="*/ 2114550 h 3041634"/>
              <a:gd name="connsiteX24" fmla="*/ 7286625 w 8753475"/>
              <a:gd name="connsiteY24" fmla="*/ 2076450 h 3041634"/>
              <a:gd name="connsiteX25" fmla="*/ 7324725 w 8753475"/>
              <a:gd name="connsiteY25" fmla="*/ 2019300 h 3041634"/>
              <a:gd name="connsiteX26" fmla="*/ 7334250 w 8753475"/>
              <a:gd name="connsiteY26" fmla="*/ 1971675 h 3041634"/>
              <a:gd name="connsiteX27" fmla="*/ 7886700 w 8753475"/>
              <a:gd name="connsiteY27" fmla="*/ 1533525 h 3041634"/>
              <a:gd name="connsiteX28" fmla="*/ 7953375 w 8753475"/>
              <a:gd name="connsiteY28" fmla="*/ 1466850 h 3041634"/>
              <a:gd name="connsiteX29" fmla="*/ 7991475 w 8753475"/>
              <a:gd name="connsiteY29" fmla="*/ 1419225 h 3041634"/>
              <a:gd name="connsiteX30" fmla="*/ 8153400 w 8753475"/>
              <a:gd name="connsiteY30" fmla="*/ 1162050 h 3041634"/>
              <a:gd name="connsiteX31" fmla="*/ 8201025 w 8753475"/>
              <a:gd name="connsiteY31" fmla="*/ 1095375 h 3041634"/>
              <a:gd name="connsiteX32" fmla="*/ 8229600 w 8753475"/>
              <a:gd name="connsiteY32" fmla="*/ 1047750 h 3041634"/>
              <a:gd name="connsiteX33" fmla="*/ 8391525 w 8753475"/>
              <a:gd name="connsiteY33" fmla="*/ 647700 h 3041634"/>
              <a:gd name="connsiteX34" fmla="*/ 8543925 w 8753475"/>
              <a:gd name="connsiteY34" fmla="*/ 514350 h 3041634"/>
              <a:gd name="connsiteX35" fmla="*/ 8582025 w 8753475"/>
              <a:gd name="connsiteY35" fmla="*/ 476250 h 3041634"/>
              <a:gd name="connsiteX36" fmla="*/ 8677275 w 8753475"/>
              <a:gd name="connsiteY36" fmla="*/ 180975 h 3041634"/>
              <a:gd name="connsiteX37" fmla="*/ 8753475 w 8753475"/>
              <a:gd name="connsiteY37" fmla="*/ 19050 h 3041634"/>
              <a:gd name="connsiteX38" fmla="*/ 8734425 w 8753475"/>
              <a:gd name="connsiteY38" fmla="*/ 0 h 3041634"/>
              <a:gd name="connsiteX39" fmla="*/ 8734425 w 8753475"/>
              <a:gd name="connsiteY39" fmla="*/ 19050 h 3041634"/>
              <a:gd name="connsiteX0" fmla="*/ 0 w 8802563"/>
              <a:gd name="connsiteY0" fmla="*/ 106313 h 3041634"/>
              <a:gd name="connsiteX1" fmla="*/ 687263 w 8802563"/>
              <a:gd name="connsiteY1" fmla="*/ 1533525 h 3041634"/>
              <a:gd name="connsiteX2" fmla="*/ 1563563 w 8802563"/>
              <a:gd name="connsiteY2" fmla="*/ 2009775 h 3041634"/>
              <a:gd name="connsiteX3" fmla="*/ 1639763 w 8802563"/>
              <a:gd name="connsiteY3" fmla="*/ 2105025 h 3041634"/>
              <a:gd name="connsiteX4" fmla="*/ 2373188 w 8802563"/>
              <a:gd name="connsiteY4" fmla="*/ 2809875 h 3041634"/>
              <a:gd name="connsiteX5" fmla="*/ 2487488 w 8802563"/>
              <a:gd name="connsiteY5" fmla="*/ 2809875 h 3041634"/>
              <a:gd name="connsiteX6" fmla="*/ 3116138 w 8802563"/>
              <a:gd name="connsiteY6" fmla="*/ 2686050 h 3041634"/>
              <a:gd name="connsiteX7" fmla="*/ 3306638 w 8802563"/>
              <a:gd name="connsiteY7" fmla="*/ 2676525 h 3041634"/>
              <a:gd name="connsiteX8" fmla="*/ 3982913 w 8802563"/>
              <a:gd name="connsiteY8" fmla="*/ 2962275 h 3041634"/>
              <a:gd name="connsiteX9" fmla="*/ 4078163 w 8802563"/>
              <a:gd name="connsiteY9" fmla="*/ 3028950 h 3041634"/>
              <a:gd name="connsiteX10" fmla="*/ 4278188 w 8802563"/>
              <a:gd name="connsiteY10" fmla="*/ 3019425 h 3041634"/>
              <a:gd name="connsiteX11" fmla="*/ 4963988 w 8802563"/>
              <a:gd name="connsiteY11" fmla="*/ 2895600 h 3041634"/>
              <a:gd name="connsiteX12" fmla="*/ 5059238 w 8802563"/>
              <a:gd name="connsiteY12" fmla="*/ 2838450 h 3041634"/>
              <a:gd name="connsiteX13" fmla="*/ 5116388 w 8802563"/>
              <a:gd name="connsiteY13" fmla="*/ 2800350 h 3041634"/>
              <a:gd name="connsiteX14" fmla="*/ 5221163 w 8802563"/>
              <a:gd name="connsiteY14" fmla="*/ 2752725 h 3041634"/>
              <a:gd name="connsiteX15" fmla="*/ 5564063 w 8802563"/>
              <a:gd name="connsiteY15" fmla="*/ 2638425 h 3041634"/>
              <a:gd name="connsiteX16" fmla="*/ 5678363 w 8802563"/>
              <a:gd name="connsiteY16" fmla="*/ 2686050 h 3041634"/>
              <a:gd name="connsiteX17" fmla="*/ 5935538 w 8802563"/>
              <a:gd name="connsiteY17" fmla="*/ 2695575 h 3041634"/>
              <a:gd name="connsiteX18" fmla="*/ 6621338 w 8802563"/>
              <a:gd name="connsiteY18" fmla="*/ 2571750 h 3041634"/>
              <a:gd name="connsiteX19" fmla="*/ 6764213 w 8802563"/>
              <a:gd name="connsiteY19" fmla="*/ 2428875 h 3041634"/>
              <a:gd name="connsiteX20" fmla="*/ 6802313 w 8802563"/>
              <a:gd name="connsiteY20" fmla="*/ 2400300 h 3041634"/>
              <a:gd name="connsiteX21" fmla="*/ 7154738 w 8802563"/>
              <a:gd name="connsiteY21" fmla="*/ 2171700 h 3041634"/>
              <a:gd name="connsiteX22" fmla="*/ 7259513 w 8802563"/>
              <a:gd name="connsiteY22" fmla="*/ 2133600 h 3041634"/>
              <a:gd name="connsiteX23" fmla="*/ 7307138 w 8802563"/>
              <a:gd name="connsiteY23" fmla="*/ 2114550 h 3041634"/>
              <a:gd name="connsiteX24" fmla="*/ 7335713 w 8802563"/>
              <a:gd name="connsiteY24" fmla="*/ 2076450 h 3041634"/>
              <a:gd name="connsiteX25" fmla="*/ 7373813 w 8802563"/>
              <a:gd name="connsiteY25" fmla="*/ 2019300 h 3041634"/>
              <a:gd name="connsiteX26" fmla="*/ 7383338 w 8802563"/>
              <a:gd name="connsiteY26" fmla="*/ 1971675 h 3041634"/>
              <a:gd name="connsiteX27" fmla="*/ 7935788 w 8802563"/>
              <a:gd name="connsiteY27" fmla="*/ 1533525 h 3041634"/>
              <a:gd name="connsiteX28" fmla="*/ 8002463 w 8802563"/>
              <a:gd name="connsiteY28" fmla="*/ 1466850 h 3041634"/>
              <a:gd name="connsiteX29" fmla="*/ 8040563 w 8802563"/>
              <a:gd name="connsiteY29" fmla="*/ 1419225 h 3041634"/>
              <a:gd name="connsiteX30" fmla="*/ 8202488 w 8802563"/>
              <a:gd name="connsiteY30" fmla="*/ 1162050 h 3041634"/>
              <a:gd name="connsiteX31" fmla="*/ 8250113 w 8802563"/>
              <a:gd name="connsiteY31" fmla="*/ 1095375 h 3041634"/>
              <a:gd name="connsiteX32" fmla="*/ 8278688 w 8802563"/>
              <a:gd name="connsiteY32" fmla="*/ 1047750 h 3041634"/>
              <a:gd name="connsiteX33" fmla="*/ 8440613 w 8802563"/>
              <a:gd name="connsiteY33" fmla="*/ 647700 h 3041634"/>
              <a:gd name="connsiteX34" fmla="*/ 8593013 w 8802563"/>
              <a:gd name="connsiteY34" fmla="*/ 514350 h 3041634"/>
              <a:gd name="connsiteX35" fmla="*/ 8631113 w 8802563"/>
              <a:gd name="connsiteY35" fmla="*/ 476250 h 3041634"/>
              <a:gd name="connsiteX36" fmla="*/ 8726363 w 8802563"/>
              <a:gd name="connsiteY36" fmla="*/ 180975 h 3041634"/>
              <a:gd name="connsiteX37" fmla="*/ 8802563 w 8802563"/>
              <a:gd name="connsiteY37" fmla="*/ 19050 h 3041634"/>
              <a:gd name="connsiteX38" fmla="*/ 8783513 w 8802563"/>
              <a:gd name="connsiteY38" fmla="*/ 0 h 3041634"/>
              <a:gd name="connsiteX39" fmla="*/ 8783513 w 8802563"/>
              <a:gd name="connsiteY39" fmla="*/ 19050 h 3041634"/>
              <a:gd name="connsiteX0" fmla="*/ 0 w 8802563"/>
              <a:gd name="connsiteY0" fmla="*/ 34305 h 3041634"/>
              <a:gd name="connsiteX1" fmla="*/ 687263 w 8802563"/>
              <a:gd name="connsiteY1" fmla="*/ 1533525 h 3041634"/>
              <a:gd name="connsiteX2" fmla="*/ 1563563 w 8802563"/>
              <a:gd name="connsiteY2" fmla="*/ 2009775 h 3041634"/>
              <a:gd name="connsiteX3" fmla="*/ 1639763 w 8802563"/>
              <a:gd name="connsiteY3" fmla="*/ 2105025 h 3041634"/>
              <a:gd name="connsiteX4" fmla="*/ 2373188 w 8802563"/>
              <a:gd name="connsiteY4" fmla="*/ 2809875 h 3041634"/>
              <a:gd name="connsiteX5" fmla="*/ 2487488 w 8802563"/>
              <a:gd name="connsiteY5" fmla="*/ 2809875 h 3041634"/>
              <a:gd name="connsiteX6" fmla="*/ 3116138 w 8802563"/>
              <a:gd name="connsiteY6" fmla="*/ 2686050 h 3041634"/>
              <a:gd name="connsiteX7" fmla="*/ 3306638 w 8802563"/>
              <a:gd name="connsiteY7" fmla="*/ 2676525 h 3041634"/>
              <a:gd name="connsiteX8" fmla="*/ 3982913 w 8802563"/>
              <a:gd name="connsiteY8" fmla="*/ 2962275 h 3041634"/>
              <a:gd name="connsiteX9" fmla="*/ 4078163 w 8802563"/>
              <a:gd name="connsiteY9" fmla="*/ 3028950 h 3041634"/>
              <a:gd name="connsiteX10" fmla="*/ 4278188 w 8802563"/>
              <a:gd name="connsiteY10" fmla="*/ 3019425 h 3041634"/>
              <a:gd name="connsiteX11" fmla="*/ 4963988 w 8802563"/>
              <a:gd name="connsiteY11" fmla="*/ 2895600 h 3041634"/>
              <a:gd name="connsiteX12" fmla="*/ 5059238 w 8802563"/>
              <a:gd name="connsiteY12" fmla="*/ 2838450 h 3041634"/>
              <a:gd name="connsiteX13" fmla="*/ 5116388 w 8802563"/>
              <a:gd name="connsiteY13" fmla="*/ 2800350 h 3041634"/>
              <a:gd name="connsiteX14" fmla="*/ 5221163 w 8802563"/>
              <a:gd name="connsiteY14" fmla="*/ 2752725 h 3041634"/>
              <a:gd name="connsiteX15" fmla="*/ 5564063 w 8802563"/>
              <a:gd name="connsiteY15" fmla="*/ 2638425 h 3041634"/>
              <a:gd name="connsiteX16" fmla="*/ 5678363 w 8802563"/>
              <a:gd name="connsiteY16" fmla="*/ 2686050 h 3041634"/>
              <a:gd name="connsiteX17" fmla="*/ 5935538 w 8802563"/>
              <a:gd name="connsiteY17" fmla="*/ 2695575 h 3041634"/>
              <a:gd name="connsiteX18" fmla="*/ 6621338 w 8802563"/>
              <a:gd name="connsiteY18" fmla="*/ 2571750 h 3041634"/>
              <a:gd name="connsiteX19" fmla="*/ 6764213 w 8802563"/>
              <a:gd name="connsiteY19" fmla="*/ 2428875 h 3041634"/>
              <a:gd name="connsiteX20" fmla="*/ 6802313 w 8802563"/>
              <a:gd name="connsiteY20" fmla="*/ 2400300 h 3041634"/>
              <a:gd name="connsiteX21" fmla="*/ 7154738 w 8802563"/>
              <a:gd name="connsiteY21" fmla="*/ 2171700 h 3041634"/>
              <a:gd name="connsiteX22" fmla="*/ 7259513 w 8802563"/>
              <a:gd name="connsiteY22" fmla="*/ 2133600 h 3041634"/>
              <a:gd name="connsiteX23" fmla="*/ 7307138 w 8802563"/>
              <a:gd name="connsiteY23" fmla="*/ 2114550 h 3041634"/>
              <a:gd name="connsiteX24" fmla="*/ 7335713 w 8802563"/>
              <a:gd name="connsiteY24" fmla="*/ 2076450 h 3041634"/>
              <a:gd name="connsiteX25" fmla="*/ 7373813 w 8802563"/>
              <a:gd name="connsiteY25" fmla="*/ 2019300 h 3041634"/>
              <a:gd name="connsiteX26" fmla="*/ 7383338 w 8802563"/>
              <a:gd name="connsiteY26" fmla="*/ 1971675 h 3041634"/>
              <a:gd name="connsiteX27" fmla="*/ 7935788 w 8802563"/>
              <a:gd name="connsiteY27" fmla="*/ 1533525 h 3041634"/>
              <a:gd name="connsiteX28" fmla="*/ 8002463 w 8802563"/>
              <a:gd name="connsiteY28" fmla="*/ 1466850 h 3041634"/>
              <a:gd name="connsiteX29" fmla="*/ 8040563 w 8802563"/>
              <a:gd name="connsiteY29" fmla="*/ 1419225 h 3041634"/>
              <a:gd name="connsiteX30" fmla="*/ 8202488 w 8802563"/>
              <a:gd name="connsiteY30" fmla="*/ 1162050 h 3041634"/>
              <a:gd name="connsiteX31" fmla="*/ 8250113 w 8802563"/>
              <a:gd name="connsiteY31" fmla="*/ 1095375 h 3041634"/>
              <a:gd name="connsiteX32" fmla="*/ 8278688 w 8802563"/>
              <a:gd name="connsiteY32" fmla="*/ 1047750 h 3041634"/>
              <a:gd name="connsiteX33" fmla="*/ 8440613 w 8802563"/>
              <a:gd name="connsiteY33" fmla="*/ 647700 h 3041634"/>
              <a:gd name="connsiteX34" fmla="*/ 8593013 w 8802563"/>
              <a:gd name="connsiteY34" fmla="*/ 514350 h 3041634"/>
              <a:gd name="connsiteX35" fmla="*/ 8631113 w 8802563"/>
              <a:gd name="connsiteY35" fmla="*/ 476250 h 3041634"/>
              <a:gd name="connsiteX36" fmla="*/ 8726363 w 8802563"/>
              <a:gd name="connsiteY36" fmla="*/ 180975 h 3041634"/>
              <a:gd name="connsiteX37" fmla="*/ 8802563 w 8802563"/>
              <a:gd name="connsiteY37" fmla="*/ 19050 h 3041634"/>
              <a:gd name="connsiteX38" fmla="*/ 8783513 w 8802563"/>
              <a:gd name="connsiteY38" fmla="*/ 0 h 3041634"/>
              <a:gd name="connsiteX39" fmla="*/ 8783513 w 8802563"/>
              <a:gd name="connsiteY39" fmla="*/ 19050 h 304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02563" h="3041634">
                <a:moveTo>
                  <a:pt x="0" y="34305"/>
                </a:moveTo>
                <a:lnTo>
                  <a:pt x="687263" y="1533525"/>
                </a:lnTo>
                <a:lnTo>
                  <a:pt x="1563563" y="2009775"/>
                </a:lnTo>
                <a:cubicBezTo>
                  <a:pt x="1626101" y="2093159"/>
                  <a:pt x="1598262" y="2063524"/>
                  <a:pt x="1639763" y="2105025"/>
                </a:cubicBezTo>
                <a:lnTo>
                  <a:pt x="2373188" y="2809875"/>
                </a:lnTo>
                <a:lnTo>
                  <a:pt x="2487488" y="2809875"/>
                </a:lnTo>
                <a:lnTo>
                  <a:pt x="3116138" y="2686050"/>
                </a:lnTo>
                <a:cubicBezTo>
                  <a:pt x="3242980" y="2673366"/>
                  <a:pt x="3179480" y="2676525"/>
                  <a:pt x="3306638" y="2676525"/>
                </a:cubicBezTo>
                <a:lnTo>
                  <a:pt x="3982913" y="2962275"/>
                </a:lnTo>
                <a:cubicBezTo>
                  <a:pt x="4014663" y="2984500"/>
                  <a:pt x="4040113" y="3021586"/>
                  <a:pt x="4078163" y="3028950"/>
                </a:cubicBezTo>
                <a:cubicBezTo>
                  <a:pt x="4143697" y="3041634"/>
                  <a:pt x="4278188" y="3019425"/>
                  <a:pt x="4278188" y="3019425"/>
                </a:cubicBezTo>
                <a:lnTo>
                  <a:pt x="4963988" y="2895600"/>
                </a:lnTo>
                <a:cubicBezTo>
                  <a:pt x="4995738" y="2876550"/>
                  <a:pt x="5027840" y="2858074"/>
                  <a:pt x="5059238" y="2838450"/>
                </a:cubicBezTo>
                <a:cubicBezTo>
                  <a:pt x="5078653" y="2826316"/>
                  <a:pt x="5096153" y="2811062"/>
                  <a:pt x="5116388" y="2800350"/>
                </a:cubicBezTo>
                <a:cubicBezTo>
                  <a:pt x="5150293" y="2782400"/>
                  <a:pt x="5221163" y="2752725"/>
                  <a:pt x="5221163" y="2752725"/>
                </a:cubicBezTo>
                <a:lnTo>
                  <a:pt x="5564063" y="2638425"/>
                </a:lnTo>
                <a:cubicBezTo>
                  <a:pt x="5602163" y="2654300"/>
                  <a:pt x="5638829" y="2674190"/>
                  <a:pt x="5678363" y="2686050"/>
                </a:cubicBezTo>
                <a:cubicBezTo>
                  <a:pt x="5735054" y="2703057"/>
                  <a:pt x="5916008" y="2695575"/>
                  <a:pt x="5935538" y="2695575"/>
                </a:cubicBezTo>
                <a:lnTo>
                  <a:pt x="6621338" y="2571750"/>
                </a:lnTo>
                <a:cubicBezTo>
                  <a:pt x="6668963" y="2524125"/>
                  <a:pt x="6710331" y="2469286"/>
                  <a:pt x="6764213" y="2428875"/>
                </a:cubicBezTo>
                <a:lnTo>
                  <a:pt x="6802313" y="2400300"/>
                </a:lnTo>
                <a:lnTo>
                  <a:pt x="7154738" y="2171700"/>
                </a:lnTo>
                <a:lnTo>
                  <a:pt x="7259513" y="2133600"/>
                </a:lnTo>
                <a:cubicBezTo>
                  <a:pt x="7275522" y="2127597"/>
                  <a:pt x="7293460" y="2124809"/>
                  <a:pt x="7307138" y="2114550"/>
                </a:cubicBezTo>
                <a:cubicBezTo>
                  <a:pt x="7319838" y="2105025"/>
                  <a:pt x="7326609" y="2089455"/>
                  <a:pt x="7335713" y="2076450"/>
                </a:cubicBezTo>
                <a:cubicBezTo>
                  <a:pt x="7348843" y="2057693"/>
                  <a:pt x="7361113" y="2038350"/>
                  <a:pt x="7373813" y="2019300"/>
                </a:cubicBezTo>
                <a:lnTo>
                  <a:pt x="7383338" y="1971675"/>
                </a:lnTo>
                <a:lnTo>
                  <a:pt x="7935788" y="1533525"/>
                </a:lnTo>
                <a:cubicBezTo>
                  <a:pt x="7958013" y="1511300"/>
                  <a:pt x="7981224" y="1490019"/>
                  <a:pt x="8002463" y="1466850"/>
                </a:cubicBezTo>
                <a:cubicBezTo>
                  <a:pt x="8016200" y="1451864"/>
                  <a:pt x="8040563" y="1419225"/>
                  <a:pt x="8040563" y="1419225"/>
                </a:cubicBezTo>
                <a:lnTo>
                  <a:pt x="8202488" y="1162050"/>
                </a:lnTo>
                <a:cubicBezTo>
                  <a:pt x="8218363" y="1139825"/>
                  <a:pt x="8234963" y="1118100"/>
                  <a:pt x="8250113" y="1095375"/>
                </a:cubicBezTo>
                <a:cubicBezTo>
                  <a:pt x="8260382" y="1079971"/>
                  <a:pt x="8278688" y="1047750"/>
                  <a:pt x="8278688" y="1047750"/>
                </a:cubicBezTo>
                <a:lnTo>
                  <a:pt x="8440613" y="647700"/>
                </a:lnTo>
                <a:cubicBezTo>
                  <a:pt x="8640218" y="527937"/>
                  <a:pt x="8447509" y="659854"/>
                  <a:pt x="8593013" y="514350"/>
                </a:cubicBezTo>
                <a:lnTo>
                  <a:pt x="8631113" y="476250"/>
                </a:lnTo>
                <a:lnTo>
                  <a:pt x="8726363" y="180975"/>
                </a:lnTo>
                <a:lnTo>
                  <a:pt x="8802563" y="19050"/>
                </a:lnTo>
                <a:lnTo>
                  <a:pt x="8783513" y="0"/>
                </a:lnTo>
                <a:lnTo>
                  <a:pt x="8783513" y="19050"/>
                </a:ln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cxnSp>
        <p:nvCxnSpPr>
          <p:cNvPr id="16" name="Connecteur droit 15"/>
          <p:cNvCxnSpPr>
            <a:endCxn id="15" idx="35"/>
          </p:cNvCxnSpPr>
          <p:nvPr/>
        </p:nvCxnSpPr>
        <p:spPr bwMode="auto">
          <a:xfrm flipV="1">
            <a:off x="4250924" y="1444798"/>
            <a:ext cx="3440499" cy="3998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riangle isocèle 18"/>
          <p:cNvSpPr/>
          <p:nvPr/>
        </p:nvSpPr>
        <p:spPr bwMode="auto">
          <a:xfrm flipV="1">
            <a:off x="4953000" y="1340768"/>
            <a:ext cx="156017" cy="144016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6279149" y="2204864"/>
            <a:ext cx="390043" cy="21602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28" name="Forme libre 27"/>
          <p:cNvSpPr/>
          <p:nvPr/>
        </p:nvSpPr>
        <p:spPr bwMode="auto">
          <a:xfrm>
            <a:off x="4484949" y="620688"/>
            <a:ext cx="2886321" cy="360040"/>
          </a:xfrm>
          <a:custGeom>
            <a:avLst/>
            <a:gdLst>
              <a:gd name="connsiteX0" fmla="*/ 0 w 9220200"/>
              <a:gd name="connsiteY0" fmla="*/ 276225 h 838200"/>
              <a:gd name="connsiteX1" fmla="*/ 2000250 w 9220200"/>
              <a:gd name="connsiteY1" fmla="*/ 657225 h 838200"/>
              <a:gd name="connsiteX2" fmla="*/ 3933825 w 9220200"/>
              <a:gd name="connsiteY2" fmla="*/ 838200 h 838200"/>
              <a:gd name="connsiteX3" fmla="*/ 5819775 w 9220200"/>
              <a:gd name="connsiteY3" fmla="*/ 809625 h 838200"/>
              <a:gd name="connsiteX4" fmla="*/ 7334250 w 9220200"/>
              <a:gd name="connsiteY4" fmla="*/ 581025 h 838200"/>
              <a:gd name="connsiteX5" fmla="*/ 9153525 w 9220200"/>
              <a:gd name="connsiteY5" fmla="*/ 28575 h 838200"/>
              <a:gd name="connsiteX6" fmla="*/ 9220200 w 9220200"/>
              <a:gd name="connsiteY6" fmla="*/ 0 h 838200"/>
              <a:gd name="connsiteX0" fmla="*/ 0 w 9220200"/>
              <a:gd name="connsiteY0" fmla="*/ 276225 h 838200"/>
              <a:gd name="connsiteX1" fmla="*/ 2000250 w 9220200"/>
              <a:gd name="connsiteY1" fmla="*/ 657225 h 838200"/>
              <a:gd name="connsiteX2" fmla="*/ 3933825 w 9220200"/>
              <a:gd name="connsiteY2" fmla="*/ 838200 h 838200"/>
              <a:gd name="connsiteX3" fmla="*/ 7334250 w 9220200"/>
              <a:gd name="connsiteY3" fmla="*/ 581025 h 838200"/>
              <a:gd name="connsiteX4" fmla="*/ 9153525 w 9220200"/>
              <a:gd name="connsiteY4" fmla="*/ 28575 h 838200"/>
              <a:gd name="connsiteX5" fmla="*/ 9220200 w 9220200"/>
              <a:gd name="connsiteY5" fmla="*/ 0 h 838200"/>
              <a:gd name="connsiteX0" fmla="*/ 0 w 9220200"/>
              <a:gd name="connsiteY0" fmla="*/ 276225 h 838200"/>
              <a:gd name="connsiteX1" fmla="*/ 2000250 w 9220200"/>
              <a:gd name="connsiteY1" fmla="*/ 657225 h 838200"/>
              <a:gd name="connsiteX2" fmla="*/ 3933825 w 9220200"/>
              <a:gd name="connsiteY2" fmla="*/ 838200 h 838200"/>
              <a:gd name="connsiteX3" fmla="*/ 9153525 w 9220200"/>
              <a:gd name="connsiteY3" fmla="*/ 28575 h 838200"/>
              <a:gd name="connsiteX4" fmla="*/ 9220200 w 9220200"/>
              <a:gd name="connsiteY4" fmla="*/ 0 h 838200"/>
              <a:gd name="connsiteX0" fmla="*/ 0 w 9220200"/>
              <a:gd name="connsiteY0" fmla="*/ 276225 h 838200"/>
              <a:gd name="connsiteX1" fmla="*/ 3933825 w 9220200"/>
              <a:gd name="connsiteY1" fmla="*/ 838200 h 838200"/>
              <a:gd name="connsiteX2" fmla="*/ 9153525 w 9220200"/>
              <a:gd name="connsiteY2" fmla="*/ 28575 h 838200"/>
              <a:gd name="connsiteX3" fmla="*/ 9220200 w 9220200"/>
              <a:gd name="connsiteY3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0200" h="838200">
                <a:moveTo>
                  <a:pt x="0" y="276225"/>
                </a:moveTo>
                <a:lnTo>
                  <a:pt x="3933825" y="838200"/>
                </a:lnTo>
                <a:lnTo>
                  <a:pt x="9153525" y="28575"/>
                </a:lnTo>
                <a:lnTo>
                  <a:pt x="9220200" y="0"/>
                </a:ln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cxnSp>
        <p:nvCxnSpPr>
          <p:cNvPr id="29" name="Connecteur droit avec flèche 28"/>
          <p:cNvCxnSpPr/>
          <p:nvPr/>
        </p:nvCxnSpPr>
        <p:spPr bwMode="auto">
          <a:xfrm>
            <a:off x="5733087" y="980728"/>
            <a:ext cx="0" cy="936104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9900"/>
            </a:solidFill>
            <a:prstDash val="solid"/>
            <a:round/>
            <a:headEnd type="none" w="med" len="med"/>
            <a:tailEnd type="oval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5655078" y="2276872"/>
            <a:ext cx="85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smtClean="0">
                <a:latin typeface="Verdana" pitchFamily="34" charset="0"/>
              </a:rPr>
              <a:t>ROV</a:t>
            </a:r>
            <a:endParaRPr lang="fr-BE" sz="1050">
              <a:latin typeface="Verdana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874993" y="1772816"/>
            <a:ext cx="8580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smtClean="0">
                <a:latin typeface="Verdana" pitchFamily="34" charset="0"/>
              </a:rPr>
              <a:t>Balise lestée</a:t>
            </a:r>
            <a:endParaRPr lang="fr-BE" sz="1050">
              <a:latin typeface="Verdana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250921" y="764704"/>
            <a:ext cx="8580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050" smtClean="0">
                <a:latin typeface="Verdana" pitchFamily="34" charset="0"/>
              </a:rPr>
              <a:t>Câble</a:t>
            </a:r>
            <a:endParaRPr lang="fr-BE" sz="1050">
              <a:latin typeface="Verdana" pitchFamily="34" charset="0"/>
            </a:endParaRPr>
          </a:p>
        </p:txBody>
      </p:sp>
      <p:cxnSp>
        <p:nvCxnSpPr>
          <p:cNvPr id="33" name="Connecteur droit 32"/>
          <p:cNvCxnSpPr>
            <a:stCxn id="23" idx="1"/>
          </p:cNvCxnSpPr>
          <p:nvPr/>
        </p:nvCxnSpPr>
        <p:spPr bwMode="auto">
          <a:xfrm flipH="1" flipV="1">
            <a:off x="5733088" y="1916832"/>
            <a:ext cx="603182" cy="3196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Flèche en arc 33"/>
          <p:cNvSpPr/>
          <p:nvPr/>
        </p:nvSpPr>
        <p:spPr bwMode="auto">
          <a:xfrm rot="3952560">
            <a:off x="5596799" y="1710802"/>
            <a:ext cx="288032" cy="390043"/>
          </a:xfrm>
          <a:prstGeom prst="circular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05296" y="404664"/>
            <a:ext cx="1191177" cy="14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16"/>
          <p:cNvSpPr txBox="1">
            <a:spLocks noChangeArrowheads="1"/>
          </p:cNvSpPr>
          <p:nvPr/>
        </p:nvSpPr>
        <p:spPr bwMode="auto">
          <a:xfrm>
            <a:off x="7839322" y="1844824"/>
            <a:ext cx="1794199" cy="253916"/>
          </a:xfrm>
          <a:prstGeom prst="rect">
            <a:avLst/>
          </a:prstGeom>
          <a:solidFill>
            <a:schemeClr val="hlink"/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050" smtClean="0">
                <a:solidFill>
                  <a:srgbClr val="000000"/>
                </a:solidFill>
                <a:latin typeface="Tahoma" pitchFamily="34" charset="0"/>
              </a:rPr>
              <a:t>Balise de positionnemment</a:t>
            </a:r>
            <a:endParaRPr lang="fr-FR" sz="105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70835" y="2924944"/>
            <a:ext cx="3406232" cy="194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81225" y="2924944"/>
            <a:ext cx="263279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194471" y="4941168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Position précise du ROV en temps réel</a:t>
            </a:r>
            <a:endParaRPr lang="fr-FR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194471" y="5229200"/>
            <a:ext cx="2886321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Images géopositionnées enregistrées</a:t>
            </a:r>
            <a:endParaRPr lang="fr-FR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40965" y="4957598"/>
            <a:ext cx="2573461" cy="19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Géophysique terrestre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209924" name="Picture 1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71" y="1124744"/>
            <a:ext cx="378815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1638182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Radar 3D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16896" y="764704"/>
            <a:ext cx="572869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473" y="4149080"/>
            <a:ext cx="6513173" cy="238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825209" y="5157195"/>
            <a:ext cx="2886321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Détection de cavités sous des routes longeant les quais</a:t>
            </a:r>
            <a:endParaRPr lang="fr-FR" sz="11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Images des rives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3042338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Caméras géoréférencées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40532" y="4581128"/>
            <a:ext cx="1326147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Inspection</a:t>
            </a:r>
            <a:endParaRPr lang="fr-FR" sz="11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194473" y="1412779"/>
            <a:ext cx="1794199" cy="415498"/>
          </a:xfrm>
          <a:custGeom>
            <a:avLst/>
            <a:gdLst>
              <a:gd name="T0" fmla="*/ 0 w 3221"/>
              <a:gd name="T1" fmla="*/ 0 h 1225"/>
              <a:gd name="T2" fmla="*/ 2147483647 w 3221"/>
              <a:gd name="T3" fmla="*/ 0 h 1225"/>
              <a:gd name="T4" fmla="*/ 2147483647 w 3221"/>
              <a:gd name="T5" fmla="*/ 2147483647 h 1225"/>
              <a:gd name="T6" fmla="*/ 2147483647 w 3221"/>
              <a:gd name="T7" fmla="*/ 2147483647 h 1225"/>
              <a:gd name="T8" fmla="*/ 0 w 3221"/>
              <a:gd name="T9" fmla="*/ 2147483647 h 1225"/>
              <a:gd name="T10" fmla="*/ 0 w 3221"/>
              <a:gd name="T11" fmla="*/ 0 h 12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21"/>
              <a:gd name="T19" fmla="*/ 0 h 1225"/>
              <a:gd name="T20" fmla="*/ 3221 w 3221"/>
              <a:gd name="T21" fmla="*/ 1225 h 12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21" h="1225">
                <a:moveTo>
                  <a:pt x="0" y="0"/>
                </a:moveTo>
                <a:lnTo>
                  <a:pt x="2450" y="0"/>
                </a:lnTo>
                <a:lnTo>
                  <a:pt x="3221" y="590"/>
                </a:lnTo>
                <a:lnTo>
                  <a:pt x="2495" y="1225"/>
                </a:lnTo>
                <a:lnTo>
                  <a:pt x="0" y="1225"/>
                </a:ln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27058"/>
            </a:srgbClr>
          </a:solidFill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fr-BE"/>
          </a:p>
        </p:txBody>
      </p:sp>
      <p:sp>
        <p:nvSpPr>
          <p:cNvPr id="12" name="AutoShape 15"/>
          <p:cNvSpPr>
            <a:spLocks noChangeArrowheads="1"/>
          </p:cNvSpPr>
          <p:nvPr/>
        </p:nvSpPr>
        <p:spPr bwMode="auto">
          <a:xfrm rot="10800000">
            <a:off x="1052567" y="1900500"/>
            <a:ext cx="546062" cy="100217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363 w 21600"/>
              <a:gd name="T13" fmla="*/ 6363 h 21600"/>
              <a:gd name="T14" fmla="*/ 15237 w 21600"/>
              <a:gd name="T15" fmla="*/ 152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9126" y="21600"/>
                </a:lnTo>
                <a:lnTo>
                  <a:pt x="1247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9900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fr-BE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122458" y="4581525"/>
            <a:ext cx="16389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i="1">
                <a:solidFill>
                  <a:schemeClr val="tx2"/>
                </a:solidFill>
                <a:latin typeface="Manga Temple"/>
              </a:rPr>
              <a:t>Caméra latérale avant</a:t>
            </a:r>
          </a:p>
        </p:txBody>
      </p:sp>
      <p:sp>
        <p:nvSpPr>
          <p:cNvPr id="18" name="AutoShape 21"/>
          <p:cNvSpPr>
            <a:spLocks noChangeArrowheads="1"/>
          </p:cNvSpPr>
          <p:nvPr/>
        </p:nvSpPr>
        <p:spPr bwMode="auto">
          <a:xfrm rot="-6000344">
            <a:off x="95027" y="1494366"/>
            <a:ext cx="1023938" cy="1299537"/>
          </a:xfrm>
          <a:prstGeom prst="lightningBol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94473" y="2492896"/>
            <a:ext cx="624069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200" i="1">
                <a:solidFill>
                  <a:schemeClr val="tx2"/>
                </a:solidFill>
                <a:latin typeface="Manga Temple"/>
              </a:rPr>
              <a:t>GPS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40532" y="4941168"/>
            <a:ext cx="1326147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Historique</a:t>
            </a:r>
            <a:endParaRPr lang="fr-FR" sz="11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740532" y="5301208"/>
            <a:ext cx="1326147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Recensement</a:t>
            </a:r>
            <a:endParaRPr lang="fr-FR" sz="11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16514" name="Picture 2" descr="https://hydrowalmap.be/flexviewers/picture/extend/41/143MEDIA%5CFILE085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10753" y="1339512"/>
            <a:ext cx="6600777" cy="4570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http://www.pobonline.com/ext/resources/Issues/2013-11/pob1113_fahy05_bridge-underside_6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73" y="2924944"/>
            <a:ext cx="7499855" cy="3744416"/>
          </a:xfrm>
          <a:prstGeom prst="rect">
            <a:avLst/>
          </a:prstGeom>
          <a:noFill/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Imagerie laser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171619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Lidar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auto">
          <a:xfrm rot="5400000">
            <a:off x="6423857" y="481604"/>
            <a:ext cx="1288377" cy="185458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902 w 21600"/>
              <a:gd name="T13" fmla="*/ 6902 h 21600"/>
              <a:gd name="T14" fmla="*/ 14698 w 21600"/>
              <a:gd name="T15" fmla="*/ 146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204" y="21600"/>
                </a:lnTo>
                <a:lnTo>
                  <a:pt x="11396" y="21600"/>
                </a:lnTo>
                <a:lnTo>
                  <a:pt x="21600" y="0"/>
                </a:lnTo>
                <a:close/>
              </a:path>
            </a:pathLst>
          </a:custGeom>
          <a:pattFill prst="narHorz">
            <a:fgClr>
              <a:srgbClr val="FF0000"/>
            </a:fgClr>
            <a:bgClr>
              <a:srgbClr val="FFFFFF"/>
            </a:bgClr>
          </a:pattFill>
          <a:ln w="9525" algn="ctr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fr-BE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995338" y="764707"/>
            <a:ext cx="646638" cy="1707994"/>
          </a:xfrm>
          <a:prstGeom prst="rect">
            <a:avLst/>
          </a:prstGeom>
          <a:solidFill>
            <a:srgbClr val="99CC00"/>
          </a:solidFill>
          <a:ln w="9525" algn="ctr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endParaRPr lang="fr-BE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15094" y="1368733"/>
            <a:ext cx="925662" cy="415498"/>
          </a:xfrm>
          <a:prstGeom prst="rect">
            <a:avLst/>
          </a:prstGeom>
          <a:solidFill>
            <a:srgbClr val="C0C0C0"/>
          </a:solidFill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 rot="10800000">
            <a:off x="4942558" y="1379042"/>
            <a:ext cx="1470734" cy="80929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0 w 21600"/>
              <a:gd name="T13" fmla="*/ 0 h 21600"/>
              <a:gd name="T14" fmla="*/ 21240 w 21600"/>
              <a:gd name="T15" fmla="*/ 1099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027" y="10778"/>
                </a:moveTo>
                <a:cubicBezTo>
                  <a:pt x="10039" y="10359"/>
                  <a:pt x="10381" y="10026"/>
                  <a:pt x="10800" y="10027"/>
                </a:cubicBezTo>
                <a:cubicBezTo>
                  <a:pt x="11218" y="10027"/>
                  <a:pt x="11560" y="10359"/>
                  <a:pt x="11572" y="10778"/>
                </a:cubicBezTo>
                <a:lnTo>
                  <a:pt x="21595" y="10492"/>
                </a:lnTo>
                <a:cubicBezTo>
                  <a:pt x="21429" y="4650"/>
                  <a:pt x="16645" y="-1"/>
                  <a:pt x="10799" y="0"/>
                </a:cubicBezTo>
                <a:cubicBezTo>
                  <a:pt x="4954" y="0"/>
                  <a:pt x="170" y="4650"/>
                  <a:pt x="4" y="10492"/>
                </a:cubicBezTo>
                <a:close/>
              </a:path>
            </a:pathLst>
          </a:custGeom>
          <a:solidFill>
            <a:srgbClr val="C0C0C0"/>
          </a:solidFill>
          <a:ln w="2857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016896" y="2012144"/>
            <a:ext cx="3702648" cy="415498"/>
          </a:xfrm>
          <a:prstGeom prst="rect">
            <a:avLst/>
          </a:prstGeom>
          <a:solidFill>
            <a:schemeClr val="tx2">
              <a:alpha val="58038"/>
            </a:schemeClr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7556262" y="1691487"/>
            <a:ext cx="762381" cy="7812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 rot="10800000">
            <a:off x="7120445" y="1850016"/>
            <a:ext cx="2668932" cy="6485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08 w 21600"/>
              <a:gd name="T13" fmla="*/ 3908 h 21600"/>
              <a:gd name="T14" fmla="*/ 17692 w 21600"/>
              <a:gd name="T15" fmla="*/ 176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215" y="21600"/>
                </a:lnTo>
                <a:lnTo>
                  <a:pt x="1738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6633"/>
          </a:solidFill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7502236" y="542464"/>
            <a:ext cx="1014235" cy="1510619"/>
          </a:xfrm>
          <a:custGeom>
            <a:avLst/>
            <a:gdLst>
              <a:gd name="T0" fmla="*/ 0 w 1406"/>
              <a:gd name="T1" fmla="*/ 2147483647 h 1406"/>
              <a:gd name="T2" fmla="*/ 2147483647 w 1406"/>
              <a:gd name="T3" fmla="*/ 2147483647 h 1406"/>
              <a:gd name="T4" fmla="*/ 2147483647 w 1406"/>
              <a:gd name="T5" fmla="*/ 2147483647 h 1406"/>
              <a:gd name="T6" fmla="*/ 2147483647 w 1406"/>
              <a:gd name="T7" fmla="*/ 2147483647 h 1406"/>
              <a:gd name="T8" fmla="*/ 2147483647 w 1406"/>
              <a:gd name="T9" fmla="*/ 0 h 1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6"/>
              <a:gd name="T16" fmla="*/ 0 h 1406"/>
              <a:gd name="T17" fmla="*/ 1406 w 1406"/>
              <a:gd name="T18" fmla="*/ 1406 h 140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6" h="1406">
                <a:moveTo>
                  <a:pt x="0" y="1406"/>
                </a:moveTo>
                <a:lnTo>
                  <a:pt x="91" y="1225"/>
                </a:lnTo>
                <a:lnTo>
                  <a:pt x="726" y="1225"/>
                </a:lnTo>
                <a:lnTo>
                  <a:pt x="726" y="227"/>
                </a:lnTo>
                <a:lnTo>
                  <a:pt x="1406" y="0"/>
                </a:lnTo>
              </a:path>
            </a:pathLst>
          </a:custGeom>
          <a:noFill/>
          <a:ln w="76200" cap="flat" cmpd="sng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>
            <a:noAutofit/>
          </a:bodyPr>
          <a:lstStyle/>
          <a:p>
            <a:endParaRPr lang="fr-BE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995338" y="4869163"/>
            <a:ext cx="1326147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fr-BE" sz="11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Contrôle tirant d’air</a:t>
            </a:r>
            <a:endParaRPr lang="fr-FR" sz="1100" b="1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515" y="908720"/>
            <a:ext cx="9150306" cy="42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569463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Photogrammétrie par drone (tests)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5" name="Picture 3" descr="L:\Dossiers_Topo\20161125-Barrage-Eupen\photos GSM\DSC_130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9779" y="4077072"/>
            <a:ext cx="2276223" cy="16561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 bwMode="auto">
          <a:xfrm>
            <a:off x="428497" y="4437115"/>
            <a:ext cx="3548844" cy="2161877"/>
          </a:xfrm>
          <a:prstGeom prst="rect">
            <a:avLst/>
          </a:prstGeom>
          <a:ln w="44450">
            <a:solidFill>
              <a:schemeClr val="bg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4" y="129988"/>
            <a:ext cx="8523797" cy="1143000"/>
          </a:xfrm>
        </p:spPr>
        <p:txBody>
          <a:bodyPr>
            <a:normAutofit/>
          </a:bodyPr>
          <a:lstStyle/>
          <a:p>
            <a:r>
              <a:rPr lang="fr-BE" sz="2000" smtClean="0"/>
              <a:t>1. Hydrologie opérationnelle : services proposés</a:t>
            </a:r>
            <a:endParaRPr lang="fr-BE" sz="2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63" y="1147482"/>
            <a:ext cx="9036695" cy="484094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1600" smtClean="0"/>
              <a:t>Observations :</a:t>
            </a:r>
          </a:p>
          <a:p>
            <a:pPr lvl="1">
              <a:buFontTx/>
              <a:buChar char="-"/>
            </a:pPr>
            <a:r>
              <a:rPr lang="fr-BE" sz="1400" smtClean="0"/>
              <a:t>fourniture en temps réel ou différé de niveaux d’eau, de débits et de précipitations</a:t>
            </a:r>
          </a:p>
          <a:p>
            <a:pPr lvl="1">
              <a:buFontTx/>
              <a:buChar char="-"/>
            </a:pPr>
            <a:r>
              <a:rPr lang="fr-BE" sz="1400" smtClean="0"/>
              <a:t>fourniture de données statistiques</a:t>
            </a:r>
          </a:p>
          <a:p>
            <a:pPr lvl="1">
              <a:buFontTx/>
              <a:buChar char="-"/>
            </a:pPr>
            <a:r>
              <a:rPr lang="fr-BE" sz="1400" smtClean="0"/>
              <a:t>expertise en matière de télétransmission et de gestion de base de données</a:t>
            </a:r>
          </a:p>
          <a:p>
            <a:pPr lvl="1">
              <a:buFontTx/>
              <a:buChar char="-"/>
            </a:pPr>
            <a:r>
              <a:rPr lang="fr-BE" sz="1400" smtClean="0"/>
              <a:t>installation de stations provisoires (télémesurées ou non)</a:t>
            </a:r>
          </a:p>
          <a:p>
            <a:pPr lvl="1">
              <a:buFontTx/>
              <a:buChar char="-"/>
            </a:pPr>
            <a:r>
              <a:rPr lang="fr-BE" sz="1400" smtClean="0"/>
              <a:t>campagnes de mesures spécifiques: mesures de débits, de vitesses…</a:t>
            </a:r>
          </a:p>
          <a:p>
            <a:pPr lvl="1">
              <a:buFontTx/>
              <a:buChar char="-"/>
            </a:pPr>
            <a:r>
              <a:rPr lang="fr-BE" sz="1400" smtClean="0"/>
              <a:t>traitements divers: statistiques…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600" smtClean="0"/>
              <a:t>Prévisions :</a:t>
            </a:r>
          </a:p>
          <a:p>
            <a:pPr lvl="1">
              <a:buFontTx/>
              <a:buChar char="-"/>
            </a:pPr>
            <a:r>
              <a:rPr lang="fr-BE" sz="1400" smtClean="0"/>
              <a:t>fourniture de prévisions automatiques ou à la demande (permanence h24) à court ou moyen terme suivant la taille du bassin versant concerné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600" smtClean="0"/>
              <a:t>Diffusion :</a:t>
            </a:r>
          </a:p>
          <a:p>
            <a:pPr lvl="1">
              <a:buFontTx/>
              <a:buChar char="-"/>
            </a:pPr>
            <a:r>
              <a:rPr lang="fr-BE" sz="1400" smtClean="0"/>
              <a:t>transmission d’alertes et d’alarmes hydrologiques</a:t>
            </a:r>
          </a:p>
          <a:p>
            <a:pPr lvl="1">
              <a:buFontTx/>
              <a:buChar char="-"/>
            </a:pPr>
            <a:r>
              <a:rPr lang="fr-BE" sz="1400" smtClean="0"/>
              <a:t>bulletins</a:t>
            </a:r>
          </a:p>
          <a:p>
            <a:pPr lvl="1">
              <a:buFontTx/>
              <a:buChar char="-"/>
            </a:pPr>
            <a:r>
              <a:rPr lang="fr-BE" sz="1400" smtClean="0"/>
              <a:t>données et prévisions diverses</a:t>
            </a:r>
          </a:p>
          <a:p>
            <a:pPr lvl="1">
              <a:buFontTx/>
              <a:buChar char="-"/>
            </a:pPr>
            <a:endParaRPr lang="fr-BE" sz="1600" smtClean="0"/>
          </a:p>
          <a:p>
            <a:pPr>
              <a:buNone/>
            </a:pPr>
            <a:endParaRPr lang="fr-BE" sz="1900" smtClean="0"/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endParaRPr lang="fr-BE" sz="1600" smtClean="0"/>
          </a:p>
          <a:p>
            <a:pPr lvl="1">
              <a:buNone/>
            </a:pPr>
            <a:endParaRPr lang="fr-BE" sz="1200" smtClean="0"/>
          </a:p>
          <a:p>
            <a:pPr lvl="2">
              <a:buFontTx/>
              <a:buChar char="-"/>
            </a:pPr>
            <a:endParaRPr lang="fr-BE" sz="1050" smtClean="0"/>
          </a:p>
          <a:p>
            <a:pPr>
              <a:buAutoNum type="arabicParenR"/>
            </a:pPr>
            <a:endParaRPr lang="fr-BE" sz="1100" smtClean="0"/>
          </a:p>
          <a:p>
            <a:pPr>
              <a:buNone/>
            </a:pPr>
            <a:endParaRPr lang="fr-BE" sz="1600" smtClean="0"/>
          </a:p>
          <a:p>
            <a:endParaRPr lang="fr-BE" sz="1600" smtClean="0"/>
          </a:p>
          <a:p>
            <a:pPr>
              <a:buNone/>
            </a:pPr>
            <a:endParaRPr lang="fr-BE" sz="1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4775" y="836715"/>
            <a:ext cx="6318702" cy="579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569463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Photogrammétrie par drones (tests)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1716191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Topo lit majeur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5694633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Photogrammétrie par drones (tests)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482" y="2291896"/>
            <a:ext cx="6162685" cy="34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2779"/>
          <a:stretch/>
        </p:blipFill>
        <p:spPr bwMode="auto">
          <a:xfrm>
            <a:off x="5109018" y="836712"/>
            <a:ext cx="4834081" cy="244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94471" y="764706"/>
            <a:ext cx="1872208" cy="307777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Inspection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5251" y="3356995"/>
            <a:ext cx="19665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fr-BE" sz="1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ongueur</a:t>
            </a:r>
            <a:r>
              <a:rPr lang="fr-BE" sz="1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fr-BE" sz="1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5,22 m</a:t>
            </a:r>
          </a:p>
          <a:p>
            <a:r>
              <a:rPr lang="fr-BE" sz="1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Largeur: 1,59 m</a:t>
            </a:r>
          </a:p>
          <a:p>
            <a:r>
              <a:rPr lang="fr-BE" sz="1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Surface 3D : 14,29 m²</a:t>
            </a:r>
          </a:p>
          <a:p>
            <a:r>
              <a:rPr lang="fr-BE" sz="1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Volume : 0,243 m³</a:t>
            </a:r>
            <a:endParaRPr lang="fr-FR" sz="1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Flèche vers le bas 7"/>
          <p:cNvSpPr/>
          <p:nvPr/>
        </p:nvSpPr>
        <p:spPr bwMode="auto">
          <a:xfrm rot="8910939">
            <a:off x="6803849" y="2239505"/>
            <a:ext cx="234026" cy="121535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4471" y="980731"/>
            <a:ext cx="9711529" cy="478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Outil de gestion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4471" y="764704"/>
            <a:ext cx="3042338" cy="52322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Système d’informations géographiques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2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4558" y="1268760"/>
            <a:ext cx="8814979" cy="464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904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Outil de gestion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94471" y="764704"/>
            <a:ext cx="3042338" cy="52322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400" b="1" smtClean="0">
                <a:latin typeface="Arial" pitchFamily="34" charset="0"/>
                <a:cs typeface="Arial" pitchFamily="34" charset="0"/>
              </a:rPr>
              <a:t>Système d’informations géographiques</a:t>
            </a:r>
            <a:endParaRPr lang="fr-FR" sz="14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4" y="35859"/>
            <a:ext cx="8523797" cy="735106"/>
          </a:xfrm>
        </p:spPr>
        <p:txBody>
          <a:bodyPr>
            <a:normAutofit/>
          </a:bodyPr>
          <a:lstStyle/>
          <a:p>
            <a:r>
              <a:rPr lang="fr-BE" sz="2000" smtClean="0"/>
              <a:t>Ressources :</a:t>
            </a:r>
            <a:endParaRPr lang="fr-BE" sz="2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64" y="770965"/>
            <a:ext cx="9036695" cy="5839103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1400" smtClean="0"/>
              <a:t>22 agents dont </a:t>
            </a:r>
          </a:p>
          <a:p>
            <a:pPr lvl="1">
              <a:buFontTx/>
              <a:buChar char="-"/>
            </a:pPr>
            <a:r>
              <a:rPr lang="fr-BE" sz="1400" smtClean="0"/>
              <a:t>10 niveaux A, chefs de projet dont 4 faisant partie du rôle de garde</a:t>
            </a:r>
          </a:p>
          <a:p>
            <a:pPr lvl="1">
              <a:buFontTx/>
              <a:buChar char="-"/>
            </a:pPr>
            <a:r>
              <a:rPr lang="fr-BE" sz="1400" smtClean="0"/>
              <a:t>6 techniciens itinérants</a:t>
            </a:r>
          </a:p>
          <a:p>
            <a:pPr lvl="1">
              <a:buFontTx/>
              <a:buChar char="-"/>
            </a:pPr>
            <a:r>
              <a:rPr lang="fr-BE" sz="1400" smtClean="0"/>
              <a:t>2 techniciens centralisés</a:t>
            </a:r>
          </a:p>
          <a:p>
            <a:pPr lvl="1">
              <a:buFontTx/>
              <a:buChar char="-"/>
            </a:pPr>
            <a:r>
              <a:rPr lang="fr-BE" sz="1400" smtClean="0"/>
              <a:t>4 administratifs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un atelier à Floreffe</a:t>
            </a:r>
          </a:p>
          <a:p>
            <a:pPr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matériel disponible:</a:t>
            </a:r>
          </a:p>
          <a:p>
            <a:pPr lvl="1">
              <a:buFontTx/>
              <a:buChar char="-"/>
            </a:pPr>
            <a:r>
              <a:rPr lang="fr-BE" sz="1400" smtClean="0"/>
              <a:t>sondes de mesures statiques : niveaux, pluviomètres…</a:t>
            </a:r>
          </a:p>
          <a:p>
            <a:pPr lvl="1">
              <a:buFontTx/>
              <a:buChar char="-"/>
            </a:pPr>
            <a:r>
              <a:rPr lang="fr-BE" sz="1400" smtClean="0"/>
              <a:t>sondes de mesures dynamiques: ADCP (vitesses, débits), moulinets…</a:t>
            </a:r>
          </a:p>
          <a:p>
            <a:pPr lvl="1">
              <a:buFontTx/>
              <a:buChar char="-"/>
            </a:pPr>
            <a:r>
              <a:rPr lang="fr-BE" sz="1400" smtClean="0"/>
              <a:t>matériel topographique</a:t>
            </a:r>
          </a:p>
          <a:p>
            <a:pPr lvl="1">
              <a:buFontTx/>
              <a:buChar char="-"/>
            </a:pPr>
            <a:r>
              <a:rPr lang="fr-BE" sz="1400" smtClean="0"/>
              <a:t>14 véhicules dont 2 tout terrain et deux camionnettes équipées pour les mesures de crue</a:t>
            </a:r>
          </a:p>
          <a:p>
            <a:pPr lvl="1">
              <a:buFontTx/>
              <a:buChar char="-"/>
            </a:pPr>
            <a:r>
              <a:rPr lang="fr-BE" sz="1400" smtClean="0"/>
              <a:t>un zodiac 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400" smtClean="0"/>
              <a:t>ressources externes (marchés de maintenance):</a:t>
            </a:r>
          </a:p>
          <a:p>
            <a:pPr lvl="1">
              <a:buFontTx/>
              <a:buChar char="-"/>
            </a:pPr>
            <a:r>
              <a:rPr lang="fr-BE" sz="1400" smtClean="0"/>
              <a:t>télémétrie et base de données</a:t>
            </a:r>
          </a:p>
          <a:p>
            <a:pPr lvl="1">
              <a:buFontTx/>
              <a:buChar char="-"/>
            </a:pPr>
            <a:r>
              <a:rPr lang="fr-BE" sz="1400" smtClean="0"/>
              <a:t>topographie sur cours d’eau</a:t>
            </a:r>
          </a:p>
          <a:p>
            <a:pPr lvl="1">
              <a:buFontTx/>
              <a:buChar char="-"/>
            </a:pPr>
            <a:r>
              <a:rPr lang="fr-BE" sz="1400" smtClean="0"/>
              <a:t>bathymétrie et géophysique</a:t>
            </a:r>
          </a:p>
          <a:p>
            <a:pPr lvl="1">
              <a:buFontTx/>
              <a:buChar char="-"/>
            </a:pPr>
            <a:r>
              <a:rPr lang="fr-BE" sz="1400" smtClean="0"/>
              <a:t>simulation de régulation des eaux et programmation d’automates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AutoNum type="arabicParenR"/>
            </a:pPr>
            <a:endParaRPr lang="fr-BE" sz="1100" smtClean="0"/>
          </a:p>
          <a:p>
            <a:pPr>
              <a:buNone/>
            </a:pPr>
            <a:endParaRPr lang="fr-BE" sz="1600" smtClean="0"/>
          </a:p>
          <a:p>
            <a:endParaRPr lang="fr-BE" sz="1600" smtClean="0"/>
          </a:p>
          <a:p>
            <a:pPr>
              <a:buNone/>
            </a:pPr>
            <a:endParaRPr lang="fr-BE" sz="1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30200" y="381000"/>
            <a:ext cx="924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fr-FR" sz="3200" b="1">
                <a:solidFill>
                  <a:srgbClr val="4079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CONTACT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1676636" y="1470212"/>
            <a:ext cx="6604000" cy="29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</a:pPr>
            <a:r>
              <a:rPr lang="fr-FR" sz="1400" b="1">
                <a:solidFill>
                  <a:srgbClr val="4079BE"/>
                </a:solidFill>
                <a:latin typeface="Verdana" pitchFamily="34" charset="0"/>
              </a:rPr>
              <a:t>Service public de Wallonie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400" b="1">
                <a:solidFill>
                  <a:srgbClr val="4079BE"/>
                </a:solidFill>
                <a:latin typeface="Verdana" pitchFamily="34" charset="0"/>
              </a:rPr>
              <a:t>Direction générale opérationnelle Mobilité et Voies </a:t>
            </a:r>
            <a:r>
              <a:rPr lang="fr-FR" sz="1400" b="1" smtClean="0">
                <a:solidFill>
                  <a:srgbClr val="4079BE"/>
                </a:solidFill>
                <a:latin typeface="Verdana" pitchFamily="34" charset="0"/>
              </a:rPr>
              <a:t>hydrauliques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400" b="1" smtClean="0">
                <a:solidFill>
                  <a:srgbClr val="4079BE"/>
                </a:solidFill>
                <a:latin typeface="Verdana" pitchFamily="34" charset="0"/>
              </a:rPr>
              <a:t>Direction de la Gestion hydrologique intégrée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200" b="1" smtClean="0">
                <a:solidFill>
                  <a:srgbClr val="4079BE"/>
                </a:solidFill>
                <a:latin typeface="Verdana" pitchFamily="34" charset="0"/>
              </a:rPr>
              <a:t>Boulevard du Nord, 8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200" b="1" smtClean="0">
                <a:solidFill>
                  <a:srgbClr val="4079BE"/>
                </a:solidFill>
                <a:latin typeface="Verdana" pitchFamily="34" charset="0"/>
              </a:rPr>
              <a:t>B-5000 </a:t>
            </a:r>
            <a:r>
              <a:rPr lang="fr-FR" sz="1200" b="1">
                <a:solidFill>
                  <a:srgbClr val="4079BE"/>
                </a:solidFill>
                <a:latin typeface="Verdana" pitchFamily="34" charset="0"/>
              </a:rPr>
              <a:t>NAMUR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200" b="1">
                <a:solidFill>
                  <a:srgbClr val="4079BE"/>
                </a:solidFill>
                <a:latin typeface="Verdana" pitchFamily="34" charset="0"/>
              </a:rPr>
              <a:t>BELGIQUE </a:t>
            </a:r>
            <a:endParaRPr lang="fr-FR" sz="1200" b="1" smtClean="0">
              <a:solidFill>
                <a:srgbClr val="4079BE"/>
              </a:solidFill>
              <a:latin typeface="Verdana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r>
              <a:rPr lang="fr-FR" sz="1200" b="1" smtClean="0">
                <a:solidFill>
                  <a:srgbClr val="4079BE"/>
                </a:solidFill>
                <a:latin typeface="Verdana" pitchFamily="34" charset="0"/>
              </a:rPr>
              <a:t>Tél: +32 81 77 29 83</a:t>
            </a:r>
          </a:p>
          <a:p>
            <a:pPr algn="ctr" eaLnBrk="0" hangingPunct="0">
              <a:spcBef>
                <a:spcPct val="20000"/>
              </a:spcBef>
            </a:pPr>
            <a:r>
              <a:rPr lang="fr-FR" sz="1200" b="1" smtClean="0">
                <a:solidFill>
                  <a:srgbClr val="4079BE"/>
                </a:solidFill>
                <a:latin typeface="Verdana" pitchFamily="34" charset="0"/>
              </a:rPr>
              <a:t>philippe.dierickx@spw.wallonie.be</a:t>
            </a:r>
            <a:endParaRPr lang="fr-FR" sz="1200" b="1">
              <a:solidFill>
                <a:srgbClr val="4079BE"/>
              </a:solidFill>
              <a:latin typeface="Verdana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fr-FR" sz="1200" b="1" smtClean="0">
              <a:solidFill>
                <a:srgbClr val="4079BE"/>
              </a:solidFill>
              <a:latin typeface="Verdana" pitchFamily="34" charset="0"/>
            </a:endParaRPr>
          </a:p>
          <a:p>
            <a:pPr algn="ctr" eaLnBrk="0" hangingPunct="0">
              <a:spcBef>
                <a:spcPct val="20000"/>
              </a:spcBef>
            </a:pPr>
            <a:endParaRPr lang="fr-FR" sz="1400" b="1">
              <a:solidFill>
                <a:srgbClr val="4079BE"/>
              </a:solidFill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3711388"/>
            <a:ext cx="9944923" cy="31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10664" y="1772819"/>
            <a:ext cx="2175937" cy="123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 bwMode="auto">
          <a:xfrm>
            <a:off x="0" y="764704"/>
            <a:ext cx="4874991" cy="2376264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116463" y="836712"/>
          <a:ext cx="2846766" cy="1525134"/>
        </p:xfrm>
        <a:graphic>
          <a:graphicData uri="http://schemas.openxmlformats.org/presentationml/2006/ole">
            <p:oleObj spid="_x0000_s8194" name="Photo Editor Photo" r:id="rId5" imgW="21333333" imgH="12380952" progId="">
              <p:embed/>
            </p:oleObj>
          </a:graphicData>
        </a:graphic>
      </p:graphicFrame>
      <p:pic>
        <p:nvPicPr>
          <p:cNvPr id="9" name="Picture 4" descr="http://www.connectingindustry.com/Data/Images/Image_Bank/12440/pluvio2_sm_medium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4473" y="1772816"/>
            <a:ext cx="890696" cy="1224136"/>
          </a:xfrm>
          <a:prstGeom prst="rect">
            <a:avLst/>
          </a:prstGeom>
          <a:noFill/>
        </p:spPr>
      </p:pic>
      <p:pic>
        <p:nvPicPr>
          <p:cNvPr id="10" name="Picture 19" descr="wacondah2009_limni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421053" y="476675"/>
            <a:ext cx="2652295" cy="153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MVC-663F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151357" y="476675"/>
            <a:ext cx="1638367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4" descr="6749 Namur 2 017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16463" y="4959229"/>
            <a:ext cx="1404156" cy="97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598627" y="4581128"/>
            <a:ext cx="324816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ZoneTexte 41"/>
          <p:cNvSpPr txBox="1"/>
          <p:nvPr/>
        </p:nvSpPr>
        <p:spPr>
          <a:xfrm>
            <a:off x="3860880" y="2708920"/>
            <a:ext cx="1560173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Précipitations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Organigramme : Disque magnétique 44"/>
          <p:cNvSpPr/>
          <p:nvPr/>
        </p:nvSpPr>
        <p:spPr bwMode="auto">
          <a:xfrm>
            <a:off x="6981225" y="3356992"/>
            <a:ext cx="2418269" cy="2160240"/>
          </a:xfrm>
          <a:prstGeom prst="flowChartMagneticDisk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449279" y="4149083"/>
            <a:ext cx="1560173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hydrologiques 5’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7" name="Connecteur en angle 46"/>
          <p:cNvCxnSpPr>
            <a:stCxn id="43" idx="2"/>
            <a:endCxn id="45" idx="1"/>
          </p:cNvCxnSpPr>
          <p:nvPr/>
        </p:nvCxnSpPr>
        <p:spPr bwMode="auto">
          <a:xfrm rot="16200000" flipH="1">
            <a:off x="7206541" y="2373173"/>
            <a:ext cx="602486" cy="136515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Connecteur en angle 47"/>
          <p:cNvCxnSpPr>
            <a:stCxn id="42" idx="3"/>
            <a:endCxn id="45" idx="2"/>
          </p:cNvCxnSpPr>
          <p:nvPr/>
        </p:nvCxnSpPr>
        <p:spPr bwMode="auto">
          <a:xfrm>
            <a:off x="5421052" y="2839728"/>
            <a:ext cx="1560173" cy="1597387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Connecteur en angle 59"/>
          <p:cNvCxnSpPr>
            <a:stCxn id="44" idx="3"/>
            <a:endCxn id="45" idx="3"/>
          </p:cNvCxnSpPr>
          <p:nvPr/>
        </p:nvCxnSpPr>
        <p:spPr bwMode="auto">
          <a:xfrm flipV="1">
            <a:off x="6357156" y="5517235"/>
            <a:ext cx="1833204" cy="34682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ZoneTexte 51"/>
          <p:cNvSpPr txBox="1"/>
          <p:nvPr/>
        </p:nvSpPr>
        <p:spPr>
          <a:xfrm>
            <a:off x="7449279" y="4653136"/>
            <a:ext cx="1560173" cy="26161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Temps réel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449279" y="4941168"/>
            <a:ext cx="1560173" cy="26161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Historique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7449279" y="5229200"/>
            <a:ext cx="1560173" cy="26161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Statistiques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001475" name="Object 3"/>
          <p:cNvGraphicFramePr>
            <a:graphicFrameLocks noChangeAspect="1"/>
          </p:cNvGraphicFramePr>
          <p:nvPr/>
        </p:nvGraphicFramePr>
        <p:xfrm>
          <a:off x="116464" y="3284987"/>
          <a:ext cx="1326147" cy="1632803"/>
        </p:xfrm>
        <a:graphic>
          <a:graphicData uri="http://schemas.openxmlformats.org/presentationml/2006/ole">
            <p:oleObj spid="_x0000_s8195" name="Photo Editor Photo" r:id="rId11" imgW="7314286" imgH="9752381" progId="">
              <p:embed/>
            </p:oleObj>
          </a:graphicData>
        </a:graphic>
      </p:graphicFrame>
      <p:graphicFrame>
        <p:nvGraphicFramePr>
          <p:cNvPr id="1001476" name="Object 2"/>
          <p:cNvGraphicFramePr>
            <a:graphicFrameLocks noChangeAspect="1"/>
          </p:cNvGraphicFramePr>
          <p:nvPr/>
        </p:nvGraphicFramePr>
        <p:xfrm>
          <a:off x="1520620" y="3284984"/>
          <a:ext cx="2247115" cy="1357586"/>
        </p:xfrm>
        <a:graphic>
          <a:graphicData uri="http://schemas.openxmlformats.org/presentationml/2006/ole">
            <p:oleObj spid="_x0000_s8196" name="Photo Editor Photo" r:id="rId12" imgW="6095238" imgH="3990476" progId="">
              <p:embed/>
            </p:oleObj>
          </a:graphicData>
        </a:graphic>
      </p:graphicFrame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690750" y="3861048"/>
            <a:ext cx="2340529" cy="720080"/>
            <a:chOff x="336" y="1561"/>
            <a:chExt cx="2928" cy="1271"/>
          </a:xfrm>
        </p:grpSpPr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960" y="1776"/>
              <a:ext cx="1728" cy="1056"/>
            </a:xfrm>
            <a:custGeom>
              <a:avLst/>
              <a:gdLst>
                <a:gd name="T0" fmla="*/ 0 w 1728"/>
                <a:gd name="T1" fmla="*/ 864 h 1056"/>
                <a:gd name="T2" fmla="*/ 960 w 1728"/>
                <a:gd name="T3" fmla="*/ 0 h 1056"/>
                <a:gd name="T4" fmla="*/ 1680 w 1728"/>
                <a:gd name="T5" fmla="*/ 48 h 1056"/>
                <a:gd name="T6" fmla="*/ 1728 w 1728"/>
                <a:gd name="T7" fmla="*/ 1056 h 1056"/>
                <a:gd name="T8" fmla="*/ 0 w 1728"/>
                <a:gd name="T9" fmla="*/ 864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056"/>
                <a:gd name="T17" fmla="*/ 1728 w 1728"/>
                <a:gd name="T18" fmla="*/ 1056 h 10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056">
                  <a:moveTo>
                    <a:pt x="0" y="864"/>
                  </a:moveTo>
                  <a:lnTo>
                    <a:pt x="960" y="0"/>
                  </a:lnTo>
                  <a:lnTo>
                    <a:pt x="1680" y="48"/>
                  </a:lnTo>
                  <a:lnTo>
                    <a:pt x="1728" y="1056"/>
                  </a:lnTo>
                  <a:lnTo>
                    <a:pt x="0" y="864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1104" y="2496"/>
              <a:ext cx="96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1824" y="1872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0" name="Oval 24"/>
            <p:cNvSpPr>
              <a:spLocks noChangeArrowheads="1"/>
            </p:cNvSpPr>
            <p:nvPr/>
          </p:nvSpPr>
          <p:spPr bwMode="auto">
            <a:xfrm>
              <a:off x="2592" y="1920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1" name="Oval 25"/>
            <p:cNvSpPr>
              <a:spLocks noChangeArrowheads="1"/>
            </p:cNvSpPr>
            <p:nvPr/>
          </p:nvSpPr>
          <p:spPr bwMode="auto">
            <a:xfrm>
              <a:off x="2544" y="2688"/>
              <a:ext cx="96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 flipV="1">
              <a:off x="1248" y="1968"/>
              <a:ext cx="1296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>
              <a:off x="2592" y="2016"/>
              <a:ext cx="0" cy="6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 flipH="1" flipV="1">
              <a:off x="1872" y="1920"/>
              <a:ext cx="624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 flipH="1">
              <a:off x="1200" y="1968"/>
              <a:ext cx="624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864" y="1728"/>
              <a:ext cx="1056" cy="912"/>
            </a:xfrm>
            <a:custGeom>
              <a:avLst/>
              <a:gdLst>
                <a:gd name="T0" fmla="*/ 96 w 1056"/>
                <a:gd name="T1" fmla="*/ 912 h 912"/>
                <a:gd name="T2" fmla="*/ 0 w 1056"/>
                <a:gd name="T3" fmla="*/ 816 h 912"/>
                <a:gd name="T4" fmla="*/ 1008 w 1056"/>
                <a:gd name="T5" fmla="*/ 0 h 912"/>
                <a:gd name="T6" fmla="*/ 1056 w 1056"/>
                <a:gd name="T7" fmla="*/ 48 h 912"/>
                <a:gd name="T8" fmla="*/ 96 w 1056"/>
                <a:gd name="T9" fmla="*/ 912 h 9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6"/>
                <a:gd name="T16" fmla="*/ 0 h 912"/>
                <a:gd name="T17" fmla="*/ 1056 w 1056"/>
                <a:gd name="T18" fmla="*/ 912 h 9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6" h="912">
                  <a:moveTo>
                    <a:pt x="96" y="912"/>
                  </a:moveTo>
                  <a:lnTo>
                    <a:pt x="0" y="816"/>
                  </a:lnTo>
                  <a:lnTo>
                    <a:pt x="1008" y="0"/>
                  </a:lnTo>
                  <a:lnTo>
                    <a:pt x="1056" y="48"/>
                  </a:lnTo>
                  <a:lnTo>
                    <a:pt x="96" y="912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2640" y="1776"/>
              <a:ext cx="192" cy="1056"/>
            </a:xfrm>
            <a:custGeom>
              <a:avLst/>
              <a:gdLst>
                <a:gd name="T0" fmla="*/ 48 w 192"/>
                <a:gd name="T1" fmla="*/ 1056 h 1056"/>
                <a:gd name="T2" fmla="*/ 192 w 192"/>
                <a:gd name="T3" fmla="*/ 912 h 1056"/>
                <a:gd name="T4" fmla="*/ 48 w 192"/>
                <a:gd name="T5" fmla="*/ 0 h 1056"/>
                <a:gd name="T6" fmla="*/ 0 w 192"/>
                <a:gd name="T7" fmla="*/ 48 h 1056"/>
                <a:gd name="T8" fmla="*/ 48 w 192"/>
                <a:gd name="T9" fmla="*/ 1056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056"/>
                <a:gd name="T17" fmla="*/ 192 w 192"/>
                <a:gd name="T18" fmla="*/ 1056 h 10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056">
                  <a:moveTo>
                    <a:pt x="48" y="1056"/>
                  </a:moveTo>
                  <a:lnTo>
                    <a:pt x="192" y="912"/>
                  </a:lnTo>
                  <a:lnTo>
                    <a:pt x="48" y="0"/>
                  </a:lnTo>
                  <a:lnTo>
                    <a:pt x="0" y="48"/>
                  </a:lnTo>
                  <a:lnTo>
                    <a:pt x="48" y="1056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336" y="1561"/>
              <a:ext cx="1536" cy="983"/>
            </a:xfrm>
            <a:custGeom>
              <a:avLst/>
              <a:gdLst>
                <a:gd name="T0" fmla="*/ 528 w 1536"/>
                <a:gd name="T1" fmla="*/ 983 h 983"/>
                <a:gd name="T2" fmla="*/ 0 w 1536"/>
                <a:gd name="T3" fmla="*/ 791 h 983"/>
                <a:gd name="T4" fmla="*/ 141 w 1536"/>
                <a:gd name="T5" fmla="*/ 674 h 983"/>
                <a:gd name="T6" fmla="*/ 206 w 1536"/>
                <a:gd name="T7" fmla="*/ 641 h 983"/>
                <a:gd name="T8" fmla="*/ 256 w 1536"/>
                <a:gd name="T9" fmla="*/ 625 h 983"/>
                <a:gd name="T10" fmla="*/ 379 w 1536"/>
                <a:gd name="T11" fmla="*/ 592 h 983"/>
                <a:gd name="T12" fmla="*/ 511 w 1536"/>
                <a:gd name="T13" fmla="*/ 461 h 983"/>
                <a:gd name="T14" fmla="*/ 675 w 1536"/>
                <a:gd name="T15" fmla="*/ 305 h 983"/>
                <a:gd name="T16" fmla="*/ 790 w 1536"/>
                <a:gd name="T17" fmla="*/ 231 h 983"/>
                <a:gd name="T18" fmla="*/ 872 w 1536"/>
                <a:gd name="T19" fmla="*/ 165 h 983"/>
                <a:gd name="T20" fmla="*/ 913 w 1536"/>
                <a:gd name="T21" fmla="*/ 132 h 983"/>
                <a:gd name="T22" fmla="*/ 1012 w 1536"/>
                <a:gd name="T23" fmla="*/ 107 h 983"/>
                <a:gd name="T24" fmla="*/ 1160 w 1536"/>
                <a:gd name="T25" fmla="*/ 17 h 983"/>
                <a:gd name="T26" fmla="*/ 1184 w 1536"/>
                <a:gd name="T27" fmla="*/ 0 h 983"/>
                <a:gd name="T28" fmla="*/ 1536 w 1536"/>
                <a:gd name="T29" fmla="*/ 167 h 983"/>
                <a:gd name="T30" fmla="*/ 528 w 1536"/>
                <a:gd name="T31" fmla="*/ 983 h 9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36"/>
                <a:gd name="T49" fmla="*/ 0 h 983"/>
                <a:gd name="T50" fmla="*/ 1536 w 1536"/>
                <a:gd name="T51" fmla="*/ 983 h 98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36" h="983">
                  <a:moveTo>
                    <a:pt x="528" y="983"/>
                  </a:moveTo>
                  <a:lnTo>
                    <a:pt x="0" y="791"/>
                  </a:lnTo>
                  <a:cubicBezTo>
                    <a:pt x="61" y="768"/>
                    <a:pt x="87" y="710"/>
                    <a:pt x="141" y="674"/>
                  </a:cubicBezTo>
                  <a:cubicBezTo>
                    <a:pt x="170" y="655"/>
                    <a:pt x="178" y="651"/>
                    <a:pt x="206" y="641"/>
                  </a:cubicBezTo>
                  <a:cubicBezTo>
                    <a:pt x="223" y="635"/>
                    <a:pt x="256" y="625"/>
                    <a:pt x="256" y="625"/>
                  </a:cubicBezTo>
                  <a:cubicBezTo>
                    <a:pt x="297" y="598"/>
                    <a:pt x="329" y="598"/>
                    <a:pt x="379" y="592"/>
                  </a:cubicBezTo>
                  <a:cubicBezTo>
                    <a:pt x="433" y="558"/>
                    <a:pt x="466" y="503"/>
                    <a:pt x="511" y="461"/>
                  </a:cubicBezTo>
                  <a:cubicBezTo>
                    <a:pt x="547" y="387"/>
                    <a:pt x="601" y="341"/>
                    <a:pt x="675" y="305"/>
                  </a:cubicBezTo>
                  <a:cubicBezTo>
                    <a:pt x="710" y="268"/>
                    <a:pt x="753" y="261"/>
                    <a:pt x="790" y="231"/>
                  </a:cubicBezTo>
                  <a:cubicBezTo>
                    <a:pt x="817" y="209"/>
                    <a:pt x="845" y="187"/>
                    <a:pt x="872" y="165"/>
                  </a:cubicBezTo>
                  <a:cubicBezTo>
                    <a:pt x="888" y="152"/>
                    <a:pt x="892" y="139"/>
                    <a:pt x="913" y="132"/>
                  </a:cubicBezTo>
                  <a:cubicBezTo>
                    <a:pt x="945" y="121"/>
                    <a:pt x="981" y="122"/>
                    <a:pt x="1012" y="107"/>
                  </a:cubicBezTo>
                  <a:cubicBezTo>
                    <a:pt x="1063" y="82"/>
                    <a:pt x="1108" y="34"/>
                    <a:pt x="1160" y="17"/>
                  </a:cubicBezTo>
                  <a:cubicBezTo>
                    <a:pt x="1168" y="11"/>
                    <a:pt x="1184" y="0"/>
                    <a:pt x="1184" y="0"/>
                  </a:cubicBezTo>
                  <a:lnTo>
                    <a:pt x="1536" y="167"/>
                  </a:lnTo>
                  <a:lnTo>
                    <a:pt x="528" y="983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2688" y="1660"/>
              <a:ext cx="576" cy="1028"/>
            </a:xfrm>
            <a:custGeom>
              <a:avLst/>
              <a:gdLst>
                <a:gd name="T0" fmla="*/ 144 w 576"/>
                <a:gd name="T1" fmla="*/ 1028 h 1028"/>
                <a:gd name="T2" fmla="*/ 576 w 576"/>
                <a:gd name="T3" fmla="*/ 884 h 1028"/>
                <a:gd name="T4" fmla="*/ 484 w 576"/>
                <a:gd name="T5" fmla="*/ 616 h 1028"/>
                <a:gd name="T6" fmla="*/ 443 w 576"/>
                <a:gd name="T7" fmla="*/ 534 h 1028"/>
                <a:gd name="T8" fmla="*/ 410 w 576"/>
                <a:gd name="T9" fmla="*/ 485 h 1028"/>
                <a:gd name="T10" fmla="*/ 361 w 576"/>
                <a:gd name="T11" fmla="*/ 386 h 1028"/>
                <a:gd name="T12" fmla="*/ 279 w 576"/>
                <a:gd name="T13" fmla="*/ 123 h 1028"/>
                <a:gd name="T14" fmla="*/ 230 w 576"/>
                <a:gd name="T15" fmla="*/ 49 h 1028"/>
                <a:gd name="T16" fmla="*/ 213 w 576"/>
                <a:gd name="T17" fmla="*/ 0 h 1028"/>
                <a:gd name="T18" fmla="*/ 0 w 576"/>
                <a:gd name="T19" fmla="*/ 116 h 1028"/>
                <a:gd name="T20" fmla="*/ 144 w 576"/>
                <a:gd name="T21" fmla="*/ 1028 h 10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6"/>
                <a:gd name="T34" fmla="*/ 0 h 1028"/>
                <a:gd name="T35" fmla="*/ 576 w 576"/>
                <a:gd name="T36" fmla="*/ 1028 h 10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6" h="1028">
                  <a:moveTo>
                    <a:pt x="144" y="1028"/>
                  </a:moveTo>
                  <a:lnTo>
                    <a:pt x="576" y="884"/>
                  </a:lnTo>
                  <a:cubicBezTo>
                    <a:pt x="573" y="785"/>
                    <a:pt x="523" y="703"/>
                    <a:pt x="484" y="616"/>
                  </a:cubicBezTo>
                  <a:cubicBezTo>
                    <a:pt x="472" y="589"/>
                    <a:pt x="457" y="559"/>
                    <a:pt x="443" y="534"/>
                  </a:cubicBezTo>
                  <a:cubicBezTo>
                    <a:pt x="433" y="517"/>
                    <a:pt x="410" y="485"/>
                    <a:pt x="410" y="485"/>
                  </a:cubicBezTo>
                  <a:cubicBezTo>
                    <a:pt x="399" y="451"/>
                    <a:pt x="381" y="416"/>
                    <a:pt x="361" y="386"/>
                  </a:cubicBezTo>
                  <a:cubicBezTo>
                    <a:pt x="332" y="298"/>
                    <a:pt x="307" y="211"/>
                    <a:pt x="279" y="123"/>
                  </a:cubicBezTo>
                  <a:cubicBezTo>
                    <a:pt x="251" y="35"/>
                    <a:pt x="251" y="106"/>
                    <a:pt x="230" y="49"/>
                  </a:cubicBezTo>
                  <a:cubicBezTo>
                    <a:pt x="224" y="33"/>
                    <a:pt x="213" y="0"/>
                    <a:pt x="213" y="0"/>
                  </a:cubicBezTo>
                  <a:lnTo>
                    <a:pt x="0" y="116"/>
                  </a:lnTo>
                  <a:lnTo>
                    <a:pt x="144" y="1028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BE"/>
            </a:p>
          </p:txBody>
        </p:sp>
      </p:grpSp>
      <p:sp>
        <p:nvSpPr>
          <p:cNvPr id="57" name="Rectangle 56"/>
          <p:cNvSpPr/>
          <p:nvPr/>
        </p:nvSpPr>
        <p:spPr bwMode="auto">
          <a:xfrm>
            <a:off x="0" y="3212976"/>
            <a:ext cx="5274117" cy="2736304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796984" y="5733256"/>
            <a:ext cx="1560173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Débits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343043" y="332656"/>
            <a:ext cx="4562957" cy="2304256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6045123" y="2492896"/>
            <a:ext cx="1560173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Niveaux d’eau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577071" y="1484784"/>
            <a:ext cx="228234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5226581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Observations (réseau propriétaire) </a:t>
            </a:r>
            <a:endParaRPr lang="fr-FR" sz="2000" b="1"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/>
          <p:cNvSpPr/>
          <p:nvPr/>
        </p:nvSpPr>
        <p:spPr bwMode="auto">
          <a:xfrm>
            <a:off x="4796984" y="332656"/>
            <a:ext cx="4992555" cy="1368152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pic>
        <p:nvPicPr>
          <p:cNvPr id="158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49279" y="5373216"/>
            <a:ext cx="1092121" cy="65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ZoneTexte 51"/>
          <p:cNvSpPr txBox="1"/>
          <p:nvPr/>
        </p:nvSpPr>
        <p:spPr>
          <a:xfrm>
            <a:off x="1052568" y="1916832"/>
            <a:ext cx="858095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DGO3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Organigramme : Disque magnétique 43"/>
          <p:cNvSpPr/>
          <p:nvPr/>
        </p:nvSpPr>
        <p:spPr bwMode="auto">
          <a:xfrm>
            <a:off x="5265036" y="3573016"/>
            <a:ext cx="1482165" cy="1440160"/>
          </a:xfrm>
          <a:prstGeom prst="flowChartMagneticDisk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187026" y="4365107"/>
            <a:ext cx="1638182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Prévisions de débits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6" name="Picture 2" descr="http://rmipro.meteo.be/sethy/setpp36.gi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2480" y="836715"/>
            <a:ext cx="1872208" cy="170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2690749" y="1484784"/>
            <a:ext cx="1404156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GB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Scénarios</a:t>
            </a:r>
            <a:endParaRPr lang="en-GB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2144688" y="836712"/>
            <a:ext cx="2028225" cy="26161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050" b="1" smtClean="0">
                <a:latin typeface="Arial" pitchFamily="34" charset="0"/>
                <a:cs typeface="Arial" pitchFamily="34" charset="0"/>
              </a:rPr>
              <a:t>Prédictions d’ensemble</a:t>
            </a:r>
            <a:endParaRPr lang="fr-BE" sz="105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130575" y="1412776"/>
            <a:ext cx="1248139" cy="26161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050" b="1" smtClean="0">
                <a:latin typeface="Arial" pitchFamily="34" charset="0"/>
                <a:cs typeface="Arial" pitchFamily="34" charset="0"/>
              </a:rPr>
              <a:t>NWP </a:t>
            </a:r>
            <a:endParaRPr lang="fr-BE" sz="105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Image 40" descr="inca_rrA0+08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00705" y="2276872"/>
            <a:ext cx="7798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2924776" y="2780928"/>
            <a:ext cx="1248139" cy="261610"/>
          </a:xfrm>
          <a:prstGeom prst="rect">
            <a:avLst/>
          </a:prstGeom>
          <a:solidFill>
            <a:srgbClr val="F6CC32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050" b="1" smtClean="0">
                <a:latin typeface="Arial" pitchFamily="34" charset="0"/>
                <a:cs typeface="Arial" pitchFamily="34" charset="0"/>
              </a:rPr>
              <a:t>Nowcasting</a:t>
            </a:r>
            <a:endParaRPr lang="fr-BE" sz="1050" b="1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3" name="Connecteur en angle 42"/>
          <p:cNvCxnSpPr>
            <a:stCxn id="39" idx="3"/>
            <a:endCxn id="37" idx="1"/>
          </p:cNvCxnSpPr>
          <p:nvPr/>
        </p:nvCxnSpPr>
        <p:spPr bwMode="auto">
          <a:xfrm>
            <a:off x="2378715" y="1543581"/>
            <a:ext cx="312035" cy="7200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Connecteur en angle 47"/>
          <p:cNvCxnSpPr>
            <a:stCxn id="38" idx="2"/>
            <a:endCxn id="37" idx="0"/>
          </p:cNvCxnSpPr>
          <p:nvPr/>
        </p:nvCxnSpPr>
        <p:spPr bwMode="auto">
          <a:xfrm rot="16200000" flipH="1">
            <a:off x="3082583" y="1174540"/>
            <a:ext cx="386462" cy="23402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cxnSp>
        <p:nvCxnSpPr>
          <p:cNvPr id="51" name="Connecteur en angle 53"/>
          <p:cNvCxnSpPr>
            <a:stCxn id="41" idx="3"/>
            <a:endCxn id="37" idx="2"/>
          </p:cNvCxnSpPr>
          <p:nvPr/>
        </p:nvCxnSpPr>
        <p:spPr bwMode="auto">
          <a:xfrm flipV="1">
            <a:off x="3080579" y="1746394"/>
            <a:ext cx="312249" cy="890518"/>
          </a:xfrm>
          <a:prstGeom prst="bentConnector2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1" y="620688"/>
            <a:ext cx="4562957" cy="252028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350490" y="2924944"/>
            <a:ext cx="1482165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Prévisions météos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Organigramme : Disque magnétique 58"/>
          <p:cNvSpPr/>
          <p:nvPr/>
        </p:nvSpPr>
        <p:spPr bwMode="auto">
          <a:xfrm>
            <a:off x="272480" y="3861048"/>
            <a:ext cx="1170130" cy="1080120"/>
          </a:xfrm>
          <a:prstGeom prst="flowChartMagneticDisk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94473" y="4869163"/>
            <a:ext cx="1358861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hydrologiques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" name="Picture 12" descr="2007_02_13_22_MEUSE_Lixhe_23_U_PDE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54645" y="3501008"/>
            <a:ext cx="2808312" cy="20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3" name="Connecteur en angle 112"/>
          <p:cNvCxnSpPr>
            <a:stCxn id="59" idx="4"/>
          </p:cNvCxnSpPr>
          <p:nvPr/>
        </p:nvCxnSpPr>
        <p:spPr bwMode="auto">
          <a:xfrm>
            <a:off x="1442611" y="4401108"/>
            <a:ext cx="546061" cy="10801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7" name="Connecteur en angle 116"/>
          <p:cNvCxnSpPr>
            <a:stCxn id="50" idx="2"/>
            <a:endCxn id="103" idx="0"/>
          </p:cNvCxnSpPr>
          <p:nvPr/>
        </p:nvCxnSpPr>
        <p:spPr bwMode="auto">
          <a:xfrm rot="16200000" flipH="1">
            <a:off x="1967959" y="2310166"/>
            <a:ext cx="314454" cy="2067230"/>
          </a:xfrm>
          <a:prstGeom prst="bentConnector3">
            <a:avLst>
              <a:gd name="adj1" fmla="val 31152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5" name="Connecteur en angle 124"/>
          <p:cNvCxnSpPr>
            <a:stCxn id="103" idx="3"/>
            <a:endCxn id="44" idx="2"/>
          </p:cNvCxnSpPr>
          <p:nvPr/>
        </p:nvCxnSpPr>
        <p:spPr bwMode="auto">
          <a:xfrm flipV="1">
            <a:off x="4562957" y="4293096"/>
            <a:ext cx="702078" cy="22017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7346" name="AutoShape 2" descr="European Flood Awareness System"/>
          <p:cNvSpPr>
            <a:spLocks noChangeAspect="1" noChangeArrowheads="1"/>
          </p:cNvSpPr>
          <p:nvPr/>
        </p:nvSpPr>
        <p:spPr bwMode="auto">
          <a:xfrm>
            <a:off x="68791" y="-136525"/>
            <a:ext cx="1423988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7348" name="AutoShape 4" descr="European Flood Awareness System"/>
          <p:cNvSpPr>
            <a:spLocks noChangeAspect="1" noChangeArrowheads="1"/>
          </p:cNvSpPr>
          <p:nvPr/>
        </p:nvSpPr>
        <p:spPr bwMode="auto">
          <a:xfrm>
            <a:off x="68791" y="-136525"/>
            <a:ext cx="1423988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7350" name="AutoShape 6" descr="European Flood Awareness System"/>
          <p:cNvSpPr>
            <a:spLocks noChangeAspect="1" noChangeArrowheads="1"/>
          </p:cNvSpPr>
          <p:nvPr/>
        </p:nvSpPr>
        <p:spPr bwMode="auto">
          <a:xfrm>
            <a:off x="68791" y="-136525"/>
            <a:ext cx="1423988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7352" name="AutoShape 8" descr="European Flood Awareness System"/>
          <p:cNvSpPr>
            <a:spLocks noChangeAspect="1" noChangeArrowheads="1"/>
          </p:cNvSpPr>
          <p:nvPr/>
        </p:nvSpPr>
        <p:spPr bwMode="auto">
          <a:xfrm>
            <a:off x="68791" y="-136525"/>
            <a:ext cx="1423988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97354" name="AutoShape 10" descr="European Flood Awareness System"/>
          <p:cNvSpPr>
            <a:spLocks noChangeAspect="1" noChangeArrowheads="1"/>
          </p:cNvSpPr>
          <p:nvPr/>
        </p:nvSpPr>
        <p:spPr bwMode="auto">
          <a:xfrm>
            <a:off x="68791" y="-136525"/>
            <a:ext cx="1423988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3" name="Image 52" descr="efas_logo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733088" y="5445224"/>
            <a:ext cx="1291825" cy="432048"/>
          </a:xfrm>
          <a:prstGeom prst="rect">
            <a:avLst/>
          </a:prstGeom>
        </p:spPr>
      </p:pic>
      <p:sp>
        <p:nvSpPr>
          <p:cNvPr id="697356" name="AutoShape 12" descr="data:image/jpeg;base64,/9j/4AAQSkZJRgABAQAAAQABAAD/2wCEAAkGBxQSEhUUExQUFhUWFRYWGBgYFxwYHhoeFxgXFxsbGBUYHyggGBwlHBcXITEhJSkrLi8uGB81ODQsNygtLiwBCgoKDg0OGxAQGzIkICQsLywsLCwvLCwvLCwsLCwsLCwvLCwsLCwsLCwyLywsLCwsLCwsLCwsLCwtLCwsLCwsLP/AABEIAM4A9AMBEQACEQEDEQH/xAAcAAEAAQUBAQAAAAAAAAAAAAAABQEDBAYHAgj/xAA9EAABAwIDBQUFBwMEAwEAAAABAAIRAyEEEjEFBhNBUSJhcYGRFDJSoaIHI0LB0fDxYrHhFlNyghUkM5L/xAAaAQEAAwEBAQAAAAAAAAAAAAAAAwQFAQIG/8QAMxEAAgEDAgMGBQQCAwEAAAAAAAECAwQRITESQVEFEyJhcfCBkaGxwRQy0fEj4RUzQnL/2gAMAwEAAhEDEQA/AO4oAgCAIAgCAIAgCAIAgCAIAgCAIC1iMQGAk3gTAuefLyQFt2LgkGO69zESY8Su45nMrY94XECo3MJiSLiNDHpZcOl5AEAQBAEAQBAEAQBAEAQBAEAQBAeGVATAOiA9oAgCAIAgCAIAgCAIDDOOBBIkAZtRHuyCQDysV1LJxvBEUNs0cpcZESObiRNr+eh0Uzt5p4IFdU2ss1vauJD6zntJIJEE9wGnQLQpQ4YKLM6tNSqOSNt3YqBzHONQPe8hzgPw2AiDeLfysypTlB6o1adSM1oyaUZIEAQBAEAQBAEAQBAEAQBAEAQETvDUdlaxocQ9wDi0kFoBBkEAoBh2lgAzOMAiSdZi5PW3zXQZLa56rgLmFrOcXAiwDYPWZn+wQGSgCAIAgCAIAgLWIfA7ygOd7Rx7nvkwMpcGxyBPxDXx71r0qUYxMarVlOWXyMVj4MhStZREnhh4gwO4jzEjzui21DWHoSW7eKFLEB7yQzI5h6AuLCCfDKR/2Ve5hxwwixbT4J5lsdAaZuFlmsVQBAEAQBAEAQBAEAQBAEAQBAR22NncYN7RaWkkEd4hARLsdUp9h9MueLAj8XIHzXQefb67rsoGO8OP6ICU2Hharc76x7ToAaIhoE9Lc/kjBKrgCAoUBSUBUFAVQFCUBrm82Lc2iS0+8cvL3XA6eSs2sFKpqVrubjT09DSpWrgyDH2hXc1hyCXuIYwdXPIa3W2p5ppzOpZeEY+H2btOm9lTEsikTBBdTBFibAEu5E+SiVWlPMYPLJpUpxSckSr6i9pYIm86G57qbXbUY2iRD6bAAORa0NbPjJHqFmXFHgfEtmaltX41wvdGwqsWggCAFAeZQFQUBVAEAQBAEAQBAUJQFAEB6QBAEAJQBAUKApCAqAgBKAjsZiZcGgEgGSbgCxvJEO5WC7gGk7c2uK8AMgNJhxNyD3aDl6LVt6Dp7vcx7i4VXRLYi5VgrFjY+IfiMZSo0bCnUZVqVCSBlpOa9zRHWw6X6KO4ajSbfPQnt48VReWpO7f2ua77H7sHsjTpc+MKO3o93HXc9XFfvJabEXKsFcuYfEOYczHFp6gx+wvMoqSw0eoycXlM6Nu/jDWw1KoTJewGevfZY9WKjNpdTaoycoJskFGSBACgPMICoCAqgCAIAgCAIAgKAICqAIAgCAgd8djVcXSpspPDC2vTqOJJEtbMjs666aWU1CooNt9GQ1qbmkl1J5QkwQBAW69UNEmfISgMJ9QkmT5eZjzhdwDyuA51jqJp1HNIIhxgHWJtfnbmtynJSimjAqRcZNMxqmGdVApMMOqOawHWM7g0kg8gCT5cl2UlBOT5HIRc5KK5nSdmbAp4fDGhSAEsLc3MkgjM4+J8ljTqynPjkbdOlGEOGJzPBF+QCoIqNLmPH9TCWn5hbeU9UYbWHgzMPQc+ct4Em/5Kjd9o29q0qrxnyfz9FzLFC1q1suC294I3E1DWe3DUHA1azuHIObhg+88x0EnyVvjSh3nLGSOEG58J2PA4RtGmymwQ1jQ1o7miAsSUnJtvmbkUorCL64dCAIAgCAIAgCAIDyWoD0gCAIAgCAIAgCAsVsbTY5rHPaHO91pME+A5r0otrKR5c4p4b1Na2HicRV2lis2bgUW8Jt4Gd3DeIb/wvP8AV3qxUUI0YY3epXp8TrSb2WhtiqlojtsVI4dnGXx2eVjqZEBdQPEoBKA59tis19Z7muLmk2Jk8tBPKZhbNCLjTSawzBryUqjaeUY1HEFjg5pLS0yCOX6r3NJxaayeIyw008HQt3tpvqAMqw52XNmAiRMXHI3b66L5ejfU69WUIRax1x6deuevXJ9EqM4QTm089DTd9d2Me7FVcRhodTOR2TMJkMa1wyHX3ZsZva63bW4pRgoT0My5tpyk5R1ITYtV7w51ao+h8AbAm1i4HtEA3v2eqo9t06jcO6pKpvnOXhaZ54Wdk/3dDvZ1SEeLjnw7e+uny6klujw8HVaaVPM+q+nSc9xzENfUAOUNADRcHn7oWhVjOpSTm9lnHnjz1+epDQqRhUxFbvGfj5aHV1lmuEAQBAEAQBAEAQBAEAQBAEAQBAEBGbzYt1HCV6jTDmU3OB6QNbdFJRipVIp9SKs2qba3wc2we8eJ9nDTUJcajqnEDpLgSMgBOgAHXndav6am5uWPLBkSuaiio588jdWnWxWPpVsXVDTTP3dPMXF5AJF4y2zOvY8gOa83KVOk4wjoyW2lx1U5S1OtNYBMACTJtqdJPkB6LINc9ICI3jIDWF2bIHwYPmJH4hI0XUDErbSpsbIINrAa+nJAQe18XiadF+KLcrWZLZZ7DnjMY1IAIPzU1CMZVFGRBXlKNNuJrGZbRhHmoTBy6wYnryQGy7iYV+Ca6rjuxWxFRlOm2ZMOIABY2QDmcLm+krLuOGo0qS0iumPfoa1uu6X+TRtm172YmpTwlZ9IEvDRAGsZgDH/AFm6r0IqVRJlmu2qbaOS7L2RjC5j+yab3xUa1zZYQYAOaTcQ6byJ6K/eX9C1i5VXjppv6GZQtZ1/2rP49SWzZHWzMc08iJB8eRUtKrCvT44NSiyGcXSliWjR03YuPFaix4MmAHXEgjWQNOqyqtNwk4s2qVRVIKSM5RkgQBAEAQBAEAQBAEAQBAEAQBAWMZi2Um56jg1o5kwvUYSk8RWTzOcYLMnhEDvDtVlfBYgYZzatQsc0MAzE6Ajh6mxKmp03CpHj0WSCpUjUpy4NdDmGCe7LDgQ5pc1wMWc0kEW5StpYeqMOSw8E5uLsmrXxraziGUsP2g2QS5z2uaJAPIE39NTFS9qKNPh5su2NPM+LodYWQbAQHitRa8FrgCDyKAgsfRw2EipUzGTDR714mw/VSU6cqjxEiq1o0lmRA7u7S9qr1WYktIrUsopmSOrmtBtGUSrlxS7qEXDk9yla1e9nLj5o07DU6lNz6NUHPRcaZdydGjh4iD5q/TnGpFSi9PenwKFWDhNxZ7FZrntpB7eI9zGASJl7g0GNec+STeIt+RynFuS9Tom8WyalfG4JwH3VMvqVDfVhpuYJH9UGO4rIo1VCnNc3j/Zs1afFUi+SMvfWvkwjzMAupsJ7n1Gt/NLVZqr3yO3ee6Zz1lYD3S8cpDg2fkY8itCvbQrx4aqTW+Pe5kU6zpvMG0/fkXTQcW5y10c3W8ZIgT42VSld2tGatYTWVsvxnr5bk8retOLrSi8dfzj8m37r4MUqedriTUDTpliJ5HXXVeLqq5y4Wti7aUVCPEnuTjcSdde5VS2ZzXTogKoAgCAIAgCAIAgCAIAgCAgt9Nsey4VzwcpcRTa74S+RPldT21NTqJPYr3NRwptrc55W2lVxL6fEdnLQWskhvvR5OdYRIJ6LQrOja05VHot3jL+xlQlVuJqG75bIydjVTS2pQpQczuJJzAx91UPXNcjmB5qrSvad5aOpDbTljXp008sosxtpULlKXn7/ALNe9mxtNzXYum9gebOLfecRmhxvyk9bXWlCpTlpB7FOrSnHWS+Zte5e12Yeq4VJAqBrc3JpB1d0F9VBeUpVI5jyJbOtGnN8XM6asc2wgKFyA0z7TnAUsOSWicRkkgn3qdQ2gWMtF/FXbH979PyijfxzTXqc6p400q9WpBD6dI5HB8NLXvp0zq3skh584ur9ekqsOB7P+GUKEnTbknt/KL20dr18SA+ixru2aRyyRmIa5vSTdwkm8Gwus7s3sylYOSUm8pPXy3+f9tlm7up3MYtrGr289jYdxN1aQxZfWbUFeiyjXIMBuauxxLSwgkFhmL9FPc3EnDC2eV8v5PdvQSnl7rD+f8G347fGhTdlbNS8Et0F73Ovkq8LOpJZ2JZ31OLwtSzvDtnC1qRouqAsqtcHFsktiIIgGDMESOSUqFaMuJR2O1LihKPC5b9DXtrVsGWEUhDyQQ4NcB32MQI6BW6MbhPx7fAp15Wzj4N/RnnZmyK9TKJy0feB7JBg5gQNSZ52/JVq1K1jV7/H+Trrnbh9MY5f2SUY15QVPPg+GN8+u5uwKqGkEOlrFYp1NpcxuYjUTFuvegJSjW7DS+zi0SO+L2XAXpQAlAVQBAEAQBAEAQFCgKIDlu/28TvaKmHe4Np0y0tEe9LQc066lwWvZUYqCnzMa+qTc3Dkac7b1Np7Jf8A8miI8zB8wrVSnGpFxmsp8ipDii+KLwzeNiYx1DZdWs7IMVVa40Q4/eGmSGsue0QO04clmO3j33BTWI51xtnn5GnCrwUOKb8WNM74+5CVtr16tNjKzy4NAIBgwQI1iTqdStGFGEHmKwzMnWnNcMnlIw3iQR1BHqpSI6vu7vJSxMMbmFQNkhw1iASCLG5HfdYda2nS1exv291CrotyaqOABmI5yq5aNb2pvhSo1OGGuqEBpJaRbMAQL6mCD5hWKFs60OOLWCpXvI0p8DTyatvTvAMWw0nUwMlUPpvDjIylwmOZIMdLnuV+3te7annlqUK926iccczXa1MPaWu0OtyP7K4Ui5Rw8Dsts3tWGkEQfWFFUq04tKbSzos89Hp8skkITeXFPTX0JXbe1qlYtLjB4bQ4CwN3EGOdiPC68UKMIZx1JK9ac2s9CPw9PM4NHNTSeFkhisvBmspstDQQdMz4Lu8DQKNt9SVRj0PGJwDmtzgHIeZ5ePmqsO0beVXueJcXTr5Lz6olnZ1Yw7zHhNl3LceG4F7SM0hk3b1J6A/kVHe44k8fEt9nt8DWfh0NiVEviUOlZQFS5AXKVYtEDS/zugMj2loXAV9sHQoC5Rrh0gaiJ85j+xQF1AEAQBAEBQoCkIDX9ubmYXF1BUrMJcBllri2QL3jU31U9K5qU1wxZBUtqdR5kj1h9zMBTYW+zUiOZeM5/wD2+SPVJXNaTzxP4aBW9KK/aaH9pOSti2OpVoFOkGODNAWuedT2TZ3fotCyhKMHxIzb6pFzXDrpg13D4tpE8Rrrxa3lEq6UXF9CSobRo8IsygvN84NhExPanQ6i0kW1WLVtL2V4qsan+NaYys4e+NMb4318+uhCtbxt+7lDxa64e/Lnn5aGX9n7KpxYxDqlNmHp8Rpl4bJyGwBgujM0k2Hmr15JOHAtWcs4qMuN6LzNr27vE+tNPCsztEF1QxlOpyt5g6d+umqxrmnbRpuF1NR4tEuf/wBY6LrsvoX1WqzknbxzjVv8epqeLxDyc9QEP7TIEtGhE5TN78ug6rQ7OsqNtTcKLynrnRv0yuXT1M68uKlWSlUWGtMbfRkfK1SgegVw6ZGE2hUpAhhEO1mT6QRl11F9Oiy7/sihezU6mcpY0x9evp69S7a39S3i4x59c/Tp6+nQ8B0s72mfIwNed/7rRSUXhbfwVW8r3zGFrZHB2sfnZdksrByLw8mWXM+JpAAAsc0AzEaTyleNSXMepaxONc8ZZ7NzlgRJcXdNZOupUELCjGr3yXj6681j5HqdzUlDu8+Hpp1yZe720TRqiGlwfDSAJOuoi5I6KS5pKpD0O2tZ057ZzodBWMbpVAEAQBcwdKocEodLTNpBlVlO5LiAYiBPVATi4AgCAIAgCAIAgIvebZpxOFq0GuDTUaAHGbXB5eCkpT4JqXQjqw44OPU56z7JHQwuxPaJHEAaYg+8GvJkmNJF1ffaKy8R9CgrB4WZFrevcTBYd9PK+rT4oc1tw4Nc3L23E3y9oEgdLQu29zVmnong83NGnTa3WTA2rulgKTaZZiatQumcnDcLRM3GSSbTPPpKnpVq8m04pY65IKsKEUmpN56YLFSoxpAosLGNEAE5ibQS4nmemnJTwg8eLVladRN5isF7DYhwk03BjzqAB2okgNkGLz2fDwVO7saNykq64ks41axnno/kyahc1KWXSeG/rgv1MG4UBUJbAJAFxAJiIjXNPhGqp0u1KX6z9IovOPr/ABjDz9CxUsp/p+/bWPw/hvnlyMDRbRmlJQF5gGXNckEAjQXmO86HovLbzg9pLGTNoV6fCM1C2pyaCADHIwIEyLG5jnzxK9W9jeKEIJ09Myw+fPfOnlprrg0aULd27lKbUumVy5bY189emTE4zebb6W7I15gDX/C2uF8mZ3EuaKiiCJabTHagehntRz8lziw8M7w5WUUNEjUtHiR6gC5Hku8XQcDNi3Mww4rnHtQ3skaCbGQbgkaW0lUr2b4Ei9YQXG2+huCzTWBdGvggKoAgCArKAxsdjWUmy4+AGp8vzQGTsBpqNNV7AC4ywxfLAIv63XlnSYQBAEAQBAEAQBAYW22uOHrBk5jSqBsazkMRHOV6h+5ep5n+1nBtn7akt7TmvaQWknmNCDpK+icIvTB80+JapkvjtqVq8cWo5+WYmLTE6DuHovMKMIaxWDs61SosTeTEJUhFkz9m42mzMKlPPIgdw5ySRPKPO6xu1LO7ryi7epw41+PLl65+xo2Vxb0lJVo5zp8OfP0MEn9i3y5LXgsRSZRk02y4yrEk3kAXJ0GgsdO7RRuhBvKSznOcLfY9KrJLDemx7xEAwBBjtdJ1i97aeIXuOXqzksJltejyXMOXT2dYM9I1MzaLc15njGp2Oc6F17mA2kxqPwk/8pmP3PNeUpNe8npuJn08JSyNeXCSRLZIIDrCRcgTNzPJYMu1LmVxO3hDbOHum0svpnTGieevlqxsaKpRqylvjK8novTXnqi1tGm1zm8IPywBLgQBEci2w5zPMqz2XUu+CX6vCedOrzrum1ptjdYIL6nR4o9xnD+Sx8Oe5bfg3U25ywmdJaQBpc6HwmNVZpdoW9aq6UJrK5ZX0/OM4IJWtSnBTlF4fl7foZ2xduOoB0NZkm4vJJBiHSeh1spa9uqj3eT1b3TpJ4Sx+TK/1jVt2Ket9bjoL28bqP8AQQ6sk/5Gp0RF7R2rUrntusDLWiwb6anvVilQhTWiK1W4nVfif+ic2FvOZbTrSZIAfzvYZhz8f5VS4s95Q+Rdtr7VQqfP+TbVmmoRmK2i8PIYyWtPadc252Fh5lAX8HjTUNmEMH4iefcBr6roL7MJSzOq1jOUWB0AF/O64dJjBYltRgcwy24HkY/JcBfQBAEAQBAEAQBAEBrG9u5mHxjHOyBlYNOWo2xmLZgPeHz6EKxQuZ0n5dCvWtoVF5nIsJiQ9oIBEWIPIxp3reR87JYeC/KHkrKA9D5odNj3b3d4o4lYfdkHK24Lv6pGg18VQurrg8MN/ehoWln3njnt9/M2ZuwMOM33QOYyZJPU2k215Kj+pq6a7GirOis+HfqartjYhoknKzhl4DSahBggm4PSD6aLQo3HeJLLz6GbcWrptvCxnTUjmPiDTa0wZIu7kBo4BwGpsefgpms6Tfv7FdPnBe/uWaeEqEwGOnwI68z4H0XalxSprinJJepyFGpJ4jF/Iu4PCkl2SHPDSQGXPRxkCBafFcnUWmds8zsKby8avHIxgpiIymurVG5QHOY2IAaIZAP4gOzaZk9Vn07G1oVnXSxN5y875edvXbBblcV6tPu3rFY5bY98y1UcA0NBB1JjSTaJ5wBr3lXlq8lZtYSRbC9YPJUlcBUOhAbVjN92tpA5YebOkw1ttQbz5rNVg+J5enI1n2jmKxHXmb7svDhtFjfeBbJnnmuZnxWazSTyRG1Nh1XPc+nUyNtDQ5zYAAmABAuD6rp0s0MG7FkZpbTbqJkk+nRAbDgcI2iwMZ7onW+pkrgMhAEAQBAEBQuQFjCY6lVnh1GPgwcrg6D3xovUouO6weI1Iz/a8mQvJ7CAIDhu367H4qu6k0NpueYAEXFnOj+ognzX0NvGUaUVI+aupqVWTS5mDKnK+T1K5g6JTAJvZW3KtIF05g1gY0Os2xFgB+ISD3iZ5KpWtoTePPL6lyhdVKazvphdP7KneiuXPcSBmZkgCA3WHCZvJPj6Rz9HTSSXXId9Vbb6rHp5kViMY+pGdznRpmMx6+CsxhGP7VgrSqSl+55MPF4oU2yQT4fn0Xo5FZNj3apVzTFcup0Wk8OHB7jYiCadgTAgGdAsLtShb3WIVc6POmOa2zrprlrmzaso1qXjptarGufnjT03N02PhDSYQ4hznOc8kEkXNoJvERrKgSjGMYR2ikl8PTQuQi1ly3bz7yecXsWhVdmfTBdzIJbPjlInTmpYXFSCxFkc7alN5ktffQzqNJrQGtAaBoAIUcm5PLJoxUVhI1reDdrOTUog53ES2WhveRPPTn1V62u+Hwz26mddWXE+Onv0NWxmCqUoD2Ftp07yLnSbfNaEKsJ/tZmVKU6eklgtYasGuDiMwBuIBnu7WnioryhOtRlCEuFvZptY+X25nq3qxp1FOSyluv7MnG1xVdxCBTBGggyeZBsSO90aGFV7NtJ2lN0pS48PR67clh5x8Mk93XjXkqiXDp5avm+WfiecJg6FapTp1nOyPe1hEBpJcYbBv+IhXaspxg3HkRUIxc0nz9+Z2qmwNAA0AAHksA+iPSAIAgCAIAgCAIDj2/8AWq+3VZLsgyNZcwAabC4DkO1Jhbdio90tjA7Qcu+e5r+FxL6Zmm97D1Y4tP0q5OMZLxIoxlKL8Lx6GybG3zxdPV4qt6VO7kHi8+MqnVsqUttH5fwXaN9Wju8rz/kmsL9pd/vMOQ2PwvzGfAgD5qu+zXjwy+hZj2rr4o/J/wBGZtPf2k7DPNHOKpbEFsZC62YnQx1E3jqvFOxmqiU9vuSVO0IOk3Df7f0cyC2DEPQMIdKOeBcm3eg9CocgL1Os0NLXuDQS3tHQai97a6jovEtHlHuGvhI2ttFziRRpuqBolxAJAHfAt4lclJLdk0KDksl7BY5tWYkREg9697kMoOO5LbDxFOniKVSq3NTY/M4QD+FwBynWCQ7/AKqKvTlOm4xepJb1IwqKUtjqlLC0MY7jNeH0y2IFoI0JGrSAdCFgThKDxJYPoqdSNRcUXkwGVhRe6i912mzibQRIE8rLyezLp1A4SCCOoMroPaASgNa3wwU5arXgOtTyuIh0mRGa06+ncrdvXjTjLjWi1yk218tTPvaDk1KL12w8a/PQ1jaFGpRcGuIBIB7OVp05ht4mRdTdn9oUL6LlTT06p/DXbVa43XMpXVtVtpJSa16e8/joYbnk3JJPff1WkklsVG87mfsLCNfXouqCpw2VmOzMbMPaQ5ocYNpiecFQXMmoNLGcc+hYtV/kTaeM8up2hYJ9CEAQBAEAQBAEBbxFZrGue4hrWguJOgAEkldSbeEck1FZZwnae0jUr1qgu2pUc6HAG0nLIOkNsvo6dFRhGPRHy1Ss5TlLk3k82BvAc0unKOVhBtBIM3E2J6QmrXkxon5roWa9abDQfO8/5/he4xxqeJSzoWZXo8ntlQgyCQeoMfMLjSe51NrYu+0A3LGk9bj1DSAvPDjZnriXNL7fYQ12hy9zpPoQD8/mmWvMYi9tCZ3c3D9vmq+vlpNeWZWA5iQ1rtXgAe90OnpSubzu3wpa++hp2dqqkOLOhIYv7MHUWF1FxquBgDNlcW9RmOWQfw/PkooX+X4tCapY6dSmwvsxfVeXY15DBZjGkBzu9xEho8Lnu5q1/wAqe5yhYYfi2NsxNTCbGoBlOme2SQBdziAJL3OOgt+SqwhUup6vYsVatO1hjG5rf2hbHpsw9HG0KVNkxxeG0NzCqAQ4wIJDuZ+JWbKrLvHTk/aK97SjKkppe2afg/vCAwtJcYEkC50BJ59yv168KFN1J7LfCz9jLp0ZzmoR3e3I2vdvaR2diXNrQWVAA4tMkROV2UXi7hGvosuncU+0qHeUc5XJr5rOz+Hx3NCMZWFbgqbPp98HRMThKOKYHSHAjsvaQbdzuYVJpxeGa0ZKSytSJxO7zqRzUHE9WmJ/Q+aZPRj09owctQFrhraB5g3C6cM5rgbjRAYm1NniuzISW3Dg4RII0Ile4T4W9MprDXVMirUu8jjONc59DnmPwb6dQsqPnISAXOJ1vIBl1/7z3rXt40YxzSglndJY29NDDuO94+GpLOObftmK7INajR4gg+kR8/NWG30IFFPn9/f1Oj7uVc2HY4QAQS2BHZkx42AvzWHcLFRo+gtXmknjHwwSGz9sPdUaxrTkJjMSOWsCPzUBZNhBXAVQBAEAQBAEBynf3fHj5sPRkUg4h7/jLTo3+mb99uWuzZWnA+Oe/JdDCvr3j/xw25vr5Gp4CjJzOHZE+ZEfh5i4nl/Y3akuS3KFKOvE9jxWxM2m39/3+vWF6jHB5lPJd2bg+NUawOAnmZ0FzoNYk3gd6qdo3qs6DrOLeOmN3tnyz0yT2ls7iqqaePeuPMptHC8Go6mSHFvMTzuNR0I0nVdsLxXlBVlFpPrjl6N/j0OXVu7eq6becGOrmCAsYjEhveTyXD1GLZl7N2PjcW7LRouHMucMrQP+breQuoKtxTprLZbo2spvY7JuNsB2CwgpVHB1Qvc95BJEutYu6NDRpyWJcVe9nxG5b0u7hwk+oCYqAgOb/a4+eA5ha4sdUpubNwXNY8E+TfqC0+zsptY6GT2nwuKedmbxsbDs9ko05FRnAptmLPGQCcp5Ecj1WfNvjb2eTShhwXNYOb71/Z5Uw7nYnAFxaO06lJLh30yLuA6aiLEq/Suo1Y91WWj08n6lGvayh46XL5r0NJ/8rmcGvz9JcZjuk3iVoUqVOkmqcUk9dNjLqd5U1lLLXXckcOXOBa1zg0i+UmCPAWJupJcO7RFFS2WhvezftDa3KyrSMABudjp0tOVwB+ay59nveL+Zqw7TS0lH5G24XFYbHMJYWvAsbEOb5G4VGpSnTeJLBo0q0KqzB5MJtPL2fhJaPIkBeCQ0HeDeF9UljSGsa8wWyC6JAJPziFtW1rGC4nq2jBuryc24rRJ8jVcTj4c4OkE3DusxeTqZn/KtlaMc6k9uZuH7ex9Ws57GSBTc3Ic93Cp32IEExqqVzdd1Lhjq+Zo21t3kcvTodG2XuiKPDHELm0gGtBuSIi5sAfALJnNyk5PmasI8MUjY2sAEAQOgt8l4PR7AQFUAQBAEAQGNtKialGoxphzqb2g6QXNIFx3ldi8NM8yWYtHDae0//W9ndSaHjV+VoOaY90t1y9nNObmri7Kqfrf1fePGf25ltjrnrrjYxp3tNW7t1DXrhb+nppncsbRq+7TiMoBk6kuAJ7wNLG/VbNJf+upn1pbR6GFKlIT0HfOx71xxT3OqTWzPRMfl3fvouRilsjrbe55AcbMBc4kBoAkkkwAANUk0lliKcpJHVPs+3K9k/wDYxBnEPbESCKbTFh1da505DmThXd13r4Y7fc+itbbulmW/2JbfDetmBDAWl1SqH5BMN7GWczuXviwF1Hb2/fN64SJLm47mOcZMWjveX4jA02MHDxdOo8k6tLGuIiDEdld/T4jNt6xYVdtwwtzbVWLIQHF9/cKaePrFxB4mR7e4FobB82Ost2xlmil0Pnu0I4rvzwdD+zprhgKWeZJqET8JqPy/KFl3mO+lg17L/oibKqxaInbW7uHxNOpTfTYC8HthozAn8QdGoKlp1pwaaZHOlGaaaOWb07mYnBlowrH16bpkinJbeGg5TJ7My6wvysFp0LuMs8WhmXFm0luyDwWEp4lzGvq8Jjp7WUu7Vg0EAiBJMnuVyrKUY5islCioqfDJ4N13R3TxWA2hSDialFzKhdUaHQOyRlcTp2spjny0Kza1zCrRa2edjUo20qVdPy3J3e/AVKNLE16ZlpY9zm3t2TJ/yqdDHeRz1Rdr/wDXL0ZyujWDwHCb9V9EfMSWGUrBpy5mF4zAwNTfSRcTpZeZaI7DfQ7XuvjsPw2UaAcwNptIa9haSPdvIEukX53nmvmZVo1Jy8Sbzh4afmfT01iKSTWnNE6hIEAQBAEAQBAeS1AQm++JrU8DWdhw41Ya1oaC49p7WnKG3kNJKmt1F1FxbENw5Km+Hc4I3aRpkywh4kQTBaeZuJza+HkvoG+JI+eVLhb1LtKpmEqRFaUcPDPUrp4PQMeKHSmeNUOrJf2bs3FYqplwbHEsgl4IaGnkc5s0/O1lWr1oQWJP/ZdtraU3lL8YO1717JqYmhTpscARWovcST7rHS7x8FhUaihLL6M3q0HOKS6o9b1br0cewNqyHNnI8G7ZLSbGxnKBcei7QrzovMRWoRqrUkMBsynRp0qbGjLSADJuRYtmTzIJv3lRym5Nt8z3GCiklyMxeT2EBynfzd3F4jaEUm9iqwZXknK3htlwc4A5JItOpPitS1uKcKOr2f3Mq6t5Trppbr4HRd3sEaGFoUne8ykxrv8AkGjNp3ys6pLim5dWaVKPDBR6IkV4PZZGKZmDc7cxBIbIkhpgkDUwbFdw8ZweeJZxkxdobbw9ATVrU2SCQC4SQOg1PkvcKU5/tTZ4nXpw/dJI47tLY3tWPrUMCQ2XveJJa1oblD7wSBnOgHyWxGr3VCMqnvp9DGdHvbiSgtF7f1O4tCwzeDhKA4/v9uYcMamMpvayiajQabR7jHZGggaf/QusBbMO9a1pdcWIS36+/Iybu1wnKK06GpHDhwkOfpqHHl5rRwjKU2nsTWzDi9oVGU2ubFN2dj4cwNLAJZnv2spmDJ71jUbC1sJSqQ3ksPnu85x/GF5ZNiVevdpRfJ5+Xmd0CommEBZrYpjXMa5wDnkhgOriAXGB3ALqi2m0tjy5xTSb3Ly4eggMXaO0GUGZ6joEgDqSTAAHMrjyk2lnCzoccorGXjJrv+o3Ox+HodlrHtqECSXPIYXCbQAMruZuo7GvC6oSqRTymt/xz6eR4rqVOvGD2aftm2KUkCAtezMzF2VuYiC6BJHQnUhdy8YOcKzk4r9pGAbQxpbSpZW1Gte0NFi4yHZQO8Cw6963LGq3S8T2MK/oLvvDpkjsHurtCsCW4d7S0T2xw57hxIzHw817nd0o48XyPFOynLPh+ZhVtlYxhAfhqwJJaPu33I5C1/JSq4pv/wBIilaST2ZsO6n2eVMc3i4hzqNKSGtDe06NT2rNE8yDMHTVU7m9UHwx1ZetLLMcvT7nWd3NisweHZQp3DRd0QXE6uPf+gWVVqOpJyZqU6apx4USajJAgCAIAgCAICjxZAz5xxdPEYZwbiaVSmTMEgiYsYOjvEde9fSU6sZrwvJ81Vt3B9Dw2qx4MkhujiBcDnA5mJhSyehBGLUllHb92t06WEq1qwOd9ZxIcWgFrXOLsoPiRJ5wOi+dq3EqkYx2SPpaVBU5OXU2NQE4QGJtTZ1PE0nUqzc1N0SLjQyDIuCCAfJeoTcHxR3PM4Kawzim3t2MTh61VtOm40abgWnWWVDDTOhymx6Te11tUbqMoxy9WYta0alLC09+2b79k+HqUqNenWp8OqyvD9ZJyNvGnmLHVUL6SlNSTysF+xhwRcWtmbxKpF0SgNc2xsqrV2hgqzf/AJUW1nPPeWhrRHU5if8AqVPCoo0px5vBXqUuKrGXTJsigLAQGkfaZsHE4ltF+GEupl4LQQDD8sEFxAsW/NXLOrTg5KpsyleUZ1EnDdFjcXcJ2GezE4l5NZufKwHsszgtJt7zi0nS1+ZEpc3MZ5jBYTxl83g7bWzhhzeq5clk35Uy4EAQFivg6b3Me5jXOpkljiAS0kQcp5WXVJpNJ7nHFN5aL64dCAIAgCAIAgCAIAgCAIDHx2Bp1mFlVjHtPJwDh6Hmuxk4vMXg8yipLDWTQdpbm4KrjBTawMc3I57GEwWC3aaPcmwtzv1UX/KX0KvBw5g9OLzeu+OXTz3I5WVtJZziW+PL08zooCkJiqAIAgPL2AgggEGxBvPiEBGb0h/seI4QcanBqZQ2ZJymAIvPgpKOFUjnbKIqybpyx05HG3f+VZSzOZiRRDsxHbFzAk3zRp3LZTt3LThz7+BiunXUP/WPX2yb3O2PtKpiaNWsKraDanEdxHET2SAcjjmJ05Kvc1qKg4xxnyRZtaFXiTlnHmzroWUaxVAEAQBAEBG47a3CID2G8xBHJVbm8p27SnnXocbwYv8AqVnwu9R+qrPtaguT+S/k5xIkhiSTGUTExnE+i0z0ezVd8H1BAUdXcNWR/wBh0lAV4r/g+oIBxX/7f1BAOK/4PqH7/lAOK/4PqH7/AIQDiv8Ag+ofv+UA4r/g+ofv+EA4r/8Ab+oIBxX/AAfUEA4r/wDb+oIBxX/B9QQDiv8A9v6ggLPB+84nCGfLlzZhMTMeoBXcvGDnCs55l7iv+D6h+/4XDo4r/g+ofv8AlAWMXtA0xLmGPEf30Hn0UVWtGmsyDeBS2iHRlDTIBHbHPRI1qcknF5yC/wAV/wAH1BSgcV/+39QQDiP+D6ggKCs74PqCArxX/B9QQDiv+D6h+/4QDiv+D6h+/wCUA4r/AIPqH7/hAOK/4PqH7/lAOI/4PqCAhd5HNFWjmiIfrpNonumJWP2i4qvT4ttfxj4ZPEtyK2lXGQgmXatGbMRcamSBadIB6WBVK7qR7ppvXlrn8v6YXlojjJXaGIpiq5r2VDAzdmD+FknLrBEAHq0xBX0i2JDGZiMNoGVyQA6YmBE3Ljf3ri8xoQugpRxOHzQKdch+YXAMyMh10EEi5vHOLAXWVsKQXBtSxLILYIhsyAbnx16aICWwW1mVX5WteLTJFvIzfn3W8JAkEAQBAEAQBAEAQBAEAQBAEBi08GA8ugQb6c7adP8AKgjQSm5e8nMGUpzoQBAQmz8O0VXRUaSQ8Q1pa67xcum8G3ms22pwjXbUk3rolrvz9NjytzOGC58Wpp8Q6R0WkejIw9PKIzE3m5ny+SAuZhMTdAVQBAEBjY3AU6oh7QY0PMeBChrW9OssTWTjWTAwm7lFhkgvvYOuB5DXzVWl2ZQpvOM+vv7nFFEm+lJnM4eB/IrQPR59nPxv9R+iADDn43+o/RADhz8b/l+iArwP63+o6z08kBT2c/G/5fogBw5+N/y/RAem0SCDmce4x+iAuoAgCAIAgCAIAgCAIAgCAIAgMClspgcXS4yHCCRHacHHQTqBzVenbRpz403z+rycwXGbNpDRg+fOysHSg2XSv2BfvP6oD27AUzq35nkIQHgbLpaZB8+SA9HZ1OIyiPE9Z69UBlID/9k="/>
          <p:cNvSpPr>
            <a:spLocks noChangeAspect="1" noChangeArrowheads="1"/>
          </p:cNvSpPr>
          <p:nvPr/>
        </p:nvSpPr>
        <p:spPr bwMode="auto">
          <a:xfrm>
            <a:off x="168540" y="-2849563"/>
            <a:ext cx="7625556" cy="594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56" name="Image 55" descr="european-union-map-13463478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874993" y="5229203"/>
            <a:ext cx="858095" cy="668401"/>
          </a:xfrm>
          <a:prstGeom prst="rect">
            <a:avLst/>
          </a:prstGeom>
        </p:spPr>
      </p:pic>
      <p:cxnSp>
        <p:nvCxnSpPr>
          <p:cNvPr id="60" name="Connecteur en angle 59"/>
          <p:cNvCxnSpPr>
            <a:stCxn id="53" idx="0"/>
            <a:endCxn id="44" idx="3"/>
          </p:cNvCxnSpPr>
          <p:nvPr/>
        </p:nvCxnSpPr>
        <p:spPr bwMode="auto">
          <a:xfrm rot="16200000" flipV="1">
            <a:off x="5976535" y="5042760"/>
            <a:ext cx="432048" cy="37288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4212468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Prévisions des crues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119" name="Picture 14" descr="test7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953001" y="1844827"/>
            <a:ext cx="1482165" cy="134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Rectangle 129"/>
          <p:cNvSpPr/>
          <p:nvPr/>
        </p:nvSpPr>
        <p:spPr bwMode="auto">
          <a:xfrm>
            <a:off x="1" y="3284984"/>
            <a:ext cx="4562957" cy="252028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520619" y="5517235"/>
            <a:ext cx="1872208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Modèles de prévisions de débits stochastiques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1" name="Picture 15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953000" y="476672"/>
            <a:ext cx="117013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" name="Picture 14" descr="Hcomp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371270" y="404665"/>
            <a:ext cx="1832653" cy="126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" name="Text Box 19"/>
          <p:cNvSpPr txBox="1">
            <a:spLocks noChangeArrowheads="1"/>
          </p:cNvSpPr>
          <p:nvPr/>
        </p:nvSpPr>
        <p:spPr bwMode="auto">
          <a:xfrm>
            <a:off x="8151357" y="188643"/>
            <a:ext cx="1598627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Lois de gestion des ouvrages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" name="Rectangle 142"/>
          <p:cNvSpPr/>
          <p:nvPr/>
        </p:nvSpPr>
        <p:spPr bwMode="auto">
          <a:xfrm>
            <a:off x="4796983" y="3284984"/>
            <a:ext cx="2340260" cy="2664296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cxnSp>
        <p:nvCxnSpPr>
          <p:cNvPr id="144" name="Connecteur en angle 143"/>
          <p:cNvCxnSpPr>
            <a:stCxn id="44" idx="4"/>
            <a:endCxn id="165" idx="1"/>
          </p:cNvCxnSpPr>
          <p:nvPr/>
        </p:nvCxnSpPr>
        <p:spPr bwMode="auto">
          <a:xfrm>
            <a:off x="6747201" y="4293096"/>
            <a:ext cx="624069" cy="11161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7" name="Picture 20" descr="center_photo_03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123130" y="1844824"/>
            <a:ext cx="858095" cy="41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" name="Picture 17" descr="BATEAU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6123130" y="2420888"/>
            <a:ext cx="858095" cy="55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" name="Image 23" descr="interpolation.jpg"/>
          <p:cNvPicPr>
            <a:picLocks noChangeAspect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7761312" y="2204864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13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7449279" y="3356992"/>
            <a:ext cx="169758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8541399" y="3717032"/>
          <a:ext cx="1100436" cy="917941"/>
        </p:xfrm>
        <a:graphic>
          <a:graphicData uri="http://schemas.openxmlformats.org/presentationml/2006/ole">
            <p:oleObj spid="_x0000_s9218" name="Photo Editor Photo" r:id="rId16" imgW="12828571" imgH="11590476" progId="">
              <p:embed/>
            </p:oleObj>
          </a:graphicData>
        </a:graphic>
      </p:graphicFrame>
      <p:grpSp>
        <p:nvGrpSpPr>
          <p:cNvPr id="2" name="Groupe 70"/>
          <p:cNvGrpSpPr/>
          <p:nvPr/>
        </p:nvGrpSpPr>
        <p:grpSpPr>
          <a:xfrm>
            <a:off x="7527286" y="4797152"/>
            <a:ext cx="2106234" cy="576064"/>
            <a:chOff x="2771800" y="548680"/>
            <a:chExt cx="1944216" cy="914400"/>
          </a:xfrm>
        </p:grpSpPr>
        <p:sp>
          <p:nvSpPr>
            <p:cNvPr id="154" name="Rectangle à coins arrondis 153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155" name="ZoneTexte 154"/>
            <p:cNvSpPr txBox="1"/>
            <p:nvPr/>
          </p:nvSpPr>
          <p:spPr>
            <a:xfrm>
              <a:off x="2771800" y="692696"/>
              <a:ext cx="1944216" cy="6839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ALARMES  ET PREVISIONS HYDROLOGIQUES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4796983" y="1772816"/>
            <a:ext cx="2340260" cy="1368152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40" name="Text Box 19"/>
          <p:cNvSpPr txBox="1">
            <a:spLocks noChangeArrowheads="1"/>
          </p:cNvSpPr>
          <p:nvPr/>
        </p:nvSpPr>
        <p:spPr bwMode="auto">
          <a:xfrm>
            <a:off x="5967112" y="188640"/>
            <a:ext cx="1248139" cy="6001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Télémétrie des ouvrages d’art hydrauliques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9" name="Text Box 19"/>
          <p:cNvSpPr txBox="1">
            <a:spLocks noChangeArrowheads="1"/>
          </p:cNvSpPr>
          <p:nvPr/>
        </p:nvSpPr>
        <p:spPr bwMode="auto">
          <a:xfrm>
            <a:off x="4718974" y="1844824"/>
            <a:ext cx="624069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MNT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7371270" y="3284984"/>
            <a:ext cx="2418269" cy="1368152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63" name="Text Box 19"/>
          <p:cNvSpPr txBox="1">
            <a:spLocks noChangeArrowheads="1"/>
          </p:cNvSpPr>
          <p:nvPr/>
        </p:nvSpPr>
        <p:spPr bwMode="auto">
          <a:xfrm>
            <a:off x="7995338" y="1844825"/>
            <a:ext cx="1794199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Modèles déterministes 1D ou 2D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7371270" y="1772816"/>
            <a:ext cx="2418269" cy="1368152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152" name="ZoneTexte 151"/>
          <p:cNvSpPr txBox="1"/>
          <p:nvPr/>
        </p:nvSpPr>
        <p:spPr>
          <a:xfrm>
            <a:off x="7449279" y="3212979"/>
            <a:ext cx="156017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Prévisions des zones d’inondations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7371270" y="4725144"/>
            <a:ext cx="2418269" cy="1368152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cxnSp>
        <p:nvCxnSpPr>
          <p:cNvPr id="168" name="Connecteur en angle 167"/>
          <p:cNvCxnSpPr>
            <a:stCxn id="44" idx="1"/>
            <a:endCxn id="163" idx="1"/>
          </p:cNvCxnSpPr>
          <p:nvPr/>
        </p:nvCxnSpPr>
        <p:spPr bwMode="auto">
          <a:xfrm rot="5400000" flipH="1" flipV="1">
            <a:off x="6244354" y="1822033"/>
            <a:ext cx="1512748" cy="1989221"/>
          </a:xfrm>
          <a:prstGeom prst="bentConnector2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6" name="Connecteur en angle 167"/>
          <p:cNvCxnSpPr>
            <a:stCxn id="44" idx="1"/>
            <a:endCxn id="131" idx="2"/>
          </p:cNvCxnSpPr>
          <p:nvPr/>
        </p:nvCxnSpPr>
        <p:spPr bwMode="auto">
          <a:xfrm rot="16200000" flipV="1">
            <a:off x="4763979" y="2330878"/>
            <a:ext cx="2016224" cy="46805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9" name="Connecteur en angle 167"/>
          <p:cNvCxnSpPr>
            <a:stCxn id="131" idx="3"/>
          </p:cNvCxnSpPr>
          <p:nvPr/>
        </p:nvCxnSpPr>
        <p:spPr bwMode="auto">
          <a:xfrm>
            <a:off x="6123131" y="1016732"/>
            <a:ext cx="1248139" cy="46805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Connecteur en angle 167"/>
          <p:cNvCxnSpPr>
            <a:stCxn id="141" idx="3"/>
          </p:cNvCxnSpPr>
          <p:nvPr/>
        </p:nvCxnSpPr>
        <p:spPr bwMode="auto">
          <a:xfrm flipH="1">
            <a:off x="8697416" y="1036804"/>
            <a:ext cx="506506" cy="736012"/>
          </a:xfrm>
          <a:prstGeom prst="bentConnector4">
            <a:avLst>
              <a:gd name="adj1" fmla="val -48894"/>
              <a:gd name="adj2" fmla="val 50380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3" name="ZoneTexte 62"/>
          <p:cNvSpPr txBox="1"/>
          <p:nvPr/>
        </p:nvSpPr>
        <p:spPr>
          <a:xfrm>
            <a:off x="8697416" y="5661248"/>
            <a:ext cx="936104" cy="2616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b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CRISE</a:t>
            </a:r>
            <a:endParaRPr lang="fr-BE" sz="1100" b="1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5" name="Connecteur en angle 64"/>
          <p:cNvCxnSpPr>
            <a:stCxn id="154" idx="2"/>
            <a:endCxn id="63" idx="0"/>
          </p:cNvCxnSpPr>
          <p:nvPr/>
        </p:nvCxnSpPr>
        <p:spPr bwMode="auto">
          <a:xfrm rot="16200000" flipH="1">
            <a:off x="8728920" y="5224701"/>
            <a:ext cx="288032" cy="585065"/>
          </a:xfrm>
          <a:prstGeom prst="bentConnector3">
            <a:avLst>
              <a:gd name="adj1" fmla="val 26484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Connecteur en angle 167"/>
          <p:cNvCxnSpPr>
            <a:stCxn id="163" idx="2"/>
            <a:endCxn id="152" idx="3"/>
          </p:cNvCxnSpPr>
          <p:nvPr/>
        </p:nvCxnSpPr>
        <p:spPr bwMode="auto">
          <a:xfrm rot="16200000" flipH="1">
            <a:off x="8374592" y="2793560"/>
            <a:ext cx="1152709" cy="117013"/>
          </a:xfrm>
          <a:prstGeom prst="bentConnector4">
            <a:avLst>
              <a:gd name="adj1" fmla="val 12009"/>
              <a:gd name="adj2" fmla="val 696119"/>
            </a:avLst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rganigramme : Disque magnétique 43"/>
          <p:cNvSpPr/>
          <p:nvPr/>
        </p:nvSpPr>
        <p:spPr bwMode="auto">
          <a:xfrm>
            <a:off x="428497" y="836712"/>
            <a:ext cx="1716191" cy="1439436"/>
          </a:xfrm>
          <a:prstGeom prst="flowChartMagneticDisk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584515" y="1484787"/>
            <a:ext cx="1419254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hydrologiques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Organigramme : Disque magnétique 36"/>
          <p:cNvSpPr/>
          <p:nvPr/>
        </p:nvSpPr>
        <p:spPr bwMode="auto">
          <a:xfrm>
            <a:off x="428497" y="2348881"/>
            <a:ext cx="1749592" cy="1440160"/>
          </a:xfrm>
          <a:prstGeom prst="flowChartMagneticDisk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06506" y="2996955"/>
            <a:ext cx="1560173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prévisions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28499" y="4005064"/>
            <a:ext cx="1794199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Infocrue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Groupe 32"/>
          <p:cNvGrpSpPr/>
          <p:nvPr/>
        </p:nvGrpSpPr>
        <p:grpSpPr>
          <a:xfrm>
            <a:off x="3002783" y="476672"/>
            <a:ext cx="2106234" cy="914400"/>
            <a:chOff x="2771800" y="548680"/>
            <a:chExt cx="1944216" cy="914400"/>
          </a:xfrm>
        </p:grpSpPr>
        <p:sp>
          <p:nvSpPr>
            <p:cNvPr id="27" name="Rectangle à coins arrondis 26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FF00">
                <a:alpha val="1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059832" y="692696"/>
              <a:ext cx="144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Diffusion automatique de données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0" name="Rectangle à coins arrondis 29"/>
          <p:cNvSpPr/>
          <p:nvPr/>
        </p:nvSpPr>
        <p:spPr bwMode="auto">
          <a:xfrm>
            <a:off x="5265035" y="476672"/>
            <a:ext cx="2106234" cy="914400"/>
          </a:xfrm>
          <a:prstGeom prst="roundRect">
            <a:avLst/>
          </a:prstGeom>
          <a:solidFill>
            <a:srgbClr val="FFFF00">
              <a:alpha val="1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499062" y="620688"/>
            <a:ext cx="1560173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Diffusion de données spécifiques récurrentes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oupe 33"/>
          <p:cNvGrpSpPr/>
          <p:nvPr/>
        </p:nvGrpSpPr>
        <p:grpSpPr>
          <a:xfrm>
            <a:off x="7527286" y="476672"/>
            <a:ext cx="2106234" cy="914400"/>
            <a:chOff x="2771800" y="548680"/>
            <a:chExt cx="1944216" cy="914400"/>
          </a:xfrm>
        </p:grpSpPr>
        <p:sp>
          <p:nvSpPr>
            <p:cNvPr id="35" name="Rectangle à coins arrondis 34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FF00">
                <a:alpha val="1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059832" y="692696"/>
              <a:ext cx="144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Diffusion de données à la demande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" name="Groupe 46"/>
          <p:cNvGrpSpPr/>
          <p:nvPr/>
        </p:nvGrpSpPr>
        <p:grpSpPr>
          <a:xfrm>
            <a:off x="2846766" y="2492896"/>
            <a:ext cx="2106234" cy="914400"/>
            <a:chOff x="2771800" y="548680"/>
            <a:chExt cx="1944216" cy="914400"/>
          </a:xfrm>
        </p:grpSpPr>
        <p:sp>
          <p:nvSpPr>
            <p:cNvPr id="49" name="Rectangle à coins arrondis 48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FF00">
                <a:alpha val="1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059832" y="692696"/>
              <a:ext cx="1440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Diffusion automatique de prévisions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e 71"/>
          <p:cNvGrpSpPr/>
          <p:nvPr/>
        </p:nvGrpSpPr>
        <p:grpSpPr>
          <a:xfrm>
            <a:off x="5499061" y="1772816"/>
            <a:ext cx="936104" cy="1080120"/>
            <a:chOff x="4188219" y="0"/>
            <a:chExt cx="5136309" cy="6858000"/>
          </a:xfrm>
        </p:grpSpPr>
        <p:sp>
          <p:nvSpPr>
            <p:cNvPr id="53" name="Rectangle 52"/>
            <p:cNvSpPr>
              <a:spLocks noChangeAspect="1"/>
            </p:cNvSpPr>
            <p:nvPr/>
          </p:nvSpPr>
          <p:spPr bwMode="auto">
            <a:xfrm>
              <a:off x="4643561" y="4293394"/>
              <a:ext cx="2376264" cy="1800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54" name="Forme libre 53"/>
            <p:cNvSpPr/>
            <p:nvPr/>
          </p:nvSpPr>
          <p:spPr bwMode="auto">
            <a:xfrm>
              <a:off x="5412979" y="2097485"/>
              <a:ext cx="174227" cy="191294"/>
            </a:xfrm>
            <a:custGeom>
              <a:avLst/>
              <a:gdLst>
                <a:gd name="connsiteX0" fmla="*/ 168671 w 174227"/>
                <a:gd name="connsiteY0" fmla="*/ 71834 h 191294"/>
                <a:gd name="connsiteX1" fmla="*/ 152002 w 174227"/>
                <a:gd name="connsiteY1" fmla="*/ 17065 h 191294"/>
                <a:gd name="connsiteX2" fmla="*/ 140096 w 174227"/>
                <a:gd name="connsiteY2" fmla="*/ 2778 h 191294"/>
                <a:gd name="connsiteX3" fmla="*/ 97234 w 174227"/>
                <a:gd name="connsiteY3" fmla="*/ 33734 h 191294"/>
                <a:gd name="connsiteX4" fmla="*/ 97234 w 174227"/>
                <a:gd name="connsiteY4" fmla="*/ 50403 h 191294"/>
                <a:gd name="connsiteX5" fmla="*/ 44846 w 174227"/>
                <a:gd name="connsiteY5" fmla="*/ 83740 h 191294"/>
                <a:gd name="connsiteX6" fmla="*/ 23415 w 174227"/>
                <a:gd name="connsiteY6" fmla="*/ 71834 h 191294"/>
                <a:gd name="connsiteX7" fmla="*/ 13890 w 174227"/>
                <a:gd name="connsiteY7" fmla="*/ 76596 h 191294"/>
                <a:gd name="connsiteX8" fmla="*/ 4365 w 174227"/>
                <a:gd name="connsiteY8" fmla="*/ 90884 h 191294"/>
                <a:gd name="connsiteX9" fmla="*/ 1984 w 174227"/>
                <a:gd name="connsiteY9" fmla="*/ 112315 h 191294"/>
                <a:gd name="connsiteX10" fmla="*/ 16271 w 174227"/>
                <a:gd name="connsiteY10" fmla="*/ 138509 h 191294"/>
                <a:gd name="connsiteX11" fmla="*/ 44846 w 174227"/>
                <a:gd name="connsiteY11" fmla="*/ 183753 h 191294"/>
                <a:gd name="connsiteX12" fmla="*/ 85327 w 174227"/>
                <a:gd name="connsiteY12" fmla="*/ 183753 h 191294"/>
                <a:gd name="connsiteX13" fmla="*/ 90090 w 174227"/>
                <a:gd name="connsiteY13" fmla="*/ 157559 h 191294"/>
                <a:gd name="connsiteX14" fmla="*/ 113902 w 174227"/>
                <a:gd name="connsiteY14" fmla="*/ 119459 h 191294"/>
                <a:gd name="connsiteX15" fmla="*/ 118665 w 174227"/>
                <a:gd name="connsiteY15" fmla="*/ 88503 h 191294"/>
                <a:gd name="connsiteX16" fmla="*/ 168671 w 174227"/>
                <a:gd name="connsiteY16" fmla="*/ 71834 h 19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227" h="191294">
                  <a:moveTo>
                    <a:pt x="168671" y="71834"/>
                  </a:moveTo>
                  <a:cubicBezTo>
                    <a:pt x="174227" y="59928"/>
                    <a:pt x="156765" y="28574"/>
                    <a:pt x="152002" y="17065"/>
                  </a:cubicBezTo>
                  <a:cubicBezTo>
                    <a:pt x="147239" y="5556"/>
                    <a:pt x="149224" y="0"/>
                    <a:pt x="140096" y="2778"/>
                  </a:cubicBezTo>
                  <a:cubicBezTo>
                    <a:pt x="130968" y="5556"/>
                    <a:pt x="104378" y="25797"/>
                    <a:pt x="97234" y="33734"/>
                  </a:cubicBezTo>
                  <a:cubicBezTo>
                    <a:pt x="90090" y="41671"/>
                    <a:pt x="105965" y="42069"/>
                    <a:pt x="97234" y="50403"/>
                  </a:cubicBezTo>
                  <a:cubicBezTo>
                    <a:pt x="88503" y="58737"/>
                    <a:pt x="57149" y="80168"/>
                    <a:pt x="44846" y="83740"/>
                  </a:cubicBezTo>
                  <a:cubicBezTo>
                    <a:pt x="32543" y="87312"/>
                    <a:pt x="28574" y="73025"/>
                    <a:pt x="23415" y="71834"/>
                  </a:cubicBezTo>
                  <a:cubicBezTo>
                    <a:pt x="18256" y="70643"/>
                    <a:pt x="17065" y="73421"/>
                    <a:pt x="13890" y="76596"/>
                  </a:cubicBezTo>
                  <a:cubicBezTo>
                    <a:pt x="10715" y="79771"/>
                    <a:pt x="6349" y="84931"/>
                    <a:pt x="4365" y="90884"/>
                  </a:cubicBezTo>
                  <a:cubicBezTo>
                    <a:pt x="2381" y="96837"/>
                    <a:pt x="0" y="104378"/>
                    <a:pt x="1984" y="112315"/>
                  </a:cubicBezTo>
                  <a:cubicBezTo>
                    <a:pt x="3968" y="120252"/>
                    <a:pt x="9127" y="126603"/>
                    <a:pt x="16271" y="138509"/>
                  </a:cubicBezTo>
                  <a:cubicBezTo>
                    <a:pt x="23415" y="150415"/>
                    <a:pt x="33337" y="176212"/>
                    <a:pt x="44846" y="183753"/>
                  </a:cubicBezTo>
                  <a:cubicBezTo>
                    <a:pt x="56355" y="191294"/>
                    <a:pt x="77786" y="188119"/>
                    <a:pt x="85327" y="183753"/>
                  </a:cubicBezTo>
                  <a:cubicBezTo>
                    <a:pt x="92868" y="179387"/>
                    <a:pt x="85328" y="168275"/>
                    <a:pt x="90090" y="157559"/>
                  </a:cubicBezTo>
                  <a:cubicBezTo>
                    <a:pt x="94852" y="146843"/>
                    <a:pt x="109139" y="130968"/>
                    <a:pt x="113902" y="119459"/>
                  </a:cubicBezTo>
                  <a:cubicBezTo>
                    <a:pt x="118665" y="107950"/>
                    <a:pt x="113109" y="93266"/>
                    <a:pt x="118665" y="88503"/>
                  </a:cubicBezTo>
                  <a:cubicBezTo>
                    <a:pt x="124221" y="83741"/>
                    <a:pt x="163115" y="83740"/>
                    <a:pt x="168671" y="71834"/>
                  </a:cubicBezTo>
                  <a:close/>
                </a:path>
              </a:pathLst>
            </a:cu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pic>
          <p:nvPicPr>
            <p:cNvPr id="55" name="Image 54" descr="Image1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188219" y="0"/>
              <a:ext cx="4955781" cy="6858000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6732242" y="2780928"/>
              <a:ext cx="1584178" cy="214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BE" sz="1600" b="1">
                <a:solidFill>
                  <a:srgbClr val="7030A0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436094" y="1484783"/>
              <a:ext cx="1584178" cy="1758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BE" sz="1200" b="1">
                <a:solidFill>
                  <a:srgbClr val="7030A0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084168" y="1916833"/>
              <a:ext cx="936104" cy="2149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BE" sz="1600" b="1">
                <a:solidFill>
                  <a:srgbClr val="7030A0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508104" y="4221087"/>
              <a:ext cx="1584178" cy="195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BE" sz="1400" b="1">
                <a:solidFill>
                  <a:srgbClr val="7030A0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61" name="Rectangle 60"/>
            <p:cNvSpPr>
              <a:spLocks noChangeAspect="1"/>
            </p:cNvSpPr>
            <p:nvPr/>
          </p:nvSpPr>
          <p:spPr bwMode="auto">
            <a:xfrm>
              <a:off x="4932040" y="3933056"/>
              <a:ext cx="64807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740350" y="3717029"/>
              <a:ext cx="1584178" cy="195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fr-BE" sz="1400" b="1">
                <a:solidFill>
                  <a:srgbClr val="7030A0"/>
                </a:solidFill>
                <a:latin typeface="+mn-lt"/>
                <a:cs typeface="Aharoni" pitchFamily="2" charset="-79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 rot="5696755">
              <a:off x="8559229" y="3177508"/>
              <a:ext cx="64807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 rot="5400000">
              <a:off x="8662939" y="539031"/>
              <a:ext cx="653166" cy="2753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8244408" y="4869160"/>
              <a:ext cx="648072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</p:grpSp>
      <p:pic>
        <p:nvPicPr>
          <p:cNvPr id="706562" name="Picture 2" descr="http://www.express.be/pictures/lowres/technology/electrabeltihang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3173" y="1700808"/>
            <a:ext cx="1402271" cy="1008112"/>
          </a:xfrm>
          <a:prstGeom prst="rect">
            <a:avLst/>
          </a:prstGeom>
          <a:noFill/>
        </p:spPr>
      </p:pic>
      <p:pic>
        <p:nvPicPr>
          <p:cNvPr id="67" name="Picture 16" descr="117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95338" y="1700808"/>
            <a:ext cx="167349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95340" y="2780928"/>
            <a:ext cx="1695866" cy="112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70"/>
          <p:cNvGrpSpPr/>
          <p:nvPr/>
        </p:nvGrpSpPr>
        <p:grpSpPr>
          <a:xfrm>
            <a:off x="2846766" y="4365107"/>
            <a:ext cx="2106234" cy="762957"/>
            <a:chOff x="2771800" y="548680"/>
            <a:chExt cx="1944216" cy="914400"/>
          </a:xfrm>
        </p:grpSpPr>
        <p:sp>
          <p:nvSpPr>
            <p:cNvPr id="72" name="Rectangle à coins arrondis 71"/>
            <p:cNvSpPr/>
            <p:nvPr/>
          </p:nvSpPr>
          <p:spPr bwMode="auto">
            <a:xfrm>
              <a:off x="2771800" y="548680"/>
              <a:ext cx="1944216" cy="91440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B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84" charset="0"/>
              </a:endParaRPr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2771800" y="692697"/>
              <a:ext cx="1944216" cy="516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10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ALARMES ET PREVISIONS HYDROLOGIQUES VALIDEES</a:t>
              </a:r>
              <a:endParaRPr lang="fr-BE" sz="11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4" name="ZoneTexte 73"/>
          <p:cNvSpPr txBox="1"/>
          <p:nvPr/>
        </p:nvSpPr>
        <p:spPr>
          <a:xfrm>
            <a:off x="5577071" y="4221088"/>
            <a:ext cx="1794199" cy="261610"/>
          </a:xfrm>
          <a:prstGeom prst="rect">
            <a:avLst/>
          </a:prstGeom>
          <a:solidFill>
            <a:schemeClr val="accent4">
              <a:lumMod val="95000"/>
              <a:lumOff val="5000"/>
              <a:alpha val="8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Centre de crise</a:t>
            </a:r>
            <a:endParaRPr lang="fr-BE" sz="11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7761312" y="4221088"/>
            <a:ext cx="1794199" cy="261610"/>
          </a:xfrm>
          <a:prstGeom prst="rect">
            <a:avLst/>
          </a:prstGeom>
          <a:solidFill>
            <a:schemeClr val="accent4">
              <a:lumMod val="95000"/>
              <a:lumOff val="5000"/>
              <a:alpha val="8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Services de secours</a:t>
            </a:r>
            <a:endParaRPr lang="fr-BE" sz="110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7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67114" y="4797152"/>
            <a:ext cx="179419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ZoneTexte 75"/>
          <p:cNvSpPr txBox="1"/>
          <p:nvPr/>
        </p:nvSpPr>
        <p:spPr>
          <a:xfrm>
            <a:off x="8111802" y="5373216"/>
            <a:ext cx="1521719" cy="261610"/>
          </a:xfrm>
          <a:prstGeom prst="rect">
            <a:avLst/>
          </a:prstGeom>
          <a:solidFill>
            <a:srgbClr val="00B0F0">
              <a:alpha val="8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Grand public</a:t>
            </a:r>
            <a:endParaRPr lang="fr-BE" sz="110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8" name="ZoneTexte 77"/>
          <p:cNvSpPr txBox="1"/>
          <p:nvPr/>
        </p:nvSpPr>
        <p:spPr>
          <a:xfrm>
            <a:off x="5265036" y="5733256"/>
            <a:ext cx="1794199" cy="2616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Infocrue-Web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1" name="Connecteur en angle 80"/>
          <p:cNvCxnSpPr>
            <a:stCxn id="44" idx="4"/>
            <a:endCxn id="27" idx="2"/>
          </p:cNvCxnSpPr>
          <p:nvPr/>
        </p:nvCxnSpPr>
        <p:spPr bwMode="auto">
          <a:xfrm flipV="1">
            <a:off x="2144688" y="1391072"/>
            <a:ext cx="1911212" cy="16535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4" name="Connecteur en angle 83"/>
          <p:cNvCxnSpPr>
            <a:stCxn id="44" idx="4"/>
            <a:endCxn id="30" idx="2"/>
          </p:cNvCxnSpPr>
          <p:nvPr/>
        </p:nvCxnSpPr>
        <p:spPr bwMode="auto">
          <a:xfrm flipV="1">
            <a:off x="2144688" y="1391072"/>
            <a:ext cx="4173464" cy="16535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Connecteur en angle 87"/>
          <p:cNvCxnSpPr>
            <a:stCxn id="44" idx="4"/>
            <a:endCxn id="35" idx="2"/>
          </p:cNvCxnSpPr>
          <p:nvPr/>
        </p:nvCxnSpPr>
        <p:spPr bwMode="auto">
          <a:xfrm flipV="1">
            <a:off x="2144688" y="1391072"/>
            <a:ext cx="6435715" cy="16535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Connecteur en angle 94"/>
          <p:cNvCxnSpPr/>
          <p:nvPr/>
        </p:nvCxnSpPr>
        <p:spPr bwMode="auto">
          <a:xfrm>
            <a:off x="4016897" y="1556792"/>
            <a:ext cx="1248139" cy="50405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" name="Rectangle à coins arrondis 96"/>
          <p:cNvSpPr/>
          <p:nvPr/>
        </p:nvSpPr>
        <p:spPr bwMode="auto">
          <a:xfrm>
            <a:off x="5265036" y="1700808"/>
            <a:ext cx="4640965" cy="2304256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8" name="Organigramme : Disque magnétique 97"/>
          <p:cNvSpPr/>
          <p:nvPr/>
        </p:nvSpPr>
        <p:spPr bwMode="auto">
          <a:xfrm>
            <a:off x="428497" y="4437115"/>
            <a:ext cx="1749592" cy="1457093"/>
          </a:xfrm>
          <a:prstGeom prst="flowChartMagneticDisk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506506" y="5085187"/>
            <a:ext cx="1560173" cy="43088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Base de données cartographiques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02" name="Connecteur en angle 101"/>
          <p:cNvCxnSpPr>
            <a:stCxn id="49" idx="2"/>
          </p:cNvCxnSpPr>
          <p:nvPr/>
        </p:nvCxnSpPr>
        <p:spPr bwMode="auto">
          <a:xfrm rot="16200000" flipH="1">
            <a:off x="4394587" y="2912592"/>
            <a:ext cx="453752" cy="144316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6" name="Connecteur en angle 105"/>
          <p:cNvCxnSpPr>
            <a:stCxn id="44" idx="3"/>
            <a:endCxn id="37" idx="0"/>
          </p:cNvCxnSpPr>
          <p:nvPr/>
        </p:nvCxnSpPr>
        <p:spPr bwMode="auto">
          <a:xfrm rot="16200000" flipH="1">
            <a:off x="1018550" y="2544192"/>
            <a:ext cx="552786" cy="1670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9" name="Connecteur en angle 108"/>
          <p:cNvCxnSpPr>
            <a:stCxn id="37" idx="4"/>
            <a:endCxn id="49" idx="1"/>
          </p:cNvCxnSpPr>
          <p:nvPr/>
        </p:nvCxnSpPr>
        <p:spPr bwMode="auto">
          <a:xfrm flipV="1">
            <a:off x="2178089" y="2950099"/>
            <a:ext cx="668677" cy="11886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3" name="Connecteur en angle 112"/>
          <p:cNvCxnSpPr>
            <a:stCxn id="37" idx="3"/>
            <a:endCxn id="40" idx="0"/>
          </p:cNvCxnSpPr>
          <p:nvPr/>
        </p:nvCxnSpPr>
        <p:spPr bwMode="auto">
          <a:xfrm rot="16200000" flipH="1">
            <a:off x="1206436" y="3885900"/>
            <a:ext cx="216023" cy="2230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Connecteur en angle 120"/>
          <p:cNvCxnSpPr>
            <a:stCxn id="40" idx="3"/>
            <a:endCxn id="72" idx="0"/>
          </p:cNvCxnSpPr>
          <p:nvPr/>
        </p:nvCxnSpPr>
        <p:spPr bwMode="auto">
          <a:xfrm>
            <a:off x="2222697" y="4135872"/>
            <a:ext cx="1677186" cy="22923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4" name="Connecteur en angle 123"/>
          <p:cNvCxnSpPr>
            <a:stCxn id="72" idx="2"/>
            <a:endCxn id="78" idx="1"/>
          </p:cNvCxnSpPr>
          <p:nvPr/>
        </p:nvCxnSpPr>
        <p:spPr bwMode="auto">
          <a:xfrm rot="16200000" flipH="1">
            <a:off x="4214459" y="4813485"/>
            <a:ext cx="736000" cy="136515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7" name="Connecteur en angle 126"/>
          <p:cNvCxnSpPr>
            <a:stCxn id="73" idx="3"/>
            <a:endCxn id="74" idx="1"/>
          </p:cNvCxnSpPr>
          <p:nvPr/>
        </p:nvCxnSpPr>
        <p:spPr bwMode="auto">
          <a:xfrm flipV="1">
            <a:off x="4953000" y="4351893"/>
            <a:ext cx="624071" cy="34882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3" name="Connecteur droit avec flèche 132"/>
          <p:cNvCxnSpPr>
            <a:stCxn id="74" idx="3"/>
            <a:endCxn id="75" idx="1"/>
          </p:cNvCxnSpPr>
          <p:nvPr/>
        </p:nvCxnSpPr>
        <p:spPr bwMode="auto">
          <a:xfrm>
            <a:off x="7371270" y="4351893"/>
            <a:ext cx="3900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5" name="Connecteur en angle 134"/>
          <p:cNvCxnSpPr>
            <a:stCxn id="75" idx="2"/>
            <a:endCxn id="76" idx="0"/>
          </p:cNvCxnSpPr>
          <p:nvPr/>
        </p:nvCxnSpPr>
        <p:spPr bwMode="auto">
          <a:xfrm rot="16200000" flipH="1">
            <a:off x="8320277" y="4820834"/>
            <a:ext cx="890518" cy="2142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8" name="Connecteur en angle 137"/>
          <p:cNvCxnSpPr>
            <a:stCxn id="78" idx="3"/>
            <a:endCxn id="76" idx="2"/>
          </p:cNvCxnSpPr>
          <p:nvPr/>
        </p:nvCxnSpPr>
        <p:spPr bwMode="auto">
          <a:xfrm flipV="1">
            <a:off x="7059234" y="5634829"/>
            <a:ext cx="1813426" cy="22923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06565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499062" y="2996952"/>
            <a:ext cx="1121161" cy="87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Connecteur en angle 70"/>
          <p:cNvCxnSpPr>
            <a:stCxn id="98" idx="4"/>
            <a:endCxn id="73" idx="1"/>
          </p:cNvCxnSpPr>
          <p:nvPr/>
        </p:nvCxnSpPr>
        <p:spPr bwMode="auto">
          <a:xfrm flipV="1">
            <a:off x="2178089" y="4700716"/>
            <a:ext cx="668677" cy="46494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70" name="Rectangle à coins arrondis 69"/>
          <p:cNvSpPr/>
          <p:nvPr/>
        </p:nvSpPr>
        <p:spPr bwMode="auto">
          <a:xfrm>
            <a:off x="2456724" y="4077072"/>
            <a:ext cx="7449277" cy="2232248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84" charset="0"/>
            </a:endParaRPr>
          </a:p>
        </p:txBody>
      </p:sp>
      <p:sp>
        <p:nvSpPr>
          <p:cNvPr id="79" name="Text Box 14"/>
          <p:cNvSpPr txBox="1">
            <a:spLocks noChangeArrowheads="1"/>
          </p:cNvSpPr>
          <p:nvPr/>
        </p:nvSpPr>
        <p:spPr bwMode="auto">
          <a:xfrm>
            <a:off x="194473" y="260648"/>
            <a:ext cx="2262251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Diffusion</a:t>
            </a:r>
            <a:endParaRPr lang="fr-FR" sz="2000" b="1">
              <a:latin typeface="Tahoma" pitchFamily="34" charset="0"/>
            </a:endParaRPr>
          </a:p>
        </p:txBody>
      </p:sp>
      <p:pic>
        <p:nvPicPr>
          <p:cNvPr id="1337346" name="Picture 2" descr="Résultat de recherche d'images pour &quot;robinet&quot;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747201" y="2913253"/>
            <a:ext cx="1127264" cy="956063"/>
          </a:xfrm>
          <a:prstGeom prst="rect">
            <a:avLst/>
          </a:prstGeom>
          <a:noFill/>
        </p:spPr>
      </p:pic>
      <p:sp>
        <p:nvSpPr>
          <p:cNvPr id="92" name="ZoneTexte 91"/>
          <p:cNvSpPr txBox="1"/>
          <p:nvPr/>
        </p:nvSpPr>
        <p:spPr>
          <a:xfrm>
            <a:off x="6747201" y="2636912"/>
            <a:ext cx="1794199" cy="2616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100" smtClean="0">
                <a:latin typeface="Tahoma" pitchFamily="34" charset="0"/>
                <a:ea typeface="Tahoma" pitchFamily="34" charset="0"/>
                <a:cs typeface="Tahoma" pitchFamily="34" charset="0"/>
              </a:rPr>
              <a:t>Partenaires</a:t>
            </a:r>
            <a:endParaRPr lang="fr-BE" sz="11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4" y="0"/>
            <a:ext cx="8523797" cy="779929"/>
          </a:xfrm>
        </p:spPr>
        <p:txBody>
          <a:bodyPr>
            <a:normAutofit/>
          </a:bodyPr>
          <a:lstStyle/>
          <a:p>
            <a:r>
              <a:rPr lang="fr-BE" sz="2000" smtClean="0"/>
              <a:t>2. Gestion des eaux : services proposés</a:t>
            </a:r>
            <a:endParaRPr lang="fr-BE" sz="2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64" y="582706"/>
            <a:ext cx="9036695" cy="581809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1600" smtClean="0"/>
              <a:t>Contrôle-qualité des capteurs d’ouvrages de régulation (barrages, écluses, pompes…) :</a:t>
            </a:r>
          </a:p>
          <a:p>
            <a:pPr lvl="1">
              <a:buFontTx/>
              <a:buChar char="-"/>
            </a:pPr>
            <a:r>
              <a:rPr lang="fr-BE" sz="1400" smtClean="0"/>
              <a:t>mesures topographiques </a:t>
            </a:r>
            <a:r>
              <a:rPr lang="fr-BE" sz="1100" smtClean="0"/>
              <a:t>(1)</a:t>
            </a:r>
            <a:endParaRPr lang="fr-BE" sz="1400" smtClean="0"/>
          </a:p>
          <a:p>
            <a:pPr lvl="1">
              <a:buFontTx/>
              <a:buChar char="-"/>
            </a:pPr>
            <a:r>
              <a:rPr lang="fr-BE" sz="1400" smtClean="0"/>
              <a:t>géoréférencement </a:t>
            </a:r>
            <a:r>
              <a:rPr lang="fr-BE" sz="1100" smtClean="0"/>
              <a:t>(1)</a:t>
            </a:r>
            <a:endParaRPr lang="fr-BE" sz="1400" smtClean="0"/>
          </a:p>
          <a:p>
            <a:pPr lvl="1">
              <a:buFontTx/>
              <a:buChar char="-"/>
            </a:pPr>
            <a:r>
              <a:rPr lang="fr-BE" sz="1400" smtClean="0"/>
              <a:t>étalonnage de capteurs </a:t>
            </a:r>
            <a:r>
              <a:rPr lang="fr-BE" sz="1100" smtClean="0"/>
              <a:t>(1)</a:t>
            </a:r>
            <a:endParaRPr lang="fr-BE" sz="1400" smtClean="0"/>
          </a:p>
          <a:p>
            <a:pPr lvl="1">
              <a:buFontTx/>
              <a:buChar char="-"/>
            </a:pPr>
            <a:r>
              <a:rPr lang="fr-BE" sz="1400" smtClean="0"/>
              <a:t>contrôle des débits et vitesses</a:t>
            </a:r>
          </a:p>
          <a:p>
            <a:pPr lvl="1">
              <a:buFontTx/>
              <a:buChar char="-"/>
            </a:pPr>
            <a:r>
              <a:rPr lang="fr-BE" sz="1400" smtClean="0"/>
              <a:t>supervision et détection d’anomalies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600" smtClean="0"/>
              <a:t>Régulation d’ouvrages interdépendants </a:t>
            </a:r>
            <a:r>
              <a:rPr lang="fr-BE" sz="1200" smtClean="0"/>
              <a:t>(2) </a:t>
            </a:r>
            <a:r>
              <a:rPr lang="fr-BE" sz="1600" smtClean="0"/>
              <a:t>: </a:t>
            </a:r>
            <a:endParaRPr lang="fr-BE" sz="1600" i="1" smtClean="0"/>
          </a:p>
          <a:p>
            <a:pPr lvl="1">
              <a:buFontTx/>
              <a:buChar char="-"/>
            </a:pPr>
            <a:r>
              <a:rPr lang="fr-BE" sz="1400" smtClean="0"/>
              <a:t>développement de simulateurs et de lois de commande pour une gestion locale ou globale</a:t>
            </a:r>
          </a:p>
          <a:p>
            <a:pPr lvl="1">
              <a:buFontTx/>
              <a:buChar char="-"/>
            </a:pPr>
            <a:r>
              <a:rPr lang="fr-BE" sz="1400" smtClean="0"/>
              <a:t>programmation d’automates et tests in situ</a:t>
            </a:r>
          </a:p>
          <a:p>
            <a:pPr lvl="1">
              <a:buFontTx/>
              <a:buChar char="-"/>
            </a:pPr>
            <a:r>
              <a:rPr lang="fr-BE" sz="1400" smtClean="0"/>
              <a:t>déploiement d’interfaces de supervision (web-service)</a:t>
            </a:r>
          </a:p>
          <a:p>
            <a:pPr lvl="1">
              <a:buFontTx/>
              <a:buChar char="-"/>
            </a:pPr>
            <a:r>
              <a:rPr lang="fr-BE" sz="1400" smtClean="0"/>
              <a:t>procédures de fonctionnement en modes normaux, dégradés ou de crise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r>
              <a:rPr lang="fr-BE" sz="1100" smtClean="0"/>
              <a:t>(1) missions effectuées par le personnel DO223 avec un appui externe pour les tâches routinières</a:t>
            </a:r>
          </a:p>
          <a:p>
            <a:pPr lvl="1">
              <a:buFontTx/>
              <a:buChar char="-"/>
            </a:pPr>
            <a:r>
              <a:rPr lang="fr-BE" sz="1100" smtClean="0"/>
              <a:t>(2) missions majoritairement externalisées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AutoNum type="arabicParenR"/>
            </a:pPr>
            <a:endParaRPr lang="fr-BE" sz="1100" smtClean="0"/>
          </a:p>
          <a:p>
            <a:pPr>
              <a:buNone/>
            </a:pPr>
            <a:endParaRPr lang="fr-BE" sz="1600" smtClean="0"/>
          </a:p>
          <a:p>
            <a:endParaRPr lang="fr-BE" sz="1600" smtClean="0"/>
          </a:p>
          <a:p>
            <a:pPr>
              <a:buNone/>
            </a:pPr>
            <a:endParaRPr lang="fr-BE" sz="110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46073" y="4090920"/>
            <a:ext cx="2493997" cy="118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00047" y="4128953"/>
            <a:ext cx="2537011" cy="114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9531" y="4214201"/>
            <a:ext cx="1290998" cy="101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1703688" y="3926169"/>
          <a:ext cx="1186540" cy="1464430"/>
        </p:xfrm>
        <a:graphic>
          <a:graphicData uri="http://schemas.openxmlformats.org/presentationml/2006/ole">
            <p:oleObj spid="_x0000_s75778" name="Photo Editor Photo" r:id="rId6" imgW="3419952" imgH="4571429" progId="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951826" y="3926169"/>
          <a:ext cx="1170130" cy="1444176"/>
        </p:xfrm>
        <a:graphic>
          <a:graphicData uri="http://schemas.openxmlformats.org/presentationml/2006/ole">
            <p:oleObj spid="_x0000_s75779" name="Photo Editor Photo" r:id="rId7" imgW="3419952" imgH="457142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99063" y="3429000"/>
            <a:ext cx="2275707" cy="146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3298" name="Picture 2" descr="Echelle à poissons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4471" y="4630316"/>
            <a:ext cx="2184243" cy="1512168"/>
          </a:xfrm>
          <a:prstGeom prst="rect">
            <a:avLst/>
          </a:prstGeom>
          <a:noFill/>
        </p:spPr>
      </p:pic>
      <p:pic>
        <p:nvPicPr>
          <p:cNvPr id="1106959" name="Picture 15" descr="http://www.mc18.fr/wp-content/sampledata/tdf/club/Platetaille/platetaille-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4471" y="764704"/>
            <a:ext cx="4437063" cy="1971676"/>
          </a:xfrm>
          <a:prstGeom prst="rect">
            <a:avLst/>
          </a:prstGeom>
          <a:noFill/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94471" y="260648"/>
            <a:ext cx="3978442" cy="70788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2000" b="1" smtClean="0">
                <a:latin typeface="Tahoma" pitchFamily="34" charset="0"/>
              </a:rPr>
              <a:t>Ouvrages de régulation en Wallonie</a:t>
            </a:r>
            <a:endParaRPr lang="fr-FR" sz="2000" b="1">
              <a:latin typeface="Tahoma" pitchFamily="34" charset="0"/>
            </a:endParaRP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350490" y="2564907"/>
            <a:ext cx="1638182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Réservoirs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5" name="Picture 18" descr="turb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3533" y="692696"/>
            <a:ext cx="219500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4874993" y="2348883"/>
            <a:ext cx="2184135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Stations de pompage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7" name="Picture 17" descr="03_00374n0125_10p0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449277" y="4515706"/>
            <a:ext cx="2456723" cy="138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7" descr="6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503333" y="750200"/>
            <a:ext cx="2231708" cy="267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7605297" y="620691"/>
            <a:ext cx="2184135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Centrales nucléaires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2" descr="http://edfluminus.edf.com/fichiers/fckeditor/Commun/Mediatheque/EDFluminus/620x210/hydro/yvoz/01-HY-620-21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94472" y="2996952"/>
            <a:ext cx="4482694" cy="1512168"/>
          </a:xfrm>
          <a:prstGeom prst="rect">
            <a:avLst/>
          </a:prstGeom>
          <a:noFill/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2378714" y="2924947"/>
            <a:ext cx="2262251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Centrales hydroélectriques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06950" name="AutoShape 6" descr="data:image/jpeg;base64,/9j/4AAQSkZJRgABAQAAAQABAAD/2wCEAAkGBxQSEhQUEhQUFRQWFRUUFBcUFRQUFRUVFBUYFxQVFxYYHCkgGBolHBQUITEhJSorLi4uFx8zODMsNygtLisBCgoKDg0OGhAQGywkHCQsLCwsLCwsLCwsLCwsLCwsLCwsLCwsLCwsLCwsLCwsLCwsLCwsLCwsLCwsLCssLCwsLP/AABEIALcBEwMBIgACEQEDEQH/xAAcAAABBQEBAQAAAAAAAAAAAAAAAQIDBQYEBwj/xABFEAABAwMCAgYGBggFAwUAAAABAAIRAxIhBDEFQQYTIlFhoTJxgZGx0RQjQlJywQckM2Jjc6KyQ7PC4fAVgvEWJTQ1g//EABkBAAMBAQEAAAAAAAAAAAAAAAABAgMEBf/EACwRAAICAQMDAwMEAwEAAAAAAAABAhEDEiExBEFxEyJRI2GBFCQyQkOhsTP/2gAMAwEAAhEDEQA/AMvCIT4RC9o4rG2otTwEsIEMtShqdCEANhEJ8IhAhsIhPARCAEhIup2kcKfW4tkjfON8KGFMZqVpdhtNcjAEqfCLVQhoQn2JbUARwlhSQi1AEdqIUgai1FgRwiFLaktQBGAltTwEEIAZCITrU4BAEcIhSQiEARwiFJCIQAxJCkhEIAYGohPRCLAZalToQiwOeEoCdCIQA2EQnAJbUANARCfCIQAyEsJ0JQENgNShiktT2hS5DosddUpN0NNst6wmoX5M5JDR3DkqgtWj1vR6k7QMrFzusIe6JAAscABEbYVG4Li6WTud/J0Z6qNfBCAnBqdaiF2t2c9BCLUqUJCsZCW1PhEIAZakhSwkIQgYyEWp0JYVAMtRanwiEAMtRCfCITENSQpIQWpWBHCIUkIhFjGQiE+1EJWAyEQnwiEWAyEJ6EWM5rUQnQlAVWIZCWE6EsIsBsIhOASwiwGwpOIcNrUalIugU6lDrIuBy4i0xywkhd/HdBWpVaXW1L2nT07RLjbzAz4EBc2bfJDy/wDhviaWOfHbzz2K5K0J9qIXRSOc1XEh/wC20fwO83j5rKrWcV/+uofyv9TVlIXF0ivX5OjP/XwIhOARauyjAbCITwEsJiGBKE6EBqQWAYlsSgJQkMZYixTAJYSsKILUkKe1FqLCiG1EKa1IWosKIoRCeQiEwGQiE+EQgVjIRanwkhAWNtSQnwiEDGQhSQhAHNCIT7UoCoBgCIT7UWpANAXdU4TVOldXpsBAFQyXAehGw57rlhXVfT6j6A406oDAyobLiDBfG0Rm079y5Osm4wWn5Rv0yTk7+O5SUWSWzzIHvVn0uplurDbiQKWxMx2gB5BcmhZNSmP32D+oLt6Yj9fd/KA/qlPK/rQXkUF9OTKoBKAnQlAXUYGn40P1DT/ym/3MWWhazj7f1HT/AMmn5uprLQuPo3tLydHUcrwMASwnwiF2Wc4yEsJ9qW1FiI7UWqSEsIsCMNSwnwlhIYyEqdaiFLGhoTgU4NTrUDIyiFKAlhAEMJCFPaElidiIISQpyxNLEWKiK1EKSxFqLCiOEQpLUWosZHahSQlRYHJCWE+EAIsBgCWE+EoaiwGAK/15LeHiDF1OPfWf81R2q+42I0NMd7KP9VVxXJ1b2ivub4O/gq+EsmvSH8Rn9wU3Sszrqn4G/FP6PsnU0fxg+7P5KPpHnXVsYDWx7zKMj/cR8MI/+T8leAlhSWpbV12YGn6TCNJpx/Bpf3U1lYWu6Wj9XoD+FS/uYstauPo37ZeTfqeV4IoS2qWxFq7LMCOEtqktSwiwIrUtqkDUtqLAiDUtqktRCLAZai1SQiEhEYCc0J0IhIYIhACcEANhEKQBEIAhhEKa1FqLAghEKYtRaiwIYS2qUMQQiwI7UJ0IRYHJCIUtqUNTAitShqkhKAiwIw1XfSIRpaI8NMPOfzVTCuelAinRH71Ae6mCuTqXcoL7nRh4l4OfowydVS9bj7mlcfG862v6m/Eq16JN/WW+DXn+mPzVVxMzq65/D8XJSf7leAS+j+SC1Lan2pbV12c5pOmA+qpD+HT/AL2hZmFqOmY+rYP3aX94WbhcfRP2vydHU/yREXAQCQCdpO6dCz3SnUVGVaDWVC1lSoxr2iO1LwCRiRjn3rS2rqjO218GLjSTI4SwpA1LaqskitS2qQNS2osCOEQpLUWosCMBLapLUQixEdqcAnwiErGRWohSgIhOwGwhORCQCIhKgBIYkJLU+EQkAwhJCkLUkIAjhCfCVAHJagBPhLCLAZCUNTgE4BFhRHarnpdvSH8RvlRVYxuR61adL/21MfxH+VMhc2bfJA3xfwkSdEW/Xk91N3xaPzVFXzqtR62/6lpOiLfrKh7qf+oLNTOo1Hfc33S5Rf7j8D/wkkJzGp1qkot7QHiPiutvY50X3TcYHqp/5n+yzkLTdNxj2U/8xZ2FydG/azp6n+SMp0ub9bp/CrR86oWpLVl+lx+t0/jUpeVZq1bgt47SkZSXtiMASwuPU8XoU8OqNnuBlx9QGVzHjRd+zo1XDvcBTH9cHyRLNCPLCOGcuEWtqLVXaWpWeSalrBGGtJdzOS6B7lXcTBbUMOcMDYkfBc0uvinSR0x6GbVtmiAS2rKjVVIi90eJn4q14DVAqUy49mDNxhp7JieQyl+vi+wPoZJXZa2pQ1WDOqcAerd/+b2v+DlHqdLYRIIkEwfXjK6o5VJ1RzSxOKOQhJCkISQtTMaxv/N0hCfam0mmBcZPMqe4+wkIhPDEsJ2KhlqCnQiEWOhkJWhOhEJWCFCQgIlKUihmO4JE+1CAo5AEsJxCAlqFQQlhKlCNQUP0rJewd7mj3kLr6VunUU/x1j7gQo+Gia1P8bf7goOlurDK9MkY+uO4H2o5rmyS+rE3xr6ci86JtzVP7oHvJXmfHeOnTa24iab3Fjx4XGHDxGcetep9EHNdpetAIc9suBMwA5wb4bBeFfpDf+sA5+0d+d5WKneVtGuioJM9No1A9oc0y0iQRsQVPpXN61jZE3NxOYuAmO5eScE6Q1KJmXFlMjsB1oIzheycMq6WlU09Sr1fW13U6dNwbc/tw6myQMCee0reeeo/cyji3+xadO3QHneGUz7qjl5r/wCs7q/U06D7iSAXuazIk7ZgQF6X07GH/gp/3uXhtQu/6j2fSvdb67T3+1cmHJKMWkdM4Rbtmr1mlq1yKlTq2mnMABzyCAHiCSBMxkg7KepoGSOuqvqd9zy0TsOwyBmTyUDmvze8Ag5E+lBBG2MiAlFGmCO0XZbsIyHy3zlZOcpcs2UYx4R0UXUaYIY0CYttaBh0NafeirxKcNbloeROZLJbGO8qJlVgiGThsXGSG3AD2g5S1NU7IECOsiAN2mAfNLSVqO/htV7i68RtbiMQD8SVw8aH1n/aF0cLqEudJJ9Hc97Wk+ZXNx30x+EfErNr3GkX7Suc5Prakso3gAkNBztyCptU4h7s86f5yu/V/wDxnZPoFVpqharslp6uXhtgy57Zn7rQe7nK1HA39h0/eG58PFZPo+LtZRBaHg1ni10gOuomASNswvRK+lcA4t6mkIBEML4yJ2aJGfvc1tHI8crMJQ9SLXc5qdQO2M+qT8E4zIFpzgTDfiVBTaxj7Hap5N7aRa1rWtD3+gMlxE+tVfEOkunpGGU3VXgkOue5oEGDloElbrqc2R1BGS6bHFXJlu+oBMluJmLnRG+wjzUbdQC5vaJlxmABgCZEkycKiodMaZMO09oxe5llQhvOL8+2VyaXiQc5trRa5z7HYkNbFpIGRInnyKjI+ojvJ0XCOF7JGuramm5rxTbULm3CXywBzROBAuHqXFw/VOc4hwIwSNvDwnn3pA9rrmtf2sjABtL2nfKruCyKrYqBwIIg07XER3hxE4Czw5ZuSbf+y8uOCg6RoYRCchenqPMGwkITyEkIsKGoTNRqGUxL3NaPEwsxxTpiwYoC8/edhvsG5USyKPLKUG+C+drACQeRI3byPrQvP6nFaziSXZP7rR+SRR66K9NnoiULn+kCJkJH6wAEztvH/PFVqYaUdQSkwJUQroNUotipFNxHpLUpPaNPTeX3ADsG685ADYJ2I5LMcY6XamYqttdJILqbg8SZMExie5a+jSP0lr7KZ6svqC/mWsaBsDtfPsVf0l4dVoupVqlMAVKLSypTGCHMbIJOzhGy5ZS9250RjUTVfof19SvotS6oSbaoY0HkBTDjHtdPtXlfT9s6pokCZEnbL17B0IaNJw/6zHXv62laLr6bqVODIG+YM5kLy/plwKrUqCqRZT9GTBySSJA2nxWcNpNlyWxb8I4Vo6WmcXU6dSvaXX33gvAdBaCYG45KPow+/WaEF1samlH70Om3Hq8ly8M1wo0m0+qp1GNEFzgJJMwSY2jluuvoRSpni1BzWNBdVDh6w0kwOSptbi0s9L/SKSKVct9Lqmx65eR5wvAdBqP1hxr3uq3bt+99rA8F75+kN31WozEUW57svyvn6jUu1szvVdnvycqcXA58mq/6lTj/ABBBzNN+8zyHeFKziVLH1gBNpFwI2cSN45lQx6WR/vA/NdF7ZHsHs2+Kdr4HT+SZuoYQ0tq0zjvH2XA5z4KZpBzgzds77xBPLwXEadMyC0EH35IG8d+VEdDRdaOqZIJnG8AT75RcfgaUvkutO+yYacxMHeAAPgufibnPILQfRg+jvKrKGjpzJaQIaAGueIJHKHeKj1enME0qtVhuIy4uGI5FQ1C7dlqU62oh1OjqEk2TNvkcqes1xpFtpm0iIPsVO/i2oomKji4RIMN7++PirXTcXL2ktcDvgiCI2kKmo7Excra2JODlzNTRdEEV6e4MQW2n4r04U6TZl84OzCdh3uP7q8wp8ZdLcN3p9/2sk+S9LIh5HZ+1ynk5ZZq2NMNvkKlOh1j4BLgW1HZY0zs0kNE7FYzpxQBrMc1sAs2knIc7PmtNUdZWr1OrEdSw33FpeWgGMk2x+Fc2pcNQ1rg2mLXw4PIqSwwSJLPWtOnm8WTX2Fl90dPc88p6h1F9zA26BFwJ2MzAI7leaDpRefr6FKebgAJ32MCffzTOlWjYG6dzW9n69ptaZlj7R7MDPcsvx3TvFVlsgOp05iQ0G2HHw9GV1ZMqy70c2nSen6fVMeCAx7Z5tMgZgGcjKb9FpuZaHnIIucAM+BbsfUvO9IKjHUy17XFp7IuafDbnvzWo4ZxhxY4VWtiWNE49OQJn2LFRrgJNvk0vCNM6m1zXPvFwLTeXECAI7WRkea7iF5fX4466kaMuJa4Oa1xDgRnvzgKy0PSp5y1+24Iz6uRWqm0iNCe5d0OMtpuqmrUkCo4Na0EnJMAeGCq3i3St72kUWmmCYLzBd3wBEBdrOOtqQ19Jjy7ADg2JG+TzXMX6GqS19J9JwMENvGfU24FZPJLhMpRj8GZLrnXOcXOO7nST7JKjdUH2TyjGxPetS3gWmeR1WpGDNrw13swQe7kuGr0MrM9B1Op/3WE+xyycXyy9XwUYcfveSF2v6Naqf2D/AGFsezKEaWPUaXUHDQSBkbkck0uBDsjLp3/53LI1qT4LiDaSe0doJMRKfpaLnGQDA37hC6fUMdBsaOvZGXsn8QTK3HKLTbdJ/dk+eyx30CpUL8hoB3fLZJ2jGV1aTo3VeAWda8GcsZiOfaOOSXqj9M12j1JeLwI9I5Mm0uDTtjktT034nT6jT6UEGoynTe8DZg6sAA+J3jwWf4R0XeaTbqr2S0gNgSO0cEker3lZbiehcH/tXXuDriQIObd9yT3LnbTZtpo2nCRUboNKKjpN+ptzMMDwGNHgArLhdFlRlZlQBzHNAcDjvzPIjefBZrR8Xo0tJpaFzi+kKvWdl29SpIzEHC4OMdJwykWMuAq4eYINrTlo9fNFWMpma5mlrOL2mpSeHUHtuA7L8h4Mek1zGkFW3QHStHF9LEm19YCYwBTdn14HvVOeMMpOvcwvD2OJEDEPAJ7S0P6KqprcWY/qqjG21ngubAEsgZ25qnwSbz9IrfqdV/IHwqLy3gnQBrmUqz6rw4tY+0NAtJAMeyV6l+kU/U6rv6qI9lSFnuD1f1agXHtdVTmTmbBKWHgU+Sn13R6nSYXXOcfGAJOfyWb1ddtOwPIa52c42d37LZ9JdW1lCSQBc3JMDdeXdKtS17qZa4OgOGDPMLbSmQpOzR6PUNeOy5ro3jwc0wrGhQIhxAAMncTBtA+CyXRuqWNdgZM5juHzWgpa04GMY8cBpj4+5ZSVM2i9jr08BoLiIIb7wo+IuaII5zMetM0+sc4m6CLZ22J5+S4uO17GNdHMj24H5rPl0ap0rOHiLwSfwez0lx1eHyLqZtd3cvfy3UupLpIO9pwDz8MKzp6fq4FRt9RzmiwG0UgY/aHcvj7I259y0VpUiG1bsToVw/6RVfSrsJLabS2JE2mOW+69J1Whfa9xvm1xkujOTtK84bq61B11JkSCCYG97mgSXR9lvvUms4rq3Np/WOYC5rKgABcC55YcbDljzQ1fJG/Y1PDnVmB4IDi60dpwf2YIO0+5XDtM0tcCWNuGRty7gFx8K4TT0zDdUL3HLnugYbMADYASU7W6dtSO2WYiWECQS0z/AE+ai0PTaK7pDSu0zH39lru0WzIFVtse+33lUHEqF9XSgmQabnYJa11jxg+x6s+kdFrNLWYyrVcQ6m4OLrnbtwIA8cBUOlc6yi597urdXb6LnEio0WOyO9rd1pe1kLmjQ63T0hUyylOeTYVBwinTpGs8gEBwuxdBFUxAHMYKu+KMYKjiGBxxGCZBAghV+ofbRJZSa58gkEEXTUmHDmYj3KYsqVFBrNJS09dznucIq3NjPYc50bbGAV7nwLoxoalGlUOmouvp03tLmBxFzQTuvFtdwZ9dznYBc1jnZA7TRB/NaLgnSXWaRopNa3UMaA1rqr3CwN+yA12Rsqmr4Yk6LDp7wvqNdpPozQxjnw9rQGtiWAY74LlktTTc5zHAtdcxjsmx1wba7eQctK7qVfVVdWK1cQ26+0vc5oyCLQXHAC5eM8PqVmtADWOYCMGAW3Eg47700l3JfJxupuDw117LoEObfMxgWyP/AArFnWMcW0nkgExBLCB4sBx6lWUeF1mdW9lYU6lODNxHaa6WHbJEn3I4poalWq6rVr0y98lriXBxF0C4gDkHbdyVIZf0uLalogkuInMMyJxy7oQjh2tpspMa+pSLmtDSd5gRMwhFfcf4OrpDxOkW2MtkgAANgScY9pPuWd0mpNCoxjiO0ZIAmREnMYzB9i66umbcSJBmcuLsx4jZTXuP2vy891p6UuDNZEty7r6M19JV1PWMpNpybXlwe8tEgNEZmRGVX8K6XU6dINL6gIaGwGNM95k+JUWoIqUxTdBA2MvkecLjpcLptmGj23fNJYJIqWZM7NZ0wqCerfVaIAY09WdjucQOXJULuNXV2veXG2BGD3ySPar3RcHpOcC5o5bEj81HxbgtBtUdU2Ad+075lZVToq9rK2vxDrXSHkbtMzDmuMkRPgM+Ch1upup2OeTBDgbR2XGDUiOTiFqtXwOg1jS1hmO93zWfraejaexk8/mmrfAFfVoNqXXVaucHsANiOUnaYW6Z+k6rp6empUaQ6umykx103OFNtm+wkD2FYxmmBWk6J8NpVKs1mMe0NgNcAR7RzTknW5KZx9JOlj9VUdMta8BpaDyzEn2lVuj49Ua9okuayIb4CMLUdKuG6drXmnRpNMQC1oEeqFldKaYj6pk8zAz61EYjlIZr+OO1DjTqC5jj6IJnG0QmUOFtc2PopwSc1DsY5X+C6NUKUdmmxp7wBKrqzCYgkerC1pk7FxT0BbNunbEQ2amD3fa7lKyjUGBRpA53cD3Ru5U9IuHM+8qUVCoplovdDTdf22Uw2Wh1hplxZzgkxKdxeiCSKVjqYJP1woAiYMdkmTtyVLRrEGZz/um63UOduUqdlvfudrar3tfLqTSItLbG5B79/co9GGgAucwTBAYRMxkumczCp3OPepmEx/zknpdEbFhq9W6Q01KZa25zRaHAEmXbn0ic+xTN1OMVGNE7AEc8YjkuHT5fLs+tXrGsI2HuQ4sEznNdzv8AGMZxEgA8stTX1Sf8Rw9TXe70V1tMbBM1FbCSg2OzifUDpmq8c4DHAe+3H+6jc9kZqvPLEjme5ozlLXqEtI71XmliFfpyI1Is2lmJqVRAiIORlSHqbY6yqee7tzv9rwXFZICVjUljfyGpHUHUQTL62RG+/fu9T0eH0n+iyu4d4DPzcq91EFXHDKpaICv0X8k+oR6jRadsX0q3IZ6rkIA38FAzT6YTFKoJEf4QxzHkF28QcTuuQuwnHB8sl5RgpUBMUnb/AML8gnHqhvSPcJLPZy8SmocVX6dB6oprU+VLHi5vyQmR4IR+nQeqc51DfveR+ST6U373kfkhC31MjSSHUiPSHud8ko1TY9LyPyQhGphR38O1bJEvj2O+Sg4nrmdaIdPeYcB7oSIXN/c2/qW+s4jTFL05xzDp+GFkq2qaZz5FCEocikFLUN7/ACPyV/0a17A/L/J0fBCFpPgS5OnpJxBha4B4zP2Xbd2Qsiys2d/ihCnHwEuR1TUN7/IqJ1Zvf5FCExiiu3v8inCu3v8AIoQkMdTrt7/I/JJWrt7/ACKEJFI5nVm9/wAVJTrN7/IoQq7E9yajqGzv5FXdPiDYHa8nfJIhJghfpzfveR+SZV4i3Ike4/JCERSsGzkOqaQc7+B+S4nVm2kT8fkhCpkk9LVNtGfilOobIN3kfkhCiiuwVdQMQ4e5ysuEa5jcOdPPYoQtapGfc7uJayiW9l2fUfkqz6Y230sx3Hv9SEJITIhrmcz5H5Jv05tsz5FCEOTHSI/p7e/yKEIS1MKR/9k="/>
          <p:cNvSpPr>
            <a:spLocks noChangeAspect="1" noChangeArrowheads="1"/>
          </p:cNvSpPr>
          <p:nvPr/>
        </p:nvSpPr>
        <p:spPr bwMode="auto">
          <a:xfrm>
            <a:off x="168540" y="-830263"/>
            <a:ext cx="2837656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06952" name="AutoShape 8" descr="data:image/jpeg;base64,/9j/4AAQSkZJRgABAQAAAQABAAD/2wCEAAkGBxQSEhQUEhQUFRQWFRUUFBcUFRQUFRUVFBUYFxQVFxYYHCkgGBolHBQUITEhJSorLi4uFx8zODMsNygtLisBCgoKDg0OGhAQGywkHCQsLCwsLCwsLCwsLCwsLCwsLCwsLCwsLCwsLCwsLCwsLCwsLCwsLCwsLCwsLCssLCwsLP/AABEIALcBEwMBIgACEQEDEQH/xAAcAAABBQEBAQAAAAAAAAAAAAAAAQIDBQYEBwj/xABFEAABAwMCAgYGBggFAwUAAAABAAIRAxIhBDEFQQYTIlFhoTJxgZGx0RQjQlJywQckM2Jjc6KyQ7PC4fAVgvEWJTQ1g//EABkBAAMBAQEAAAAAAAAAAAAAAAABAgMEBf/EACwRAAICAQMDAwMEAwEAAAAAAAABAhEDEiExBEFxEyJRI2GBFCQyQkOhsTP/2gAMAwEAAhEDEQA/AMvCIT4RC9o4rG2otTwEsIEMtShqdCEANhEJ8IhAhsIhPARCAEhIup2kcKfW4tkjfON8KGFMZqVpdhtNcjAEqfCLVQhoQn2JbUARwlhSQi1AEdqIUgai1FgRwiFLaktQBGAltTwEEIAZCITrU4BAEcIhSQiEARwiFJCIQAxJCkhEIAYGohPRCLAZalToQiwOeEoCdCIQA2EQnAJbUANARCfCIQAyEsJ0JQENgNShiktT2hS5DosddUpN0NNst6wmoX5M5JDR3DkqgtWj1vR6k7QMrFzusIe6JAAscABEbYVG4Li6WTud/J0Z6qNfBCAnBqdaiF2t2c9BCLUqUJCsZCW1PhEIAZakhSwkIQgYyEWp0JYVAMtRanwiEAMtRCfCITENSQpIQWpWBHCIUkIhFjGQiE+1EJWAyEQnwiEWAyEJ6EWM5rUQnQlAVWIZCWE6EsIsBsIhOASwiwGwpOIcNrUalIugU6lDrIuBy4i0xywkhd/HdBWpVaXW1L2nT07RLjbzAz4EBc2bfJDy/wDhviaWOfHbzz2K5K0J9qIXRSOc1XEh/wC20fwO83j5rKrWcV/+uofyv9TVlIXF0ivX5OjP/XwIhOARauyjAbCITwEsJiGBKE6EBqQWAYlsSgJQkMZYixTAJYSsKILUkKe1FqLCiG1EKa1IWosKIoRCeQiEwGQiE+EQgVjIRanwkhAWNtSQnwiEDGQhSQhAHNCIT7UoCoBgCIT7UWpANAXdU4TVOldXpsBAFQyXAehGw57rlhXVfT6j6A406oDAyobLiDBfG0Rm079y5Osm4wWn5Rv0yTk7+O5SUWSWzzIHvVn0uplurDbiQKWxMx2gB5BcmhZNSmP32D+oLt6Yj9fd/KA/qlPK/rQXkUF9OTKoBKAnQlAXUYGn40P1DT/ym/3MWWhazj7f1HT/AMmn5uprLQuPo3tLydHUcrwMASwnwiF2Wc4yEsJ9qW1FiI7UWqSEsIsCMNSwnwlhIYyEqdaiFLGhoTgU4NTrUDIyiFKAlhAEMJCFPaElidiIISQpyxNLEWKiK1EKSxFqLCiOEQpLUWosZHahSQlRYHJCWE+EAIsBgCWE+EoaiwGAK/15LeHiDF1OPfWf81R2q+42I0NMd7KP9VVxXJ1b2ivub4O/gq+EsmvSH8Rn9wU3Sszrqn4G/FP6PsnU0fxg+7P5KPpHnXVsYDWx7zKMj/cR8MI/+T8leAlhSWpbV12YGn6TCNJpx/Bpf3U1lYWu6Wj9XoD+FS/uYstauPo37ZeTfqeV4IoS2qWxFq7LMCOEtqktSwiwIrUtqkDUtqLAiDUtqktRCLAZai1SQiEhEYCc0J0IhIYIhACcEANhEKQBEIAhhEKa1FqLAghEKYtRaiwIYS2qUMQQiwI7UJ0IRYHJCIUtqUNTAitShqkhKAiwIw1XfSIRpaI8NMPOfzVTCuelAinRH71Ae6mCuTqXcoL7nRh4l4OfowydVS9bj7mlcfG862v6m/Eq16JN/WW+DXn+mPzVVxMzq65/D8XJSf7leAS+j+SC1Lan2pbV12c5pOmA+qpD+HT/AL2hZmFqOmY+rYP3aX94WbhcfRP2vydHU/yREXAQCQCdpO6dCz3SnUVGVaDWVC1lSoxr2iO1LwCRiRjn3rS2rqjO218GLjSTI4SwpA1LaqskitS2qQNS2osCOEQpLUWosCMBLapLUQixEdqcAnwiErGRWohSgIhOwGwhORCQCIhKgBIYkJLU+EQkAwhJCkLUkIAjhCfCVAHJagBPhLCLAZCUNTgE4BFhRHarnpdvSH8RvlRVYxuR61adL/21MfxH+VMhc2bfJA3xfwkSdEW/Xk91N3xaPzVFXzqtR62/6lpOiLfrKh7qf+oLNTOo1Hfc33S5Rf7j8D/wkkJzGp1qkot7QHiPiutvY50X3TcYHqp/5n+yzkLTdNxj2U/8xZ2FydG/azp6n+SMp0ub9bp/CrR86oWpLVl+lx+t0/jUpeVZq1bgt47SkZSXtiMASwuPU8XoU8OqNnuBlx9QGVzHjRd+zo1XDvcBTH9cHyRLNCPLCOGcuEWtqLVXaWpWeSalrBGGtJdzOS6B7lXcTBbUMOcMDYkfBc0uvinSR0x6GbVtmiAS2rKjVVIi90eJn4q14DVAqUy49mDNxhp7JieQyl+vi+wPoZJXZa2pQ1WDOqcAerd/+b2v+DlHqdLYRIIkEwfXjK6o5VJ1RzSxOKOQhJCkISQtTMaxv/N0hCfam0mmBcZPMqe4+wkIhPDEsJ2KhlqCnQiEWOhkJWhOhEJWCFCQgIlKUihmO4JE+1CAo5AEsJxCAlqFQQlhKlCNQUP0rJewd7mj3kLr6VunUU/x1j7gQo+Gia1P8bf7goOlurDK9MkY+uO4H2o5rmyS+rE3xr6ci86JtzVP7oHvJXmfHeOnTa24iab3Fjx4XGHDxGcetep9EHNdpetAIc9suBMwA5wb4bBeFfpDf+sA5+0d+d5WKneVtGuioJM9No1A9oc0y0iQRsQVPpXN61jZE3NxOYuAmO5eScE6Q1KJmXFlMjsB1oIzheycMq6WlU09Sr1fW13U6dNwbc/tw6myQMCee0reeeo/cyji3+xadO3QHneGUz7qjl5r/wCs7q/U06D7iSAXuazIk7ZgQF6X07GH/gp/3uXhtQu/6j2fSvdb67T3+1cmHJKMWkdM4Rbtmr1mlq1yKlTq2mnMABzyCAHiCSBMxkg7KepoGSOuqvqd9zy0TsOwyBmTyUDmvze8Ag5E+lBBG2MiAlFGmCO0XZbsIyHy3zlZOcpcs2UYx4R0UXUaYIY0CYttaBh0NafeirxKcNbloeROZLJbGO8qJlVgiGThsXGSG3AD2g5S1NU7IECOsiAN2mAfNLSVqO/htV7i68RtbiMQD8SVw8aH1n/aF0cLqEudJJ9Hc97Wk+ZXNx30x+EfErNr3GkX7Suc5Prakso3gAkNBztyCptU4h7s86f5yu/V/wDxnZPoFVpqharslp6uXhtgy57Zn7rQe7nK1HA39h0/eG58PFZPo+LtZRBaHg1ni10gOuomASNswvRK+lcA4t6mkIBEML4yJ2aJGfvc1tHI8crMJQ9SLXc5qdQO2M+qT8E4zIFpzgTDfiVBTaxj7Hap5N7aRa1rWtD3+gMlxE+tVfEOkunpGGU3VXgkOue5oEGDloElbrqc2R1BGS6bHFXJlu+oBMluJmLnRG+wjzUbdQC5vaJlxmABgCZEkycKiodMaZMO09oxe5llQhvOL8+2VyaXiQc5trRa5z7HYkNbFpIGRInnyKjI+ojvJ0XCOF7JGuramm5rxTbULm3CXywBzROBAuHqXFw/VOc4hwIwSNvDwnn3pA9rrmtf2sjABtL2nfKruCyKrYqBwIIg07XER3hxE4Czw5ZuSbf+y8uOCg6RoYRCchenqPMGwkITyEkIsKGoTNRqGUxL3NaPEwsxxTpiwYoC8/edhvsG5USyKPLKUG+C+drACQeRI3byPrQvP6nFaziSXZP7rR+SRR66K9NnoiULn+kCJkJH6wAEztvH/PFVqYaUdQSkwJUQroNUotipFNxHpLUpPaNPTeX3ADsG685ADYJ2I5LMcY6XamYqttdJILqbg8SZMExie5a+jSP0lr7KZ6svqC/mWsaBsDtfPsVf0l4dVoupVqlMAVKLSypTGCHMbIJOzhGy5ZS9250RjUTVfof19SvotS6oSbaoY0HkBTDjHtdPtXlfT9s6pokCZEnbL17B0IaNJw/6zHXv62laLr6bqVODIG+YM5kLy/plwKrUqCqRZT9GTBySSJA2nxWcNpNlyWxb8I4Vo6WmcXU6dSvaXX33gvAdBaCYG45KPow+/WaEF1samlH70Om3Hq8ly8M1wo0m0+qp1GNEFzgJJMwSY2jluuvoRSpni1BzWNBdVDh6w0kwOSptbi0s9L/SKSKVct9Lqmx65eR5wvAdBqP1hxr3uq3bt+99rA8F75+kN31WozEUW57svyvn6jUu1szvVdnvycqcXA58mq/6lTj/ABBBzNN+8zyHeFKziVLH1gBNpFwI2cSN45lQx6WR/vA/NdF7ZHsHs2+Kdr4HT+SZuoYQ0tq0zjvH2XA5z4KZpBzgzds77xBPLwXEadMyC0EH35IG8d+VEdDRdaOqZIJnG8AT75RcfgaUvkutO+yYacxMHeAAPgufibnPILQfRg+jvKrKGjpzJaQIaAGueIJHKHeKj1enME0qtVhuIy4uGI5FQ1C7dlqU62oh1OjqEk2TNvkcqes1xpFtpm0iIPsVO/i2oomKji4RIMN7++PirXTcXL2ktcDvgiCI2kKmo7Excra2JODlzNTRdEEV6e4MQW2n4r04U6TZl84OzCdh3uP7q8wp8ZdLcN3p9/2sk+S9LIh5HZ+1ynk5ZZq2NMNvkKlOh1j4BLgW1HZY0zs0kNE7FYzpxQBrMc1sAs2knIc7PmtNUdZWr1OrEdSw33FpeWgGMk2x+Fc2pcNQ1rg2mLXw4PIqSwwSJLPWtOnm8WTX2Fl90dPc88p6h1F9zA26BFwJ2MzAI7leaDpRefr6FKebgAJ32MCffzTOlWjYG6dzW9n69ptaZlj7R7MDPcsvx3TvFVlsgOp05iQ0G2HHw9GV1ZMqy70c2nSen6fVMeCAx7Z5tMgZgGcjKb9FpuZaHnIIucAM+BbsfUvO9IKjHUy17XFp7IuafDbnvzWo4ZxhxY4VWtiWNE49OQJn2LFRrgJNvk0vCNM6m1zXPvFwLTeXECAI7WRkea7iF5fX4466kaMuJa4Oa1xDgRnvzgKy0PSp5y1+24Iz6uRWqm0iNCe5d0OMtpuqmrUkCo4Na0EnJMAeGCq3i3St72kUWmmCYLzBd3wBEBdrOOtqQ19Jjy7ADg2JG+TzXMX6GqS19J9JwMENvGfU24FZPJLhMpRj8GZLrnXOcXOO7nST7JKjdUH2TyjGxPetS3gWmeR1WpGDNrw13swQe7kuGr0MrM9B1Op/3WE+xyycXyy9XwUYcfveSF2v6Naqf2D/AGFsezKEaWPUaXUHDQSBkbkck0uBDsjLp3/53LI1qT4LiDaSe0doJMRKfpaLnGQDA37hC6fUMdBsaOvZGXsn8QTK3HKLTbdJ/dk+eyx30CpUL8hoB3fLZJ2jGV1aTo3VeAWda8GcsZiOfaOOSXqj9M12j1JeLwI9I5Mm0uDTtjktT034nT6jT6UEGoynTe8DZg6sAA+J3jwWf4R0XeaTbqr2S0gNgSO0cEker3lZbiehcH/tXXuDriQIObd9yT3LnbTZtpo2nCRUboNKKjpN+ptzMMDwGNHgArLhdFlRlZlQBzHNAcDjvzPIjefBZrR8Xo0tJpaFzi+kKvWdl29SpIzEHC4OMdJwykWMuAq4eYINrTlo9fNFWMpma5mlrOL2mpSeHUHtuA7L8h4Mek1zGkFW3QHStHF9LEm19YCYwBTdn14HvVOeMMpOvcwvD2OJEDEPAJ7S0P6KqprcWY/qqjG21ngubAEsgZ25qnwSbz9IrfqdV/IHwqLy3gnQBrmUqz6rw4tY+0NAtJAMeyV6l+kU/U6rv6qI9lSFnuD1f1agXHtdVTmTmbBKWHgU+Sn13R6nSYXXOcfGAJOfyWb1ddtOwPIa52c42d37LZ9JdW1lCSQBc3JMDdeXdKtS17qZa4OgOGDPMLbSmQpOzR6PUNeOy5ro3jwc0wrGhQIhxAAMncTBtA+CyXRuqWNdgZM5juHzWgpa04GMY8cBpj4+5ZSVM2i9jr08BoLiIIb7wo+IuaII5zMetM0+sc4m6CLZ22J5+S4uO17GNdHMj24H5rPl0ap0rOHiLwSfwez0lx1eHyLqZtd3cvfy3UupLpIO9pwDz8MKzp6fq4FRt9RzmiwG0UgY/aHcvj7I259y0VpUiG1bsToVw/6RVfSrsJLabS2JE2mOW+69J1Whfa9xvm1xkujOTtK84bq61B11JkSCCYG97mgSXR9lvvUms4rq3Np/WOYC5rKgABcC55YcbDljzQ1fJG/Y1PDnVmB4IDi60dpwf2YIO0+5XDtM0tcCWNuGRty7gFx8K4TT0zDdUL3HLnugYbMADYASU7W6dtSO2WYiWECQS0z/AE+ai0PTaK7pDSu0zH39lru0WzIFVtse+33lUHEqF9XSgmQabnYJa11jxg+x6s+kdFrNLWYyrVcQ6m4OLrnbtwIA8cBUOlc6yi597urdXb6LnEio0WOyO9rd1pe1kLmjQ63T0hUyylOeTYVBwinTpGs8gEBwuxdBFUxAHMYKu+KMYKjiGBxxGCZBAghV+ofbRJZSa58gkEEXTUmHDmYj3KYsqVFBrNJS09dznucIq3NjPYc50bbGAV7nwLoxoalGlUOmouvp03tLmBxFzQTuvFtdwZ9dznYBc1jnZA7TRB/NaLgnSXWaRopNa3UMaA1rqr3CwN+yA12Rsqmr4Yk6LDp7wvqNdpPozQxjnw9rQGtiWAY74LlktTTc5zHAtdcxjsmx1wba7eQctK7qVfVVdWK1cQ26+0vc5oyCLQXHAC5eM8PqVmtADWOYCMGAW3Eg47700l3JfJxupuDw117LoEObfMxgWyP/AArFnWMcW0nkgExBLCB4sBx6lWUeF1mdW9lYU6lODNxHaa6WHbJEn3I4poalWq6rVr0y98lriXBxF0C4gDkHbdyVIZf0uLalogkuInMMyJxy7oQjh2tpspMa+pSLmtDSd5gRMwhFfcf4OrpDxOkW2MtkgAANgScY9pPuWd0mpNCoxjiO0ZIAmREnMYzB9i66umbcSJBmcuLsx4jZTXuP2vy891p6UuDNZEty7r6M19JV1PWMpNpybXlwe8tEgNEZmRGVX8K6XU6dINL6gIaGwGNM95k+JUWoIqUxTdBA2MvkecLjpcLptmGj23fNJYJIqWZM7NZ0wqCerfVaIAY09WdjucQOXJULuNXV2veXG2BGD3ySPar3RcHpOcC5o5bEj81HxbgtBtUdU2Ad+075lZVToq9rK2vxDrXSHkbtMzDmuMkRPgM+Ch1upup2OeTBDgbR2XGDUiOTiFqtXwOg1jS1hmO93zWfraejaexk8/mmrfAFfVoNqXXVaucHsANiOUnaYW6Z+k6rp6empUaQ6umykx103OFNtm+wkD2FYxmmBWk6J8NpVKs1mMe0NgNcAR7RzTknW5KZx9JOlj9VUdMta8BpaDyzEn2lVuj49Ua9okuayIb4CMLUdKuG6drXmnRpNMQC1oEeqFldKaYj6pk8zAz61EYjlIZr+OO1DjTqC5jj6IJnG0QmUOFtc2PopwSc1DsY5X+C6NUKUdmmxp7wBKrqzCYgkerC1pk7FxT0BbNunbEQ2amD3fa7lKyjUGBRpA53cD3Ru5U9IuHM+8qUVCoplovdDTdf22Uw2Wh1hplxZzgkxKdxeiCSKVjqYJP1woAiYMdkmTtyVLRrEGZz/um63UOduUqdlvfudrar3tfLqTSItLbG5B79/co9GGgAucwTBAYRMxkumczCp3OPepmEx/zknpdEbFhq9W6Q01KZa25zRaHAEmXbn0ic+xTN1OMVGNE7AEc8YjkuHT5fLs+tXrGsI2HuQ4sEznNdzv8AGMZxEgA8stTX1Sf8Rw9TXe70V1tMbBM1FbCSg2OzifUDpmq8c4DHAe+3H+6jc9kZqvPLEjme5ozlLXqEtI71XmliFfpyI1Is2lmJqVRAiIORlSHqbY6yqee7tzv9rwXFZICVjUljfyGpHUHUQTL62RG+/fu9T0eH0n+iyu4d4DPzcq91EFXHDKpaICv0X8k+oR6jRadsX0q3IZ6rkIA38FAzT6YTFKoJEf4QxzHkF28QcTuuQuwnHB8sl5RgpUBMUnb/AML8gnHqhvSPcJLPZy8SmocVX6dB6oprU+VLHi5vyQmR4IR+nQeqc51DfveR+ST6U373kfkhC31MjSSHUiPSHud8ko1TY9LyPyQhGphR38O1bJEvj2O+Sg4nrmdaIdPeYcB7oSIXN/c2/qW+s4jTFL05xzDp+GFkq2qaZz5FCEocikFLUN7/ACPyV/0a17A/L/J0fBCFpPgS5OnpJxBha4B4zP2Xbd2Qsiys2d/ihCnHwEuR1TUN7/IqJ1Zvf5FCExiiu3v8inCu3v8AIoQkMdTrt7/I/JJWrt7/ACKEJFI5nVm9/wAVJTrN7/IoQq7E9yajqGzv5FXdPiDYHa8nfJIhJghfpzfveR+SZV4i3Ike4/JCERSsGzkOqaQc7+B+S4nVm2kT8fkhCpkk9LVNtGfilOobIN3kfkhCiiuwVdQMQ4e5ysuEa5jcOdPPYoQtapGfc7uJayiW9l2fUfkqz6Y230sx3Hv9SEJITIhrmcz5H5Jv05tsz5FCEOTHSI/p7e/yKEIS1MKR/9k="/>
          <p:cNvSpPr>
            <a:spLocks noChangeAspect="1" noChangeArrowheads="1"/>
          </p:cNvSpPr>
          <p:nvPr/>
        </p:nvSpPr>
        <p:spPr bwMode="auto">
          <a:xfrm>
            <a:off x="168540" y="-830263"/>
            <a:ext cx="2837656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06954" name="AutoShape 10" descr="data:image/jpeg;base64,/9j/4AAQSkZJRgABAQAAAQABAAD/2wCEAAkGBxQSEhQUEhQUFRQWFRUUFBcUFRQUFRUVFBUYFxQVFxYYHCkgGBolHBQUITEhJSorLi4uFx8zODMsNygtLisBCgoKDg0OGhAQGywkHCQsLCwsLCwsLCwsLCwsLCwsLCwsLCwsLCwsLCwsLCwsLCwsLCwsLCwsLCwsLCssLCwsLP/AABEIALcBEwMBIgACEQEDEQH/xAAcAAABBQEBAQAAAAAAAAAAAAAAAQIDBQYEBwj/xABFEAABAwMCAgYGBggFAwUAAAABAAIRAxIhBDEFQQYTIlFhoTJxgZGx0RQjQlJywQckM2Jjc6KyQ7PC4fAVgvEWJTQ1g//EABkBAAMBAQEAAAAAAAAAAAAAAAABAgMEBf/EACwRAAICAQMDAwMEAwEAAAAAAAABAhEDEiExBEFxEyJRI2GBFCQyQkOhsTP/2gAMAwEAAhEDEQA/AMvCIT4RC9o4rG2otTwEsIEMtShqdCEANhEJ8IhAhsIhPARCAEhIup2kcKfW4tkjfON8KGFMZqVpdhtNcjAEqfCLVQhoQn2JbUARwlhSQi1AEdqIUgai1FgRwiFLaktQBGAltTwEEIAZCITrU4BAEcIhSQiEARwiFJCIQAxJCkhEIAYGohPRCLAZalToQiwOeEoCdCIQA2EQnAJbUANARCfCIQAyEsJ0JQENgNShiktT2hS5DosddUpN0NNst6wmoX5M5JDR3DkqgtWj1vR6k7QMrFzusIe6JAAscABEbYVG4Li6WTud/J0Z6qNfBCAnBqdaiF2t2c9BCLUqUJCsZCW1PhEIAZakhSwkIQgYyEWp0JYVAMtRanwiEAMtRCfCITENSQpIQWpWBHCIUkIhFjGQiE+1EJWAyEQnwiEWAyEJ6EWM5rUQnQlAVWIZCWE6EsIsBsIhOASwiwGwpOIcNrUalIugU6lDrIuBy4i0xywkhd/HdBWpVaXW1L2nT07RLjbzAz4EBc2bfJDy/wDhviaWOfHbzz2K5K0J9qIXRSOc1XEh/wC20fwO83j5rKrWcV/+uofyv9TVlIXF0ivX5OjP/XwIhOARauyjAbCITwEsJiGBKE6EBqQWAYlsSgJQkMZYixTAJYSsKILUkKe1FqLCiG1EKa1IWosKIoRCeQiEwGQiE+EQgVjIRanwkhAWNtSQnwiEDGQhSQhAHNCIT7UoCoBgCIT7UWpANAXdU4TVOldXpsBAFQyXAehGw57rlhXVfT6j6A406oDAyobLiDBfG0Rm079y5Osm4wWn5Rv0yTk7+O5SUWSWzzIHvVn0uplurDbiQKWxMx2gB5BcmhZNSmP32D+oLt6Yj9fd/KA/qlPK/rQXkUF9OTKoBKAnQlAXUYGn40P1DT/ym/3MWWhazj7f1HT/AMmn5uprLQuPo3tLydHUcrwMASwnwiF2Wc4yEsJ9qW1FiI7UWqSEsIsCMNSwnwlhIYyEqdaiFLGhoTgU4NTrUDIyiFKAlhAEMJCFPaElidiIISQpyxNLEWKiK1EKSxFqLCiOEQpLUWosZHahSQlRYHJCWE+EAIsBgCWE+EoaiwGAK/15LeHiDF1OPfWf81R2q+42I0NMd7KP9VVxXJ1b2ivub4O/gq+EsmvSH8Rn9wU3Sszrqn4G/FP6PsnU0fxg+7P5KPpHnXVsYDWx7zKMj/cR8MI/+T8leAlhSWpbV12YGn6TCNJpx/Bpf3U1lYWu6Wj9XoD+FS/uYstauPo37ZeTfqeV4IoS2qWxFq7LMCOEtqktSwiwIrUtqkDUtqLAiDUtqktRCLAZai1SQiEhEYCc0J0IhIYIhACcEANhEKQBEIAhhEKa1FqLAghEKYtRaiwIYS2qUMQQiwI7UJ0IRYHJCIUtqUNTAitShqkhKAiwIw1XfSIRpaI8NMPOfzVTCuelAinRH71Ae6mCuTqXcoL7nRh4l4OfowydVS9bj7mlcfG862v6m/Eq16JN/WW+DXn+mPzVVxMzq65/D8XJSf7leAS+j+SC1Lan2pbV12c5pOmA+qpD+HT/AL2hZmFqOmY+rYP3aX94WbhcfRP2vydHU/yREXAQCQCdpO6dCz3SnUVGVaDWVC1lSoxr2iO1LwCRiRjn3rS2rqjO218GLjSTI4SwpA1LaqskitS2qQNS2osCOEQpLUWosCMBLapLUQixEdqcAnwiErGRWohSgIhOwGwhORCQCIhKgBIYkJLU+EQkAwhJCkLUkIAjhCfCVAHJagBPhLCLAZCUNTgE4BFhRHarnpdvSH8RvlRVYxuR61adL/21MfxH+VMhc2bfJA3xfwkSdEW/Xk91N3xaPzVFXzqtR62/6lpOiLfrKh7qf+oLNTOo1Hfc33S5Rf7j8D/wkkJzGp1qkot7QHiPiutvY50X3TcYHqp/5n+yzkLTdNxj2U/8xZ2FydG/azp6n+SMp0ub9bp/CrR86oWpLVl+lx+t0/jUpeVZq1bgt47SkZSXtiMASwuPU8XoU8OqNnuBlx9QGVzHjRd+zo1XDvcBTH9cHyRLNCPLCOGcuEWtqLVXaWpWeSalrBGGtJdzOS6B7lXcTBbUMOcMDYkfBc0uvinSR0x6GbVtmiAS2rKjVVIi90eJn4q14DVAqUy49mDNxhp7JieQyl+vi+wPoZJXZa2pQ1WDOqcAerd/+b2v+DlHqdLYRIIkEwfXjK6o5VJ1RzSxOKOQhJCkISQtTMaxv/N0hCfam0mmBcZPMqe4+wkIhPDEsJ2KhlqCnQiEWOhkJWhOhEJWCFCQgIlKUihmO4JE+1CAo5AEsJxCAlqFQQlhKlCNQUP0rJewd7mj3kLr6VunUU/x1j7gQo+Gia1P8bf7goOlurDK9MkY+uO4H2o5rmyS+rE3xr6ci86JtzVP7oHvJXmfHeOnTa24iab3Fjx4XGHDxGcetep9EHNdpetAIc9suBMwA5wb4bBeFfpDf+sA5+0d+d5WKneVtGuioJM9No1A9oc0y0iQRsQVPpXN61jZE3NxOYuAmO5eScE6Q1KJmXFlMjsB1oIzheycMq6WlU09Sr1fW13U6dNwbc/tw6myQMCee0reeeo/cyji3+xadO3QHneGUz7qjl5r/wCs7q/U06D7iSAXuazIk7ZgQF6X07GH/gp/3uXhtQu/6j2fSvdb67T3+1cmHJKMWkdM4Rbtmr1mlq1yKlTq2mnMABzyCAHiCSBMxkg7KepoGSOuqvqd9zy0TsOwyBmTyUDmvze8Ag5E+lBBG2MiAlFGmCO0XZbsIyHy3zlZOcpcs2UYx4R0UXUaYIY0CYttaBh0NafeirxKcNbloeROZLJbGO8qJlVgiGThsXGSG3AD2g5S1NU7IECOsiAN2mAfNLSVqO/htV7i68RtbiMQD8SVw8aH1n/aF0cLqEudJJ9Hc97Wk+ZXNx30x+EfErNr3GkX7Suc5Prakso3gAkNBztyCptU4h7s86f5yu/V/wDxnZPoFVpqharslp6uXhtgy57Zn7rQe7nK1HA39h0/eG58PFZPo+LtZRBaHg1ni10gOuomASNswvRK+lcA4t6mkIBEML4yJ2aJGfvc1tHI8crMJQ9SLXc5qdQO2M+qT8E4zIFpzgTDfiVBTaxj7Hap5N7aRa1rWtD3+gMlxE+tVfEOkunpGGU3VXgkOue5oEGDloElbrqc2R1BGS6bHFXJlu+oBMluJmLnRG+wjzUbdQC5vaJlxmABgCZEkycKiodMaZMO09oxe5llQhvOL8+2VyaXiQc5trRa5z7HYkNbFpIGRInnyKjI+ojvJ0XCOF7JGuramm5rxTbULm3CXywBzROBAuHqXFw/VOc4hwIwSNvDwnn3pA9rrmtf2sjABtL2nfKruCyKrYqBwIIg07XER3hxE4Czw5ZuSbf+y8uOCg6RoYRCchenqPMGwkITyEkIsKGoTNRqGUxL3NaPEwsxxTpiwYoC8/edhvsG5USyKPLKUG+C+drACQeRI3byPrQvP6nFaziSXZP7rR+SRR66K9NnoiULn+kCJkJH6wAEztvH/PFVqYaUdQSkwJUQroNUotipFNxHpLUpPaNPTeX3ADsG685ADYJ2I5LMcY6XamYqttdJILqbg8SZMExie5a+jSP0lr7KZ6svqC/mWsaBsDtfPsVf0l4dVoupVqlMAVKLSypTGCHMbIJOzhGy5ZS9250RjUTVfof19SvotS6oSbaoY0HkBTDjHtdPtXlfT9s6pokCZEnbL17B0IaNJw/6zHXv62laLr6bqVODIG+YM5kLy/plwKrUqCqRZT9GTBySSJA2nxWcNpNlyWxb8I4Vo6WmcXU6dSvaXX33gvAdBaCYG45KPow+/WaEF1samlH70Om3Hq8ly8M1wo0m0+qp1GNEFzgJJMwSY2jluuvoRSpni1BzWNBdVDh6w0kwOSptbi0s9L/SKSKVct9Lqmx65eR5wvAdBqP1hxr3uq3bt+99rA8F75+kN31WozEUW57svyvn6jUu1szvVdnvycqcXA58mq/6lTj/ABBBzNN+8zyHeFKziVLH1gBNpFwI2cSN45lQx6WR/vA/NdF7ZHsHs2+Kdr4HT+SZuoYQ0tq0zjvH2XA5z4KZpBzgzds77xBPLwXEadMyC0EH35IG8d+VEdDRdaOqZIJnG8AT75RcfgaUvkutO+yYacxMHeAAPgufibnPILQfRg+jvKrKGjpzJaQIaAGueIJHKHeKj1enME0qtVhuIy4uGI5FQ1C7dlqU62oh1OjqEk2TNvkcqes1xpFtpm0iIPsVO/i2oomKji4RIMN7++PirXTcXL2ktcDvgiCI2kKmo7Excra2JODlzNTRdEEV6e4MQW2n4r04U6TZl84OzCdh3uP7q8wp8ZdLcN3p9/2sk+S9LIh5HZ+1ynk5ZZq2NMNvkKlOh1j4BLgW1HZY0zs0kNE7FYzpxQBrMc1sAs2knIc7PmtNUdZWr1OrEdSw33FpeWgGMk2x+Fc2pcNQ1rg2mLXw4PIqSwwSJLPWtOnm8WTX2Fl90dPc88p6h1F9zA26BFwJ2MzAI7leaDpRefr6FKebgAJ32MCffzTOlWjYG6dzW9n69ptaZlj7R7MDPcsvx3TvFVlsgOp05iQ0G2HHw9GV1ZMqy70c2nSen6fVMeCAx7Z5tMgZgGcjKb9FpuZaHnIIucAM+BbsfUvO9IKjHUy17XFp7IuafDbnvzWo4ZxhxY4VWtiWNE49OQJn2LFRrgJNvk0vCNM6m1zXPvFwLTeXECAI7WRkea7iF5fX4466kaMuJa4Oa1xDgRnvzgKy0PSp5y1+24Iz6uRWqm0iNCe5d0OMtpuqmrUkCo4Na0EnJMAeGCq3i3St72kUWmmCYLzBd3wBEBdrOOtqQ19Jjy7ADg2JG+TzXMX6GqS19J9JwMENvGfU24FZPJLhMpRj8GZLrnXOcXOO7nST7JKjdUH2TyjGxPetS3gWmeR1WpGDNrw13swQe7kuGr0MrM9B1Op/3WE+xyycXyy9XwUYcfveSF2v6Naqf2D/AGFsezKEaWPUaXUHDQSBkbkck0uBDsjLp3/53LI1qT4LiDaSe0doJMRKfpaLnGQDA37hC6fUMdBsaOvZGXsn8QTK3HKLTbdJ/dk+eyx30CpUL8hoB3fLZJ2jGV1aTo3VeAWda8GcsZiOfaOOSXqj9M12j1JeLwI9I5Mm0uDTtjktT034nT6jT6UEGoynTe8DZg6sAA+J3jwWf4R0XeaTbqr2S0gNgSO0cEker3lZbiehcH/tXXuDriQIObd9yT3LnbTZtpo2nCRUboNKKjpN+ptzMMDwGNHgArLhdFlRlZlQBzHNAcDjvzPIjefBZrR8Xo0tJpaFzi+kKvWdl29SpIzEHC4OMdJwykWMuAq4eYINrTlo9fNFWMpma5mlrOL2mpSeHUHtuA7L8h4Mek1zGkFW3QHStHF9LEm19YCYwBTdn14HvVOeMMpOvcwvD2OJEDEPAJ7S0P6KqprcWY/qqjG21ngubAEsgZ25qnwSbz9IrfqdV/IHwqLy3gnQBrmUqz6rw4tY+0NAtJAMeyV6l+kU/U6rv6qI9lSFnuD1f1agXHtdVTmTmbBKWHgU+Sn13R6nSYXXOcfGAJOfyWb1ddtOwPIa52c42d37LZ9JdW1lCSQBc3JMDdeXdKtS17qZa4OgOGDPMLbSmQpOzR6PUNeOy5ro3jwc0wrGhQIhxAAMncTBtA+CyXRuqWNdgZM5juHzWgpa04GMY8cBpj4+5ZSVM2i9jr08BoLiIIb7wo+IuaII5zMetM0+sc4m6CLZ22J5+S4uO17GNdHMj24H5rPl0ap0rOHiLwSfwez0lx1eHyLqZtd3cvfy3UupLpIO9pwDz8MKzp6fq4FRt9RzmiwG0UgY/aHcvj7I259y0VpUiG1bsToVw/6RVfSrsJLabS2JE2mOW+69J1Whfa9xvm1xkujOTtK84bq61B11JkSCCYG97mgSXR9lvvUms4rq3Np/WOYC5rKgABcC55YcbDljzQ1fJG/Y1PDnVmB4IDi60dpwf2YIO0+5XDtM0tcCWNuGRty7gFx8K4TT0zDdUL3HLnugYbMADYASU7W6dtSO2WYiWECQS0z/AE+ai0PTaK7pDSu0zH39lru0WzIFVtse+33lUHEqF9XSgmQabnYJa11jxg+x6s+kdFrNLWYyrVcQ6m4OLrnbtwIA8cBUOlc6yi597urdXb6LnEio0WOyO9rd1pe1kLmjQ63T0hUyylOeTYVBwinTpGs8gEBwuxdBFUxAHMYKu+KMYKjiGBxxGCZBAghV+ofbRJZSa58gkEEXTUmHDmYj3KYsqVFBrNJS09dznucIq3NjPYc50bbGAV7nwLoxoalGlUOmouvp03tLmBxFzQTuvFtdwZ9dznYBc1jnZA7TRB/NaLgnSXWaRopNa3UMaA1rqr3CwN+yA12Rsqmr4Yk6LDp7wvqNdpPozQxjnw9rQGtiWAY74LlktTTc5zHAtdcxjsmx1wba7eQctK7qVfVVdWK1cQ26+0vc5oyCLQXHAC5eM8PqVmtADWOYCMGAW3Eg47700l3JfJxupuDw117LoEObfMxgWyP/AArFnWMcW0nkgExBLCB4sBx6lWUeF1mdW9lYU6lODNxHaa6WHbJEn3I4poalWq6rVr0y98lriXBxF0C4gDkHbdyVIZf0uLalogkuInMMyJxy7oQjh2tpspMa+pSLmtDSd5gRMwhFfcf4OrpDxOkW2MtkgAANgScY9pPuWd0mpNCoxjiO0ZIAmREnMYzB9i66umbcSJBmcuLsx4jZTXuP2vy891p6UuDNZEty7r6M19JV1PWMpNpybXlwe8tEgNEZmRGVX8K6XU6dINL6gIaGwGNM95k+JUWoIqUxTdBA2MvkecLjpcLptmGj23fNJYJIqWZM7NZ0wqCerfVaIAY09WdjucQOXJULuNXV2veXG2BGD3ySPar3RcHpOcC5o5bEj81HxbgtBtUdU2Ad+075lZVToq9rK2vxDrXSHkbtMzDmuMkRPgM+Ch1upup2OeTBDgbR2XGDUiOTiFqtXwOg1jS1hmO93zWfraejaexk8/mmrfAFfVoNqXXVaucHsANiOUnaYW6Z+k6rp6empUaQ6umykx103OFNtm+wkD2FYxmmBWk6J8NpVKs1mMe0NgNcAR7RzTknW5KZx9JOlj9VUdMta8BpaDyzEn2lVuj49Ua9okuayIb4CMLUdKuG6drXmnRpNMQC1oEeqFldKaYj6pk8zAz61EYjlIZr+OO1DjTqC5jj6IJnG0QmUOFtc2PopwSc1DsY5X+C6NUKUdmmxp7wBKrqzCYgkerC1pk7FxT0BbNunbEQ2amD3fa7lKyjUGBRpA53cD3Ru5U9IuHM+8qUVCoplovdDTdf22Uw2Wh1hplxZzgkxKdxeiCSKVjqYJP1woAiYMdkmTtyVLRrEGZz/um63UOduUqdlvfudrar3tfLqTSItLbG5B79/co9GGgAucwTBAYRMxkumczCp3OPepmEx/zknpdEbFhq9W6Q01KZa25zRaHAEmXbn0ic+xTN1OMVGNE7AEc8YjkuHT5fLs+tXrGsI2HuQ4sEznNdzv8AGMZxEgA8stTX1Sf8Rw9TXe70V1tMbBM1FbCSg2OzifUDpmq8c4DHAe+3H+6jc9kZqvPLEjme5ozlLXqEtI71XmliFfpyI1Is2lmJqVRAiIORlSHqbY6yqee7tzv9rwXFZICVjUljfyGpHUHUQTL62RG+/fu9T0eH0n+iyu4d4DPzcq91EFXHDKpaICv0X8k+oR6jRadsX0q3IZ6rkIA38FAzT6YTFKoJEf4QxzHkF28QcTuuQuwnHB8sl5RgpUBMUnb/AML8gnHqhvSPcJLPZy8SmocVX6dB6oprU+VLHi5vyQmR4IR+nQeqc51DfveR+ST6U373kfkhC31MjSSHUiPSHud8ko1TY9LyPyQhGphR38O1bJEvj2O+Sg4nrmdaIdPeYcB7oSIXN/c2/qW+s4jTFL05xzDp+GFkq2qaZz5FCEocikFLUN7/ACPyV/0a17A/L/J0fBCFpPgS5OnpJxBha4B4zP2Xbd2Qsiys2d/ihCnHwEuR1TUN7/IqJ1Zvf5FCExiiu3v8inCu3v8AIoQkMdTrt7/I/JJWrt7/ACKEJFI5nVm9/wAVJTrN7/IoQq7E9yajqGzv5FXdPiDYHa8nfJIhJghfpzfveR+SZV4i3Ike4/JCERSsGzkOqaQc7+B+S4nVm2kT8fkhCpkk9LVNtGfilOobIN3kfkhCiiuwVdQMQ4e5ysuEa5jcOdPPYoQtapGfc7uJayiW9l2fUfkqz6Y230sx3Hv9SEJITIhrmcz5H5Jv05tsz5FCEOTHSI/p7e/yKEIS1MKR/9k="/>
          <p:cNvSpPr>
            <a:spLocks noChangeAspect="1" noChangeArrowheads="1"/>
          </p:cNvSpPr>
          <p:nvPr/>
        </p:nvSpPr>
        <p:spPr bwMode="auto">
          <a:xfrm>
            <a:off x="168540" y="-830263"/>
            <a:ext cx="2837656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06956" name="AutoShape 12" descr="data:image/jpeg;base64,/9j/4AAQSkZJRgABAQAAAQABAAD/2wCEAAkGBxQSEhQUEhQUFRQWFRUUFBcUFRQUFRUVFBUYFxQVFxYYHCkgGBolHBQUITEhJSorLi4uFx8zODMsNygtLisBCgoKDg0OGhAQGywkHCQsLCwsLCwsLCwsLCwsLCwsLCwsLCwsLCwsLCwsLCwsLCwsLCwsLCwsLCwsLCssLCwsLP/AABEIALcBEwMBIgACEQEDEQH/xAAcAAABBQEBAQAAAAAAAAAAAAAAAQIDBQYEBwj/xABFEAABAwMCAgYGBggFAwUAAAABAAIRAxIhBDEFQQYTIlFhoTJxgZGx0RQjQlJywQckM2Jjc6KyQ7PC4fAVgvEWJTQ1g//EABkBAAMBAQEAAAAAAAAAAAAAAAABAgMEBf/EACwRAAICAQMDAwMEAwEAAAAAAAABAhEDEiExBEFxEyJRI2GBFCQyQkOhsTP/2gAMAwEAAhEDEQA/AMvCIT4RC9o4rG2otTwEsIEMtShqdCEANhEJ8IhAhsIhPARCAEhIup2kcKfW4tkjfON8KGFMZqVpdhtNcjAEqfCLVQhoQn2JbUARwlhSQi1AEdqIUgai1FgRwiFLaktQBGAltTwEEIAZCITrU4BAEcIhSQiEARwiFJCIQAxJCkhEIAYGohPRCLAZalToQiwOeEoCdCIQA2EQnAJbUANARCfCIQAyEsJ0JQENgNShiktT2hS5DosddUpN0NNst6wmoX5M5JDR3DkqgtWj1vR6k7QMrFzusIe6JAAscABEbYVG4Li6WTud/J0Z6qNfBCAnBqdaiF2t2c9BCLUqUJCsZCW1PhEIAZakhSwkIQgYyEWp0JYVAMtRanwiEAMtRCfCITENSQpIQWpWBHCIUkIhFjGQiE+1EJWAyEQnwiEWAyEJ6EWM5rUQnQlAVWIZCWE6EsIsBsIhOASwiwGwpOIcNrUalIugU6lDrIuBy4i0xywkhd/HdBWpVaXW1L2nT07RLjbzAz4EBc2bfJDy/wDhviaWOfHbzz2K5K0J9qIXRSOc1XEh/wC20fwO83j5rKrWcV/+uofyv9TVlIXF0ivX5OjP/XwIhOARauyjAbCITwEsJiGBKE6EBqQWAYlsSgJQkMZYixTAJYSsKILUkKe1FqLCiG1EKa1IWosKIoRCeQiEwGQiE+EQgVjIRanwkhAWNtSQnwiEDGQhSQhAHNCIT7UoCoBgCIT7UWpANAXdU4TVOldXpsBAFQyXAehGw57rlhXVfT6j6A406oDAyobLiDBfG0Rm079y5Osm4wWn5Rv0yTk7+O5SUWSWzzIHvVn0uplurDbiQKWxMx2gB5BcmhZNSmP32D+oLt6Yj9fd/KA/qlPK/rQXkUF9OTKoBKAnQlAXUYGn40P1DT/ym/3MWWhazj7f1HT/AMmn5uprLQuPo3tLydHUcrwMASwnwiF2Wc4yEsJ9qW1FiI7UWqSEsIsCMNSwnwlhIYyEqdaiFLGhoTgU4NTrUDIyiFKAlhAEMJCFPaElidiIISQpyxNLEWKiK1EKSxFqLCiOEQpLUWosZHahSQlRYHJCWE+EAIsBgCWE+EoaiwGAK/15LeHiDF1OPfWf81R2q+42I0NMd7KP9VVxXJ1b2ivub4O/gq+EsmvSH8Rn9wU3Sszrqn4G/FP6PsnU0fxg+7P5KPpHnXVsYDWx7zKMj/cR8MI/+T8leAlhSWpbV12YGn6TCNJpx/Bpf3U1lYWu6Wj9XoD+FS/uYstauPo37ZeTfqeV4IoS2qWxFq7LMCOEtqktSwiwIrUtqkDUtqLAiDUtqktRCLAZai1SQiEhEYCc0J0IhIYIhACcEANhEKQBEIAhhEKa1FqLAghEKYtRaiwIYS2qUMQQiwI7UJ0IRYHJCIUtqUNTAitShqkhKAiwIw1XfSIRpaI8NMPOfzVTCuelAinRH71Ae6mCuTqXcoL7nRh4l4OfowydVS9bj7mlcfG862v6m/Eq16JN/WW+DXn+mPzVVxMzq65/D8XJSf7leAS+j+SC1Lan2pbV12c5pOmA+qpD+HT/AL2hZmFqOmY+rYP3aX94WbhcfRP2vydHU/yREXAQCQCdpO6dCz3SnUVGVaDWVC1lSoxr2iO1LwCRiRjn3rS2rqjO218GLjSTI4SwpA1LaqskitS2qQNS2osCOEQpLUWosCMBLapLUQixEdqcAnwiErGRWohSgIhOwGwhORCQCIhKgBIYkJLU+EQkAwhJCkLUkIAjhCfCVAHJagBPhLCLAZCUNTgE4BFhRHarnpdvSH8RvlRVYxuR61adL/21MfxH+VMhc2bfJA3xfwkSdEW/Xk91N3xaPzVFXzqtR62/6lpOiLfrKh7qf+oLNTOo1Hfc33S5Rf7j8D/wkkJzGp1qkot7QHiPiutvY50X3TcYHqp/5n+yzkLTdNxj2U/8xZ2FydG/azp6n+SMp0ub9bp/CrR86oWpLVl+lx+t0/jUpeVZq1bgt47SkZSXtiMASwuPU8XoU8OqNnuBlx9QGVzHjRd+zo1XDvcBTH9cHyRLNCPLCOGcuEWtqLVXaWpWeSalrBGGtJdzOS6B7lXcTBbUMOcMDYkfBc0uvinSR0x6GbVtmiAS2rKjVVIi90eJn4q14DVAqUy49mDNxhp7JieQyl+vi+wPoZJXZa2pQ1WDOqcAerd/+b2v+DlHqdLYRIIkEwfXjK6o5VJ1RzSxOKOQhJCkISQtTMaxv/N0hCfam0mmBcZPMqe4+wkIhPDEsJ2KhlqCnQiEWOhkJWhOhEJWCFCQgIlKUihmO4JE+1CAo5AEsJxCAlqFQQlhKlCNQUP0rJewd7mj3kLr6VunUU/x1j7gQo+Gia1P8bf7goOlurDK9MkY+uO4H2o5rmyS+rE3xr6ci86JtzVP7oHvJXmfHeOnTa24iab3Fjx4XGHDxGcetep9EHNdpetAIc9suBMwA5wb4bBeFfpDf+sA5+0d+d5WKneVtGuioJM9No1A9oc0y0iQRsQVPpXN61jZE3NxOYuAmO5eScE6Q1KJmXFlMjsB1oIzheycMq6WlU09Sr1fW13U6dNwbc/tw6myQMCee0reeeo/cyji3+xadO3QHneGUz7qjl5r/wCs7q/U06D7iSAXuazIk7ZgQF6X07GH/gp/3uXhtQu/6j2fSvdb67T3+1cmHJKMWkdM4Rbtmr1mlq1yKlTq2mnMABzyCAHiCSBMxkg7KepoGSOuqvqd9zy0TsOwyBmTyUDmvze8Ag5E+lBBG2MiAlFGmCO0XZbsIyHy3zlZOcpcs2UYx4R0UXUaYIY0CYttaBh0NafeirxKcNbloeROZLJbGO8qJlVgiGThsXGSG3AD2g5S1NU7IECOsiAN2mAfNLSVqO/htV7i68RtbiMQD8SVw8aH1n/aF0cLqEudJJ9Hc97Wk+ZXNx30x+EfErNr3GkX7Suc5Prakso3gAkNBztyCptU4h7s86f5yu/V/wDxnZPoFVpqharslp6uXhtgy57Zn7rQe7nK1HA39h0/eG58PFZPo+LtZRBaHg1ni10gOuomASNswvRK+lcA4t6mkIBEML4yJ2aJGfvc1tHI8crMJQ9SLXc5qdQO2M+qT8E4zIFpzgTDfiVBTaxj7Hap5N7aRa1rWtD3+gMlxE+tVfEOkunpGGU3VXgkOue5oEGDloElbrqc2R1BGS6bHFXJlu+oBMluJmLnRG+wjzUbdQC5vaJlxmABgCZEkycKiodMaZMO09oxe5llQhvOL8+2VyaXiQc5trRa5z7HYkNbFpIGRInnyKjI+ojvJ0XCOF7JGuramm5rxTbULm3CXywBzROBAuHqXFw/VOc4hwIwSNvDwnn3pA9rrmtf2sjABtL2nfKruCyKrYqBwIIg07XER3hxE4Czw5ZuSbf+y8uOCg6RoYRCchenqPMGwkITyEkIsKGoTNRqGUxL3NaPEwsxxTpiwYoC8/edhvsG5USyKPLKUG+C+drACQeRI3byPrQvP6nFaziSXZP7rR+SRR66K9NnoiULn+kCJkJH6wAEztvH/PFVqYaUdQSkwJUQroNUotipFNxHpLUpPaNPTeX3ADsG685ADYJ2I5LMcY6XamYqttdJILqbg8SZMExie5a+jSP0lr7KZ6svqC/mWsaBsDtfPsVf0l4dVoupVqlMAVKLSypTGCHMbIJOzhGy5ZS9250RjUTVfof19SvotS6oSbaoY0HkBTDjHtdPtXlfT9s6pokCZEnbL17B0IaNJw/6zHXv62laLr6bqVODIG+YM5kLy/plwKrUqCqRZT9GTBySSJA2nxWcNpNlyWxb8I4Vo6WmcXU6dSvaXX33gvAdBaCYG45KPow+/WaEF1samlH70Om3Hq8ly8M1wo0m0+qp1GNEFzgJJMwSY2jluuvoRSpni1BzWNBdVDh6w0kwOSptbi0s9L/SKSKVct9Lqmx65eR5wvAdBqP1hxr3uq3bt+99rA8F75+kN31WozEUW57svyvn6jUu1szvVdnvycqcXA58mq/6lTj/ABBBzNN+8zyHeFKziVLH1gBNpFwI2cSN45lQx6WR/vA/NdF7ZHsHs2+Kdr4HT+SZuoYQ0tq0zjvH2XA5z4KZpBzgzds77xBPLwXEadMyC0EH35IG8d+VEdDRdaOqZIJnG8AT75RcfgaUvkutO+yYacxMHeAAPgufibnPILQfRg+jvKrKGjpzJaQIaAGueIJHKHeKj1enME0qtVhuIy4uGI5FQ1C7dlqU62oh1OjqEk2TNvkcqes1xpFtpm0iIPsVO/i2oomKji4RIMN7++PirXTcXL2ktcDvgiCI2kKmo7Excra2JODlzNTRdEEV6e4MQW2n4r04U6TZl84OzCdh3uP7q8wp8ZdLcN3p9/2sk+S9LIh5HZ+1ynk5ZZq2NMNvkKlOh1j4BLgW1HZY0zs0kNE7FYzpxQBrMc1sAs2knIc7PmtNUdZWr1OrEdSw33FpeWgGMk2x+Fc2pcNQ1rg2mLXw4PIqSwwSJLPWtOnm8WTX2Fl90dPc88p6h1F9zA26BFwJ2MzAI7leaDpRefr6FKebgAJ32MCffzTOlWjYG6dzW9n69ptaZlj7R7MDPcsvx3TvFVlsgOp05iQ0G2HHw9GV1ZMqy70c2nSen6fVMeCAx7Z5tMgZgGcjKb9FpuZaHnIIucAM+BbsfUvO9IKjHUy17XFp7IuafDbnvzWo4ZxhxY4VWtiWNE49OQJn2LFRrgJNvk0vCNM6m1zXPvFwLTeXECAI7WRkea7iF5fX4466kaMuJa4Oa1xDgRnvzgKy0PSp5y1+24Iz6uRWqm0iNCe5d0OMtpuqmrUkCo4Na0EnJMAeGCq3i3St72kUWmmCYLzBd3wBEBdrOOtqQ19Jjy7ADg2JG+TzXMX6GqS19J9JwMENvGfU24FZPJLhMpRj8GZLrnXOcXOO7nST7JKjdUH2TyjGxPetS3gWmeR1WpGDNrw13swQe7kuGr0MrM9B1Op/3WE+xyycXyy9XwUYcfveSF2v6Naqf2D/AGFsezKEaWPUaXUHDQSBkbkck0uBDsjLp3/53LI1qT4LiDaSe0doJMRKfpaLnGQDA37hC6fUMdBsaOvZGXsn8QTK3HKLTbdJ/dk+eyx30CpUL8hoB3fLZJ2jGV1aTo3VeAWda8GcsZiOfaOOSXqj9M12j1JeLwI9I5Mm0uDTtjktT034nT6jT6UEGoynTe8DZg6sAA+J3jwWf4R0XeaTbqr2S0gNgSO0cEker3lZbiehcH/tXXuDriQIObd9yT3LnbTZtpo2nCRUboNKKjpN+ptzMMDwGNHgArLhdFlRlZlQBzHNAcDjvzPIjefBZrR8Xo0tJpaFzi+kKvWdl29SpIzEHC4OMdJwykWMuAq4eYINrTlo9fNFWMpma5mlrOL2mpSeHUHtuA7L8h4Mek1zGkFW3QHStHF9LEm19YCYwBTdn14HvVOeMMpOvcwvD2OJEDEPAJ7S0P6KqprcWY/qqjG21ngubAEsgZ25qnwSbz9IrfqdV/IHwqLy3gnQBrmUqz6rw4tY+0NAtJAMeyV6l+kU/U6rv6qI9lSFnuD1f1agXHtdVTmTmbBKWHgU+Sn13R6nSYXXOcfGAJOfyWb1ddtOwPIa52c42d37LZ9JdW1lCSQBc3JMDdeXdKtS17qZa4OgOGDPMLbSmQpOzR6PUNeOy5ro3jwc0wrGhQIhxAAMncTBtA+CyXRuqWNdgZM5juHzWgpa04GMY8cBpj4+5ZSVM2i9jr08BoLiIIb7wo+IuaII5zMetM0+sc4m6CLZ22J5+S4uO17GNdHMj24H5rPl0ap0rOHiLwSfwez0lx1eHyLqZtd3cvfy3UupLpIO9pwDz8MKzp6fq4FRt9RzmiwG0UgY/aHcvj7I259y0VpUiG1bsToVw/6RVfSrsJLabS2JE2mOW+69J1Whfa9xvm1xkujOTtK84bq61B11JkSCCYG97mgSXR9lvvUms4rq3Np/WOYC5rKgABcC55YcbDljzQ1fJG/Y1PDnVmB4IDi60dpwf2YIO0+5XDtM0tcCWNuGRty7gFx8K4TT0zDdUL3HLnugYbMADYASU7W6dtSO2WYiWECQS0z/AE+ai0PTaK7pDSu0zH39lru0WzIFVtse+33lUHEqF9XSgmQabnYJa11jxg+x6s+kdFrNLWYyrVcQ6m4OLrnbtwIA8cBUOlc6yi597urdXb6LnEio0WOyO9rd1pe1kLmjQ63T0hUyylOeTYVBwinTpGs8gEBwuxdBFUxAHMYKu+KMYKjiGBxxGCZBAghV+ofbRJZSa58gkEEXTUmHDmYj3KYsqVFBrNJS09dznucIq3NjPYc50bbGAV7nwLoxoalGlUOmouvp03tLmBxFzQTuvFtdwZ9dznYBc1jnZA7TRB/NaLgnSXWaRopNa3UMaA1rqr3CwN+yA12Rsqmr4Yk6LDp7wvqNdpPozQxjnw9rQGtiWAY74LlktTTc5zHAtdcxjsmx1wba7eQctK7qVfVVdWK1cQ26+0vc5oyCLQXHAC5eM8PqVmtADWOYCMGAW3Eg47700l3JfJxupuDw117LoEObfMxgWyP/AArFnWMcW0nkgExBLCB4sBx6lWUeF1mdW9lYU6lODNxHaa6WHbJEn3I4poalWq6rVr0y98lriXBxF0C4gDkHbdyVIZf0uLalogkuInMMyJxy7oQjh2tpspMa+pSLmtDSd5gRMwhFfcf4OrpDxOkW2MtkgAANgScY9pPuWd0mpNCoxjiO0ZIAmREnMYzB9i66umbcSJBmcuLsx4jZTXuP2vy891p6UuDNZEty7r6M19JV1PWMpNpybXlwe8tEgNEZmRGVX8K6XU6dINL6gIaGwGNM95k+JUWoIqUxTdBA2MvkecLjpcLptmGj23fNJYJIqWZM7NZ0wqCerfVaIAY09WdjucQOXJULuNXV2veXG2BGD3ySPar3RcHpOcC5o5bEj81HxbgtBtUdU2Ad+075lZVToq9rK2vxDrXSHkbtMzDmuMkRPgM+Ch1upup2OeTBDgbR2XGDUiOTiFqtXwOg1jS1hmO93zWfraejaexk8/mmrfAFfVoNqXXVaucHsANiOUnaYW6Z+k6rp6empUaQ6umykx103OFNtm+wkD2FYxmmBWk6J8NpVKs1mMe0NgNcAR7RzTknW5KZx9JOlj9VUdMta8BpaDyzEn2lVuj49Ua9okuayIb4CMLUdKuG6drXmnRpNMQC1oEeqFldKaYj6pk8zAz61EYjlIZr+OO1DjTqC5jj6IJnG0QmUOFtc2PopwSc1DsY5X+C6NUKUdmmxp7wBKrqzCYgkerC1pk7FxT0BbNunbEQ2amD3fa7lKyjUGBRpA53cD3Ru5U9IuHM+8qUVCoplovdDTdf22Uw2Wh1hplxZzgkxKdxeiCSKVjqYJP1woAiYMdkmTtyVLRrEGZz/um63UOduUqdlvfudrar3tfLqTSItLbG5B79/co9GGgAucwTBAYRMxkumczCp3OPepmEx/zknpdEbFhq9W6Q01KZa25zRaHAEmXbn0ic+xTN1OMVGNE7AEc8YjkuHT5fLs+tXrGsI2HuQ4sEznNdzv8AGMZxEgA8stTX1Sf8Rw9TXe70V1tMbBM1FbCSg2OzifUDpmq8c4DHAe+3H+6jc9kZqvPLEjme5ozlLXqEtI71XmliFfpyI1Is2lmJqVRAiIORlSHqbY6yqee7tzv9rwXFZICVjUljfyGpHUHUQTL62RG+/fu9T0eH0n+iyu4d4DPzcq91EFXHDKpaICv0X8k+oR6jRadsX0q3IZ6rkIA38FAzT6YTFKoJEf4QxzHkF28QcTuuQuwnHB8sl5RgpUBMUnb/AML8gnHqhvSPcJLPZy8SmocVX6dB6oprU+VLHi5vyQmR4IR+nQeqc51DfveR+ST6U373kfkhC31MjSSHUiPSHud8ko1TY9LyPyQhGphR38O1bJEvj2O+Sg4nrmdaIdPeYcB7oSIXN/c2/qW+s4jTFL05xzDp+GFkq2qaZz5FCEocikFLUN7/ACPyV/0a17A/L/J0fBCFpPgS5OnpJxBha4B4zP2Xbd2Qsiys2d/ihCnHwEuR1TUN7/IqJ1Zvf5FCExiiu3v8inCu3v8AIoQkMdTrt7/I/JJWrt7/ACKEJFI5nVm9/wAVJTrN7/IoQq7E9yajqGzv5FXdPiDYHa8nfJIhJghfpzfveR+SZV4i3Ike4/JCERSsGzkOqaQc7+B+S4nVm2kT8fkhCpkk9LVNtGfilOobIN3kfkhCiiuwVdQMQ4e5ysuEa5jcOdPPYoQtapGfc7uJayiW9l2fUfkqz6Y230sx3Hv9SEJITIhrmcz5H5Jv05tsz5FCEOTHSI/p7e/yKEIS1MKR/9k="/>
          <p:cNvSpPr>
            <a:spLocks noChangeAspect="1" noChangeArrowheads="1"/>
          </p:cNvSpPr>
          <p:nvPr/>
        </p:nvSpPr>
        <p:spPr bwMode="auto">
          <a:xfrm>
            <a:off x="168540" y="-830263"/>
            <a:ext cx="2837656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3" name="Picture 2" descr="http://s1.e-monsite.com/2010/07/12/11/Tailfer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768759" y="4581128"/>
            <a:ext cx="2496277" cy="1524086"/>
          </a:xfrm>
          <a:prstGeom prst="rect">
            <a:avLst/>
          </a:prstGeom>
          <a:noFill/>
        </p:spPr>
      </p:pic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860881" y="5877275"/>
            <a:ext cx="2184135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Prises d’eau potable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116465" y="6021291"/>
            <a:ext cx="2184135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Migration des poissons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7761312" y="5661251"/>
            <a:ext cx="2144688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Barrages au fil de l’eau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410584" y="3717033"/>
            <a:ext cx="974799" cy="276999"/>
          </a:xfrm>
          <a:prstGeom prst="rect">
            <a:avLst/>
          </a:prstGeom>
          <a:solidFill>
            <a:srgbClr val="F6CC3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1200" smtClean="0">
                <a:solidFill>
                  <a:srgbClr val="A50021"/>
                </a:solidFill>
                <a:latin typeface="Tahoma" pitchFamily="34" charset="0"/>
                <a:cs typeface="Tahoma" pitchFamily="34" charset="0"/>
              </a:rPr>
              <a:t>Ecluses</a:t>
            </a:r>
            <a:endParaRPr lang="fr-BE" sz="1200">
              <a:solidFill>
                <a:srgbClr val="A5002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069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0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4632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46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40" grpId="0" animBg="1"/>
      <p:bldP spid="17" grpId="0" animBg="1"/>
      <p:bldP spid="24" grpId="0" animBg="1"/>
      <p:bldP spid="38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364" y="129988"/>
            <a:ext cx="8523797" cy="1143000"/>
          </a:xfrm>
        </p:spPr>
        <p:txBody>
          <a:bodyPr>
            <a:normAutofit/>
          </a:bodyPr>
          <a:lstStyle/>
          <a:p>
            <a:r>
              <a:rPr lang="fr-BE" sz="2000" smtClean="0"/>
              <a:t>3. Navigabilité : services proposés</a:t>
            </a:r>
            <a:endParaRPr lang="fr-BE" sz="200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364" y="1018897"/>
            <a:ext cx="9036695" cy="484094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1600" smtClean="0"/>
              <a:t>Contrôle des niveaux en temps réel et diffusion de données</a:t>
            </a:r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r>
              <a:rPr lang="fr-BE" sz="1600" smtClean="0"/>
              <a:t>Détermination des limites de navigabilité: tirants d’eau, d’air, passe navigable…</a:t>
            </a:r>
          </a:p>
          <a:p>
            <a:pPr lvl="1">
              <a:buFontTx/>
              <a:buChar char="-"/>
            </a:pPr>
            <a:endParaRPr lang="fr-BE" sz="1400" smtClean="0"/>
          </a:p>
          <a:p>
            <a:pPr>
              <a:buFontTx/>
              <a:buChar char="-"/>
            </a:pPr>
            <a:r>
              <a:rPr lang="fr-BE" sz="1600" smtClean="0"/>
              <a:t>Campagnes de mesures bathymétriques par sonar multifaisceaux </a:t>
            </a:r>
            <a:r>
              <a:rPr lang="fr-BE" sz="1200" smtClean="0"/>
              <a:t>(1)</a:t>
            </a:r>
            <a:endParaRPr lang="fr-BE" sz="1600" smtClean="0"/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r>
              <a:rPr lang="fr-BE" sz="1600" smtClean="0"/>
              <a:t>Traitement de données bathymétriques </a:t>
            </a:r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r>
              <a:rPr lang="fr-BE" sz="1600" smtClean="0"/>
              <a:t>Planification des campagnes de dragages</a:t>
            </a:r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r>
              <a:rPr lang="fr-BE" sz="1600" smtClean="0"/>
              <a:t>Contrôle des dragages </a:t>
            </a:r>
          </a:p>
          <a:p>
            <a:pPr>
              <a:buFontTx/>
              <a:buChar char="-"/>
            </a:pPr>
            <a:endParaRPr lang="fr-BE" sz="1600" smtClean="0"/>
          </a:p>
          <a:p>
            <a:pPr>
              <a:buFontTx/>
              <a:buChar char="-"/>
            </a:pPr>
            <a:r>
              <a:rPr lang="fr-BE" sz="1600" smtClean="0"/>
              <a:t>Mise à disposition de web-service pour le suivi des campagnes bathymétriques </a:t>
            </a:r>
            <a:r>
              <a:rPr lang="fr-BE" sz="1200" smtClean="0"/>
              <a:t>(1)</a:t>
            </a:r>
            <a:endParaRPr lang="fr-BE" sz="1600" smtClean="0"/>
          </a:p>
          <a:p>
            <a:pPr marL="402325" lvl="1" indent="-402325">
              <a:buFontTx/>
              <a:buChar char="-"/>
            </a:pPr>
            <a:endParaRPr lang="fr-BE" sz="1200" smtClean="0"/>
          </a:p>
          <a:p>
            <a:pPr marL="402325" lvl="1" indent="-402325">
              <a:buFontTx/>
              <a:buChar char="-"/>
            </a:pPr>
            <a:endParaRPr lang="fr-BE" sz="1200" smtClean="0"/>
          </a:p>
          <a:p>
            <a:pPr marL="402325" lvl="1" indent="-402325">
              <a:buNone/>
            </a:pPr>
            <a:r>
              <a:rPr lang="fr-BE" sz="1200" smtClean="0"/>
              <a:t>(1) missions externalisées</a:t>
            </a:r>
          </a:p>
          <a:p>
            <a:pPr>
              <a:buFontTx/>
              <a:buChar char="-"/>
            </a:pPr>
            <a:endParaRPr lang="fr-BE" sz="1600" smtClean="0"/>
          </a:p>
          <a:p>
            <a:pPr>
              <a:buAutoNum type="arabicParenR"/>
            </a:pPr>
            <a:endParaRPr lang="fr-BE" sz="1100" smtClean="0"/>
          </a:p>
          <a:p>
            <a:pPr>
              <a:buNone/>
            </a:pPr>
            <a:endParaRPr lang="fr-BE" sz="1600" smtClean="0"/>
          </a:p>
          <a:p>
            <a:endParaRPr lang="fr-BE" sz="1600" smtClean="0"/>
          </a:p>
          <a:p>
            <a:pPr>
              <a:buNone/>
            </a:pPr>
            <a:endParaRPr lang="fr-BE" sz="11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1189</Words>
  <Application>Microsoft Office PowerPoint</Application>
  <PresentationFormat>Format A4 (210 x 297 mm)</PresentationFormat>
  <Paragraphs>308</Paragraphs>
  <Slides>35</Slides>
  <Notes>6</Notes>
  <HiddenSlides>0</HiddenSlides>
  <MMClips>1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8" baseType="lpstr">
      <vt:lpstr>Thème Office</vt:lpstr>
      <vt:lpstr>1_Thème Office</vt:lpstr>
      <vt:lpstr>Photo Editor Photo</vt:lpstr>
      <vt:lpstr> La Direction de la Gestion hydrologique intégrée (DO223)  </vt:lpstr>
      <vt:lpstr>Diapositive 2</vt:lpstr>
      <vt:lpstr>1. Hydrologie opérationnelle : services proposés</vt:lpstr>
      <vt:lpstr>Diapositive 4</vt:lpstr>
      <vt:lpstr>Diapositive 5</vt:lpstr>
      <vt:lpstr>Diapositive 6</vt:lpstr>
      <vt:lpstr>2. Gestion des eaux : services proposés</vt:lpstr>
      <vt:lpstr>Diapositive 8</vt:lpstr>
      <vt:lpstr>3. Navigabilité : services proposés</vt:lpstr>
      <vt:lpstr>Diapositive 10</vt:lpstr>
      <vt:lpstr>Diapositive 11</vt:lpstr>
      <vt:lpstr>4. Expertise : services proposés (liste non exhaustive)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Ressources :</vt:lpstr>
      <vt:lpstr>Diapositive 35</vt:lpstr>
    </vt:vector>
  </TitlesOfParts>
  <Company>Service public de Wallonie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13213</cp:lastModifiedBy>
  <cp:revision>35</cp:revision>
  <dcterms:created xsi:type="dcterms:W3CDTF">2017-06-20T09:48:45Z</dcterms:created>
  <dcterms:modified xsi:type="dcterms:W3CDTF">2017-12-18T08:57:37Z</dcterms:modified>
</cp:coreProperties>
</file>