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67" r:id="rId4"/>
    <p:sldId id="292" r:id="rId5"/>
    <p:sldId id="266" r:id="rId6"/>
    <p:sldId id="268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05" r:id="rId16"/>
    <p:sldId id="306" r:id="rId17"/>
    <p:sldId id="275" r:id="rId18"/>
    <p:sldId id="274" r:id="rId19"/>
    <p:sldId id="276" r:id="rId20"/>
    <p:sldId id="277" r:id="rId21"/>
    <p:sldId id="278" r:id="rId22"/>
    <p:sldId id="279" r:id="rId23"/>
    <p:sldId id="303" r:id="rId24"/>
    <p:sldId id="304" r:id="rId25"/>
    <p:sldId id="301" r:id="rId26"/>
    <p:sldId id="302" r:id="rId27"/>
    <p:sldId id="307" r:id="rId28"/>
    <p:sldId id="308" r:id="rId29"/>
    <p:sldId id="309" r:id="rId30"/>
    <p:sldId id="314" r:id="rId31"/>
    <p:sldId id="310" r:id="rId32"/>
    <p:sldId id="311" r:id="rId33"/>
    <p:sldId id="313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474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D345-AA01-43DB-BC94-DF7809D5678A}" type="datetimeFigureOut">
              <a:rPr lang="fr-BE" smtClean="0"/>
              <a:pPr/>
              <a:t>26/11/2018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E7B5-A2B3-4F96-84FF-0023238948C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D345-AA01-43DB-BC94-DF7809D5678A}" type="datetimeFigureOut">
              <a:rPr lang="fr-BE" smtClean="0"/>
              <a:pPr/>
              <a:t>26/11/2018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E7B5-A2B3-4F96-84FF-0023238948C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D345-AA01-43DB-BC94-DF7809D5678A}" type="datetimeFigureOut">
              <a:rPr lang="fr-BE" smtClean="0"/>
              <a:pPr/>
              <a:t>26/11/2018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E7B5-A2B3-4F96-84FF-0023238948C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D345-AA01-43DB-BC94-DF7809D5678A}" type="datetimeFigureOut">
              <a:rPr lang="fr-BE" smtClean="0"/>
              <a:pPr/>
              <a:t>26/11/2018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E7B5-A2B3-4F96-84FF-0023238948C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D345-AA01-43DB-BC94-DF7809D5678A}" type="datetimeFigureOut">
              <a:rPr lang="fr-BE" smtClean="0"/>
              <a:pPr/>
              <a:t>26/11/2018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E7B5-A2B3-4F96-84FF-0023238948C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D345-AA01-43DB-BC94-DF7809D5678A}" type="datetimeFigureOut">
              <a:rPr lang="fr-BE" smtClean="0"/>
              <a:pPr/>
              <a:t>26/11/2018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E7B5-A2B3-4F96-84FF-0023238948C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D345-AA01-43DB-BC94-DF7809D5678A}" type="datetimeFigureOut">
              <a:rPr lang="fr-BE" smtClean="0"/>
              <a:pPr/>
              <a:t>26/11/2018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E7B5-A2B3-4F96-84FF-0023238948C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D345-AA01-43DB-BC94-DF7809D5678A}" type="datetimeFigureOut">
              <a:rPr lang="fr-BE" smtClean="0"/>
              <a:pPr/>
              <a:t>26/11/2018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E7B5-A2B3-4F96-84FF-0023238948C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D345-AA01-43DB-BC94-DF7809D5678A}" type="datetimeFigureOut">
              <a:rPr lang="fr-BE" smtClean="0"/>
              <a:pPr/>
              <a:t>26/11/2018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E7B5-A2B3-4F96-84FF-0023238948C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D345-AA01-43DB-BC94-DF7809D5678A}" type="datetimeFigureOut">
              <a:rPr lang="fr-BE" smtClean="0"/>
              <a:pPr/>
              <a:t>26/11/2018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E7B5-A2B3-4F96-84FF-0023238948C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AD345-AA01-43DB-BC94-DF7809D5678A}" type="datetimeFigureOut">
              <a:rPr lang="fr-BE" smtClean="0"/>
              <a:pPr/>
              <a:t>26/11/2018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DE7B5-A2B3-4F96-84FF-0023238948C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AD345-AA01-43DB-BC94-DF7809D5678A}" type="datetimeFigureOut">
              <a:rPr lang="fr-BE" smtClean="0"/>
              <a:pPr/>
              <a:t>26/11/2018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DE7B5-A2B3-4F96-84FF-0023238948C6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547664" y="116632"/>
            <a:ext cx="6047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Protection des usagers vis-à-vis de la chute de briques dans des tunnels en maçonnerie</a:t>
            </a:r>
            <a:endParaRPr lang="fr-BE" sz="2400" b="1" dirty="0"/>
          </a:p>
        </p:txBody>
      </p:sp>
      <p:pic>
        <p:nvPicPr>
          <p:cNvPr id="5" name="Image 4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568" y="1052736"/>
            <a:ext cx="7892082" cy="5611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47664" y="116632"/>
            <a:ext cx="604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Solution 2: filets ancrés dans la voûte</a:t>
            </a:r>
            <a:endParaRPr lang="fr-BE" sz="2400" b="1" dirty="0"/>
          </a:p>
        </p:txBody>
      </p:sp>
      <p:pic>
        <p:nvPicPr>
          <p:cNvPr id="4" name="Image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568" y="908720"/>
            <a:ext cx="8136904" cy="576064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716016" y="1268760"/>
            <a:ext cx="18002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47664" y="116632"/>
            <a:ext cx="604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Solution 2: filets ancrés dans la voûte</a:t>
            </a:r>
            <a:endParaRPr lang="fr-BE" sz="2400" b="1" dirty="0"/>
          </a:p>
        </p:txBody>
      </p:sp>
      <p:pic>
        <p:nvPicPr>
          <p:cNvPr id="6" name="Image 5" descr="D:\Pro\38701\Desktop\ty.png"/>
          <p:cNvPicPr/>
          <p:nvPr/>
        </p:nvPicPr>
        <p:blipFill>
          <a:blip r:embed="rId2" cstate="screen"/>
          <a:srcRect b="1899"/>
          <a:stretch>
            <a:fillRect/>
          </a:stretch>
        </p:blipFill>
        <p:spPr bwMode="auto">
          <a:xfrm rot="16200000">
            <a:off x="1636010" y="-654508"/>
            <a:ext cx="5909265" cy="860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47664" y="116632"/>
            <a:ext cx="604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Quelle solution choisir?</a:t>
            </a:r>
            <a:endParaRPr lang="fr-BE" sz="2400" b="1" dirty="0"/>
          </a:p>
        </p:txBody>
      </p:sp>
      <p:pic>
        <p:nvPicPr>
          <p:cNvPr id="4" name="Image 3"/>
          <p:cNvPicPr/>
          <p:nvPr/>
        </p:nvPicPr>
        <p:blipFill>
          <a:blip r:embed="rId2" cstate="screen"/>
          <a:srcRect t="2185" b="3188"/>
          <a:stretch>
            <a:fillRect/>
          </a:stretch>
        </p:blipFill>
        <p:spPr bwMode="auto">
          <a:xfrm>
            <a:off x="1259632" y="620688"/>
            <a:ext cx="6480720" cy="623731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619625" y="5085184"/>
            <a:ext cx="2832695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Résistance ?</a:t>
            </a:r>
            <a:endParaRPr lang="fr-BE" dirty="0"/>
          </a:p>
        </p:txBody>
      </p:sp>
      <p:sp>
        <p:nvSpPr>
          <p:cNvPr id="12" name="Rectangle 11"/>
          <p:cNvSpPr/>
          <p:nvPr/>
        </p:nvSpPr>
        <p:spPr>
          <a:xfrm>
            <a:off x="4619625" y="5949280"/>
            <a:ext cx="2832695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Coût?</a:t>
            </a:r>
            <a:endParaRPr lang="fr-BE" dirty="0"/>
          </a:p>
        </p:txBody>
      </p:sp>
      <p:sp>
        <p:nvSpPr>
          <p:cNvPr id="13" name="Rectangle 12"/>
          <p:cNvSpPr/>
          <p:nvPr/>
        </p:nvSpPr>
        <p:spPr>
          <a:xfrm>
            <a:off x="1547665" y="5949280"/>
            <a:ext cx="2880320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Coût ?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47664" y="116632"/>
            <a:ext cx="6047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Quelle solution choisir?</a:t>
            </a:r>
          </a:p>
          <a:p>
            <a:pPr algn="ctr"/>
            <a:endParaRPr lang="fr-BE" sz="2400" b="1" dirty="0" smtClean="0"/>
          </a:p>
          <a:p>
            <a:pPr algn="ctr"/>
            <a:r>
              <a:rPr lang="fr-BE" sz="2400" b="1" dirty="0" smtClean="0"/>
              <a:t>Coût</a:t>
            </a:r>
            <a:endParaRPr lang="fr-BE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504" y="4149080"/>
            <a:ext cx="894026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1484783"/>
            <a:ext cx="5760640" cy="218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12160" y="1484784"/>
            <a:ext cx="2880320" cy="219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47664" y="116632"/>
            <a:ext cx="604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Quelle solution choisir?</a:t>
            </a:r>
            <a:endParaRPr lang="fr-BE" sz="2400" b="1" dirty="0"/>
          </a:p>
        </p:txBody>
      </p:sp>
      <p:pic>
        <p:nvPicPr>
          <p:cNvPr id="4" name="Image 3"/>
          <p:cNvPicPr/>
          <p:nvPr/>
        </p:nvPicPr>
        <p:blipFill>
          <a:blip r:embed="rId2" cstate="screen"/>
          <a:srcRect t="2185" b="3188"/>
          <a:stretch>
            <a:fillRect/>
          </a:stretch>
        </p:blipFill>
        <p:spPr bwMode="auto">
          <a:xfrm>
            <a:off x="1259632" y="620688"/>
            <a:ext cx="6480720" cy="623731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619625" y="5085184"/>
            <a:ext cx="2832695" cy="792088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smtClean="0"/>
              <a:t>Résistance ?</a:t>
            </a:r>
            <a:endParaRPr lang="fr-BE" dirty="0"/>
          </a:p>
        </p:txBody>
      </p:sp>
      <p:sp>
        <p:nvSpPr>
          <p:cNvPr id="10" name="ZoneTexte 9"/>
          <p:cNvSpPr txBox="1"/>
          <p:nvPr/>
        </p:nvSpPr>
        <p:spPr>
          <a:xfrm>
            <a:off x="2356379" y="6156012"/>
            <a:ext cx="127951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BE" dirty="0" smtClean="0"/>
              <a:t>1 500 000 €</a:t>
            </a:r>
            <a:endParaRPr lang="fr-BE" dirty="0"/>
          </a:p>
        </p:txBody>
      </p:sp>
      <p:sp>
        <p:nvSpPr>
          <p:cNvPr id="11" name="ZoneTexte 10"/>
          <p:cNvSpPr txBox="1"/>
          <p:nvPr/>
        </p:nvSpPr>
        <p:spPr>
          <a:xfrm>
            <a:off x="5478625" y="6156012"/>
            <a:ext cx="1109599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fr-BE" dirty="0" smtClean="0"/>
              <a:t>100 000 €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47664" y="116632"/>
            <a:ext cx="604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Résistance de la solution par filet</a:t>
            </a:r>
            <a:endParaRPr lang="fr-BE" sz="2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259632" y="1475492"/>
            <a:ext cx="246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Résistance des ancrages</a:t>
            </a:r>
            <a:endParaRPr lang="fr-BE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940152" y="1484784"/>
            <a:ext cx="192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Résistance du filet</a:t>
            </a:r>
            <a:endParaRPr lang="fr-BE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2204864"/>
            <a:ext cx="3803915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8024" y="2204864"/>
            <a:ext cx="404686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47664" y="116632"/>
            <a:ext cx="604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Résistance de la solution par filet</a:t>
            </a:r>
            <a:endParaRPr lang="fr-BE" sz="2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259632" y="1475492"/>
            <a:ext cx="246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Résistance des ancrages</a:t>
            </a:r>
            <a:endParaRPr lang="fr-BE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940152" y="1484784"/>
            <a:ext cx="192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Résistance du filet</a:t>
            </a:r>
            <a:endParaRPr lang="fr-BE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2204864"/>
            <a:ext cx="3803915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8024" y="2204864"/>
            <a:ext cx="404686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à coins arrondis 6"/>
          <p:cNvSpPr/>
          <p:nvPr/>
        </p:nvSpPr>
        <p:spPr>
          <a:xfrm>
            <a:off x="251520" y="1340768"/>
            <a:ext cx="4320480" cy="41764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7" y="116631"/>
            <a:ext cx="4130777" cy="309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3485689"/>
            <a:ext cx="4148884" cy="31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74754" y="116631"/>
            <a:ext cx="4117726" cy="308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788024" y="3485584"/>
            <a:ext cx="4079920" cy="311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116632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44008" y="116632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3501008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44008" y="3501208"/>
            <a:ext cx="4320480" cy="32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6588224" y="3635732"/>
            <a:ext cx="77296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b="1" dirty="0" smtClean="0"/>
              <a:t>466 m</a:t>
            </a:r>
            <a:endParaRPr lang="fr-BE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835696" y="3573016"/>
            <a:ext cx="65915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b="1" dirty="0" smtClean="0"/>
              <a:t>76 m</a:t>
            </a:r>
            <a:endParaRPr lang="fr-BE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6588224" y="188640"/>
            <a:ext cx="65915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b="1" dirty="0" smtClean="0"/>
              <a:t>44 m</a:t>
            </a:r>
            <a:endParaRPr lang="fr-BE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907704" y="188640"/>
            <a:ext cx="77617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b="1" dirty="0" smtClean="0"/>
              <a:t>270 m</a:t>
            </a:r>
            <a:endParaRPr lang="fr-B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651119" y="395372"/>
            <a:ext cx="171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Tests d’ancrages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105122" y="1340768"/>
            <a:ext cx="5499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3 ancrages en zone creuse 10 cm de profondeur (1</a:t>
            </a:r>
            <a:r>
              <a:rPr lang="fr-BE" baseline="30000" dirty="0" smtClean="0"/>
              <a:t>er</a:t>
            </a:r>
            <a:r>
              <a:rPr lang="fr-BE" dirty="0" smtClean="0"/>
              <a:t> lit)</a:t>
            </a:r>
          </a:p>
          <a:p>
            <a:endParaRPr lang="fr-BE" dirty="0" smtClean="0"/>
          </a:p>
          <a:p>
            <a:r>
              <a:rPr lang="fr-BE" dirty="0" smtClean="0"/>
              <a:t>3 ancrages en zone saine 10 cm de profondeur (1</a:t>
            </a:r>
            <a:r>
              <a:rPr lang="fr-BE" baseline="30000" dirty="0" smtClean="0"/>
              <a:t>er</a:t>
            </a:r>
            <a:r>
              <a:rPr lang="fr-BE" dirty="0" smtClean="0"/>
              <a:t> lit)</a:t>
            </a:r>
          </a:p>
          <a:p>
            <a:endParaRPr lang="fr-BE" dirty="0" smtClean="0"/>
          </a:p>
          <a:p>
            <a:r>
              <a:rPr lang="fr-BE" dirty="0" smtClean="0"/>
              <a:t>3 ancrages en zone creuse 34 cm de profondeur (2</a:t>
            </a:r>
            <a:r>
              <a:rPr lang="fr-BE" baseline="30000" dirty="0" smtClean="0"/>
              <a:t>ème</a:t>
            </a:r>
            <a:r>
              <a:rPr lang="fr-BE" dirty="0" smtClean="0"/>
              <a:t> lit)</a:t>
            </a: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1" y="980728"/>
            <a:ext cx="2808311" cy="2106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75656" y="3270118"/>
            <a:ext cx="6480720" cy="347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651119" y="395372"/>
            <a:ext cx="171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Tests d’ancrages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105122" y="692696"/>
            <a:ext cx="276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/>
              <a:t>Codes de calcul européens</a:t>
            </a:r>
          </a:p>
        </p:txBody>
      </p:sp>
      <p:pic>
        <p:nvPicPr>
          <p:cNvPr id="6" name="Image 5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03648" y="1263186"/>
            <a:ext cx="6480720" cy="3471250"/>
          </a:xfrm>
          <a:prstGeom prst="rect">
            <a:avLst/>
          </a:prstGeom>
          <a:noFill/>
        </p:spPr>
      </p:pic>
      <p:sp>
        <p:nvSpPr>
          <p:cNvPr id="7" name="Rectangle à coins arrondis 6"/>
          <p:cNvSpPr/>
          <p:nvPr/>
        </p:nvSpPr>
        <p:spPr>
          <a:xfrm>
            <a:off x="1907704" y="1710100"/>
            <a:ext cx="3816424" cy="309634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" name="Image 9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475656" y="5229200"/>
            <a:ext cx="4334933" cy="1320800"/>
          </a:xfrm>
          <a:prstGeom prst="rect">
            <a:avLst/>
          </a:prstGeom>
          <a:noFill/>
        </p:spPr>
      </p:pic>
      <p:sp>
        <p:nvSpPr>
          <p:cNvPr id="11" name="Demi-tour 10"/>
          <p:cNvSpPr/>
          <p:nvPr/>
        </p:nvSpPr>
        <p:spPr>
          <a:xfrm rot="16200000" flipH="1">
            <a:off x="17494" y="4671138"/>
            <a:ext cx="2664296" cy="1044116"/>
          </a:xfrm>
          <a:prstGeom prst="uturnArrow">
            <a:avLst>
              <a:gd name="adj1" fmla="val 16557"/>
              <a:gd name="adj2" fmla="val 17683"/>
              <a:gd name="adj3" fmla="val 18478"/>
              <a:gd name="adj4" fmla="val 43750"/>
              <a:gd name="adj5" fmla="val 6876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2" name="Flèche droite 11"/>
          <p:cNvSpPr/>
          <p:nvPr/>
        </p:nvSpPr>
        <p:spPr>
          <a:xfrm>
            <a:off x="5508104" y="594928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ZoneTexte 12"/>
          <p:cNvSpPr txBox="1"/>
          <p:nvPr/>
        </p:nvSpPr>
        <p:spPr>
          <a:xfrm>
            <a:off x="6300192" y="5805264"/>
            <a:ext cx="255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Reprend 130 briques par maille de 2m de côté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47664" y="116632"/>
            <a:ext cx="604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Résistance de la solution par filet</a:t>
            </a:r>
            <a:endParaRPr lang="fr-BE" sz="2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1259632" y="1475492"/>
            <a:ext cx="246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Résistance des ancrages</a:t>
            </a:r>
            <a:endParaRPr lang="fr-BE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940152" y="1484784"/>
            <a:ext cx="192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/>
              <a:t>Résistance du filet</a:t>
            </a:r>
            <a:endParaRPr lang="fr-BE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2204864"/>
            <a:ext cx="3803915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8024" y="2204864"/>
            <a:ext cx="404686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à coins arrondis 6"/>
          <p:cNvSpPr/>
          <p:nvPr/>
        </p:nvSpPr>
        <p:spPr>
          <a:xfrm>
            <a:off x="4572000" y="1340768"/>
            <a:ext cx="4464496" cy="41764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47664" y="116632"/>
            <a:ext cx="604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Résistance du filet</a:t>
            </a:r>
            <a:endParaRPr lang="fr-BE" sz="2400" b="1" dirty="0"/>
          </a:p>
        </p:txBody>
      </p:sp>
      <p:pic>
        <p:nvPicPr>
          <p:cNvPr id="13" name="Image 12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71800" y="764704"/>
            <a:ext cx="324036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lèche vers le bas 10"/>
          <p:cNvSpPr/>
          <p:nvPr/>
        </p:nvSpPr>
        <p:spPr>
          <a:xfrm>
            <a:off x="4211960" y="2924944"/>
            <a:ext cx="432048" cy="576064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4" name="Image 13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8032" y="3645024"/>
            <a:ext cx="3923928" cy="294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16016" y="3645024"/>
            <a:ext cx="3824486" cy="294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47664" y="116632"/>
            <a:ext cx="604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Résistance du filet</a:t>
            </a:r>
            <a:endParaRPr lang="fr-BE" sz="2400" b="1" dirty="0"/>
          </a:p>
        </p:txBody>
      </p:sp>
      <p:pic>
        <p:nvPicPr>
          <p:cNvPr id="7" name="Image 6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268760"/>
            <a:ext cx="9181256" cy="5069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47664" y="116632"/>
            <a:ext cx="604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Quelle solution choisir?</a:t>
            </a:r>
            <a:endParaRPr lang="fr-BE" sz="2400" b="1" dirty="0"/>
          </a:p>
        </p:txBody>
      </p:sp>
      <p:pic>
        <p:nvPicPr>
          <p:cNvPr id="4" name="Image 3"/>
          <p:cNvPicPr/>
          <p:nvPr/>
        </p:nvPicPr>
        <p:blipFill>
          <a:blip r:embed="rId2" cstate="screen"/>
          <a:srcRect t="2185" b="3188"/>
          <a:stretch>
            <a:fillRect/>
          </a:stretch>
        </p:blipFill>
        <p:spPr bwMode="auto">
          <a:xfrm>
            <a:off x="1259632" y="620688"/>
            <a:ext cx="6480720" cy="6237312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2356379" y="6156012"/>
            <a:ext cx="127951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BE" dirty="0" smtClean="0"/>
              <a:t>1 500 000 €</a:t>
            </a:r>
            <a:endParaRPr lang="fr-BE" dirty="0"/>
          </a:p>
        </p:txBody>
      </p:sp>
      <p:sp>
        <p:nvSpPr>
          <p:cNvPr id="11" name="ZoneTexte 10"/>
          <p:cNvSpPr txBox="1"/>
          <p:nvPr/>
        </p:nvSpPr>
        <p:spPr>
          <a:xfrm>
            <a:off x="5478625" y="6156012"/>
            <a:ext cx="1109599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fr-BE" dirty="0" smtClean="0"/>
              <a:t>100 000 €</a:t>
            </a:r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909080"/>
            <a:ext cx="7776864" cy="583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7236296" y="1196752"/>
            <a:ext cx="77296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BE" b="1" dirty="0" smtClean="0"/>
              <a:t>466 m</a:t>
            </a:r>
            <a:endParaRPr lang="fr-BE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547664" y="116632"/>
            <a:ext cx="604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Tunnel de </a:t>
            </a:r>
            <a:r>
              <a:rPr lang="fr-BE" sz="2400" b="1" dirty="0" err="1" smtClean="0"/>
              <a:t>Hour</a:t>
            </a:r>
            <a:endParaRPr lang="fr-B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1547664" y="116632"/>
            <a:ext cx="604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Tunnel de </a:t>
            </a:r>
            <a:r>
              <a:rPr lang="fr-BE" sz="2400" b="1" dirty="0" err="1" smtClean="0"/>
              <a:t>Hour</a:t>
            </a:r>
            <a:endParaRPr lang="fr-BE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D:\Pro\38701\Desktop\ty.png"/>
          <p:cNvPicPr/>
          <p:nvPr/>
        </p:nvPicPr>
        <p:blipFill>
          <a:blip r:embed="rId3" cstate="screen"/>
          <a:srcRect l="20744" t="76332" r="50732" b="3026"/>
          <a:stretch>
            <a:fillRect/>
          </a:stretch>
        </p:blipFill>
        <p:spPr bwMode="auto">
          <a:xfrm rot="16200000">
            <a:off x="519547" y="136637"/>
            <a:ext cx="2160240" cy="226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467544" y="0"/>
            <a:ext cx="22636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b="1" i="1" dirty="0" smtClean="0"/>
              <a:t>Solution proposée</a:t>
            </a:r>
            <a:endParaRPr lang="fr-BE" b="1" i="1" dirty="0"/>
          </a:p>
        </p:txBody>
      </p:sp>
      <p:sp>
        <p:nvSpPr>
          <p:cNvPr id="9" name="Ellipse 8"/>
          <p:cNvSpPr/>
          <p:nvPr/>
        </p:nvSpPr>
        <p:spPr>
          <a:xfrm>
            <a:off x="5220072" y="3573016"/>
            <a:ext cx="936104" cy="7920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D:\Pro\38701\Desktop\ty.png"/>
          <p:cNvPicPr/>
          <p:nvPr/>
        </p:nvPicPr>
        <p:blipFill>
          <a:blip r:embed="rId3" cstate="screen"/>
          <a:srcRect l="20744" t="76332" r="50732" b="3026"/>
          <a:stretch>
            <a:fillRect/>
          </a:stretch>
        </p:blipFill>
        <p:spPr bwMode="auto">
          <a:xfrm rot="16200000">
            <a:off x="519547" y="136637"/>
            <a:ext cx="2160240" cy="2264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467544" y="0"/>
            <a:ext cx="22676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b="1" i="1" dirty="0" smtClean="0"/>
              <a:t>Solution proposée</a:t>
            </a:r>
            <a:endParaRPr lang="fr-BE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399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268760"/>
            <a:ext cx="9144000" cy="495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1547664" y="116632"/>
            <a:ext cx="6047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Visualisation d’ensemble par photogrammétrie</a:t>
            </a:r>
            <a:endParaRPr lang="fr-BE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47664" y="116632"/>
            <a:ext cx="604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Carottages réalisés dans les différents tunnels</a:t>
            </a:r>
            <a:endParaRPr lang="fr-BE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5536" y="692696"/>
            <a:ext cx="3899925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6016" y="692696"/>
            <a:ext cx="3923928" cy="294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9552" y="4005064"/>
            <a:ext cx="3096344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427984" y="3933056"/>
            <a:ext cx="440817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47664" y="116632"/>
            <a:ext cx="604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Examens menés</a:t>
            </a:r>
            <a:endParaRPr lang="fr-BE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95536" y="1196752"/>
            <a:ext cx="84969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BE" sz="1600" b="1" dirty="0" smtClean="0"/>
              <a:t>  Ouvrages datant de 1888</a:t>
            </a:r>
          </a:p>
          <a:p>
            <a:pPr>
              <a:buFont typeface="Arial" pitchFamily="34" charset="0"/>
              <a:buChar char="•"/>
            </a:pPr>
            <a:endParaRPr lang="fr-BE" sz="1600" b="1" dirty="0" smtClean="0"/>
          </a:p>
          <a:p>
            <a:pPr>
              <a:buFont typeface="Arial" pitchFamily="34" charset="0"/>
              <a:buChar char="•"/>
            </a:pPr>
            <a:r>
              <a:rPr lang="fr-BE" sz="1600" b="1" dirty="0" smtClean="0"/>
              <a:t>  Peu de briques (morceaux) désolidarisés (1-5%)</a:t>
            </a:r>
          </a:p>
          <a:p>
            <a:pPr>
              <a:buFont typeface="Arial" pitchFamily="34" charset="0"/>
              <a:buChar char="•"/>
            </a:pPr>
            <a:r>
              <a:rPr lang="fr-BE" sz="1600" b="1" dirty="0" smtClean="0"/>
              <a:t>  Environ 25% de zones creuses</a:t>
            </a:r>
          </a:p>
          <a:p>
            <a:pPr>
              <a:buFont typeface="Arial" pitchFamily="34" charset="0"/>
              <a:buChar char="•"/>
            </a:pPr>
            <a:r>
              <a:rPr lang="fr-BE" sz="1600" b="1" dirty="0" smtClean="0"/>
              <a:t>  Zones creuses de dimensions limitées mais réparties un peu partout sur l’ouvrage</a:t>
            </a:r>
          </a:p>
          <a:p>
            <a:pPr>
              <a:buFont typeface="Arial" pitchFamily="34" charset="0"/>
              <a:buChar char="•"/>
            </a:pPr>
            <a:endParaRPr lang="fr-BE" sz="1600" b="1" dirty="0" smtClean="0"/>
          </a:p>
          <a:p>
            <a:pPr>
              <a:buFont typeface="Arial" pitchFamily="34" charset="0"/>
              <a:buChar char="•"/>
            </a:pPr>
            <a:r>
              <a:rPr lang="fr-BE" sz="1600" b="1" dirty="0" smtClean="0"/>
              <a:t>  Voûte constituée de deux lits de briques (50cm d’épaisseur)</a:t>
            </a:r>
          </a:p>
          <a:p>
            <a:pPr>
              <a:buFont typeface="Arial" pitchFamily="34" charset="0"/>
              <a:buChar char="•"/>
            </a:pPr>
            <a:r>
              <a:rPr lang="fr-BE" sz="1600" b="1" dirty="0" smtClean="0"/>
              <a:t>  Matériau incompressible (roche) derrière la voûte</a:t>
            </a:r>
          </a:p>
          <a:p>
            <a:pPr>
              <a:buFont typeface="Arial" pitchFamily="34" charset="0"/>
              <a:buChar char="•"/>
            </a:pPr>
            <a:endParaRPr lang="fr-BE" sz="1600" b="1" dirty="0" smtClean="0"/>
          </a:p>
          <a:p>
            <a:pPr>
              <a:buFont typeface="Arial" pitchFamily="34" charset="0"/>
              <a:buChar char="•"/>
            </a:pPr>
            <a:r>
              <a:rPr lang="fr-BE" sz="1600" b="1" dirty="0" smtClean="0"/>
              <a:t>  En zone saine, briques en bon état</a:t>
            </a:r>
          </a:p>
          <a:p>
            <a:pPr>
              <a:buFont typeface="Arial" pitchFamily="34" charset="0"/>
              <a:buChar char="•"/>
            </a:pPr>
            <a:r>
              <a:rPr lang="fr-BE" sz="1600" b="1" dirty="0" smtClean="0"/>
              <a:t>  En zone creuse, une demi-brique fissurée généralement</a:t>
            </a:r>
          </a:p>
          <a:p>
            <a:endParaRPr lang="fr-BE" sz="1600" b="1" dirty="0" smtClean="0"/>
          </a:p>
          <a:p>
            <a:pPr>
              <a:buFont typeface="Arial" pitchFamily="34" charset="0"/>
              <a:buChar char="•"/>
            </a:pPr>
            <a:endParaRPr lang="fr-BE" sz="1600" b="1" dirty="0" smtClean="0"/>
          </a:p>
          <a:p>
            <a:pPr>
              <a:buFont typeface="Arial" pitchFamily="34" charset="0"/>
              <a:buChar char="•"/>
            </a:pPr>
            <a:endParaRPr lang="fr-BE" sz="1600" b="1" dirty="0" smtClean="0"/>
          </a:p>
          <a:p>
            <a:pPr>
              <a:buFont typeface="Arial" pitchFamily="34" charset="0"/>
              <a:buChar char="•"/>
            </a:pPr>
            <a:endParaRPr lang="fr-BE" sz="1600" b="1" dirty="0" smtClean="0"/>
          </a:p>
          <a:p>
            <a:pPr>
              <a:buFont typeface="Wingdings"/>
              <a:buChar char="à"/>
            </a:pPr>
            <a:r>
              <a:rPr lang="fr-BE" sz="1600" b="1" i="1" dirty="0" smtClean="0">
                <a:solidFill>
                  <a:srgbClr val="FF0000"/>
                </a:solidFill>
                <a:sym typeface="Wingdings" pitchFamily="2" charset="2"/>
              </a:rPr>
              <a:t> Solution pour empêcher les brique de tomber sur les usagers (et non pour renforcer l’ouvrage)</a:t>
            </a:r>
          </a:p>
          <a:p>
            <a:pPr>
              <a:buFont typeface="Wingdings"/>
              <a:buChar char="à"/>
            </a:pPr>
            <a:endParaRPr lang="fr-BE" sz="1600" b="1" i="1" dirty="0" smtClean="0">
              <a:solidFill>
                <a:srgbClr val="FF0000"/>
              </a:solidFill>
              <a:sym typeface="Wingdings" pitchFamily="2" charset="2"/>
            </a:endParaRPr>
          </a:p>
          <a:p>
            <a:pPr>
              <a:buFont typeface="Wingdings"/>
              <a:buChar char="à"/>
            </a:pPr>
            <a:r>
              <a:rPr lang="fr-BE" sz="1600" b="1" i="1" dirty="0" smtClean="0">
                <a:solidFill>
                  <a:srgbClr val="FF0000"/>
                </a:solidFill>
                <a:sym typeface="Wingdings" pitchFamily="2" charset="2"/>
              </a:rPr>
              <a:t> Peu de briques désolidarisées pour un ouvrage si ancien</a:t>
            </a:r>
          </a:p>
          <a:p>
            <a:pPr>
              <a:buFont typeface="Wingdings"/>
              <a:buChar char="à"/>
            </a:pPr>
            <a:endParaRPr lang="fr-BE" sz="1600" b="1" dirty="0" smtClean="0">
              <a:sym typeface="Wingdings" pitchFamily="2" charset="2"/>
            </a:endParaRPr>
          </a:p>
          <a:p>
            <a:pPr>
              <a:buFont typeface="Wingdings"/>
              <a:buChar char="à"/>
            </a:pPr>
            <a:endParaRPr lang="fr-BE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47664" y="116632"/>
            <a:ext cx="6047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 smtClean="0"/>
              <a:t>Solution 1 : gunitage de la voûte</a:t>
            </a:r>
            <a:endParaRPr lang="fr-BE" sz="2400" b="1" dirty="0"/>
          </a:p>
        </p:txBody>
      </p:sp>
      <p:pic>
        <p:nvPicPr>
          <p:cNvPr id="6" name="Image 5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4" y="836712"/>
            <a:ext cx="8280920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309</Words>
  <Application>Microsoft Office PowerPoint</Application>
  <PresentationFormat>Affichage à l'écran (4:3)</PresentationFormat>
  <Paragraphs>68</Paragraphs>
  <Slides>33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38701</dc:creator>
  <cp:lastModifiedBy>38701</cp:lastModifiedBy>
  <cp:revision>91</cp:revision>
  <dcterms:created xsi:type="dcterms:W3CDTF">2018-02-05T15:56:13Z</dcterms:created>
  <dcterms:modified xsi:type="dcterms:W3CDTF">2018-11-26T09:07:57Z</dcterms:modified>
</cp:coreProperties>
</file>