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58" r:id="rId2"/>
    <p:sldId id="279" r:id="rId3"/>
    <p:sldId id="280" r:id="rId4"/>
    <p:sldId id="282" r:id="rId5"/>
    <p:sldId id="283" r:id="rId6"/>
    <p:sldId id="284" r:id="rId7"/>
    <p:sldId id="285" r:id="rId8"/>
    <p:sldId id="286" r:id="rId9"/>
    <p:sldId id="295" r:id="rId10"/>
    <p:sldId id="287" r:id="rId11"/>
    <p:sldId id="288" r:id="rId12"/>
    <p:sldId id="289" r:id="rId13"/>
    <p:sldId id="290" r:id="rId14"/>
    <p:sldId id="292" r:id="rId15"/>
    <p:sldId id="293" r:id="rId16"/>
    <p:sldId id="294" r:id="rId1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eneva" pitchFamily="6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eneva" pitchFamily="6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eneva" pitchFamily="6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eneva" pitchFamily="6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eneva" pitchFamily="6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eneva" pitchFamily="6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eneva" pitchFamily="6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eneva" pitchFamily="6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eneva" pitchFamily="6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092C"/>
    <a:srgbClr val="FFFFFF"/>
    <a:srgbClr val="6D162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10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B800ED-5167-4108-8088-EB047487E9A5}" type="datetime1">
              <a:rPr lang="fr-FR"/>
              <a:pPr/>
              <a:t>26/05/2016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AF2EF0-B161-485C-A66C-2A7B95E3CD0A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90BA76-F2B2-458B-BDAB-F2F2C0F8F42A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84" charset="0"/>
        <a:ea typeface="Geneva" pitchFamily="96" charset="-128"/>
        <a:cs typeface="Geneva" pitchFamily="9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84" charset="0"/>
        <a:ea typeface="Geneva" pitchFamily="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84" charset="0"/>
        <a:ea typeface="Geneva" pitchFamily="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84" charset="0"/>
        <a:ea typeface="Geneva" pitchFamily="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84" charset="0"/>
        <a:ea typeface="Geneva" pitchFamily="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Notre scanner à nous: 2 scans</a:t>
            </a:r>
            <a:r>
              <a:rPr lang="fr-BE" baseline="0" dirty="0" smtClean="0"/>
              <a:t> à chaque côté, assemblage de ces 2 scans du même côté se fait automatiquement sur base des cibles, l’assemblage final des nuages de 2 côtés se fait manuellement donc moins précis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0BA76-F2B2-458B-BDAB-F2F2C0F8F42A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Résultats</a:t>
            </a:r>
            <a:r>
              <a:rPr lang="fr-BE" baseline="0" dirty="0" smtClean="0"/>
              <a:t> de notre scanner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0BA76-F2B2-458B-BDAB-F2F2C0F8F42A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Bleu ciel: phase</a:t>
            </a:r>
            <a:r>
              <a:rPr lang="fr-BE" baseline="0" dirty="0" smtClean="0"/>
              <a:t> initiale; Rouge: phase chargée; Orange: phase déchargée. </a:t>
            </a:r>
            <a:r>
              <a:rPr lang="fr-BE" dirty="0" smtClean="0"/>
              <a:t>Coupes à 0 et 20m sont uniquement des caissons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0BA76-F2B2-458B-BDAB-F2F2C0F8F42A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On peut voir la rotation du caisson et du porte-à-faux, flèche augmente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0BA76-F2B2-458B-BDAB-F2F2C0F8F42A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la rotation</a:t>
            </a:r>
            <a:r>
              <a:rPr lang="fr-BE" baseline="0" dirty="0" smtClean="0"/>
              <a:t> et la flèche diminuent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0BA76-F2B2-458B-BDAB-F2F2C0F8F42A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Scanner topo: 1 chaque côté suffit, l’assemblage des nuages se fait sur base des cibles</a:t>
            </a:r>
            <a:r>
              <a:rPr lang="fr-BE" baseline="0" dirty="0" smtClean="0"/>
              <a:t> mesurés, plus précis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0BA76-F2B2-458B-BDAB-F2F2C0F8F42A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Résultat</a:t>
            </a:r>
            <a:r>
              <a:rPr lang="fr-BE" baseline="0" dirty="0" smtClean="0"/>
              <a:t> assez satisfaisant: indique l’endroit où on a la flèche max (à environ 90m de la pile) et l’ordre de grandeur assez bon (mesure de Dino est de 608mm);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0BA76-F2B2-458B-BDAB-F2F2C0F8F42A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Résultats assez bons</a:t>
            </a:r>
            <a:r>
              <a:rPr lang="fr-BE" baseline="0" dirty="0" smtClean="0"/>
              <a:t>, notre scanner a plus d’erreur à mi-travée==l’endroit où on a moins de points    Flèches bleues== endroits des piles==deux points fixes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0BA76-F2B2-458B-BDAB-F2F2C0F8F42A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0BA76-F2B2-458B-BDAB-F2F2C0F8F42A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Résultats</a:t>
            </a:r>
            <a:r>
              <a:rPr lang="fr-BE" baseline="0" dirty="0" smtClean="0"/>
              <a:t> 3D moins précis, car rotation calculée sur base de 2 mesures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0BA76-F2B2-458B-BDAB-F2F2C0F8F42A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Résultat moins bon, car les mesures sont plus</a:t>
            </a:r>
            <a:r>
              <a:rPr lang="fr-BE" baseline="0" dirty="0" smtClean="0"/>
              <a:t> petites et les points irréguliers sont donc plus remarquables (aussi </a:t>
            </a:r>
            <a:r>
              <a:rPr lang="fr-BE" baseline="0" smtClean="0"/>
              <a:t>les erreurs)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0BA76-F2B2-458B-BDAB-F2F2C0F8F42A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0BA76-F2B2-458B-BDAB-F2F2C0F8F42A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Résultats (du scanner de topo) moins précis par rapport aux</a:t>
            </a:r>
            <a:r>
              <a:rPr lang="fr-BE" baseline="0" dirty="0" smtClean="0"/>
              <a:t> résultats de la phase chargée, et les rotations sont pas mesurables, car les erreurs sont dans le même ordre de grandeur que les résultats.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0BA76-F2B2-458B-BDAB-F2F2C0F8F42A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 descr="bas_dgo1_0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957888"/>
            <a:ext cx="91440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9" descr="P0_logo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514600"/>
            <a:ext cx="4365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9" descr="bandelette_coul.gif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7"/>
          <p:cNvSpPr txBox="1">
            <a:spLocks noChangeArrowheads="1"/>
          </p:cNvSpPr>
          <p:nvPr userDrawn="1"/>
        </p:nvSpPr>
        <p:spPr bwMode="auto">
          <a:xfrm>
            <a:off x="1403350" y="6477000"/>
            <a:ext cx="180022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>
              <a:spcBef>
                <a:spcPct val="50000"/>
              </a:spcBef>
            </a:pPr>
            <a:fld id="{9C41922B-9916-476C-89CA-44225EAD7C08}" type="slidenum">
              <a:rPr lang="fr-FR" sz="1100">
                <a:solidFill>
                  <a:srgbClr val="595959"/>
                </a:solidFill>
                <a:latin typeface="Arial" charset="0"/>
              </a:rPr>
              <a:pPr>
                <a:spcBef>
                  <a:spcPct val="50000"/>
                </a:spcBef>
              </a:pPr>
              <a:t>‹N°›</a:t>
            </a:fld>
            <a:r>
              <a:rPr lang="fr-FR" sz="1100">
                <a:latin typeface="Arial" charset="0"/>
              </a:rPr>
              <a:t> </a:t>
            </a:r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720000" y="540000"/>
            <a:ext cx="7920000" cy="1144587"/>
          </a:xfrm>
        </p:spPr>
        <p:txBody>
          <a:bodyPr/>
          <a:lstStyle>
            <a:lvl1pPr>
              <a:defRPr cap="all">
                <a:solidFill>
                  <a:srgbClr val="595959"/>
                </a:solidFill>
              </a:defRPr>
            </a:lvl1pPr>
          </a:lstStyle>
          <a:p>
            <a:r>
              <a:rPr lang="de-DE" dirty="0" err="1"/>
              <a:t>Cliquez</a:t>
            </a:r>
            <a:r>
              <a:rPr lang="de-DE" dirty="0"/>
              <a:t> et </a:t>
            </a:r>
            <a:r>
              <a:rPr lang="de-DE" dirty="0" err="1"/>
              <a:t>modifiez</a:t>
            </a:r>
            <a:r>
              <a:rPr lang="de-DE" dirty="0"/>
              <a:t> le </a:t>
            </a:r>
            <a:r>
              <a:rPr lang="de-DE" dirty="0" err="1" smtClean="0"/>
              <a:t>titre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C5C9B0-00BC-4C25-A322-26DA104F356B}" type="slidenum">
              <a:rPr lang="fr-FR"/>
              <a:pPr/>
              <a:t>‹N°›</a:t>
            </a:fld>
            <a:r>
              <a:rPr lang="fr-FR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4E678B-7051-44AD-A83A-5A9F0741B53F}" type="slidenum">
              <a:rPr lang="fr-FR"/>
              <a:pPr/>
              <a:t>‹N°›</a:t>
            </a:fld>
            <a:r>
              <a:rPr lang="fr-FR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19200" y="1905000"/>
            <a:ext cx="3632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03800" y="1905000"/>
            <a:ext cx="3632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921E13-82C7-41CD-A841-008753326CBD}" type="slidenum">
              <a:rPr lang="fr-FR"/>
              <a:pPr/>
              <a:t>‹N°›</a:t>
            </a:fld>
            <a:r>
              <a:rPr lang="fr-FR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cap="all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B28A44-76A1-43CE-833C-E172DC2FE6BE}" type="slidenum">
              <a:rPr lang="fr-FR"/>
              <a:pPr/>
              <a:t>‹N°›</a:t>
            </a:fld>
            <a:r>
              <a:rPr lang="fr-FR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3A93D9-6D89-45E9-A80E-0377322E63F9}" type="slidenum">
              <a:rPr lang="fr-FR"/>
              <a:pPr/>
              <a:t>‹N°›</a:t>
            </a:fld>
            <a:r>
              <a:rPr lang="fr-FR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A62C4A-B8E8-4B05-A734-0685730A1FE0}" type="slidenum">
              <a:rPr lang="fr-FR"/>
              <a:pPr/>
              <a:t>‹N°›</a:t>
            </a:fld>
            <a:r>
              <a:rPr lang="fr-FR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9FDEFA-DD6B-4FF0-BDF5-45116A3694A9}" type="slidenum">
              <a:rPr lang="fr-FR"/>
              <a:pPr/>
              <a:t>‹N°›</a:t>
            </a:fld>
            <a:r>
              <a:rPr lang="fr-FR"/>
              <a:t>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cap="all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0704C9-8F23-46AE-BDBA-CF1A2470ACDE}" type="slidenum">
              <a:rPr lang="fr-FR"/>
              <a:pPr/>
              <a:t>‹N°›</a:t>
            </a:fld>
            <a:r>
              <a:rPr lang="fr-FR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6" descr="bas_dgo1.gif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5957888"/>
            <a:ext cx="91440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539750"/>
            <a:ext cx="7920038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619250"/>
            <a:ext cx="7920038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03350" y="6477000"/>
            <a:ext cx="180022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100">
                <a:solidFill>
                  <a:srgbClr val="595959"/>
                </a:solidFill>
                <a:latin typeface="Arial" charset="0"/>
              </a:defRPr>
            </a:lvl1pPr>
          </a:lstStyle>
          <a:p>
            <a:fld id="{82594402-302D-45AC-91B4-931AE04E0659}" type="slidenum">
              <a:rPr lang="fr-FR"/>
              <a:pPr/>
              <a:t>‹N°›</a:t>
            </a:fld>
            <a:r>
              <a:rPr lang="fr-FR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30" name="Image 9" descr="bandelette_coul.gif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 cap="all">
          <a:solidFill>
            <a:srgbClr val="595959"/>
          </a:solidFill>
          <a:latin typeface="+mj-lt"/>
          <a:ea typeface="Geneva" pitchFamily="96" charset="-128"/>
          <a:cs typeface="Geneva" pitchFamily="9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95959"/>
          </a:solidFill>
          <a:latin typeface="Verdana" pitchFamily="84" charset="0"/>
          <a:ea typeface="Geneva" pitchFamily="96" charset="-128"/>
          <a:cs typeface="Geneva" pitchFamily="9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95959"/>
          </a:solidFill>
          <a:latin typeface="Verdana" pitchFamily="84" charset="0"/>
          <a:ea typeface="Geneva" pitchFamily="96" charset="-128"/>
          <a:cs typeface="Geneva" pitchFamily="9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95959"/>
          </a:solidFill>
          <a:latin typeface="Verdana" pitchFamily="84" charset="0"/>
          <a:ea typeface="Geneva" pitchFamily="96" charset="-128"/>
          <a:cs typeface="Geneva" pitchFamily="9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95959"/>
          </a:solidFill>
          <a:latin typeface="Verdana" pitchFamily="84" charset="0"/>
          <a:ea typeface="Geneva" pitchFamily="96" charset="-128"/>
          <a:cs typeface="Geneva" pitchFamily="9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C3092C"/>
          </a:solidFill>
          <a:latin typeface="Verdana" pitchFamily="8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C3092C"/>
          </a:solidFill>
          <a:latin typeface="Verdana" pitchFamily="8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C3092C"/>
          </a:solidFill>
          <a:latin typeface="Verdana" pitchFamily="8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C3092C"/>
          </a:solidFill>
          <a:latin typeface="Verdana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Geneva" pitchFamily="96" charset="-128"/>
          <a:cs typeface="Geneva" pitchFamily="9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pitchFamily="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  <a:ea typeface="Geneva" pitchFamily="112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Geneva" pitchFamily="112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Geneva" pitchFamily="112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Geneva" pitchFamily="112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Geneva" pitchFamily="112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Geneva" pitchFamily="112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Geneva" pitchFamily="112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5576" y="4437112"/>
            <a:ext cx="7772400" cy="1500187"/>
          </a:xfrm>
        </p:spPr>
        <p:txBody>
          <a:bodyPr/>
          <a:lstStyle/>
          <a:p>
            <a:pPr algn="ctr"/>
            <a:r>
              <a:rPr lang="fr-BE" sz="3600" dirty="0" smtClean="0"/>
              <a:t/>
            </a:r>
            <a:br>
              <a:rPr lang="fr-BE" sz="3600" dirty="0" smtClean="0"/>
            </a:br>
            <a:r>
              <a:rPr lang="fr-BE" sz="3600" dirty="0" smtClean="0"/>
              <a:t>Essai de pont:</a:t>
            </a:r>
          </a:p>
          <a:p>
            <a:pPr algn="ctr"/>
            <a:r>
              <a:rPr lang="fr-BE" sz="3600" dirty="0" smtClean="0"/>
              <a:t>Passerelle de la </a:t>
            </a:r>
            <a:r>
              <a:rPr lang="fr-BE" sz="3600" dirty="0" err="1" smtClean="0"/>
              <a:t>Boverie</a:t>
            </a:r>
            <a:r>
              <a:rPr lang="fr-BE" sz="3600" dirty="0" smtClean="0"/>
              <a:t> –</a:t>
            </a:r>
          </a:p>
          <a:p>
            <a:pPr algn="ctr"/>
            <a:r>
              <a:rPr lang="fr-BE" sz="3600" dirty="0" smtClean="0"/>
              <a:t>Partie Scanner 3D</a:t>
            </a:r>
            <a:endParaRPr lang="fr-BE" sz="3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678B-7051-44AD-A83A-5A9F0741B53F}" type="slidenum">
              <a:rPr lang="fr-FR" smtClean="0"/>
              <a:pPr/>
              <a:t>1</a:t>
            </a:fld>
            <a:r>
              <a:rPr lang="fr-FR" smtClean="0">
                <a:solidFill>
                  <a:schemeClr val="bg1"/>
                </a:solidFill>
              </a:rPr>
              <a:t> </a:t>
            </a:r>
            <a:endParaRPr lang="fr-FR">
              <a:solidFill>
                <a:schemeClr val="bg1"/>
              </a:solidFill>
            </a:endParaRPr>
          </a:p>
        </p:txBody>
      </p:sp>
      <p:pic>
        <p:nvPicPr>
          <p:cNvPr id="7" name="Image 6" descr="boverie 1.jpg"/>
          <p:cNvPicPr>
            <a:picLocks noChangeAspect="1"/>
          </p:cNvPicPr>
          <p:nvPr/>
        </p:nvPicPr>
        <p:blipFill>
          <a:blip r:embed="rId2"/>
          <a:srcRect t="13251" b="32150"/>
          <a:stretch>
            <a:fillRect/>
          </a:stretch>
        </p:blipFill>
        <p:spPr>
          <a:xfrm>
            <a:off x="0" y="116632"/>
            <a:ext cx="9144000" cy="3744416"/>
          </a:xfrm>
          <a:prstGeom prst="rect">
            <a:avLst/>
          </a:prstGeom>
        </p:spPr>
      </p:pic>
      <p:sp>
        <p:nvSpPr>
          <p:cNvPr id="9" name="Flèche gauche 8"/>
          <p:cNvSpPr/>
          <p:nvPr/>
        </p:nvSpPr>
        <p:spPr bwMode="auto">
          <a:xfrm rot="20256767">
            <a:off x="982744" y="3217817"/>
            <a:ext cx="432048" cy="144016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84" charset="0"/>
            </a:endParaRPr>
          </a:p>
        </p:txBody>
      </p:sp>
      <p:sp>
        <p:nvSpPr>
          <p:cNvPr id="10" name="Flèche gauche 9"/>
          <p:cNvSpPr/>
          <p:nvPr/>
        </p:nvSpPr>
        <p:spPr bwMode="auto">
          <a:xfrm rot="19987698">
            <a:off x="116726" y="3086818"/>
            <a:ext cx="432048" cy="144016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725" y="539751"/>
            <a:ext cx="7920038" cy="801018"/>
          </a:xfrm>
        </p:spPr>
        <p:txBody>
          <a:bodyPr/>
          <a:lstStyle/>
          <a:p>
            <a:pPr algn="ctr"/>
            <a:r>
              <a:rPr lang="fr-BE" sz="2800" dirty="0" smtClean="0"/>
              <a:t>Résultats:</a:t>
            </a:r>
            <a:br>
              <a:rPr lang="fr-BE" sz="2800" dirty="0" smtClean="0"/>
            </a:br>
            <a:r>
              <a:rPr lang="fr-BE" b="0" dirty="0" smtClean="0">
                <a:latin typeface="Calibri" pitchFamily="34" charset="0"/>
              </a:rPr>
              <a:t>Phase initiale et Phase déchargée</a:t>
            </a:r>
            <a:endParaRPr lang="fr-BE" b="0" dirty="0">
              <a:latin typeface="Calibri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C9B0-00BC-4C25-A322-26DA104F356B}" type="slidenum">
              <a:rPr lang="fr-FR" smtClean="0"/>
              <a:pPr/>
              <a:t>10</a:t>
            </a:fld>
            <a:r>
              <a:rPr lang="fr-FR" smtClean="0">
                <a:solidFill>
                  <a:schemeClr val="bg1"/>
                </a:solidFill>
              </a:rPr>
              <a:t> </a:t>
            </a:r>
            <a:endParaRPr lang="fr-FR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624" y="1268760"/>
            <a:ext cx="7200800" cy="470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lèche vers le haut 8"/>
          <p:cNvSpPr/>
          <p:nvPr/>
        </p:nvSpPr>
        <p:spPr bwMode="auto">
          <a:xfrm>
            <a:off x="1475656" y="1844824"/>
            <a:ext cx="216024" cy="36004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84" charset="0"/>
            </a:endParaRPr>
          </a:p>
        </p:txBody>
      </p:sp>
      <p:sp>
        <p:nvSpPr>
          <p:cNvPr id="10" name="Flèche vers le haut 9"/>
          <p:cNvSpPr/>
          <p:nvPr/>
        </p:nvSpPr>
        <p:spPr bwMode="auto">
          <a:xfrm>
            <a:off x="6588224" y="1844824"/>
            <a:ext cx="216024" cy="36004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725" y="539751"/>
            <a:ext cx="7920038" cy="801018"/>
          </a:xfrm>
        </p:spPr>
        <p:txBody>
          <a:bodyPr/>
          <a:lstStyle/>
          <a:p>
            <a:pPr algn="ctr"/>
            <a:r>
              <a:rPr lang="fr-BE" sz="2800" dirty="0" smtClean="0"/>
              <a:t>Résultats:</a:t>
            </a:r>
            <a:br>
              <a:rPr lang="fr-BE" sz="2800" dirty="0" smtClean="0"/>
            </a:br>
            <a:r>
              <a:rPr lang="fr-BE" b="0" dirty="0" smtClean="0">
                <a:latin typeface="Calibri" pitchFamily="34" charset="0"/>
              </a:rPr>
              <a:t>Phase initiale et Phase déchargée</a:t>
            </a:r>
            <a:endParaRPr lang="fr-BE" b="0" dirty="0">
              <a:latin typeface="Calibri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C9B0-00BC-4C25-A322-26DA104F356B}" type="slidenum">
              <a:rPr lang="fr-FR" smtClean="0"/>
              <a:pPr/>
              <a:t>11</a:t>
            </a:fld>
            <a:r>
              <a:rPr lang="fr-FR" smtClean="0">
                <a:solidFill>
                  <a:schemeClr val="bg1"/>
                </a:solidFill>
              </a:rPr>
              <a:t> </a:t>
            </a:r>
            <a:endParaRPr lang="fr-FR">
              <a:solidFill>
                <a:schemeClr val="bg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632" y="1268760"/>
            <a:ext cx="6994748" cy="457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lèche vers le haut 7"/>
          <p:cNvSpPr/>
          <p:nvPr/>
        </p:nvSpPr>
        <p:spPr bwMode="auto">
          <a:xfrm>
            <a:off x="1691680" y="1772816"/>
            <a:ext cx="216024" cy="36004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84" charset="0"/>
            </a:endParaRPr>
          </a:p>
        </p:txBody>
      </p:sp>
      <p:sp>
        <p:nvSpPr>
          <p:cNvPr id="9" name="Flèche vers le haut 8"/>
          <p:cNvSpPr/>
          <p:nvPr/>
        </p:nvSpPr>
        <p:spPr bwMode="auto">
          <a:xfrm>
            <a:off x="7596336" y="1772816"/>
            <a:ext cx="216024" cy="36004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725" y="539751"/>
            <a:ext cx="7920038" cy="801018"/>
          </a:xfrm>
        </p:spPr>
        <p:txBody>
          <a:bodyPr/>
          <a:lstStyle/>
          <a:p>
            <a:pPr algn="ctr"/>
            <a:r>
              <a:rPr lang="fr-BE" sz="2800" dirty="0" smtClean="0"/>
              <a:t>Résultats:</a:t>
            </a:r>
            <a:br>
              <a:rPr lang="fr-BE" sz="2800" dirty="0" smtClean="0"/>
            </a:br>
            <a:r>
              <a:rPr lang="fr-BE" b="0" dirty="0" smtClean="0">
                <a:latin typeface="Calibri" pitchFamily="34" charset="0"/>
              </a:rPr>
              <a:t>Phase initiale et Phase déchargée</a:t>
            </a:r>
            <a:endParaRPr lang="fr-BE" b="0" dirty="0">
              <a:latin typeface="Calibri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C9B0-00BC-4C25-A322-26DA104F356B}" type="slidenum">
              <a:rPr lang="fr-FR" smtClean="0"/>
              <a:pPr/>
              <a:t>12</a:t>
            </a:fld>
            <a:r>
              <a:rPr lang="fr-FR" smtClean="0">
                <a:solidFill>
                  <a:schemeClr val="bg1"/>
                </a:solidFill>
              </a:rPr>
              <a:t> </a:t>
            </a:r>
            <a:endParaRPr lang="fr-FR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628800"/>
            <a:ext cx="8508469" cy="319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725" y="539751"/>
            <a:ext cx="7920038" cy="801018"/>
          </a:xfrm>
        </p:spPr>
        <p:txBody>
          <a:bodyPr/>
          <a:lstStyle/>
          <a:p>
            <a:pPr algn="ctr"/>
            <a:r>
              <a:rPr lang="fr-BE" sz="2800" dirty="0" smtClean="0"/>
              <a:t>Résultats:</a:t>
            </a:r>
            <a:br>
              <a:rPr lang="fr-BE" sz="2800" dirty="0" smtClean="0"/>
            </a:br>
            <a:r>
              <a:rPr lang="fr-BE" b="0" dirty="0" smtClean="0">
                <a:latin typeface="Calibri" pitchFamily="34" charset="0"/>
              </a:rPr>
              <a:t>Coupes des 3 phases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C9B0-00BC-4C25-A322-26DA104F356B}" type="slidenum">
              <a:rPr lang="fr-FR" smtClean="0"/>
              <a:pPr/>
              <a:t>13</a:t>
            </a:fld>
            <a:r>
              <a:rPr lang="fr-FR" smtClean="0">
                <a:solidFill>
                  <a:schemeClr val="bg1"/>
                </a:solidFill>
              </a:rPr>
              <a:t> </a:t>
            </a:r>
            <a:endParaRPr lang="fr-FR">
              <a:solidFill>
                <a:schemeClr val="bg1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7704" y="1700808"/>
            <a:ext cx="5760720" cy="119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95536" y="126876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800" dirty="0" smtClean="0"/>
              <a:t>Coupe à 0m</a:t>
            </a:r>
            <a:endParaRPr lang="fr-BE" sz="1800" dirty="0"/>
          </a:p>
        </p:txBody>
      </p:sp>
      <p:sp>
        <p:nvSpPr>
          <p:cNvPr id="7" name="ZoneTexte 6"/>
          <p:cNvSpPr txBox="1"/>
          <p:nvPr/>
        </p:nvSpPr>
        <p:spPr>
          <a:xfrm>
            <a:off x="467544" y="357301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800" dirty="0" smtClean="0"/>
              <a:t>Coupe à 20m</a:t>
            </a:r>
            <a:endParaRPr lang="fr-BE" sz="1800" dirty="0"/>
          </a:p>
        </p:txBody>
      </p:sp>
      <p:pic>
        <p:nvPicPr>
          <p:cNvPr id="8" name="Imag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7704" y="4365104"/>
            <a:ext cx="5760720" cy="83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725" y="539751"/>
            <a:ext cx="7920038" cy="801018"/>
          </a:xfrm>
        </p:spPr>
        <p:txBody>
          <a:bodyPr/>
          <a:lstStyle/>
          <a:p>
            <a:pPr algn="ctr"/>
            <a:r>
              <a:rPr lang="fr-BE" sz="2800" dirty="0" smtClean="0"/>
              <a:t>Résultats:</a:t>
            </a:r>
            <a:br>
              <a:rPr lang="fr-BE" sz="2800" dirty="0" smtClean="0"/>
            </a:br>
            <a:r>
              <a:rPr lang="fr-BE" b="0" dirty="0" smtClean="0">
                <a:latin typeface="Calibri" pitchFamily="34" charset="0"/>
              </a:rPr>
              <a:t>Coupes des 3 phases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C9B0-00BC-4C25-A322-26DA104F356B}" type="slidenum">
              <a:rPr lang="fr-FR" smtClean="0"/>
              <a:pPr/>
              <a:t>14</a:t>
            </a:fld>
            <a:r>
              <a:rPr lang="fr-FR" smtClean="0">
                <a:solidFill>
                  <a:schemeClr val="bg1"/>
                </a:solidFill>
              </a:rPr>
              <a:t> 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536" y="126876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800" dirty="0" smtClean="0"/>
              <a:t>Coupe à 60m</a:t>
            </a:r>
            <a:endParaRPr lang="fr-BE" sz="1800" dirty="0"/>
          </a:p>
        </p:txBody>
      </p:sp>
      <p:sp>
        <p:nvSpPr>
          <p:cNvPr id="7" name="ZoneTexte 6"/>
          <p:cNvSpPr txBox="1"/>
          <p:nvPr/>
        </p:nvSpPr>
        <p:spPr>
          <a:xfrm>
            <a:off x="467544" y="357301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800" dirty="0" smtClean="0"/>
              <a:t>Coupe à 90m</a:t>
            </a:r>
            <a:endParaRPr lang="fr-BE" sz="1800" dirty="0"/>
          </a:p>
        </p:txBody>
      </p:sp>
      <p:pic>
        <p:nvPicPr>
          <p:cNvPr id="9" name="Imag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80" y="1916832"/>
            <a:ext cx="5760720" cy="105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1680" y="4149080"/>
            <a:ext cx="5760720" cy="126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725" y="539751"/>
            <a:ext cx="7920038" cy="801018"/>
          </a:xfrm>
        </p:spPr>
        <p:txBody>
          <a:bodyPr/>
          <a:lstStyle/>
          <a:p>
            <a:pPr algn="ctr"/>
            <a:r>
              <a:rPr lang="fr-BE" sz="2800" dirty="0" smtClean="0"/>
              <a:t>Résultats:</a:t>
            </a:r>
            <a:br>
              <a:rPr lang="fr-BE" sz="2800" dirty="0" smtClean="0"/>
            </a:br>
            <a:r>
              <a:rPr lang="fr-BE" b="0" dirty="0" smtClean="0">
                <a:latin typeface="Calibri" pitchFamily="34" charset="0"/>
              </a:rPr>
              <a:t>Coupes des 3 phases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C9B0-00BC-4C25-A322-26DA104F356B}" type="slidenum">
              <a:rPr lang="fr-FR" smtClean="0"/>
              <a:pPr/>
              <a:t>15</a:t>
            </a:fld>
            <a:r>
              <a:rPr lang="fr-FR" smtClean="0">
                <a:solidFill>
                  <a:schemeClr val="bg1"/>
                </a:solidFill>
              </a:rPr>
              <a:t> 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536" y="1268760"/>
            <a:ext cx="1522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800" dirty="0" smtClean="0"/>
              <a:t>Coupe à 110m</a:t>
            </a:r>
            <a:endParaRPr lang="fr-BE" sz="1800" dirty="0"/>
          </a:p>
        </p:txBody>
      </p:sp>
      <p:sp>
        <p:nvSpPr>
          <p:cNvPr id="7" name="ZoneTexte 6"/>
          <p:cNvSpPr txBox="1"/>
          <p:nvPr/>
        </p:nvSpPr>
        <p:spPr>
          <a:xfrm>
            <a:off x="467544" y="357301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800" dirty="0" smtClean="0"/>
              <a:t>Coupe à 120m</a:t>
            </a:r>
            <a:endParaRPr lang="fr-BE" sz="1800" dirty="0"/>
          </a:p>
        </p:txBody>
      </p:sp>
      <p:pic>
        <p:nvPicPr>
          <p:cNvPr id="8" name="Imag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688" y="2132856"/>
            <a:ext cx="5760720" cy="9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688" y="4437112"/>
            <a:ext cx="5760720" cy="68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z="2800" dirty="0" smtClean="0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 Résultats globalement satisfaisants</a:t>
            </a:r>
          </a:p>
          <a:p>
            <a:r>
              <a:rPr lang="fr-BE" dirty="0" smtClean="0"/>
              <a:t> Modèle 3D permet de connaître le comportement de l’ouvrage en tout point (sauf les endroits où on n’a pas assez de points) </a:t>
            </a:r>
          </a:p>
          <a:p>
            <a:r>
              <a:rPr lang="fr-BE" dirty="0" smtClean="0"/>
              <a:t> </a:t>
            </a:r>
            <a:r>
              <a:rPr lang="fr-BE" dirty="0" smtClean="0"/>
              <a:t>Les résultats des 2 scanners n’ont pas beaucoup de différences sauf à la mi-travée; le scanner topo évite le problème d’assemblage manuel</a:t>
            </a:r>
          </a:p>
          <a:p>
            <a:pPr>
              <a:buNone/>
            </a:pP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C9B0-00BC-4C25-A322-26DA104F356B}" type="slidenum">
              <a:rPr lang="fr-FR" smtClean="0"/>
              <a:pPr/>
              <a:t>16</a:t>
            </a:fld>
            <a:r>
              <a:rPr lang="fr-FR" smtClean="0">
                <a:solidFill>
                  <a:schemeClr val="bg1"/>
                </a:solidFill>
              </a:rPr>
              <a:t> </a:t>
            </a:r>
            <a:endParaRPr lang="fr-F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C9B0-00BC-4C25-A322-26DA104F356B}" type="slidenum">
              <a:rPr lang="fr-FR" smtClean="0"/>
              <a:pPr/>
              <a:t>2</a:t>
            </a:fld>
            <a:r>
              <a:rPr lang="fr-FR" smtClean="0">
                <a:solidFill>
                  <a:schemeClr val="bg1"/>
                </a:solidFill>
              </a:rPr>
              <a:t> </a:t>
            </a:r>
            <a:endParaRPr lang="fr-FR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80728"/>
            <a:ext cx="9144000" cy="211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429000"/>
            <a:ext cx="9143999" cy="235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z="2800" dirty="0" smtClean="0"/>
              <a:t>Scanner 3D</a:t>
            </a:r>
            <a:endParaRPr lang="fr-BE" sz="2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C9B0-00BC-4C25-A322-26DA104F356B}" type="slidenum">
              <a:rPr lang="fr-FR" smtClean="0"/>
              <a:pPr/>
              <a:t>3</a:t>
            </a:fld>
            <a:r>
              <a:rPr lang="fr-FR" smtClean="0">
                <a:solidFill>
                  <a:schemeClr val="bg1"/>
                </a:solidFill>
              </a:rPr>
              <a:t> </a:t>
            </a:r>
            <a:endParaRPr lang="fr-FR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268760"/>
            <a:ext cx="8201050" cy="248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t="6047"/>
          <a:stretch>
            <a:fillRect/>
          </a:stretch>
        </p:blipFill>
        <p:spPr bwMode="auto">
          <a:xfrm>
            <a:off x="467544" y="3717032"/>
            <a:ext cx="8208912" cy="231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z="2800" dirty="0" smtClean="0"/>
              <a:t>Scanner 3D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C9B0-00BC-4C25-A322-26DA104F356B}" type="slidenum">
              <a:rPr lang="fr-FR" smtClean="0"/>
              <a:pPr/>
              <a:t>4</a:t>
            </a:fld>
            <a:r>
              <a:rPr lang="fr-FR" smtClean="0">
                <a:solidFill>
                  <a:schemeClr val="bg1"/>
                </a:solidFill>
              </a:rPr>
              <a:t> </a:t>
            </a:r>
            <a:endParaRPr lang="fr-FR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1520" y="1772816"/>
            <a:ext cx="865419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725" y="539751"/>
            <a:ext cx="7920038" cy="801018"/>
          </a:xfrm>
        </p:spPr>
        <p:txBody>
          <a:bodyPr/>
          <a:lstStyle/>
          <a:p>
            <a:pPr algn="ctr"/>
            <a:r>
              <a:rPr lang="fr-BE" sz="2800" dirty="0" smtClean="0"/>
              <a:t>Résultats:</a:t>
            </a:r>
            <a:br>
              <a:rPr lang="fr-BE" sz="2800" dirty="0" smtClean="0"/>
            </a:br>
            <a:r>
              <a:rPr lang="fr-BE" b="0" dirty="0" smtClean="0">
                <a:latin typeface="Calibri" pitchFamily="34" charset="0"/>
              </a:rPr>
              <a:t>Phase initiale et Phase chargée</a:t>
            </a:r>
            <a:endParaRPr lang="fr-BE" b="0" dirty="0">
              <a:latin typeface="Calibri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C9B0-00BC-4C25-A322-26DA104F356B}" type="slidenum">
              <a:rPr lang="fr-FR" smtClean="0"/>
              <a:pPr/>
              <a:t>5</a:t>
            </a:fld>
            <a:r>
              <a:rPr lang="fr-FR" smtClean="0">
                <a:solidFill>
                  <a:schemeClr val="bg1"/>
                </a:solidFill>
              </a:rPr>
              <a:t> </a:t>
            </a:r>
            <a:endParaRPr lang="fr-FR">
              <a:solidFill>
                <a:schemeClr val="bg1"/>
              </a:solidFill>
            </a:endParaRPr>
          </a:p>
        </p:txBody>
      </p:sp>
      <p:pic>
        <p:nvPicPr>
          <p:cNvPr id="5" name="Espace réservé du contenu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9632" y="1340768"/>
            <a:ext cx="6768752" cy="432048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123728" y="5589240"/>
            <a:ext cx="5116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/>
              <a:t>Comparaison nuage à nuage: phase initiale et phase chargée</a:t>
            </a:r>
            <a:endParaRPr lang="fr-BE" sz="1600" dirty="0"/>
          </a:p>
        </p:txBody>
      </p:sp>
      <p:cxnSp>
        <p:nvCxnSpPr>
          <p:cNvPr id="8" name="Connecteur droit avec flèche 7"/>
          <p:cNvCxnSpPr/>
          <p:nvPr/>
        </p:nvCxnSpPr>
        <p:spPr bwMode="auto">
          <a:xfrm flipH="1" flipV="1">
            <a:off x="4355976" y="3284984"/>
            <a:ext cx="2952328" cy="20162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9" name="ZoneTexte 8"/>
          <p:cNvSpPr txBox="1"/>
          <p:nvPr/>
        </p:nvSpPr>
        <p:spPr>
          <a:xfrm rot="2161244">
            <a:off x="5102435" y="4147969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~90m</a:t>
            </a:r>
            <a:endParaRPr lang="fr-B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725" y="539751"/>
            <a:ext cx="7920038" cy="801018"/>
          </a:xfrm>
        </p:spPr>
        <p:txBody>
          <a:bodyPr/>
          <a:lstStyle/>
          <a:p>
            <a:pPr algn="ctr"/>
            <a:r>
              <a:rPr lang="fr-BE" sz="2800" dirty="0" smtClean="0"/>
              <a:t>Résultats:</a:t>
            </a:r>
            <a:br>
              <a:rPr lang="fr-BE" sz="2800" dirty="0" smtClean="0"/>
            </a:br>
            <a:r>
              <a:rPr lang="fr-BE" b="0" dirty="0" smtClean="0">
                <a:latin typeface="Calibri" pitchFamily="34" charset="0"/>
              </a:rPr>
              <a:t>Phase initiale et Phase chargée</a:t>
            </a:r>
            <a:endParaRPr lang="fr-BE" b="0" dirty="0">
              <a:latin typeface="Calibri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C9B0-00BC-4C25-A322-26DA104F356B}" type="slidenum">
              <a:rPr lang="fr-FR" smtClean="0"/>
              <a:pPr/>
              <a:t>6</a:t>
            </a:fld>
            <a:r>
              <a:rPr lang="fr-FR" smtClean="0">
                <a:solidFill>
                  <a:schemeClr val="bg1"/>
                </a:solidFill>
              </a:rPr>
              <a:t> </a:t>
            </a:r>
            <a:endParaRPr lang="fr-FR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1268760"/>
            <a:ext cx="715586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lèche vers le haut 14"/>
          <p:cNvSpPr/>
          <p:nvPr/>
        </p:nvSpPr>
        <p:spPr bwMode="auto">
          <a:xfrm>
            <a:off x="1259632" y="2060848"/>
            <a:ext cx="216024" cy="36004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84" charset="0"/>
            </a:endParaRPr>
          </a:p>
        </p:txBody>
      </p:sp>
      <p:sp>
        <p:nvSpPr>
          <p:cNvPr id="16" name="Flèche vers le haut 15"/>
          <p:cNvSpPr/>
          <p:nvPr/>
        </p:nvSpPr>
        <p:spPr bwMode="auto">
          <a:xfrm>
            <a:off x="7164288" y="2060848"/>
            <a:ext cx="216024" cy="36004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725" y="539751"/>
            <a:ext cx="7920038" cy="801018"/>
          </a:xfrm>
        </p:spPr>
        <p:txBody>
          <a:bodyPr/>
          <a:lstStyle/>
          <a:p>
            <a:pPr algn="ctr"/>
            <a:r>
              <a:rPr lang="fr-BE" sz="2800" dirty="0" smtClean="0"/>
              <a:t>Résultats:</a:t>
            </a:r>
            <a:br>
              <a:rPr lang="fr-BE" sz="2800" dirty="0" smtClean="0"/>
            </a:br>
            <a:r>
              <a:rPr lang="fr-BE" b="0" dirty="0" smtClean="0">
                <a:latin typeface="Calibri" pitchFamily="34" charset="0"/>
              </a:rPr>
              <a:t>Phase initiale et Phase chargée</a:t>
            </a:r>
            <a:endParaRPr lang="fr-BE" b="0" dirty="0">
              <a:latin typeface="Calibri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C9B0-00BC-4C25-A322-26DA104F356B}" type="slidenum">
              <a:rPr lang="fr-FR" smtClean="0"/>
              <a:pPr/>
              <a:t>7</a:t>
            </a:fld>
            <a:r>
              <a:rPr lang="fr-FR" smtClean="0">
                <a:solidFill>
                  <a:schemeClr val="bg1"/>
                </a:solidFill>
              </a:rPr>
              <a:t> </a:t>
            </a:r>
            <a:endParaRPr lang="fr-FR">
              <a:solidFill>
                <a:schemeClr val="bg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1268760"/>
            <a:ext cx="7416824" cy="485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lèche vers le haut 7"/>
          <p:cNvSpPr/>
          <p:nvPr/>
        </p:nvSpPr>
        <p:spPr bwMode="auto">
          <a:xfrm>
            <a:off x="1259632" y="1772816"/>
            <a:ext cx="216024" cy="36004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84" charset="0"/>
            </a:endParaRPr>
          </a:p>
        </p:txBody>
      </p:sp>
      <p:sp>
        <p:nvSpPr>
          <p:cNvPr id="9" name="Flèche vers le haut 8"/>
          <p:cNvSpPr/>
          <p:nvPr/>
        </p:nvSpPr>
        <p:spPr bwMode="auto">
          <a:xfrm>
            <a:off x="7884368" y="1700808"/>
            <a:ext cx="216024" cy="36004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725" y="539751"/>
            <a:ext cx="7920038" cy="801018"/>
          </a:xfrm>
        </p:spPr>
        <p:txBody>
          <a:bodyPr/>
          <a:lstStyle/>
          <a:p>
            <a:pPr algn="ctr"/>
            <a:r>
              <a:rPr lang="fr-BE" sz="2800" dirty="0" smtClean="0"/>
              <a:t>Résultats:</a:t>
            </a:r>
            <a:br>
              <a:rPr lang="fr-BE" sz="2800" dirty="0" smtClean="0"/>
            </a:br>
            <a:r>
              <a:rPr lang="fr-BE" b="0" dirty="0" smtClean="0">
                <a:latin typeface="Calibri" pitchFamily="34" charset="0"/>
              </a:rPr>
              <a:t>Phase initiale et Phase chargée</a:t>
            </a:r>
            <a:endParaRPr lang="fr-BE" b="0" dirty="0">
              <a:latin typeface="Calibri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C9B0-00BC-4C25-A322-26DA104F356B}" type="slidenum">
              <a:rPr lang="fr-FR" smtClean="0"/>
              <a:pPr/>
              <a:t>8</a:t>
            </a:fld>
            <a:r>
              <a:rPr lang="fr-FR" smtClean="0">
                <a:solidFill>
                  <a:schemeClr val="bg1"/>
                </a:solidFill>
              </a:rPr>
              <a:t> </a:t>
            </a:r>
            <a:endParaRPr lang="fr-FR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1268760"/>
            <a:ext cx="7138764" cy="466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èche vers le haut 6"/>
          <p:cNvSpPr/>
          <p:nvPr/>
        </p:nvSpPr>
        <p:spPr bwMode="auto">
          <a:xfrm>
            <a:off x="1259632" y="1844824"/>
            <a:ext cx="216024" cy="36004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84" charset="0"/>
            </a:endParaRPr>
          </a:p>
        </p:txBody>
      </p:sp>
      <p:sp>
        <p:nvSpPr>
          <p:cNvPr id="8" name="Flèche vers le haut 7"/>
          <p:cNvSpPr/>
          <p:nvPr/>
        </p:nvSpPr>
        <p:spPr bwMode="auto">
          <a:xfrm>
            <a:off x="6516216" y="1844824"/>
            <a:ext cx="216024" cy="36004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725" y="539751"/>
            <a:ext cx="7920038" cy="801018"/>
          </a:xfrm>
        </p:spPr>
        <p:txBody>
          <a:bodyPr/>
          <a:lstStyle/>
          <a:p>
            <a:pPr algn="ctr"/>
            <a:r>
              <a:rPr lang="fr-BE" sz="2800" dirty="0" smtClean="0"/>
              <a:t>Résultats:</a:t>
            </a:r>
            <a:br>
              <a:rPr lang="fr-BE" sz="2800" dirty="0" smtClean="0"/>
            </a:br>
            <a:r>
              <a:rPr lang="fr-BE" b="0" dirty="0" smtClean="0">
                <a:latin typeface="Calibri" pitchFamily="34" charset="0"/>
              </a:rPr>
              <a:t>Phase initiale et Phase déchargée</a:t>
            </a:r>
            <a:endParaRPr lang="fr-BE" b="0" dirty="0">
              <a:latin typeface="Calibri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C9B0-00BC-4C25-A322-26DA104F356B}" type="slidenum">
              <a:rPr lang="fr-FR" smtClean="0"/>
              <a:pPr/>
              <a:t>9</a:t>
            </a:fld>
            <a:r>
              <a:rPr lang="fr-FR" smtClean="0">
                <a:solidFill>
                  <a:schemeClr val="bg1"/>
                </a:solidFill>
              </a:rPr>
              <a:t> </a:t>
            </a:r>
            <a:endParaRPr lang="fr-FR">
              <a:solidFill>
                <a:schemeClr val="bg1"/>
              </a:solidFill>
            </a:endParaRPr>
          </a:p>
        </p:txBody>
      </p:sp>
      <p:pic>
        <p:nvPicPr>
          <p:cNvPr id="7" name="Imag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712" y="1340768"/>
            <a:ext cx="5760640" cy="420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2123728" y="5589240"/>
            <a:ext cx="5310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/>
              <a:t>Comparaison nuage à nuage: phase initiale et phase déchargée</a:t>
            </a:r>
            <a:endParaRPr lang="fr-B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Nouvelle pré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84" charset="0"/>
          </a:defRPr>
        </a:defPPr>
      </a:lstStyle>
    </a:lnDef>
  </a:objectDefaults>
  <a:extraClrSchemeLst>
    <a:extraClrScheme>
      <a:clrScheme name="Nouvelle présentatio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11242</TotalTime>
  <Words>397</Words>
  <Application>Microsoft Office PowerPoint</Application>
  <PresentationFormat>Affichage à l'écran (4:3)</PresentationFormat>
  <Paragraphs>70</Paragraphs>
  <Slides>16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Nouvelle présentation</vt:lpstr>
      <vt:lpstr>Diapositive 1</vt:lpstr>
      <vt:lpstr>Diapositive 2</vt:lpstr>
      <vt:lpstr>Scanner 3D</vt:lpstr>
      <vt:lpstr>Scanner 3D</vt:lpstr>
      <vt:lpstr>Résultats: Phase initiale et Phase chargée</vt:lpstr>
      <vt:lpstr>Résultats: Phase initiale et Phase chargée</vt:lpstr>
      <vt:lpstr>Résultats: Phase initiale et Phase chargée</vt:lpstr>
      <vt:lpstr>Résultats: Phase initiale et Phase chargée</vt:lpstr>
      <vt:lpstr>Résultats: Phase initiale et Phase déchargée</vt:lpstr>
      <vt:lpstr>Résultats: Phase initiale et Phase déchargée</vt:lpstr>
      <vt:lpstr>Résultats: Phase initiale et Phase déchargée</vt:lpstr>
      <vt:lpstr>Résultats: Phase initiale et Phase déchargée</vt:lpstr>
      <vt:lpstr>Résultats: Coupes des 3 phases</vt:lpstr>
      <vt:lpstr>Résultats: Coupes des 3 phases</vt:lpstr>
      <vt:lpstr>Résultats: Coupes des 3 phases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DEPLANCKE Michaël</dc:creator>
  <cp:lastModifiedBy>AL2976</cp:lastModifiedBy>
  <cp:revision>459</cp:revision>
  <cp:lastPrinted>1904-01-01T00:00:00Z</cp:lastPrinted>
  <dcterms:created xsi:type="dcterms:W3CDTF">2010-07-12T12:16:31Z</dcterms:created>
  <dcterms:modified xsi:type="dcterms:W3CDTF">2016-05-30T11:43:19Z</dcterms:modified>
</cp:coreProperties>
</file>