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81" r:id="rId25"/>
    <p:sldId id="282" r:id="rId26"/>
    <p:sldId id="283" r:id="rId27"/>
    <p:sldId id="279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  <p:sldId id="305" r:id="rId47"/>
    <p:sldId id="306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8858" cy="288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5664000"/>
            <a:ext cx="216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3840000"/>
            <a:ext cx="7060578" cy="20592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612735"/>
            <a:ext cx="721058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1200153"/>
            <a:ext cx="3741498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3774102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4EB6A17-D7A4-3049-9C0B-80302430D2B0}" type="datetimeFigureOut">
              <a:rPr lang="fr-FR">
                <a:solidFill>
                  <a:prstClr val="black"/>
                </a:solidFill>
              </a:rPr>
              <a:pPr defTabSz="457200"/>
              <a:t>28/11/2018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E794143-8163-F543-A4DC-FC997488DC9F}" type="slidenum">
              <a:rPr lang="fr-FR">
                <a:solidFill>
                  <a:prstClr val="black"/>
                </a:solidFill>
              </a:rPr>
              <a:pPr defTabSz="4572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4EB6A17-D7A4-3049-9C0B-80302430D2B0}" type="datetimeFigureOut">
              <a:rPr lang="fr-FR">
                <a:solidFill>
                  <a:prstClr val="black"/>
                </a:solidFill>
              </a:rPr>
              <a:pPr defTabSz="457200"/>
              <a:t>28/11/2018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E794143-8163-F543-A4DC-FC997488DC9F}" type="slidenum">
              <a:rPr lang="fr-FR">
                <a:solidFill>
                  <a:prstClr val="black"/>
                </a:solidFill>
              </a:rPr>
              <a:pPr defTabSz="4572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4EB6A17-D7A4-3049-9C0B-80302430D2B0}" type="datetimeFigureOut">
              <a:rPr lang="fr-FR">
                <a:solidFill>
                  <a:prstClr val="black"/>
                </a:solidFill>
              </a:rPr>
              <a:pPr defTabSz="457200"/>
              <a:t>28/11/2018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E794143-8163-F543-A4DC-FC997488DC9F}" type="slidenum">
              <a:rPr lang="fr-FR">
                <a:solidFill>
                  <a:prstClr val="black"/>
                </a:solidFill>
              </a:rPr>
              <a:pPr defTabSz="4572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03362" y="6477003"/>
            <a:ext cx="1800225" cy="179388"/>
          </a:xfrm>
          <a:prstGeom prst="rect">
            <a:avLst/>
          </a:prstGeom>
        </p:spPr>
        <p:txBody>
          <a:bodyPr/>
          <a:lstStyle/>
          <a:p>
            <a:pPr defTabSz="457200"/>
            <a:fld id="{3DEB88D3-F065-4AF3-A7C3-006D6332B8DA}" type="datetimeFigureOut">
              <a:rPr lang="fr-BE">
                <a:solidFill>
                  <a:prstClr val="black"/>
                </a:solidFill>
              </a:rPr>
              <a:pPr defTabSz="457200"/>
              <a:t>28/11/2018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096940B-3C61-4C7B-A82F-CB796B3740C7}" type="slidenum">
              <a:rPr lang="fr-BE">
                <a:solidFill>
                  <a:prstClr val="black"/>
                </a:solidFill>
              </a:rPr>
              <a:pPr defTabSz="457200"/>
              <a:t>‹N°›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4458"/>
            <a:ext cx="8229600" cy="5762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188" y="981079"/>
            <a:ext cx="4038600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02188" y="981077"/>
            <a:ext cx="4038600" cy="24431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802188" y="3576645"/>
            <a:ext cx="4038600" cy="244475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fr-BE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0437" y="6453197"/>
            <a:ext cx="3203575" cy="333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fr-BE">
                <a:solidFill>
                  <a:prstClr val="black"/>
                </a:solidFill>
              </a:rPr>
              <a:t>CERES 8 Décembre 2008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63938" y="6237289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3B78498A-CB2B-423C-A5D3-9D05ABB88881}" type="slidenum">
              <a:rPr lang="fr-BE">
                <a:solidFill>
                  <a:prstClr val="black"/>
                </a:solidFill>
              </a:rPr>
              <a:pPr defTabSz="457200">
                <a:defRPr/>
              </a:pPr>
              <a:t>‹N°›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4458"/>
            <a:ext cx="8229600" cy="5762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188" y="981079"/>
            <a:ext cx="4038600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02188" y="981079"/>
            <a:ext cx="4038600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0437" y="6453197"/>
            <a:ext cx="3203575" cy="333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fr-BE">
                <a:solidFill>
                  <a:prstClr val="black"/>
                </a:solidFill>
              </a:rPr>
              <a:t>CERES 8 Décembre 2008</a:t>
            </a:r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63938" y="6237289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AD5B5A1D-7A0D-40E2-823F-A7C082028999}" type="slidenum">
              <a:rPr lang="fr-BE">
                <a:solidFill>
                  <a:prstClr val="black"/>
                </a:solidFill>
              </a:rPr>
              <a:pPr defTabSz="457200">
                <a:defRPr/>
              </a:pPr>
              <a:t>‹N°›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D2B7E-0D1B-4D3C-BBFE-193BF21D6235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9F200-B0EC-4DDE-BABA-CD4085F550B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74639"/>
            <a:ext cx="7868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600207"/>
            <a:ext cx="7868120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4000"/>
            <a:ext cx="2024048" cy="1166117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88000"/>
            <a:ext cx="18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6618000"/>
            <a:ext cx="900000" cy="24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Pro\18236\Documents\exposes\2017%2010%2005%20Toulouse%20le%20pont\expose\Un_pont_s'effondre_sous_le_passage_d'un_transport_exceptionnel__version%20utilis&#233;e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Problématique des becs cantilever</a:t>
            </a:r>
            <a:endParaRPr lang="fr-BE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619672" y="4581128"/>
            <a:ext cx="6400800" cy="1415008"/>
          </a:xfrm>
        </p:spPr>
        <p:txBody>
          <a:bodyPr/>
          <a:lstStyle/>
          <a:p>
            <a:pPr algn="r"/>
            <a:r>
              <a:rPr lang="fr-BE" dirty="0" smtClean="0"/>
              <a:t>Echange d’expérience</a:t>
            </a:r>
          </a:p>
          <a:p>
            <a:pPr algn="r"/>
            <a:r>
              <a:rPr lang="fr-BE" dirty="0" smtClean="0"/>
              <a:t>Le 29/11/2018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27584" y="1381760"/>
            <a:ext cx="7920038" cy="2952328"/>
          </a:xfrm>
        </p:spPr>
        <p:txBody>
          <a:bodyPr>
            <a:normAutofit/>
          </a:bodyPr>
          <a:lstStyle/>
          <a:p>
            <a:pPr algn="ctr"/>
            <a:r>
              <a:rPr lang="fr-BE" sz="3600" dirty="0" smtClean="0"/>
              <a:t>Les tabliers « cantilever »</a:t>
            </a:r>
            <a:br>
              <a:rPr lang="fr-BE" sz="3600" dirty="0" smtClean="0"/>
            </a:br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3600" i="1" dirty="0" smtClean="0">
                <a:solidFill>
                  <a:schemeClr val="tx1"/>
                </a:solidFill>
              </a:rPr>
              <a:t>Points faibles</a:t>
            </a:r>
            <a:endParaRPr lang="fr-BE" sz="3600" i="1" strike="sngStrike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Infiltrations d’eau (avec chlorures)</a:t>
            </a:r>
            <a:endParaRPr lang="fr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06880"/>
            <a:ext cx="8626688" cy="407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07720" y="195072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BE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Dalle souple</a:t>
            </a:r>
          </a:p>
        </p:txBody>
      </p:sp>
      <p:cxnSp>
        <p:nvCxnSpPr>
          <p:cNvPr id="6" name="Connecteur droit avec flèche 5"/>
          <p:cNvCxnSpPr>
            <a:stCxn id="4" idx="2"/>
          </p:cNvCxnSpPr>
          <p:nvPr/>
        </p:nvCxnSpPr>
        <p:spPr>
          <a:xfrm>
            <a:off x="1550670" y="2320052"/>
            <a:ext cx="918210" cy="79906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Forme libre 6"/>
          <p:cNvSpPr/>
          <p:nvPr/>
        </p:nvSpPr>
        <p:spPr>
          <a:xfrm>
            <a:off x="2238076" y="3220720"/>
            <a:ext cx="611817" cy="1686560"/>
          </a:xfrm>
          <a:custGeom>
            <a:avLst/>
            <a:gdLst>
              <a:gd name="connsiteX0" fmla="*/ 566097 w 611817"/>
              <a:gd name="connsiteY0" fmla="*/ 0 h 1264920"/>
              <a:gd name="connsiteX1" fmla="*/ 573717 w 611817"/>
              <a:gd name="connsiteY1" fmla="*/ 38100 h 1264920"/>
              <a:gd name="connsiteX2" fmla="*/ 581337 w 611817"/>
              <a:gd name="connsiteY2" fmla="*/ 83820 h 1264920"/>
              <a:gd name="connsiteX3" fmla="*/ 596577 w 611817"/>
              <a:gd name="connsiteY3" fmla="*/ 106680 h 1264920"/>
              <a:gd name="connsiteX4" fmla="*/ 611817 w 611817"/>
              <a:gd name="connsiteY4" fmla="*/ 190500 h 1264920"/>
              <a:gd name="connsiteX5" fmla="*/ 604197 w 611817"/>
              <a:gd name="connsiteY5" fmla="*/ 274320 h 1264920"/>
              <a:gd name="connsiteX6" fmla="*/ 581337 w 611817"/>
              <a:gd name="connsiteY6" fmla="*/ 335280 h 1264920"/>
              <a:gd name="connsiteX7" fmla="*/ 573717 w 611817"/>
              <a:gd name="connsiteY7" fmla="*/ 373380 h 1264920"/>
              <a:gd name="connsiteX8" fmla="*/ 558477 w 611817"/>
              <a:gd name="connsiteY8" fmla="*/ 426720 h 1264920"/>
              <a:gd name="connsiteX9" fmla="*/ 566097 w 611817"/>
              <a:gd name="connsiteY9" fmla="*/ 480060 h 1264920"/>
              <a:gd name="connsiteX10" fmla="*/ 558477 w 611817"/>
              <a:gd name="connsiteY10" fmla="*/ 563880 h 1264920"/>
              <a:gd name="connsiteX11" fmla="*/ 550857 w 611817"/>
              <a:gd name="connsiteY11" fmla="*/ 609600 h 1264920"/>
              <a:gd name="connsiteX12" fmla="*/ 527997 w 611817"/>
              <a:gd name="connsiteY12" fmla="*/ 624840 h 1264920"/>
              <a:gd name="connsiteX13" fmla="*/ 169857 w 611817"/>
              <a:gd name="connsiteY13" fmla="*/ 632460 h 1264920"/>
              <a:gd name="connsiteX14" fmla="*/ 131757 w 611817"/>
              <a:gd name="connsiteY14" fmla="*/ 647700 h 1264920"/>
              <a:gd name="connsiteX15" fmla="*/ 108897 w 611817"/>
              <a:gd name="connsiteY15" fmla="*/ 662940 h 1264920"/>
              <a:gd name="connsiteX16" fmla="*/ 86037 w 611817"/>
              <a:gd name="connsiteY16" fmla="*/ 670560 h 1264920"/>
              <a:gd name="connsiteX17" fmla="*/ 40317 w 611817"/>
              <a:gd name="connsiteY17" fmla="*/ 708660 h 1264920"/>
              <a:gd name="connsiteX18" fmla="*/ 25077 w 611817"/>
              <a:gd name="connsiteY18" fmla="*/ 731520 h 1264920"/>
              <a:gd name="connsiteX19" fmla="*/ 25077 w 611817"/>
              <a:gd name="connsiteY19" fmla="*/ 792480 h 1264920"/>
              <a:gd name="connsiteX20" fmla="*/ 9837 w 611817"/>
              <a:gd name="connsiteY20" fmla="*/ 1211580 h 1264920"/>
              <a:gd name="connsiteX21" fmla="*/ 25077 w 611817"/>
              <a:gd name="connsiteY21" fmla="*/ 1242060 h 1264920"/>
              <a:gd name="connsiteX22" fmla="*/ 17457 w 611817"/>
              <a:gd name="connsiteY22" fmla="*/ 126492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1817" h="1264920">
                <a:moveTo>
                  <a:pt x="566097" y="0"/>
                </a:moveTo>
                <a:cubicBezTo>
                  <a:pt x="568637" y="12700"/>
                  <a:pt x="571400" y="25357"/>
                  <a:pt x="573717" y="38100"/>
                </a:cubicBezTo>
                <a:cubicBezTo>
                  <a:pt x="576481" y="53301"/>
                  <a:pt x="576451" y="69163"/>
                  <a:pt x="581337" y="83820"/>
                </a:cubicBezTo>
                <a:cubicBezTo>
                  <a:pt x="584233" y="92508"/>
                  <a:pt x="591497" y="99060"/>
                  <a:pt x="596577" y="106680"/>
                </a:cubicBezTo>
                <a:cubicBezTo>
                  <a:pt x="599055" y="119068"/>
                  <a:pt x="611817" y="180751"/>
                  <a:pt x="611817" y="190500"/>
                </a:cubicBezTo>
                <a:cubicBezTo>
                  <a:pt x="611817" y="218555"/>
                  <a:pt x="608165" y="246547"/>
                  <a:pt x="604197" y="274320"/>
                </a:cubicBezTo>
                <a:cubicBezTo>
                  <a:pt x="602851" y="283743"/>
                  <a:pt x="581510" y="334703"/>
                  <a:pt x="581337" y="335280"/>
                </a:cubicBezTo>
                <a:cubicBezTo>
                  <a:pt x="577615" y="347685"/>
                  <a:pt x="576858" y="360815"/>
                  <a:pt x="573717" y="373380"/>
                </a:cubicBezTo>
                <a:cubicBezTo>
                  <a:pt x="569232" y="391319"/>
                  <a:pt x="563557" y="408940"/>
                  <a:pt x="558477" y="426720"/>
                </a:cubicBezTo>
                <a:cubicBezTo>
                  <a:pt x="561017" y="444500"/>
                  <a:pt x="566097" y="462099"/>
                  <a:pt x="566097" y="480060"/>
                </a:cubicBezTo>
                <a:cubicBezTo>
                  <a:pt x="566097" y="508115"/>
                  <a:pt x="561755" y="536017"/>
                  <a:pt x="558477" y="563880"/>
                </a:cubicBezTo>
                <a:cubicBezTo>
                  <a:pt x="556672" y="579224"/>
                  <a:pt x="557767" y="595781"/>
                  <a:pt x="550857" y="609600"/>
                </a:cubicBezTo>
                <a:cubicBezTo>
                  <a:pt x="546761" y="617791"/>
                  <a:pt x="537139" y="624292"/>
                  <a:pt x="527997" y="624840"/>
                </a:cubicBezTo>
                <a:cubicBezTo>
                  <a:pt x="408804" y="631992"/>
                  <a:pt x="289237" y="629920"/>
                  <a:pt x="169857" y="632460"/>
                </a:cubicBezTo>
                <a:cubicBezTo>
                  <a:pt x="157157" y="637540"/>
                  <a:pt x="143991" y="641583"/>
                  <a:pt x="131757" y="647700"/>
                </a:cubicBezTo>
                <a:cubicBezTo>
                  <a:pt x="123566" y="651796"/>
                  <a:pt x="117088" y="658844"/>
                  <a:pt x="108897" y="662940"/>
                </a:cubicBezTo>
                <a:cubicBezTo>
                  <a:pt x="101713" y="666532"/>
                  <a:pt x="93221" y="666968"/>
                  <a:pt x="86037" y="670560"/>
                </a:cubicBezTo>
                <a:cubicBezTo>
                  <a:pt x="68911" y="679123"/>
                  <a:pt x="52354" y="694215"/>
                  <a:pt x="40317" y="708660"/>
                </a:cubicBezTo>
                <a:cubicBezTo>
                  <a:pt x="34454" y="715695"/>
                  <a:pt x="30157" y="723900"/>
                  <a:pt x="25077" y="731520"/>
                </a:cubicBezTo>
                <a:cubicBezTo>
                  <a:pt x="57910" y="780769"/>
                  <a:pt x="28774" y="723461"/>
                  <a:pt x="25077" y="792480"/>
                </a:cubicBezTo>
                <a:cubicBezTo>
                  <a:pt x="0" y="1260576"/>
                  <a:pt x="50276" y="1049826"/>
                  <a:pt x="9837" y="1211580"/>
                </a:cubicBezTo>
                <a:cubicBezTo>
                  <a:pt x="14917" y="1221740"/>
                  <a:pt x="23471" y="1230815"/>
                  <a:pt x="25077" y="1242060"/>
                </a:cubicBezTo>
                <a:cubicBezTo>
                  <a:pt x="26213" y="1250011"/>
                  <a:pt x="17457" y="1264920"/>
                  <a:pt x="17457" y="1264920"/>
                </a:cubicBezTo>
              </a:path>
            </a:pathLst>
          </a:custGeom>
          <a:ln w="508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BE" dirty="0">
              <a:ln>
                <a:solidFill>
                  <a:srgbClr val="C0504D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Forme libre 7"/>
          <p:cNvSpPr/>
          <p:nvPr/>
        </p:nvSpPr>
        <p:spPr>
          <a:xfrm rot="10800000" flipH="1">
            <a:off x="5974081" y="3220720"/>
            <a:ext cx="630242" cy="1686560"/>
          </a:xfrm>
          <a:custGeom>
            <a:avLst/>
            <a:gdLst>
              <a:gd name="connsiteX0" fmla="*/ 566097 w 611817"/>
              <a:gd name="connsiteY0" fmla="*/ 0 h 1264920"/>
              <a:gd name="connsiteX1" fmla="*/ 573717 w 611817"/>
              <a:gd name="connsiteY1" fmla="*/ 38100 h 1264920"/>
              <a:gd name="connsiteX2" fmla="*/ 581337 w 611817"/>
              <a:gd name="connsiteY2" fmla="*/ 83820 h 1264920"/>
              <a:gd name="connsiteX3" fmla="*/ 596577 w 611817"/>
              <a:gd name="connsiteY3" fmla="*/ 106680 h 1264920"/>
              <a:gd name="connsiteX4" fmla="*/ 611817 w 611817"/>
              <a:gd name="connsiteY4" fmla="*/ 190500 h 1264920"/>
              <a:gd name="connsiteX5" fmla="*/ 604197 w 611817"/>
              <a:gd name="connsiteY5" fmla="*/ 274320 h 1264920"/>
              <a:gd name="connsiteX6" fmla="*/ 581337 w 611817"/>
              <a:gd name="connsiteY6" fmla="*/ 335280 h 1264920"/>
              <a:gd name="connsiteX7" fmla="*/ 573717 w 611817"/>
              <a:gd name="connsiteY7" fmla="*/ 373380 h 1264920"/>
              <a:gd name="connsiteX8" fmla="*/ 558477 w 611817"/>
              <a:gd name="connsiteY8" fmla="*/ 426720 h 1264920"/>
              <a:gd name="connsiteX9" fmla="*/ 566097 w 611817"/>
              <a:gd name="connsiteY9" fmla="*/ 480060 h 1264920"/>
              <a:gd name="connsiteX10" fmla="*/ 558477 w 611817"/>
              <a:gd name="connsiteY10" fmla="*/ 563880 h 1264920"/>
              <a:gd name="connsiteX11" fmla="*/ 550857 w 611817"/>
              <a:gd name="connsiteY11" fmla="*/ 609600 h 1264920"/>
              <a:gd name="connsiteX12" fmla="*/ 527997 w 611817"/>
              <a:gd name="connsiteY12" fmla="*/ 624840 h 1264920"/>
              <a:gd name="connsiteX13" fmla="*/ 169857 w 611817"/>
              <a:gd name="connsiteY13" fmla="*/ 632460 h 1264920"/>
              <a:gd name="connsiteX14" fmla="*/ 131757 w 611817"/>
              <a:gd name="connsiteY14" fmla="*/ 647700 h 1264920"/>
              <a:gd name="connsiteX15" fmla="*/ 108897 w 611817"/>
              <a:gd name="connsiteY15" fmla="*/ 662940 h 1264920"/>
              <a:gd name="connsiteX16" fmla="*/ 86037 w 611817"/>
              <a:gd name="connsiteY16" fmla="*/ 670560 h 1264920"/>
              <a:gd name="connsiteX17" fmla="*/ 40317 w 611817"/>
              <a:gd name="connsiteY17" fmla="*/ 708660 h 1264920"/>
              <a:gd name="connsiteX18" fmla="*/ 25077 w 611817"/>
              <a:gd name="connsiteY18" fmla="*/ 731520 h 1264920"/>
              <a:gd name="connsiteX19" fmla="*/ 25077 w 611817"/>
              <a:gd name="connsiteY19" fmla="*/ 792480 h 1264920"/>
              <a:gd name="connsiteX20" fmla="*/ 9837 w 611817"/>
              <a:gd name="connsiteY20" fmla="*/ 1211580 h 1264920"/>
              <a:gd name="connsiteX21" fmla="*/ 25077 w 611817"/>
              <a:gd name="connsiteY21" fmla="*/ 1242060 h 1264920"/>
              <a:gd name="connsiteX22" fmla="*/ 17457 w 611817"/>
              <a:gd name="connsiteY22" fmla="*/ 126492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1817" h="1264920">
                <a:moveTo>
                  <a:pt x="566097" y="0"/>
                </a:moveTo>
                <a:cubicBezTo>
                  <a:pt x="568637" y="12700"/>
                  <a:pt x="571400" y="25357"/>
                  <a:pt x="573717" y="38100"/>
                </a:cubicBezTo>
                <a:cubicBezTo>
                  <a:pt x="576481" y="53301"/>
                  <a:pt x="576451" y="69163"/>
                  <a:pt x="581337" y="83820"/>
                </a:cubicBezTo>
                <a:cubicBezTo>
                  <a:pt x="584233" y="92508"/>
                  <a:pt x="591497" y="99060"/>
                  <a:pt x="596577" y="106680"/>
                </a:cubicBezTo>
                <a:cubicBezTo>
                  <a:pt x="599055" y="119068"/>
                  <a:pt x="611817" y="180751"/>
                  <a:pt x="611817" y="190500"/>
                </a:cubicBezTo>
                <a:cubicBezTo>
                  <a:pt x="611817" y="218555"/>
                  <a:pt x="608165" y="246547"/>
                  <a:pt x="604197" y="274320"/>
                </a:cubicBezTo>
                <a:cubicBezTo>
                  <a:pt x="602851" y="283743"/>
                  <a:pt x="581510" y="334703"/>
                  <a:pt x="581337" y="335280"/>
                </a:cubicBezTo>
                <a:cubicBezTo>
                  <a:pt x="577615" y="347685"/>
                  <a:pt x="576858" y="360815"/>
                  <a:pt x="573717" y="373380"/>
                </a:cubicBezTo>
                <a:cubicBezTo>
                  <a:pt x="569232" y="391319"/>
                  <a:pt x="563557" y="408940"/>
                  <a:pt x="558477" y="426720"/>
                </a:cubicBezTo>
                <a:cubicBezTo>
                  <a:pt x="561017" y="444500"/>
                  <a:pt x="566097" y="462099"/>
                  <a:pt x="566097" y="480060"/>
                </a:cubicBezTo>
                <a:cubicBezTo>
                  <a:pt x="566097" y="508115"/>
                  <a:pt x="561755" y="536017"/>
                  <a:pt x="558477" y="563880"/>
                </a:cubicBezTo>
                <a:cubicBezTo>
                  <a:pt x="556672" y="579224"/>
                  <a:pt x="557767" y="595781"/>
                  <a:pt x="550857" y="609600"/>
                </a:cubicBezTo>
                <a:cubicBezTo>
                  <a:pt x="546761" y="617791"/>
                  <a:pt x="537139" y="624292"/>
                  <a:pt x="527997" y="624840"/>
                </a:cubicBezTo>
                <a:cubicBezTo>
                  <a:pt x="408804" y="631992"/>
                  <a:pt x="289237" y="629920"/>
                  <a:pt x="169857" y="632460"/>
                </a:cubicBezTo>
                <a:cubicBezTo>
                  <a:pt x="157157" y="637540"/>
                  <a:pt x="143991" y="641583"/>
                  <a:pt x="131757" y="647700"/>
                </a:cubicBezTo>
                <a:cubicBezTo>
                  <a:pt x="123566" y="651796"/>
                  <a:pt x="117088" y="658844"/>
                  <a:pt x="108897" y="662940"/>
                </a:cubicBezTo>
                <a:cubicBezTo>
                  <a:pt x="101713" y="666532"/>
                  <a:pt x="93221" y="666968"/>
                  <a:pt x="86037" y="670560"/>
                </a:cubicBezTo>
                <a:cubicBezTo>
                  <a:pt x="68911" y="679123"/>
                  <a:pt x="52354" y="694215"/>
                  <a:pt x="40317" y="708660"/>
                </a:cubicBezTo>
                <a:cubicBezTo>
                  <a:pt x="34454" y="715695"/>
                  <a:pt x="30157" y="723900"/>
                  <a:pt x="25077" y="731520"/>
                </a:cubicBezTo>
                <a:cubicBezTo>
                  <a:pt x="57910" y="780769"/>
                  <a:pt x="28774" y="723461"/>
                  <a:pt x="25077" y="792480"/>
                </a:cubicBezTo>
                <a:cubicBezTo>
                  <a:pt x="0" y="1260576"/>
                  <a:pt x="50276" y="1049826"/>
                  <a:pt x="9837" y="1211580"/>
                </a:cubicBezTo>
                <a:cubicBezTo>
                  <a:pt x="14917" y="1221740"/>
                  <a:pt x="23471" y="1230815"/>
                  <a:pt x="25077" y="1242060"/>
                </a:cubicBezTo>
                <a:cubicBezTo>
                  <a:pt x="26213" y="1250011"/>
                  <a:pt x="17457" y="1264920"/>
                  <a:pt x="17457" y="1264920"/>
                </a:cubicBezTo>
              </a:path>
            </a:pathLst>
          </a:custGeom>
          <a:ln w="50800"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BE" dirty="0">
              <a:ln>
                <a:solidFill>
                  <a:srgbClr val="C0504D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Infiltrations d’eau</a:t>
            </a:r>
            <a:endParaRPr lang="fr-B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16504" y="1600208"/>
            <a:ext cx="5992116" cy="52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Infiltrations d’eau</a:t>
            </a:r>
            <a:endParaRPr lang="fr-BE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3224" y="13884"/>
            <a:ext cx="3849078" cy="6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Infiltrations d’eau</a:t>
            </a:r>
            <a:endParaRPr lang="fr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91802" y="1417639"/>
            <a:ext cx="3034665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5260" y="1452880"/>
            <a:ext cx="5405120" cy="540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Infiltrations d’eau</a:t>
            </a:r>
            <a:endParaRPr lang="fr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51380" y="1587503"/>
            <a:ext cx="52705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Réduction brusque de hauteur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25260" y="1600209"/>
            <a:ext cx="3852380" cy="4303799"/>
          </a:xfrm>
        </p:spPr>
        <p:txBody>
          <a:bodyPr/>
          <a:lstStyle/>
          <a:p>
            <a:r>
              <a:rPr lang="fr-BE" dirty="0" smtClean="0"/>
              <a:t>Ferraillage important</a:t>
            </a:r>
          </a:p>
          <a:p>
            <a:r>
              <a:rPr lang="fr-BE" dirty="0" smtClean="0"/>
              <a:t>Avec câbles de post-contrainte</a:t>
            </a:r>
          </a:p>
          <a:p>
            <a:r>
              <a:rPr lang="fr-BE" dirty="0" smtClean="0"/>
              <a:t>Enrobages mal respectés</a:t>
            </a:r>
          </a:p>
          <a:p>
            <a:r>
              <a:rPr lang="fr-BE" dirty="0" smtClean="0"/>
              <a:t>Peu de place pour le béton</a:t>
            </a:r>
          </a:p>
          <a:p>
            <a:endParaRPr lang="fr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03333" y="1217608"/>
            <a:ext cx="5326379" cy="50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Efforts de traction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600209"/>
            <a:ext cx="4094018" cy="4303799"/>
          </a:xfrm>
        </p:spPr>
        <p:txBody>
          <a:bodyPr/>
          <a:lstStyle/>
          <a:p>
            <a:r>
              <a:rPr lang="fr-BE" dirty="0" smtClean="0"/>
              <a:t>Variation de géométrie</a:t>
            </a:r>
          </a:p>
          <a:p>
            <a:r>
              <a:rPr lang="fr-BE" dirty="0" smtClean="0"/>
              <a:t>Efforts T et M importants</a:t>
            </a:r>
          </a:p>
          <a:p>
            <a:endParaRPr lang="fr-BE" dirty="0" smtClean="0"/>
          </a:p>
          <a:p>
            <a:pPr>
              <a:buNone/>
            </a:pPr>
            <a:r>
              <a:rPr lang="fr-BE" dirty="0" smtClean="0"/>
              <a:t>=&gt; Fissuration à l’angle du bec</a:t>
            </a:r>
            <a:endParaRPr lang="fr-BE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75486" y="2052329"/>
            <a:ext cx="4668521" cy="466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Présence des appuis</a:t>
            </a:r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2800" y="1556228"/>
            <a:ext cx="5236042" cy="499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Zone exigüe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Inspection difficile</a:t>
            </a:r>
          </a:p>
          <a:p>
            <a:r>
              <a:rPr lang="fr-BE" dirty="0" smtClean="0"/>
              <a:t>Réparations complexes</a:t>
            </a:r>
            <a:endParaRPr lang="fr-BE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46320" y="111768"/>
            <a:ext cx="3794760" cy="674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27584" y="1381760"/>
            <a:ext cx="7920038" cy="2952328"/>
          </a:xfrm>
        </p:spPr>
        <p:txBody>
          <a:bodyPr>
            <a:normAutofit/>
          </a:bodyPr>
          <a:lstStyle/>
          <a:p>
            <a:pPr algn="ctr"/>
            <a:r>
              <a:rPr lang="fr-BE" sz="3600" dirty="0" smtClean="0"/>
              <a:t>Les tabliers « cantilever »</a:t>
            </a:r>
            <a:br>
              <a:rPr lang="fr-BE" sz="3600" dirty="0" smtClean="0"/>
            </a:br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3600" i="1" dirty="0" smtClean="0">
                <a:solidFill>
                  <a:schemeClr val="tx1"/>
                </a:solidFill>
              </a:rPr>
              <a:t>Principes</a:t>
            </a:r>
            <a:endParaRPr lang="fr-BE" sz="3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 smtClean="0"/>
              <a:t>Au final, zone très sensible et potentiellement dangereuse</a:t>
            </a:r>
            <a:endParaRPr lang="fr-BE" dirty="0"/>
          </a:p>
        </p:txBody>
      </p:sp>
      <p:pic>
        <p:nvPicPr>
          <p:cNvPr id="4" name="Picture 3" descr="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32673" y="1496589"/>
            <a:ext cx="5257799" cy="52578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 smtClean="0"/>
              <a:t>Au final, zone très sensible et potentiellement dangereuse</a:t>
            </a:r>
            <a:endParaRPr lang="fr-BE" dirty="0"/>
          </a:p>
        </p:txBody>
      </p:sp>
      <p:pic>
        <p:nvPicPr>
          <p:cNvPr id="5" name="Un_pont_s'effondre_sous_le_passage_d'un_transport_exceptionnel__version utilisé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2181497" y="1581533"/>
            <a:ext cx="4983480" cy="4983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smtClean="0"/>
              <a:t>Viaduc de la Concorde : 1971</a:t>
            </a:r>
          </a:p>
        </p:txBody>
      </p:sp>
      <p:pic>
        <p:nvPicPr>
          <p:cNvPr id="5734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2000" contrast="30000"/>
          </a:blip>
          <a:srcRect/>
          <a:stretch>
            <a:fillRect/>
          </a:stretch>
        </p:blipFill>
        <p:spPr>
          <a:xfrm>
            <a:off x="1958325" y="1390652"/>
            <a:ext cx="6913563" cy="5395912"/>
          </a:xfrm>
          <a:noFill/>
          <a:ln w="28575">
            <a:solidFill>
              <a:srgbClr val="FF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5940435" y="6453195"/>
            <a:ext cx="3203575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BE"/>
              <a:t>CERES 8 Décembre 2008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smtClean="0"/>
              <a:t>Coupe longitudinale</a:t>
            </a:r>
          </a:p>
        </p:txBody>
      </p:sp>
      <p:pic>
        <p:nvPicPr>
          <p:cNvPr id="5837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6523" y="1211265"/>
            <a:ext cx="9107487" cy="3484563"/>
          </a:xfrm>
          <a:noFill/>
          <a:ln w="28575">
            <a:solidFill>
              <a:srgbClr val="FFCC00"/>
            </a:solidFill>
          </a:ln>
        </p:spPr>
      </p:pic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1152535" y="4828499"/>
            <a:ext cx="7991475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BE" sz="2400" dirty="0">
                <a:latin typeface="Verdana" pitchFamily="34" charset="0"/>
              </a:rPr>
              <a:t> </a:t>
            </a:r>
            <a:r>
              <a:rPr lang="fr-BE" sz="2000" dirty="0">
                <a:latin typeface="Verdana" pitchFamily="34" charset="0"/>
              </a:rPr>
              <a:t>Pont cantilever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BE" sz="2000" dirty="0">
                <a:latin typeface="Verdana" pitchFamily="34" charset="0"/>
              </a:rPr>
              <a:t> Travées portantes : dalle épaisse en béton armé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Freeform 16" descr="Petits confettis"/>
          <p:cNvSpPr>
            <a:spLocks/>
          </p:cNvSpPr>
          <p:nvPr/>
        </p:nvSpPr>
        <p:spPr bwMode="auto">
          <a:xfrm>
            <a:off x="4572000" y="1125545"/>
            <a:ext cx="4795838" cy="3824287"/>
          </a:xfrm>
          <a:custGeom>
            <a:avLst/>
            <a:gdLst>
              <a:gd name="T0" fmla="*/ 547688 w 3021"/>
              <a:gd name="T1" fmla="*/ 0 h 2409"/>
              <a:gd name="T2" fmla="*/ 4795838 w 3021"/>
              <a:gd name="T3" fmla="*/ 0 h 2409"/>
              <a:gd name="T4" fmla="*/ 4795838 w 3021"/>
              <a:gd name="T5" fmla="*/ 3816350 h 2409"/>
              <a:gd name="T6" fmla="*/ 4397376 w 3021"/>
              <a:gd name="T7" fmla="*/ 3824287 h 2409"/>
              <a:gd name="T8" fmla="*/ 3571876 w 3021"/>
              <a:gd name="T9" fmla="*/ 1512887 h 2409"/>
              <a:gd name="T10" fmla="*/ 185738 w 3021"/>
              <a:gd name="T11" fmla="*/ 1112837 h 2409"/>
              <a:gd name="T12" fmla="*/ 14288 w 3021"/>
              <a:gd name="T13" fmla="*/ 1084262 h 2409"/>
              <a:gd name="T14" fmla="*/ 0 w 3021"/>
              <a:gd name="T15" fmla="*/ 1079500 h 2409"/>
              <a:gd name="T16" fmla="*/ 0 w 3021"/>
              <a:gd name="T17" fmla="*/ 641350 h 2409"/>
              <a:gd name="T18" fmla="*/ 547688 w 3021"/>
              <a:gd name="T19" fmla="*/ 647700 h 2409"/>
              <a:gd name="T20" fmla="*/ 547688 w 3021"/>
              <a:gd name="T21" fmla="*/ 0 h 240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21"/>
              <a:gd name="T34" fmla="*/ 0 h 2409"/>
              <a:gd name="T35" fmla="*/ 3021 w 3021"/>
              <a:gd name="T36" fmla="*/ 2409 h 240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21" h="2409">
                <a:moveTo>
                  <a:pt x="345" y="0"/>
                </a:moveTo>
                <a:lnTo>
                  <a:pt x="3021" y="0"/>
                </a:lnTo>
                <a:lnTo>
                  <a:pt x="3021" y="2404"/>
                </a:lnTo>
                <a:lnTo>
                  <a:pt x="2770" y="2409"/>
                </a:lnTo>
                <a:lnTo>
                  <a:pt x="2250" y="953"/>
                </a:lnTo>
                <a:lnTo>
                  <a:pt x="117" y="701"/>
                </a:lnTo>
                <a:lnTo>
                  <a:pt x="9" y="683"/>
                </a:lnTo>
                <a:lnTo>
                  <a:pt x="0" y="680"/>
                </a:lnTo>
                <a:lnTo>
                  <a:pt x="0" y="404"/>
                </a:lnTo>
                <a:lnTo>
                  <a:pt x="345" y="408"/>
                </a:lnTo>
                <a:lnTo>
                  <a:pt x="345" y="0"/>
                </a:lnTo>
                <a:close/>
              </a:path>
            </a:pathLst>
          </a:custGeom>
          <a:pattFill prst="smConfetti">
            <a:fgClr>
              <a:srgbClr val="777777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4457"/>
            <a:ext cx="9074150" cy="576263"/>
          </a:xfrm>
        </p:spPr>
        <p:txBody>
          <a:bodyPr>
            <a:normAutofit/>
          </a:bodyPr>
          <a:lstStyle/>
          <a:p>
            <a:pPr eaLnBrk="1" hangingPunct="1"/>
            <a:r>
              <a:rPr lang="fr-BE" dirty="0" smtClean="0"/>
              <a:t>Rupture du bec cantilever coté </a:t>
            </a:r>
            <a:r>
              <a:rPr lang="fr-BE" dirty="0" err="1" smtClean="0"/>
              <a:t>Sud-Est</a:t>
            </a:r>
            <a:endParaRPr lang="fr-BE" dirty="0" smtClean="0"/>
          </a:p>
        </p:txBody>
      </p:sp>
      <p:pic>
        <p:nvPicPr>
          <p:cNvPr id="6246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8313" y="836615"/>
            <a:ext cx="3960812" cy="2970212"/>
          </a:xfrm>
          <a:noFill/>
          <a:ln w="28575">
            <a:solidFill>
              <a:srgbClr val="FFCC00"/>
            </a:solidFill>
          </a:ln>
        </p:spPr>
      </p:pic>
      <p:sp>
        <p:nvSpPr>
          <p:cNvPr id="62470" name="Freeform 11"/>
          <p:cNvSpPr>
            <a:spLocks/>
          </p:cNvSpPr>
          <p:nvPr/>
        </p:nvSpPr>
        <p:spPr bwMode="auto">
          <a:xfrm>
            <a:off x="5105410" y="1244600"/>
            <a:ext cx="2378075" cy="1320800"/>
          </a:xfrm>
          <a:custGeom>
            <a:avLst/>
            <a:gdLst>
              <a:gd name="T0" fmla="*/ 0 w 1724"/>
              <a:gd name="T1" fmla="*/ 23812 h 832"/>
              <a:gd name="T2" fmla="*/ 626245 w 1724"/>
              <a:gd name="T3" fmla="*/ 23812 h 832"/>
              <a:gd name="T4" fmla="*/ 1251110 w 1724"/>
              <a:gd name="T5" fmla="*/ 168275 h 832"/>
              <a:gd name="T6" fmla="*/ 1689758 w 1724"/>
              <a:gd name="T7" fmla="*/ 528638 h 832"/>
              <a:gd name="T8" fmla="*/ 2378075 w 1724"/>
              <a:gd name="T9" fmla="*/ 1320800 h 8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4"/>
              <a:gd name="T16" fmla="*/ 0 h 832"/>
              <a:gd name="T17" fmla="*/ 1724 w 1724"/>
              <a:gd name="T18" fmla="*/ 832 h 8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4" h="832">
                <a:moveTo>
                  <a:pt x="0" y="15"/>
                </a:moveTo>
                <a:cubicBezTo>
                  <a:pt x="151" y="7"/>
                  <a:pt x="303" y="0"/>
                  <a:pt x="454" y="15"/>
                </a:cubicBezTo>
                <a:cubicBezTo>
                  <a:pt x="605" y="30"/>
                  <a:pt x="779" y="53"/>
                  <a:pt x="907" y="106"/>
                </a:cubicBezTo>
                <a:cubicBezTo>
                  <a:pt x="1035" y="159"/>
                  <a:pt x="1089" y="212"/>
                  <a:pt x="1225" y="333"/>
                </a:cubicBezTo>
                <a:cubicBezTo>
                  <a:pt x="1361" y="454"/>
                  <a:pt x="1542" y="643"/>
                  <a:pt x="1724" y="832"/>
                </a:cubicBezTo>
              </a:path>
            </a:pathLst>
          </a:custGeom>
          <a:noFill/>
          <a:ln w="38100" cmpd="sng">
            <a:solidFill>
              <a:srgbClr val="FF5447"/>
            </a:solidFill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62471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348038" y="3213100"/>
            <a:ext cx="3960812" cy="2970213"/>
          </a:xfrm>
          <a:noFill/>
          <a:ln w="28575">
            <a:solidFill>
              <a:srgbClr val="FFCC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5275" y="804865"/>
            <a:ext cx="8553450" cy="524827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0" y="0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fr-BE" sz="2500" b="1" dirty="0" smtClean="0">
                <a:solidFill>
                  <a:srgbClr val="F9B000"/>
                </a:solidFill>
                <a:latin typeface="Arial"/>
                <a:ea typeface="+mj-ea"/>
                <a:cs typeface="Arial"/>
              </a:rPr>
              <a:t>Rupture du bec cantilever coté </a:t>
            </a:r>
            <a:r>
              <a:rPr lang="fr-BE" sz="2500" b="1" dirty="0" err="1" smtClean="0">
                <a:solidFill>
                  <a:srgbClr val="F9B000"/>
                </a:solidFill>
                <a:latin typeface="Arial"/>
                <a:ea typeface="+mj-ea"/>
                <a:cs typeface="Arial"/>
              </a:rPr>
              <a:t>Sud-Est</a:t>
            </a:r>
            <a:endParaRPr lang="fr-BE" sz="2500" b="1" dirty="0" smtClean="0">
              <a:solidFill>
                <a:srgbClr val="F9B00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7544" y="2420888"/>
            <a:ext cx="7868120" cy="1143000"/>
          </a:xfrm>
        </p:spPr>
        <p:txBody>
          <a:bodyPr>
            <a:normAutofit/>
          </a:bodyPr>
          <a:lstStyle/>
          <a:p>
            <a:pPr algn="ctr"/>
            <a:r>
              <a:rPr lang="fr-BE" sz="3600" dirty="0" smtClean="0"/>
              <a:t>Quelques cas traités</a:t>
            </a:r>
            <a:endParaRPr lang="fr-BE" sz="3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Renforcement au R9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297829" y="1417640"/>
            <a:ext cx="5115098" cy="4486360"/>
          </a:xfrm>
        </p:spPr>
        <p:txBody>
          <a:bodyPr>
            <a:normAutofit/>
          </a:bodyPr>
          <a:lstStyle/>
          <a:p>
            <a:pPr lvl="1"/>
            <a:r>
              <a:rPr lang="fr-FR" sz="1600" dirty="0" smtClean="0"/>
              <a:t>Type « quadripode »,</a:t>
            </a:r>
          </a:p>
          <a:p>
            <a:pPr lvl="1"/>
            <a:endParaRPr lang="fr-BE" sz="1600" dirty="0" smtClean="0"/>
          </a:p>
          <a:p>
            <a:pPr lvl="1"/>
            <a:r>
              <a:rPr lang="fr-FR" sz="1600" dirty="0" smtClean="0"/>
              <a:t>Solution métallique pour plus de facilité de montage et de construction,</a:t>
            </a:r>
          </a:p>
          <a:p>
            <a:pPr lvl="1"/>
            <a:endParaRPr lang="fr-BE" sz="1600" dirty="0" smtClean="0"/>
          </a:p>
          <a:p>
            <a:pPr lvl="1"/>
            <a:r>
              <a:rPr lang="fr-FR" sz="1600" dirty="0" smtClean="0"/>
              <a:t>Dimensionnement :</a:t>
            </a:r>
            <a:endParaRPr lang="fr-BE" sz="1600" dirty="0" smtClean="0"/>
          </a:p>
          <a:p>
            <a:pPr lvl="2"/>
            <a:r>
              <a:rPr lang="fr-FR" sz="1400" dirty="0" smtClean="0"/>
              <a:t>selon les </a:t>
            </a:r>
            <a:r>
              <a:rPr lang="fr-FR" sz="1400" dirty="0" err="1" smtClean="0"/>
              <a:t>eurocodes</a:t>
            </a:r>
            <a:r>
              <a:rPr lang="fr-FR" sz="1400" dirty="0" smtClean="0"/>
              <a:t> (NBN EN 1991-2 modèle 1 adapté à la « classe belge » selon l’ANB de la NBN EN 1991-2, </a:t>
            </a:r>
            <a:r>
              <a:rPr lang="fr-FR" sz="1400" dirty="0" err="1" smtClean="0"/>
              <a:t>c-à-d</a:t>
            </a:r>
            <a:r>
              <a:rPr lang="fr-FR" sz="1400" dirty="0" smtClean="0"/>
              <a:t> coefficient α =0.8),</a:t>
            </a:r>
            <a:endParaRPr lang="fr-BE" sz="1400" dirty="0" smtClean="0"/>
          </a:p>
          <a:p>
            <a:pPr lvl="2"/>
            <a:r>
              <a:rPr lang="fr-FR" sz="1400" dirty="0" smtClean="0"/>
              <a:t>pour reprendre 100 % des charges provenant du tablier de pont (soulagement complet du bec cantilever des chevêtres),</a:t>
            </a:r>
            <a:endParaRPr lang="fr-BE" sz="1400" dirty="0" smtClean="0"/>
          </a:p>
          <a:p>
            <a:endParaRPr lang="fr-BE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17276" y="2019303"/>
            <a:ext cx="4326731" cy="3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60023"/>
            <a:ext cx="8930640" cy="66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742" y="22236"/>
            <a:ext cx="7868120" cy="1143000"/>
          </a:xfrm>
        </p:spPr>
        <p:txBody>
          <a:bodyPr/>
          <a:lstStyle/>
          <a:p>
            <a:r>
              <a:rPr lang="fr-BE" dirty="0" smtClean="0"/>
              <a:t>Viaduc de </a:t>
            </a:r>
            <a:r>
              <a:rPr lang="fr-BE" dirty="0" err="1" smtClean="0"/>
              <a:t>Cheratte</a:t>
            </a:r>
            <a:r>
              <a:rPr lang="fr-BE" dirty="0" smtClean="0"/>
              <a:t> (Liège)</a:t>
            </a:r>
            <a:endParaRPr lang="fr-BE" dirty="0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65020" y="1036585"/>
            <a:ext cx="5836920" cy="58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583297"/>
            <a:ext cx="8640960" cy="36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Espace réservé du contenu 2"/>
          <p:cNvSpPr>
            <a:spLocks noGrp="1"/>
          </p:cNvSpPr>
          <p:nvPr>
            <p:ph idx="1"/>
          </p:nvPr>
        </p:nvSpPr>
        <p:spPr>
          <a:xfrm>
            <a:off x="720725" y="1862142"/>
            <a:ext cx="7920038" cy="3105151"/>
          </a:xfrm>
        </p:spPr>
        <p:txBody>
          <a:bodyPr/>
          <a:lstStyle/>
          <a:p>
            <a:endParaRPr lang="fr-FR" smtClean="0">
              <a:ea typeface="Geneva"/>
              <a:cs typeface="Geneva"/>
            </a:endParaRPr>
          </a:p>
        </p:txBody>
      </p:sp>
      <p:pic>
        <p:nvPicPr>
          <p:cNvPr id="39940" name="Image 1"/>
          <p:cNvPicPr>
            <a:picLocks noChangeAspect="1"/>
          </p:cNvPicPr>
          <p:nvPr/>
        </p:nvPicPr>
        <p:blipFill>
          <a:blip r:embed="rId2" cstate="screen">
            <a:lum bright="4000"/>
          </a:blip>
          <a:srcRect/>
          <a:stretch>
            <a:fillRect/>
          </a:stretch>
        </p:blipFill>
        <p:spPr bwMode="auto">
          <a:xfrm>
            <a:off x="4064000" y="1635130"/>
            <a:ext cx="5080000" cy="338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Image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468313" y="1635130"/>
            <a:ext cx="5075238" cy="338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Flèche droite 6"/>
          <p:cNvSpPr>
            <a:spLocks noChangeArrowheads="1"/>
          </p:cNvSpPr>
          <p:nvPr/>
        </p:nvSpPr>
        <p:spPr bwMode="auto">
          <a:xfrm>
            <a:off x="4140200" y="4156077"/>
            <a:ext cx="863600" cy="287339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C0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Avant - après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404664"/>
            <a:ext cx="75569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43" y="1196752"/>
            <a:ext cx="787473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85618" y="1844824"/>
            <a:ext cx="465838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325308"/>
            <a:ext cx="8856984" cy="50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5" y="1196752"/>
            <a:ext cx="895390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1782" y="178337"/>
            <a:ext cx="7868120" cy="1143000"/>
          </a:xfrm>
        </p:spPr>
        <p:txBody>
          <a:bodyPr/>
          <a:lstStyle/>
          <a:p>
            <a:r>
              <a:rPr lang="fr-BE" dirty="0" smtClean="0"/>
              <a:t>Variante Suisse</a:t>
            </a:r>
            <a:endParaRPr lang="fr-BE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6" y="1321338"/>
            <a:ext cx="8892535" cy="55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0"/>
            <a:ext cx="7868120" cy="1143000"/>
          </a:xfrm>
        </p:spPr>
        <p:txBody>
          <a:bodyPr/>
          <a:lstStyle/>
          <a:p>
            <a:r>
              <a:rPr lang="fr-BE" dirty="0" smtClean="0"/>
              <a:t>Le pont de l’abeille à Charleroi</a:t>
            </a:r>
            <a:endParaRPr lang="fr-BE" dirty="0"/>
          </a:p>
        </p:txBody>
      </p:sp>
      <p:pic>
        <p:nvPicPr>
          <p:cNvPr id="4" name="Espace réservé pour une image  4" descr="3045_if_photo1283.pdf - Adobe Reader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20242" y="929421"/>
            <a:ext cx="6387857" cy="580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 t="6695"/>
          <a:stretch>
            <a:fillRect/>
          </a:stretch>
        </p:blipFill>
        <p:spPr bwMode="auto">
          <a:xfrm>
            <a:off x="0" y="0"/>
            <a:ext cx="7971166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9672" y="2997686"/>
            <a:ext cx="5634328" cy="386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Découpe du bec</a:t>
            </a:r>
            <a:endParaRPr lang="fr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67989" y="1363425"/>
            <a:ext cx="6028508" cy="549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R9 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6936" y="203327"/>
            <a:ext cx="4572000" cy="3429000"/>
          </a:xfrm>
          <a:prstGeom prst="rect">
            <a:avLst/>
          </a:prstGeom>
        </p:spPr>
      </p:pic>
      <p:pic>
        <p:nvPicPr>
          <p:cNvPr id="10" name="Image 9" descr="R9 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91880" y="2492896"/>
            <a:ext cx="5472608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3952" y="806451"/>
            <a:ext cx="8658528" cy="574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R9 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516" y="260648"/>
            <a:ext cx="5232235" cy="3924176"/>
          </a:xfrm>
        </p:spPr>
      </p:pic>
      <p:pic>
        <p:nvPicPr>
          <p:cNvPr id="10" name="Image 9" descr="R9 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15816" y="2321496"/>
            <a:ext cx="6048672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wallonie.intra\Partages\Hierarchique\PUB-O1060000\OA divers\11001-11500\11311 - Réfection du R9\3045 - Pont de l'Abeille\Ferraillage des becs\16 11 2016\IMG_15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-373149" y="1677405"/>
            <a:ext cx="5573416" cy="4180062"/>
          </a:xfrm>
          <a:prstGeom prst="rect">
            <a:avLst/>
          </a:prstGeom>
          <a:noFill/>
        </p:spPr>
      </p:pic>
      <p:pic>
        <p:nvPicPr>
          <p:cNvPr id="5" name="Image 4" descr="R9 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67944" y="1196752"/>
            <a:ext cx="4896544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9 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59832" y="2204866"/>
            <a:ext cx="5868144" cy="4401108"/>
          </a:xfrm>
          <a:prstGeom prst="rect">
            <a:avLst/>
          </a:prstGeom>
        </p:spPr>
      </p:pic>
      <p:pic>
        <p:nvPicPr>
          <p:cNvPr id="6" name="Image 5" descr="R9 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9516" y="260648"/>
            <a:ext cx="5376597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R9 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51920" y="2852936"/>
            <a:ext cx="5148064" cy="3861048"/>
          </a:xfrm>
          <a:prstGeom prst="rect">
            <a:avLst/>
          </a:prstGeom>
        </p:spPr>
      </p:pic>
      <p:pic>
        <p:nvPicPr>
          <p:cNvPr id="7" name="Image 6" descr="R9 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297" y="0"/>
            <a:ext cx="5148064" cy="386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Proposition : évaluation de tous les ouvrages cantilever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Cadastre</a:t>
            </a:r>
          </a:p>
          <a:p>
            <a:pPr lvl="1"/>
            <a:r>
              <a:rPr lang="fr-BE" dirty="0" smtClean="0"/>
              <a:t>NB </a:t>
            </a:r>
            <a:r>
              <a:rPr lang="fr-BE" dirty="0" smtClean="0"/>
              <a:t>et type appuis</a:t>
            </a:r>
            <a:endParaRPr lang="fr-BE" dirty="0" smtClean="0"/>
          </a:p>
          <a:p>
            <a:pPr lvl="1"/>
            <a:r>
              <a:rPr lang="fr-BE" dirty="0" smtClean="0"/>
              <a:t>Dimensions</a:t>
            </a:r>
          </a:p>
          <a:p>
            <a:pPr lvl="1"/>
            <a:r>
              <a:rPr lang="fr-BE" dirty="0" smtClean="0"/>
              <a:t>Date de mise en service</a:t>
            </a:r>
          </a:p>
          <a:p>
            <a:pPr lvl="1"/>
            <a:r>
              <a:rPr lang="fr-BE" dirty="0" smtClean="0"/>
              <a:t>Charges</a:t>
            </a:r>
          </a:p>
          <a:p>
            <a:pPr lvl="1"/>
            <a:r>
              <a:rPr lang="fr-BE" dirty="0" smtClean="0"/>
              <a:t>Dalle souple ou joint</a:t>
            </a:r>
          </a:p>
          <a:p>
            <a:pPr lvl="1"/>
            <a:r>
              <a:rPr lang="fr-BE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Ensuite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Première évaluation </a:t>
            </a:r>
          </a:p>
          <a:p>
            <a:pPr lvl="1"/>
            <a:r>
              <a:rPr lang="fr-BE" dirty="0" smtClean="0"/>
              <a:t>Joint étanche ou non</a:t>
            </a:r>
          </a:p>
          <a:p>
            <a:pPr lvl="1"/>
            <a:r>
              <a:rPr lang="fr-BE" dirty="0" smtClean="0"/>
              <a:t>Degré de pollution par les chlorures</a:t>
            </a:r>
          </a:p>
          <a:p>
            <a:pPr lvl="1"/>
            <a:r>
              <a:rPr lang="fr-BE" dirty="0" smtClean="0"/>
              <a:t>Fissuration oblique</a:t>
            </a:r>
          </a:p>
          <a:p>
            <a:pPr lvl="1"/>
            <a:r>
              <a:rPr lang="fr-BE" dirty="0" smtClean="0"/>
              <a:t>Eclats de béton</a:t>
            </a:r>
          </a:p>
          <a:p>
            <a:pPr lvl="1"/>
            <a:r>
              <a:rPr lang="fr-BE" dirty="0" smtClean="0"/>
              <a:t>Armatures apparentes</a:t>
            </a:r>
          </a:p>
          <a:p>
            <a:pPr lvl="1"/>
            <a:r>
              <a:rPr lang="fr-BE" dirty="0" smtClean="0"/>
              <a:t>Réduction de section</a:t>
            </a:r>
          </a:p>
          <a:p>
            <a:pPr lvl="1"/>
            <a:endParaRPr lang="fr-BE" dirty="0" smtClean="0"/>
          </a:p>
          <a:p>
            <a:r>
              <a:rPr lang="fr-BE" dirty="0" smtClean="0"/>
              <a:t>Analyse de risque</a:t>
            </a:r>
          </a:p>
          <a:p>
            <a:pPr lvl="1"/>
            <a:r>
              <a:rPr lang="fr-BE" dirty="0" smtClean="0"/>
              <a:t>Trafic</a:t>
            </a:r>
          </a:p>
          <a:p>
            <a:pPr lvl="1"/>
            <a:r>
              <a:rPr lang="fr-BE" dirty="0" smtClean="0"/>
              <a:t>Chargement</a:t>
            </a:r>
          </a:p>
          <a:p>
            <a:pPr lvl="1"/>
            <a:r>
              <a:rPr lang="fr-BE" dirty="0" smtClean="0"/>
              <a:t>Conséquences d’un accident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Choix des mesures à prendre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412781"/>
            <a:ext cx="7868120" cy="4491225"/>
          </a:xfrm>
        </p:spPr>
        <p:txBody>
          <a:bodyPr>
            <a:normAutofit/>
          </a:bodyPr>
          <a:lstStyle/>
          <a:p>
            <a:r>
              <a:rPr lang="fr-BE" dirty="0" smtClean="0"/>
              <a:t>Rien</a:t>
            </a:r>
          </a:p>
          <a:p>
            <a:r>
              <a:rPr lang="fr-BE" dirty="0" smtClean="0"/>
              <a:t>Suivi</a:t>
            </a:r>
          </a:p>
          <a:p>
            <a:r>
              <a:rPr lang="fr-BE" dirty="0" smtClean="0"/>
              <a:t>Remplacement du joint (marché global / par lots)</a:t>
            </a:r>
          </a:p>
          <a:p>
            <a:r>
              <a:rPr lang="fr-BE" dirty="0" err="1" smtClean="0"/>
              <a:t>Recalcul</a:t>
            </a:r>
            <a:endParaRPr lang="fr-BE" dirty="0" smtClean="0"/>
          </a:p>
          <a:p>
            <a:r>
              <a:rPr lang="fr-BE" dirty="0" smtClean="0"/>
              <a:t>Limitation de tonnage</a:t>
            </a:r>
          </a:p>
          <a:p>
            <a:r>
              <a:rPr lang="fr-BE" dirty="0" smtClean="0"/>
              <a:t>Renforcement des armatures</a:t>
            </a:r>
          </a:p>
          <a:p>
            <a:r>
              <a:rPr lang="fr-BE" dirty="0" smtClean="0"/>
              <a:t>Protection cathodique</a:t>
            </a:r>
          </a:p>
          <a:p>
            <a:r>
              <a:rPr lang="fr-BE" dirty="0" smtClean="0"/>
              <a:t>Remplacement du bec</a:t>
            </a:r>
          </a:p>
          <a:p>
            <a:r>
              <a:rPr lang="fr-BE" dirty="0" smtClean="0"/>
              <a:t>Clavage du bec</a:t>
            </a:r>
          </a:p>
          <a:p>
            <a:r>
              <a:rPr lang="fr-BE" dirty="0" smtClean="0"/>
              <a:t>Solutions particulières (quadripodes par ex.)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151" y="1016009"/>
            <a:ext cx="897413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" y="1412776"/>
            <a:ext cx="90217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24744"/>
            <a:ext cx="917795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5039360"/>
            <a:ext cx="9014460" cy="161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001" y="153348"/>
            <a:ext cx="7564437" cy="382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llipse 3"/>
          <p:cNvSpPr/>
          <p:nvPr/>
        </p:nvSpPr>
        <p:spPr>
          <a:xfrm>
            <a:off x="3309582" y="518615"/>
            <a:ext cx="1514902" cy="1710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784143" y="5039361"/>
            <a:ext cx="709684" cy="8188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384041" y="5039361"/>
            <a:ext cx="709684" cy="8188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BE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945300"/>
            <a:ext cx="9144000" cy="578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252</Words>
  <Application>Microsoft Office PowerPoint</Application>
  <PresentationFormat>Affichage à l'écran (4:3)</PresentationFormat>
  <Paragraphs>80</Paragraphs>
  <Slides>46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48" baseType="lpstr">
      <vt:lpstr>Thème Office</vt:lpstr>
      <vt:lpstr>1_Thème Office</vt:lpstr>
      <vt:lpstr>Problématique des becs cantilever</vt:lpstr>
      <vt:lpstr>Les tabliers « cantilever »  Principes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Les tabliers « cantilever »  Points faibles</vt:lpstr>
      <vt:lpstr>Infiltrations d’eau (avec chlorures)</vt:lpstr>
      <vt:lpstr>Infiltrations d’eau</vt:lpstr>
      <vt:lpstr>Infiltrations d’eau</vt:lpstr>
      <vt:lpstr>Infiltrations d’eau</vt:lpstr>
      <vt:lpstr>Infiltrations d’eau</vt:lpstr>
      <vt:lpstr>Réduction brusque de hauteur</vt:lpstr>
      <vt:lpstr>Efforts de traction</vt:lpstr>
      <vt:lpstr>Présence des appuis</vt:lpstr>
      <vt:lpstr>Zone exigüe</vt:lpstr>
      <vt:lpstr>Au final, zone très sensible et potentiellement dangereuse</vt:lpstr>
      <vt:lpstr>Au final, zone très sensible et potentiellement dangereuse</vt:lpstr>
      <vt:lpstr>Viaduc de la Concorde : 1971</vt:lpstr>
      <vt:lpstr>Coupe longitudinale</vt:lpstr>
      <vt:lpstr>Rupture du bec cantilever coté Sud-Est</vt:lpstr>
      <vt:lpstr>Diapositive 25</vt:lpstr>
      <vt:lpstr>Quelques cas traités</vt:lpstr>
      <vt:lpstr>Renforcement au R9</vt:lpstr>
      <vt:lpstr>Diapositive 28</vt:lpstr>
      <vt:lpstr>Viaduc de Cheratte (Liège)</vt:lpstr>
      <vt:lpstr>Avant - après</vt:lpstr>
      <vt:lpstr>Diapositive 31</vt:lpstr>
      <vt:lpstr>Diapositive 32</vt:lpstr>
      <vt:lpstr>Diapositive 33</vt:lpstr>
      <vt:lpstr>Diapositive 34</vt:lpstr>
      <vt:lpstr>Variante Suisse</vt:lpstr>
      <vt:lpstr>Le pont de l’abeille à Charleroi</vt:lpstr>
      <vt:lpstr>Diapositive 37</vt:lpstr>
      <vt:lpstr>Découpe du bec</vt:lpstr>
      <vt:lpstr>Diapositive 39</vt:lpstr>
      <vt:lpstr>Diapositive 40</vt:lpstr>
      <vt:lpstr>Diapositive 41</vt:lpstr>
      <vt:lpstr>Diapositive 42</vt:lpstr>
      <vt:lpstr>Diapositive 43</vt:lpstr>
      <vt:lpstr>Proposition : évaluation de tous les ouvrages cantilever</vt:lpstr>
      <vt:lpstr>Ensuite</vt:lpstr>
      <vt:lpstr>Choix des mesures à prendre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Insp B</dc:title>
  <dc:creator>18236</dc:creator>
  <cp:lastModifiedBy>18236</cp:lastModifiedBy>
  <cp:revision>45</cp:revision>
  <dcterms:created xsi:type="dcterms:W3CDTF">2018-10-11T06:31:10Z</dcterms:created>
  <dcterms:modified xsi:type="dcterms:W3CDTF">2018-11-28T17:30:39Z</dcterms:modified>
</cp:coreProperties>
</file>