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B000"/>
    <a:srgbClr val="A10E2F"/>
    <a:srgbClr val="002D59"/>
    <a:srgbClr val="898989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1188" y="-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998858" cy="2160000"/>
          </a:xfrm>
          <a:prstGeom prst="rect">
            <a:avLst/>
          </a:prstGeom>
        </p:spPr>
      </p:pic>
      <p:sp>
        <p:nvSpPr>
          <p:cNvPr id="36" name="Rectangle 35"/>
          <p:cNvSpPr/>
          <p:nvPr userDrawn="1"/>
        </p:nvSpPr>
        <p:spPr>
          <a:xfrm>
            <a:off x="0" y="4248000"/>
            <a:ext cx="2160000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62364" y="2880000"/>
            <a:ext cx="7060578" cy="1544400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rgbClr val="F9B000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422942" y="459551"/>
            <a:ext cx="721058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38666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1662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223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5204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55007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4302" y="900113"/>
            <a:ext cx="3741498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3774102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8313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053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pPr/>
              <a:t>18/12/2017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56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pPr/>
              <a:t>18/12/2017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186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pPr/>
              <a:t>18/12/2017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62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28950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205979"/>
            <a:ext cx="78681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4182" y="1200150"/>
            <a:ext cx="7868120" cy="322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248000"/>
            <a:ext cx="2024048" cy="874588"/>
          </a:xfrm>
          <a:prstGeom prst="rect">
            <a:avLst/>
          </a:prstGeom>
        </p:spPr>
      </p:pic>
      <p:sp>
        <p:nvSpPr>
          <p:cNvPr id="8" name="Espace réservé de la date 3"/>
          <p:cNvSpPr txBox="1">
            <a:spLocks/>
          </p:cNvSpPr>
          <p:nvPr userDrawn="1"/>
        </p:nvSpPr>
        <p:spPr>
          <a:xfrm>
            <a:off x="7128000" y="216000"/>
            <a:ext cx="1800000" cy="54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EB6A17-D7A4-3049-9C0B-80302430D2B0}" type="datetimeFigureOut">
              <a:rPr lang="fr-FR" sz="1200" smtClean="0">
                <a:solidFill>
                  <a:srgbClr val="898989"/>
                </a:solidFill>
              </a:rPr>
              <a:pPr/>
              <a:t>18/12/2017</a:t>
            </a:fld>
            <a:endParaRPr lang="fr-FR" sz="1200" dirty="0" smtClean="0">
              <a:solidFill>
                <a:srgbClr val="898989"/>
              </a:solidFill>
            </a:endParaRPr>
          </a:p>
          <a:p>
            <a:fld id="{2E794143-8163-F543-A4DC-FC997488DC9F}" type="slidenum">
              <a:rPr lang="fr-FR" sz="1200" b="1" smtClean="0">
                <a:solidFill>
                  <a:srgbClr val="898989"/>
                </a:solidFill>
              </a:rPr>
              <a:pPr/>
              <a:t>‹N°›</a:t>
            </a:fld>
            <a:endParaRPr lang="fr-FR" sz="1200" b="1" dirty="0">
              <a:solidFill>
                <a:srgbClr val="898989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8244000" y="4963500"/>
            <a:ext cx="900000" cy="180000"/>
          </a:xfrm>
          <a:prstGeom prst="rect">
            <a:avLst/>
          </a:prstGeom>
          <a:solidFill>
            <a:srgbClr val="F9B000"/>
          </a:solidFill>
          <a:ln>
            <a:noFill/>
          </a:ln>
          <a:extLst/>
        </p:spPr>
        <p:txBody>
          <a:bodyPr/>
          <a:lstStyle/>
          <a:p>
            <a:endParaRPr lang="fr-FR"/>
          </a:p>
        </p:txBody>
      </p:sp>
      <p:sp>
        <p:nvSpPr>
          <p:cNvPr id="10" name="ZoneTexte 12"/>
          <p:cNvSpPr txBox="1">
            <a:spLocks noChangeArrowheads="1"/>
          </p:cNvSpPr>
          <p:nvPr userDrawn="1"/>
        </p:nvSpPr>
        <p:spPr bwMode="auto">
          <a:xfrm>
            <a:off x="0" y="4428000"/>
            <a:ext cx="8064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b="1" dirty="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fr-FR" sz="1200" b="1" dirty="0">
                <a:solidFill>
                  <a:srgbClr val="002D59"/>
                </a:solidFill>
                <a:latin typeface="Arial" charset="0"/>
                <a:cs typeface="Arial" charset="0"/>
              </a:rPr>
              <a:t> </a:t>
            </a:r>
            <a:r>
              <a:rPr lang="fr-FR" sz="1200" b="1" kern="1200" dirty="0" smtClean="0">
                <a:solidFill>
                  <a:srgbClr val="F9B000"/>
                </a:solidFill>
                <a:effectLst/>
                <a:latin typeface="Arial"/>
                <a:ea typeface="ＭＳ Ｐゴシック" charset="0"/>
                <a:cs typeface="Arial"/>
              </a:rPr>
              <a:t>infrastructures routes bâtiments</a:t>
            </a:r>
            <a:r>
              <a:rPr lang="fr-FR" sz="1200" b="1" dirty="0" smtClean="0">
                <a:solidFill>
                  <a:srgbClr val="F9B000"/>
                </a:solidFill>
                <a:effectLst/>
                <a:latin typeface="Arial"/>
                <a:cs typeface="Arial"/>
              </a:rPr>
              <a:t> </a:t>
            </a:r>
            <a:endParaRPr lang="fr-FR" sz="1200" b="1" dirty="0">
              <a:solidFill>
                <a:srgbClr val="F9B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85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F9B0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 smtClean="0"/>
              <a:t>Réunion d’échange d’expériences 19/12/2017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19630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sz="2000" u="sng" dirty="0" smtClean="0"/>
              <a:t>Réunion d’échange d’expériences 19/12/2017</a:t>
            </a:r>
            <a:br>
              <a:rPr lang="fr-BE" sz="2000" u="sng" dirty="0" smtClean="0"/>
            </a:br>
            <a:r>
              <a:rPr lang="fr-BE" sz="2000" u="sng" dirty="0" smtClean="0"/>
              <a:t>Ordre du jour</a:t>
            </a:r>
            <a:endParaRPr lang="fr-BE" sz="20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1063230"/>
            <a:ext cx="7868120" cy="346305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fr-BE" sz="1400" smtClean="0"/>
              <a:t>Incident </a:t>
            </a:r>
            <a:r>
              <a:rPr lang="fr-BE" sz="1400" dirty="0" smtClean="0"/>
              <a:t>lors de l’opération de poussage d’un pont cadre (A. </a:t>
            </a:r>
            <a:r>
              <a:rPr lang="fr-BE" sz="1400" dirty="0" err="1" smtClean="0"/>
              <a:t>Delobbe</a:t>
            </a:r>
            <a:r>
              <a:rPr lang="fr-BE" sz="1400" dirty="0" smtClean="0"/>
              <a:t> et L. Smolders)</a:t>
            </a:r>
          </a:p>
          <a:p>
            <a:pPr>
              <a:lnSpc>
                <a:spcPct val="150000"/>
              </a:lnSpc>
            </a:pPr>
            <a:r>
              <a:rPr lang="fr-BE" sz="1400" dirty="0" smtClean="0"/>
              <a:t>Problématique suite au remplacement du joint de dilatation à Yves-</a:t>
            </a:r>
            <a:r>
              <a:rPr lang="fr-BE" sz="1400" dirty="0" err="1" smtClean="0"/>
              <a:t>Gomezée</a:t>
            </a:r>
            <a:r>
              <a:rPr lang="fr-BE" sz="1400" dirty="0" smtClean="0"/>
              <a:t> (I. Franquet)</a:t>
            </a:r>
          </a:p>
          <a:p>
            <a:pPr>
              <a:lnSpc>
                <a:spcPct val="150000"/>
              </a:lnSpc>
            </a:pPr>
            <a:r>
              <a:rPr lang="fr-BE" sz="1400" dirty="0" smtClean="0"/>
              <a:t>Retour d’expérience des chapes en Asphalte Coulé placées en adhérence (S. Houdart)</a:t>
            </a:r>
          </a:p>
          <a:p>
            <a:pPr>
              <a:lnSpc>
                <a:spcPct val="150000"/>
              </a:lnSpc>
            </a:pPr>
            <a:r>
              <a:rPr lang="fr-BE" sz="1400" dirty="0" smtClean="0"/>
              <a:t>Caractérisation acoustique des joints de dilatation + projet CPX (S. Marcocci)</a:t>
            </a:r>
          </a:p>
          <a:p>
            <a:pPr>
              <a:lnSpc>
                <a:spcPct val="150000"/>
              </a:lnSpc>
            </a:pPr>
            <a:r>
              <a:rPr lang="fr-BE" sz="1400" dirty="0" smtClean="0"/>
              <a:t>Intervention d’urgence lors d’un accident sur un pont : problème de surcharge (C. Herman)</a:t>
            </a:r>
          </a:p>
          <a:p>
            <a:pPr>
              <a:lnSpc>
                <a:spcPct val="150000"/>
              </a:lnSpc>
            </a:pPr>
            <a:r>
              <a:rPr lang="fr-BE" sz="1400" dirty="0" smtClean="0"/>
              <a:t>Formation des cellules ponts (P. Toussaint)</a:t>
            </a:r>
          </a:p>
          <a:p>
            <a:pPr>
              <a:lnSpc>
                <a:spcPct val="150000"/>
              </a:lnSpc>
            </a:pPr>
            <a:r>
              <a:rPr lang="fr-BE" sz="1400" dirty="0" smtClean="0"/>
              <a:t>Marché ‘amiante’ (S. Dirix)</a:t>
            </a:r>
          </a:p>
          <a:p>
            <a:pPr>
              <a:lnSpc>
                <a:spcPct val="150000"/>
              </a:lnSpc>
            </a:pPr>
            <a:r>
              <a:rPr lang="fr-BE" sz="1400" dirty="0" smtClean="0"/>
              <a:t>Information sur la fixation des planches de platelage (B. Sciannamea)</a:t>
            </a:r>
          </a:p>
          <a:p>
            <a:pPr>
              <a:lnSpc>
                <a:spcPct val="150000"/>
              </a:lnSpc>
            </a:pPr>
            <a:r>
              <a:rPr lang="fr-BE" sz="1400" dirty="0" smtClean="0"/>
              <a:t>Solutions d’expertises </a:t>
            </a:r>
            <a:r>
              <a:rPr lang="fr-BE" sz="1400" dirty="0" smtClean="0"/>
              <a:t>proposées </a:t>
            </a:r>
            <a:r>
              <a:rPr lang="fr-BE" sz="1400" dirty="0" smtClean="0"/>
              <a:t>par la Direction de la Gestion hydrologique intégrée (DO223) (P. Toussaint)</a:t>
            </a:r>
          </a:p>
          <a:p>
            <a:endParaRPr lang="fr-BE" sz="1600" dirty="0" smtClean="0"/>
          </a:p>
          <a:p>
            <a:endParaRPr lang="fr-BE" sz="1600" dirty="0" smtClean="0"/>
          </a:p>
          <a:p>
            <a:endParaRPr lang="fr-BE" sz="1600" dirty="0" smtClean="0"/>
          </a:p>
          <a:p>
            <a:pPr marL="446088" indent="-179388">
              <a:buNone/>
            </a:pPr>
            <a:endParaRPr lang="fr-BE" sz="2000" dirty="0" smtClean="0">
              <a:solidFill>
                <a:srgbClr val="0070C0"/>
              </a:solidFill>
            </a:endParaRPr>
          </a:p>
          <a:p>
            <a:pPr marL="446088" indent="-179388">
              <a:buFontTx/>
              <a:buChar char="-"/>
            </a:pPr>
            <a:endParaRPr lang="fr-BE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137</Words>
  <Application>Microsoft Office PowerPoint</Application>
  <PresentationFormat>Affichage à l'écran (16:9)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Réunion d’échange d’expériences 19/12/2017</vt:lpstr>
      <vt:lpstr>Réunion d’échange d’expériences 19/12/2017 Ordre du jour</vt:lpstr>
    </vt:vector>
  </TitlesOfParts>
  <Company>Service public de Wallonie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Jean-Sébastien Cornélis</dc:creator>
  <cp:lastModifiedBy>13213</cp:lastModifiedBy>
  <cp:revision>33</cp:revision>
  <dcterms:created xsi:type="dcterms:W3CDTF">2017-06-20T09:48:45Z</dcterms:created>
  <dcterms:modified xsi:type="dcterms:W3CDTF">2017-12-18T10:08:42Z</dcterms:modified>
</cp:coreProperties>
</file>