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4"/>
  </p:sldMasterIdLst>
  <p:notesMasterIdLst>
    <p:notesMasterId r:id="rId16"/>
  </p:notesMasterIdLst>
  <p:handoutMasterIdLst>
    <p:handoutMasterId r:id="rId17"/>
  </p:handoutMasterIdLst>
  <p:sldIdLst>
    <p:sldId id="485" r:id="rId5"/>
    <p:sldId id="422" r:id="rId6"/>
    <p:sldId id="593" r:id="rId7"/>
    <p:sldId id="411" r:id="rId8"/>
    <p:sldId id="595" r:id="rId9"/>
    <p:sldId id="371" r:id="rId10"/>
    <p:sldId id="382" r:id="rId11"/>
    <p:sldId id="545" r:id="rId12"/>
    <p:sldId id="416" r:id="rId13"/>
    <p:sldId id="539" r:id="rId14"/>
    <p:sldId id="581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6" autoAdjust="0"/>
    <p:restoredTop sz="94660"/>
  </p:normalViewPr>
  <p:slideViewPr>
    <p:cSldViewPr>
      <p:cViewPr varScale="1">
        <p:scale>
          <a:sx n="79" d="100"/>
          <a:sy n="79" d="100"/>
        </p:scale>
        <p:origin x="101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Baillonville%20-homologation\Copie%20de%20Baillonville%20-%202013-2014%20-%20arp&#232;ges+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68980186229359"/>
          <c:y val="6.7982686374729512E-2"/>
          <c:w val="0.90101522842639592"/>
          <c:h val="0.7565805676495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'Baillonville-2013-2014'!$A$5</c:f>
              <c:strCache>
                <c:ptCount val="1"/>
                <c:pt idx="0">
                  <c:v>Nombre annuel de passages de roues "06-07-08 2014"</c:v>
                </c:pt>
              </c:strCache>
            </c:strRef>
          </c:tx>
          <c:spPr>
            <a:solidFill>
              <a:srgbClr val="C0C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'Baillonville-2013-2014'!$B$5:$J$5</c:f>
              <c:numCache>
                <c:formatCode>#,##0</c:formatCode>
                <c:ptCount val="9"/>
                <c:pt idx="0">
                  <c:v>54000</c:v>
                </c:pt>
                <c:pt idx="1">
                  <c:v>520000</c:v>
                </c:pt>
                <c:pt idx="2">
                  <c:v>890000</c:v>
                </c:pt>
                <c:pt idx="3">
                  <c:v>136000</c:v>
                </c:pt>
                <c:pt idx="4">
                  <c:v>30000</c:v>
                </c:pt>
                <c:pt idx="5">
                  <c:v>420000</c:v>
                </c:pt>
                <c:pt idx="6">
                  <c:v>1000000</c:v>
                </c:pt>
                <c:pt idx="7">
                  <c:v>320000</c:v>
                </c:pt>
                <c:pt idx="8">
                  <c:v>31000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1-4BEC-B329-5FF300FFF30C}"/>
            </c:ext>
          </c:extLst>
        </c:ser>
        <c:ser>
          <c:idx val="1"/>
          <c:order val="1"/>
          <c:tx>
            <c:strRef>
              <c:f>'Baillonville-2013-2014'!#REF!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FF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1-4BEC-B329-5FF300FFF30C}"/>
            </c:ext>
          </c:extLst>
        </c:ser>
        <c:ser>
          <c:idx val="2"/>
          <c:order val="2"/>
          <c:tx>
            <c:strRef>
              <c:f>'Baillonville-2013-2014'!#REF!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FF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1-4BEC-B329-5FF300FFF30C}"/>
            </c:ext>
          </c:extLst>
        </c:ser>
        <c:ser>
          <c:idx val="3"/>
          <c:order val="3"/>
          <c:tx>
            <c:strRef>
              <c:f>'Baillonville-2013-2014'!#REF!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CC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B1-4BEC-B329-5FF300FFF30C}"/>
            </c:ext>
          </c:extLst>
        </c:ser>
        <c:ser>
          <c:idx val="4"/>
          <c:order val="4"/>
          <c:tx>
            <c:strRef>
              <c:f>'Baillonville-2013-2014'!#REF!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B1-4BEC-B329-5FF300FFF30C}"/>
            </c:ext>
          </c:extLst>
        </c:ser>
        <c:ser>
          <c:idx val="5"/>
          <c:order val="5"/>
          <c:tx>
            <c:strRef>
              <c:f>'Baillonville-2013-2014'!#REF!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'Baillonville-2013-2014'!$B$2:$J$2</c:f>
              <c:strCache>
                <c:ptCount val="9"/>
                <c:pt idx="0">
                  <c:v>Marque n° 1</c:v>
                </c:pt>
                <c:pt idx="1">
                  <c:v>Marque n° 2</c:v>
                </c:pt>
                <c:pt idx="2">
                  <c:v>Marque n° 3</c:v>
                </c:pt>
                <c:pt idx="3">
                  <c:v>Marque n° 4</c:v>
                </c:pt>
                <c:pt idx="4">
                  <c:v>Marque n° 5</c:v>
                </c:pt>
                <c:pt idx="5">
                  <c:v>Marque n° 6</c:v>
                </c:pt>
                <c:pt idx="6">
                  <c:v>Marque n° 7</c:v>
                </c:pt>
                <c:pt idx="7">
                  <c:v>Marque n° 8</c:v>
                </c:pt>
                <c:pt idx="8">
                  <c:v>Marque n°9</c:v>
                </c:pt>
              </c:strCache>
            </c:strRef>
          </c:cat>
          <c:val>
            <c:numRef>
              <c:f>'Baillonville-2013-2014'!#REF!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B1-4BEC-B329-5FF300FFF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039552"/>
        <c:axId val="170057728"/>
      </c:barChart>
      <c:catAx>
        <c:axId val="170039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fr-FR"/>
          </a:p>
        </c:txPr>
        <c:crossAx val="1700577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0057728"/>
        <c:scaling>
          <c:orientation val="minMax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fr-FR"/>
          </a:p>
        </c:txPr>
        <c:crossAx val="170039552"/>
        <c:crosses val="autoZero"/>
        <c:crossBetween val="between"/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0.36796</cdr:x>
      <cdr:y>0.16579</cdr:y>
    </cdr:from>
    <cdr:to>
      <cdr:x>0.69318</cdr:x>
      <cdr:y>0.4642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051720" y="360040"/>
          <a:ext cx="181340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e-DE" sz="1100" dirty="0" err="1"/>
            <a:t>Nombre</a:t>
          </a:r>
          <a:r>
            <a:rPr lang="de-DE" sz="1100" dirty="0"/>
            <a:t> </a:t>
          </a:r>
          <a:r>
            <a:rPr lang="de-DE" sz="1100" dirty="0" err="1"/>
            <a:t>annuel</a:t>
          </a:r>
          <a:r>
            <a:rPr lang="de-DE" sz="1100" dirty="0"/>
            <a:t> de </a:t>
          </a:r>
          <a:r>
            <a:rPr lang="de-DE" sz="1100" dirty="0" err="1"/>
            <a:t>passages</a:t>
          </a:r>
          <a:r>
            <a:rPr lang="de-DE" sz="1100" dirty="0"/>
            <a:t> de </a:t>
          </a:r>
          <a:r>
            <a:rPr lang="de-DE" sz="1100" dirty="0" err="1"/>
            <a:t>roues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Image 2">
          <a:extLst xmlns:a="http://schemas.openxmlformats.org/drawingml/2006/main">
            <a:ext uri="{FF2B5EF4-FFF2-40B4-BE49-F238E27FC236}">
              <a16:creationId xmlns:a16="http://schemas.microsoft.com/office/drawing/2014/main" id="{CDB180A9-3B1F-44A2-9803-80478852EC71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6002640" cy="21717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2F5B-742B-410C-86AA-12FE0FD0D2E0}" type="datetimeFigureOut">
              <a:rPr lang="fr-BE" smtClean="0"/>
              <a:pPr/>
              <a:t>10/10/2022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7D65E-EE7A-4229-8858-0F394FA6310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729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DA0980DB-F968-4E16-83DC-7E57E59D4C0F}" type="datetimeFigureOut">
              <a:rPr lang="fr-BE" smtClean="0"/>
              <a:pPr/>
              <a:t>10/10/2022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9B9B8F78-0E62-45B0-B8F0-287094A40530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737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CC028-33DD-4E85-AB51-914B3EAB8CE2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1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/>
            <a:fld id="{1EDF7A93-0654-4F68-887D-12E8BFF2D12D}" type="slidenum">
              <a:rPr lang="fr-FR" sz="1200"/>
              <a:pPr algn="r"/>
              <a:t>2</a:t>
            </a:fld>
            <a:endParaRPr lang="fr-FR" sz="1200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E9256-6C83-4590-A45A-105E7E28FCF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4DCDA-FCB6-408B-9B4B-9C202351EEF6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385027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048" tIns="49524" rIns="99048" bIns="49524" anchor="b"/>
          <a:lstStyle/>
          <a:p>
            <a:pPr algn="r"/>
            <a:fld id="{81639C72-A362-4493-A7B3-6250A47EAE87}" type="slidenum">
              <a:rPr lang="fr-FR" sz="1300"/>
              <a:pPr algn="r"/>
              <a:t>6</a:t>
            </a:fld>
            <a:endParaRPr lang="fr-FR" sz="1300" dirty="0"/>
          </a:p>
        </p:txBody>
      </p:sp>
      <p:sp>
        <p:nvSpPr>
          <p:cNvPr id="385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/>
          <a:lstStyle/>
          <a:p>
            <a:pPr algn="r"/>
            <a:fld id="{31B0DBCE-7C02-4124-BAA6-5F5946781EE9}" type="slidenum">
              <a:rPr lang="fr-FR" sz="1200"/>
              <a:pPr algn="r"/>
              <a:t>7</a:t>
            </a:fld>
            <a:endParaRPr lang="fr-FR" sz="1200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850269" cy="1836101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-1" y="5664000"/>
            <a:ext cx="4475545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2515565"/>
            <a:ext cx="9414104" cy="1605024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991231048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0973924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78320459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12192000" cy="4994400"/>
          </a:xfrm>
          <a:prstGeom prst="rect">
            <a:avLst/>
          </a:prstGeom>
          <a:solidFill>
            <a:srgbClr val="0092D2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lIns="121894" tIns="121894" rIns="121894" bIns="121894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/>
          <p:nvPr/>
        </p:nvSpPr>
        <p:spPr>
          <a:xfrm>
            <a:off x="772000" y="772003"/>
            <a:ext cx="72400" cy="900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72648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AA94-026F-4740-9472-5031160C124B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‹N°›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074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‹N°›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936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92871127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30163930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68665203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1590168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0819107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44404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8900325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9422153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7791433-DE50-4973-8994-9A3838F861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92000" y="6538000"/>
            <a:ext cx="1600000" cy="32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4267">
              <a:solidFill>
                <a:srgbClr val="6CD0C0"/>
              </a:solidFill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7C19693F-C9FA-42E6-AF6C-6A124D6AD6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2085" y="6502830"/>
            <a:ext cx="5439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public de Wallonie</a:t>
            </a:r>
            <a:r>
              <a:rPr lang="fr-FR" sz="1600" b="1" dirty="0">
                <a:solidFill>
                  <a:srgbClr val="002D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kern="1200" dirty="0">
                <a:solidFill>
                  <a:srgbClr val="49C5B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mobilité infrastructures</a:t>
            </a:r>
            <a:endParaRPr lang="fr-FR" sz="1600" b="1" dirty="0">
              <a:solidFill>
                <a:srgbClr val="49C5B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A2A66E-6A95-43AE-9D85-178BD5FA0F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62"/>
            <a:ext cx="2479807" cy="7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3" r:id="rId13"/>
    <p:sldLayoutId id="2147483684" r:id="rId14"/>
  </p:sldLayoutIdLst>
  <p:transition>
    <p:randomBar/>
  </p:transition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49C5B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uthier.michaux@spw.wallonie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9C41EF2-A98A-4A7C-AB03-CF726D3E0543}" type="slidenum">
              <a:rPr lang="fr-FR" smtClean="0">
                <a:latin typeface="Calibri" panose="020F0502020204030204" pitchFamily="34" charset="0"/>
              </a:rPr>
              <a:pPr/>
              <a:t>1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348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5480" y="764704"/>
            <a:ext cx="9144000" cy="360140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fr-CA" sz="1800" b="0" dirty="0">
                <a:solidFill>
                  <a:srgbClr val="000000"/>
                </a:solidFill>
                <a:latin typeface="Myriad Pro"/>
              </a:rPr>
            </a:br>
            <a:r>
              <a:rPr lang="fr-BE" sz="4400" b="0" dirty="0"/>
              <a:t>Présentation du département DESG aux nouveaux ingénieurs</a:t>
            </a:r>
            <a:r>
              <a:rPr lang="fr-BE" sz="1800" b="0" i="0" u="none" strike="noStrike" baseline="0" dirty="0">
                <a:solidFill>
                  <a:srgbClr val="211D1E"/>
                </a:solidFill>
                <a:latin typeface="Myriad Pro"/>
              </a:rPr>
              <a:t>	 </a:t>
            </a:r>
            <a:r>
              <a:rPr lang="fr-BE" sz="4400" b="0" dirty="0"/>
              <a:t>au</a:t>
            </a:r>
            <a:r>
              <a:rPr lang="fr-BE" sz="1800" b="0" i="0" u="none" strike="noStrike" baseline="0" dirty="0">
                <a:solidFill>
                  <a:srgbClr val="211D1E"/>
                </a:solidFill>
                <a:latin typeface="Myriad Pro"/>
              </a:rPr>
              <a:t> </a:t>
            </a:r>
            <a:r>
              <a:rPr lang="fr-BE" sz="4400" b="0" dirty="0"/>
              <a:t>SPW-M&amp;I</a:t>
            </a:r>
            <a:br>
              <a:rPr lang="fr-BE" sz="1800" b="0" i="0" u="none" strike="noStrike" baseline="0" dirty="0">
                <a:solidFill>
                  <a:srgbClr val="211D1E"/>
                </a:solidFill>
                <a:latin typeface="Myriad Pro"/>
              </a:rPr>
            </a:br>
            <a:endParaRPr lang="fr-FR" sz="4400" b="0" dirty="0"/>
          </a:p>
        </p:txBody>
      </p:sp>
      <p:sp>
        <p:nvSpPr>
          <p:cNvPr id="334852" name="Text Box 5"/>
          <p:cNvSpPr txBox="1">
            <a:spLocks noChangeArrowheads="1"/>
          </p:cNvSpPr>
          <p:nvPr/>
        </p:nvSpPr>
        <p:spPr bwMode="auto">
          <a:xfrm>
            <a:off x="7608168" y="1484785"/>
            <a:ext cx="352839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00000"/>
              </a:spcBef>
            </a:pPr>
            <a:endParaRPr lang="fr-FR" sz="1600" dirty="0">
              <a:latin typeface="Calibri" panose="020F0502020204030204" pitchFamily="34" charset="0"/>
            </a:endParaRPr>
          </a:p>
          <a:p>
            <a:pPr eaLnBrk="0" hangingPunct="0">
              <a:spcBef>
                <a:spcPct val="100000"/>
              </a:spcBef>
            </a:pPr>
            <a:r>
              <a:rPr lang="fr-FR" sz="1600" dirty="0">
                <a:latin typeface="Calibri" panose="020F0502020204030204" pitchFamily="34" charset="0"/>
              </a:rPr>
              <a:t>ir. Gauthier MICHAUX         </a:t>
            </a:r>
            <a:r>
              <a:rPr lang="fr-FR" sz="1600" dirty="0">
                <a:latin typeface="Calibri" panose="020F0502020204030204" pitchFamily="34" charset="0"/>
                <a:hlinkClick r:id="rId3"/>
              </a:rPr>
              <a:t>gauthier.michaux@spw.wallonie.be</a:t>
            </a:r>
            <a:r>
              <a:rPr lang="fr-FR" sz="1600" dirty="0">
                <a:latin typeface="Calibri" panose="020F0502020204030204" pitchFamily="34" charset="0"/>
              </a:rPr>
              <a:t> </a:t>
            </a: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fr-FR" sz="1600" dirty="0">
                <a:latin typeface="Calibri" panose="020F0502020204030204" pitchFamily="34" charset="0"/>
              </a:rPr>
              <a:t>SPW Mobilité &amp; Infrastructures</a:t>
            </a: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fr-FR" sz="1600" b="1" dirty="0">
                <a:latin typeface="Calibri" panose="020F0502020204030204" pitchFamily="34" charset="0"/>
              </a:rPr>
              <a:t>Département Expertises, Structures et Géotechnique</a:t>
            </a:r>
          </a:p>
          <a:p>
            <a:pPr eaLnBrk="0" hangingPunct="0"/>
            <a:r>
              <a:rPr lang="fr-FR" sz="1600" dirty="0">
                <a:latin typeface="Calibri" panose="020F0502020204030204" pitchFamily="34" charset="0"/>
              </a:rPr>
              <a:t>Direction des Techniques routières</a:t>
            </a:r>
          </a:p>
          <a:p>
            <a:pPr eaLnBrk="0" hangingPunct="0"/>
            <a:r>
              <a:rPr lang="fr-FR" sz="1600" dirty="0">
                <a:latin typeface="Calibri" panose="020F0502020204030204" pitchFamily="34" charset="0"/>
              </a:rPr>
              <a:t>Direction des Matériaux de Structure</a:t>
            </a: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fr-FR" sz="1600" dirty="0">
                <a:latin typeface="Calibri" panose="020F0502020204030204" pitchFamily="34" charset="0"/>
              </a:rPr>
              <a:t>Informations Ingénieurs SPW-MI</a:t>
            </a: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fr-FR" sz="1600" dirty="0">
                <a:latin typeface="Calibri" panose="020F0502020204030204" pitchFamily="34" charset="0"/>
              </a:rPr>
              <a:t>Automne 2022 </a:t>
            </a:r>
          </a:p>
          <a:p>
            <a:pPr eaLnBrk="0" hangingPunct="0"/>
            <a:endParaRPr lang="fr-FR" sz="1600" dirty="0">
              <a:latin typeface="Calibri" panose="020F0502020204030204" pitchFamily="34" charset="0"/>
            </a:endParaRPr>
          </a:p>
          <a:p>
            <a:pPr eaLnBrk="0" hangingPunct="0">
              <a:spcBef>
                <a:spcPct val="100000"/>
              </a:spcBef>
            </a:pPr>
            <a:endParaRPr lang="fr-FR" sz="1600" dirty="0">
              <a:latin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27EF96B-F61B-44A5-BC92-74BF6CE1D760}"/>
              </a:ext>
            </a:extLst>
          </p:cNvPr>
          <p:cNvSpPr txBox="1">
            <a:spLocks noChangeArrowheads="1"/>
          </p:cNvSpPr>
          <p:nvPr/>
        </p:nvSpPr>
        <p:spPr>
          <a:xfrm>
            <a:off x="479376" y="2348880"/>
            <a:ext cx="6936474" cy="2160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733" b="1" kern="120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br>
              <a:rPr lang="fr-CA" sz="1800" b="0" dirty="0">
                <a:solidFill>
                  <a:srgbClr val="000000"/>
                </a:solidFill>
                <a:latin typeface="Myriad Pro"/>
              </a:rPr>
            </a:br>
            <a:r>
              <a:rPr lang="fr-BE" sz="4400" dirty="0">
                <a:solidFill>
                  <a:srgbClr val="000000"/>
                </a:solidFill>
                <a:latin typeface="Myriad Pro"/>
              </a:rPr>
              <a:t>Cellule</a:t>
            </a:r>
          </a:p>
          <a:p>
            <a:pPr algn="ctr"/>
            <a:endParaRPr lang="fr-BE" sz="4400" dirty="0">
              <a:solidFill>
                <a:srgbClr val="000000"/>
              </a:solidFill>
              <a:latin typeface="Myriad Pro"/>
            </a:endParaRPr>
          </a:p>
          <a:p>
            <a:pPr algn="ctr"/>
            <a:r>
              <a:rPr lang="fr-BE" sz="4400" dirty="0">
                <a:solidFill>
                  <a:srgbClr val="000000"/>
                </a:solidFill>
                <a:latin typeface="Myriad Pro"/>
              </a:rPr>
              <a:t>"Equipements routiers"</a:t>
            </a:r>
            <a:endParaRPr lang="fr-FR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1220AA-2FC7-42C4-BD68-B05154D2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9A3417-C6AB-428B-9D66-787851B7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44" y="715915"/>
            <a:ext cx="6083635" cy="55292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256B06-16C1-4324-A6E2-0F557A54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464" y="1387002"/>
            <a:ext cx="5932449" cy="36576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7F94DC5-F659-4430-917C-5352B366E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49" y="89266"/>
            <a:ext cx="10491787" cy="1143000"/>
          </a:xfrm>
        </p:spPr>
        <p:txBody>
          <a:bodyPr>
            <a:normAutofit/>
          </a:bodyPr>
          <a:lstStyle/>
          <a:p>
            <a:pPr algn="ctr"/>
            <a:r>
              <a:rPr lang="fr-BE" dirty="0">
                <a:latin typeface="+mj-lt"/>
              </a:rPr>
              <a:t>AGW 16/12/2020</a:t>
            </a:r>
          </a:p>
        </p:txBody>
      </p:sp>
    </p:spTree>
    <p:extLst>
      <p:ext uri="{BB962C8B-B14F-4D97-AF65-F5344CB8AC3E}">
        <p14:creationId xmlns:p14="http://schemas.microsoft.com/office/powerpoint/2010/main" val="1850623137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73371-A79B-48A8-93CD-D010868B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F681F6-B4AB-490C-9184-1F4F7A3B20C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37A972-A078-4EC7-9E38-7A4F6EDF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96" y="260648"/>
            <a:ext cx="5041268" cy="60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7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524000" y="188914"/>
            <a:ext cx="8464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0" hangingPunct="0">
              <a:spcBef>
                <a:spcPct val="80000"/>
              </a:spcBef>
            </a:pPr>
            <a:r>
              <a:rPr lang="fr-FR" sz="3000" b="1" dirty="0">
                <a:solidFill>
                  <a:srgbClr val="595959"/>
                </a:solidFill>
                <a:latin typeface="Arial" charset="0"/>
              </a:rPr>
              <a:t>La signalisation dans le CCT QUALIROUTES</a:t>
            </a:r>
            <a:br>
              <a:rPr lang="fr-FR" sz="3000" b="1" dirty="0">
                <a:solidFill>
                  <a:srgbClr val="595959"/>
                </a:solidFill>
                <a:latin typeface="Arial" charset="0"/>
              </a:rPr>
            </a:br>
            <a:endParaRPr lang="fr-FR" sz="3000" b="1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2783632" y="980728"/>
            <a:ext cx="52562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BE" sz="1600" b="1" u="sng" dirty="0">
                <a:latin typeface="Verdana" pitchFamily="34" charset="0"/>
              </a:rPr>
              <a:t>GT 06 "Signalisation" – Chap. L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sz="1600" b="1" dirty="0">
                <a:solidFill>
                  <a:srgbClr val="0070C0"/>
                </a:solidFill>
                <a:latin typeface="Verdana" pitchFamily="34" charset="0"/>
              </a:rPr>
              <a:t>Signalisation de chantier</a:t>
            </a:r>
            <a:r>
              <a:rPr lang="fr-BE" sz="1600" dirty="0">
                <a:latin typeface="Verdana" pitchFamily="34" charset="0"/>
              </a:rPr>
              <a:t>: L. 1.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sz="1600" b="1" dirty="0">
                <a:solidFill>
                  <a:srgbClr val="0070C0"/>
                </a:solidFill>
                <a:latin typeface="Verdana" pitchFamily="34" charset="0"/>
              </a:rPr>
              <a:t>Signalisation verticale</a:t>
            </a:r>
            <a:r>
              <a:rPr lang="fr-BE" sz="1600" dirty="0">
                <a:latin typeface="Verdana" pitchFamily="34" charset="0"/>
              </a:rPr>
              <a:t>: L. 2. + C. 53.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sz="1600" b="1" dirty="0">
                <a:latin typeface="Verdana" pitchFamily="34" charset="0"/>
              </a:rPr>
              <a:t>Balisage des routes</a:t>
            </a:r>
            <a:r>
              <a:rPr lang="fr-BE" sz="1600" dirty="0">
                <a:latin typeface="Verdana" pitchFamily="34" charset="0"/>
              </a:rPr>
              <a:t>: L. 3. + C. 62.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sz="1600" b="1" dirty="0">
                <a:solidFill>
                  <a:srgbClr val="0070C0"/>
                </a:solidFill>
                <a:latin typeface="Verdana" pitchFamily="34" charset="0"/>
              </a:rPr>
              <a:t>Marquages routiers</a:t>
            </a:r>
            <a:r>
              <a:rPr lang="fr-BE" sz="1600" dirty="0">
                <a:latin typeface="Verdana" pitchFamily="34" charset="0"/>
              </a:rPr>
              <a:t>: L. 4. + C. 52.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sz="1600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sz="1600" b="1" dirty="0">
                <a:latin typeface="Verdana" pitchFamily="34" charset="0"/>
              </a:rPr>
              <a:t>Écrans anti-éblouissement</a:t>
            </a:r>
            <a:r>
              <a:rPr lang="fr-BE" sz="1600" dirty="0">
                <a:latin typeface="Verdana" pitchFamily="34" charset="0"/>
              </a:rPr>
              <a:t>: L. 5. + C. 63.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BE" sz="1600" dirty="0">
              <a:latin typeface="Verdana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CCBF4C-DE6A-4E2E-9853-E8AFC9867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465" y="1740693"/>
            <a:ext cx="4309535" cy="32321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100E7C-9A86-42DE-A622-35218227B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37" y="3695403"/>
            <a:ext cx="2742020" cy="314096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5919085D-6108-450E-9791-43F15884D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08" y="99616"/>
            <a:ext cx="9326488" cy="1752600"/>
          </a:xfrm>
        </p:spPr>
        <p:txBody>
          <a:bodyPr>
            <a:normAutofit fontScale="25000" lnSpcReduction="20000"/>
          </a:bodyPr>
          <a:lstStyle/>
          <a:p>
            <a:endParaRPr lang="fr-BE" dirty="0"/>
          </a:p>
          <a:p>
            <a:r>
              <a:rPr lang="fr-BE" sz="14400" b="1" dirty="0"/>
              <a:t>Marquages routiers:</a:t>
            </a:r>
          </a:p>
          <a:p>
            <a:r>
              <a:rPr lang="fr-BE" sz="14400" b="1" dirty="0"/>
              <a:t>CCT Qualiroutes – C. 52. + L. 4</a:t>
            </a:r>
            <a:r>
              <a:rPr lang="fr-BE" sz="14400" dirty="0"/>
              <a:t>.</a:t>
            </a:r>
          </a:p>
          <a:p>
            <a:endParaRPr lang="fr-BE" sz="14400" dirty="0"/>
          </a:p>
          <a:p>
            <a:pPr algn="l"/>
            <a:r>
              <a:rPr lang="fr-BE" sz="9600" b="1" i="1" dirty="0"/>
              <a:t>Produits de base:</a:t>
            </a:r>
          </a:p>
          <a:p>
            <a:pPr algn="l"/>
            <a:endParaRPr lang="fr-BE" sz="9600" b="1" i="1" dirty="0"/>
          </a:p>
          <a:p>
            <a:pPr algn="l"/>
            <a:endParaRPr lang="fr-BE" sz="9600" b="1" i="1" dirty="0"/>
          </a:p>
          <a:p>
            <a:pPr algn="l"/>
            <a:endParaRPr lang="fr-BE" sz="9600" b="1" i="1" dirty="0"/>
          </a:p>
          <a:p>
            <a:pPr algn="l"/>
            <a:endParaRPr lang="fr-BE" sz="9600" b="1" i="1" dirty="0"/>
          </a:p>
          <a:p>
            <a:pPr algn="l"/>
            <a:endParaRPr lang="fr-BE" sz="9600" b="1" i="1" dirty="0"/>
          </a:p>
          <a:p>
            <a:pPr algn="l"/>
            <a:r>
              <a:rPr lang="fr-BE" sz="9600" b="1" i="1" dirty="0"/>
              <a:t>+ </a:t>
            </a:r>
          </a:p>
          <a:p>
            <a:pPr algn="l"/>
            <a:r>
              <a:rPr lang="fr-BE" sz="9600" b="1" i="1" dirty="0"/>
              <a:t>Produits de saupoudrage:</a:t>
            </a:r>
          </a:p>
          <a:p>
            <a:pPr algn="l"/>
            <a:endParaRPr lang="fr-BE" sz="9600" b="1" i="1" dirty="0"/>
          </a:p>
          <a:p>
            <a:pPr algn="l"/>
            <a:endParaRPr lang="fr-BE" sz="144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536CFB4-82E0-4B53-B4EB-FD4611885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311212"/>
              </p:ext>
            </p:extLst>
          </p:nvPr>
        </p:nvGraphicFramePr>
        <p:xfrm>
          <a:off x="1919536" y="2276872"/>
          <a:ext cx="7776864" cy="214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192">
                  <a:extLst>
                    <a:ext uri="{9D8B030D-6E8A-4147-A177-3AD203B41FA5}">
                      <a16:colId xmlns:a16="http://schemas.microsoft.com/office/drawing/2014/main" val="719684257"/>
                    </a:ext>
                  </a:extLst>
                </a:gridCol>
                <a:gridCol w="1590722">
                  <a:extLst>
                    <a:ext uri="{9D8B030D-6E8A-4147-A177-3AD203B41FA5}">
                      <a16:colId xmlns:a16="http://schemas.microsoft.com/office/drawing/2014/main" val="2418738948"/>
                    </a:ext>
                  </a:extLst>
                </a:gridCol>
                <a:gridCol w="1413975">
                  <a:extLst>
                    <a:ext uri="{9D8B030D-6E8A-4147-A177-3AD203B41FA5}">
                      <a16:colId xmlns:a16="http://schemas.microsoft.com/office/drawing/2014/main" val="515852233"/>
                    </a:ext>
                  </a:extLst>
                </a:gridCol>
                <a:gridCol w="1413975">
                  <a:extLst>
                    <a:ext uri="{9D8B030D-6E8A-4147-A177-3AD203B41FA5}">
                      <a16:colId xmlns:a16="http://schemas.microsoft.com/office/drawing/2014/main" val="1034023394"/>
                    </a:ext>
                  </a:extLst>
                </a:gridCol>
              </a:tblGrid>
              <a:tr h="296539">
                <a:tc>
                  <a:txBody>
                    <a:bodyPr/>
                    <a:lstStyle/>
                    <a:p>
                      <a:endParaRPr lang="fr-B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Norme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PTV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000" dirty="0"/>
                        <a:t>Garantie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980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Peintures</a:t>
                      </a:r>
                      <a:r>
                        <a:rPr lang="fr-BE" sz="1800" dirty="0"/>
                        <a:t> routières </a:t>
                      </a:r>
                      <a:r>
                        <a:rPr lang="fr-BE" sz="1800" strike="sngStrike" dirty="0">
                          <a:solidFill>
                            <a:srgbClr val="FF0000"/>
                          </a:solidFill>
                        </a:rPr>
                        <a:t>à solvants</a:t>
                      </a:r>
                      <a:r>
                        <a:rPr lang="fr-BE" sz="1800" strike="noStrike" dirty="0">
                          <a:solidFill>
                            <a:schemeClr val="tx1"/>
                          </a:solidFill>
                        </a:rPr>
                        <a:t> et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>
                          <a:solidFill>
                            <a:srgbClr val="00B0F0"/>
                          </a:solidFill>
                        </a:rPr>
                        <a:t>à l'eau! (01/01/2023)</a:t>
                      </a:r>
                      <a:endParaRPr lang="fr-BE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NBN EN 1871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260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/>
                        <a:t>Enduits à chaud (thermos)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 EN 1871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33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dirty="0"/>
                        <a:t>Enduits à froid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 EN 1871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502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800" dirty="0"/>
                        <a:t>Préformés collés à froid (tape)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 EN 1790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833548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91EBC40-1169-4E75-8137-FF27E602E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714077"/>
              </p:ext>
            </p:extLst>
          </p:nvPr>
        </p:nvGraphicFramePr>
        <p:xfrm>
          <a:off x="1847528" y="4869160"/>
          <a:ext cx="8127999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3617841695"/>
                    </a:ext>
                  </a:extLst>
                </a:gridCol>
                <a:gridCol w="2466338">
                  <a:extLst>
                    <a:ext uri="{9D8B030D-6E8A-4147-A177-3AD203B41FA5}">
                      <a16:colId xmlns:a16="http://schemas.microsoft.com/office/drawing/2014/main" val="304373735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94296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639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Microbilles de saupoudrage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 EN 1423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083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Mélanges billes/granulats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NBN EN 1423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PTV 881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371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56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e la date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9111E97-DA2B-4FC9-9E46-21E6D325023D}" type="slidenum">
              <a:rPr lang="fr-FR" smtClean="0"/>
              <a:pPr/>
              <a:t>4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2135560" y="188640"/>
            <a:ext cx="8064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Marquages: Homologation Baillonville (NBN EN 1824)</a:t>
            </a:r>
          </a:p>
        </p:txBody>
      </p:sp>
      <p:sp>
        <p:nvSpPr>
          <p:cNvPr id="2" name="AutoShape 3" descr="https://tracking.dpd.de/images/icon_arrow_red.gif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2052" name="AutoShape 4" descr="https://tracking.dpd.de/images/icon_arrow_red.gif"/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aphicFrame>
        <p:nvGraphicFramePr>
          <p:cNvPr id="11" name="Chart 3"/>
          <p:cNvGraphicFramePr>
            <a:graphicFrameLocks/>
          </p:cNvGraphicFramePr>
          <p:nvPr/>
        </p:nvGraphicFramePr>
        <p:xfrm>
          <a:off x="1097280" y="3789040"/>
          <a:ext cx="6002640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991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9036" y="661701"/>
            <a:ext cx="5256584" cy="335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7320136" y="1484784"/>
          <a:ext cx="3131840" cy="3240360"/>
        </p:xfrm>
        <a:graphic>
          <a:graphicData uri="http://schemas.openxmlformats.org/drawingml/2006/table">
            <a:tbl>
              <a:tblPr/>
              <a:tblGrid>
                <a:gridCol w="106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30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b="1" spc="-15" dirty="0">
                          <a:latin typeface="Arial"/>
                          <a:ea typeface="Times New Roman"/>
                          <a:cs typeface="Times New Roman"/>
                        </a:rPr>
                        <a:t>Classe de roulage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b="1" spc="-15">
                          <a:latin typeface="Arial"/>
                          <a:ea typeface="Times New Roman"/>
                          <a:cs typeface="Times New Roman"/>
                        </a:rPr>
                        <a:t>Nombre de passage de roues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T0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T1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T2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&lt; 50 000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Entre 50 000 et 60 000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100 000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20%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8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P0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P1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1917065" algn="l"/>
                          <a:tab pos="-1376680" algn="l"/>
                          <a:tab pos="-836295" algn="l"/>
                          <a:tab pos="-296545" algn="l"/>
                          <a:tab pos="243840" algn="l"/>
                          <a:tab pos="784225" algn="l"/>
                          <a:tab pos="1324610" algn="l"/>
                          <a:tab pos="1864995" algn="l"/>
                          <a:tab pos="2404745" algn="l"/>
                          <a:tab pos="294513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P2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P3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P4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P5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P5.5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>
                          <a:latin typeface="Arial"/>
                          <a:ea typeface="Times New Roman"/>
                          <a:cs typeface="Times New Roman"/>
                        </a:rPr>
                        <a:t>P6</a:t>
                      </a:r>
                      <a:endParaRPr lang="fr-BE" sz="10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&lt; 50 000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Entre 50 000 et 60 000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100 000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20%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200 000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20%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500 000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20%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1 000 </a:t>
                      </a:r>
                      <a:r>
                        <a:rPr lang="fr-BE" sz="1000" spc="-15" dirty="0" err="1">
                          <a:latin typeface="Arial"/>
                          <a:ea typeface="Times New Roman"/>
                          <a:cs typeface="Times New Roman"/>
                        </a:rPr>
                        <a:t>000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20%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1 500 000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10%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-3217545" algn="l"/>
                          <a:tab pos="-2677160" algn="l"/>
                          <a:tab pos="-2136775" algn="l"/>
                          <a:tab pos="-1597025" algn="l"/>
                          <a:tab pos="-1056640" algn="l"/>
                          <a:tab pos="-516255" algn="l"/>
                          <a:tab pos="24130" algn="l"/>
                          <a:tab pos="564515" algn="l"/>
                          <a:tab pos="1104265" algn="l"/>
                          <a:tab pos="1644650" algn="l"/>
                          <a:tab pos="2185035" algn="l"/>
                          <a:tab pos="2725420" algn="l"/>
                        </a:tabLst>
                      </a:pP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2 000 </a:t>
                      </a:r>
                      <a:r>
                        <a:rPr lang="fr-BE" sz="1000" spc="-15" dirty="0" err="1">
                          <a:latin typeface="Arial"/>
                          <a:ea typeface="Times New Roman"/>
                          <a:cs typeface="Times New Roman"/>
                        </a:rPr>
                        <a:t>000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Arial"/>
                        </a:rPr>
                        <a:t>±</a:t>
                      </a:r>
                      <a:r>
                        <a:rPr lang="fr-BE" sz="1000" spc="-15" dirty="0">
                          <a:latin typeface="Arial"/>
                          <a:ea typeface="Times New Roman"/>
                          <a:cs typeface="Times New Roman"/>
                        </a:rPr>
                        <a:t> 10%</a:t>
                      </a:r>
                      <a:endParaRPr lang="fr-BE" sz="1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 bwMode="auto">
          <a:xfrm>
            <a:off x="7608168" y="2708920"/>
            <a:ext cx="2592288" cy="136815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imes New Roman" pitchFamily="18" charset="0"/>
              <a:ea typeface="Geneva" pitchFamily="64" charset="-128"/>
            </a:endParaRPr>
          </a:p>
        </p:txBody>
      </p:sp>
      <p:cxnSp>
        <p:nvCxnSpPr>
          <p:cNvPr id="12" name="Connecteur droit avec flèche 11"/>
          <p:cNvCxnSpPr>
            <a:stCxn id="14" idx="0"/>
          </p:cNvCxnSpPr>
          <p:nvPr/>
        </p:nvCxnSpPr>
        <p:spPr bwMode="auto">
          <a:xfrm flipV="1">
            <a:off x="7968208" y="4077072"/>
            <a:ext cx="324036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ZoneTexte 13"/>
          <p:cNvSpPr txBox="1"/>
          <p:nvPr/>
        </p:nvSpPr>
        <p:spPr>
          <a:xfrm>
            <a:off x="7320136" y="5157192"/>
            <a:ext cx="12961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1 an</a:t>
            </a:r>
          </a:p>
        </p:txBody>
      </p:sp>
      <p:cxnSp>
        <p:nvCxnSpPr>
          <p:cNvPr id="22" name="Connecteur droit avec flèche 21"/>
          <p:cNvCxnSpPr>
            <a:stCxn id="23" idx="0"/>
          </p:cNvCxnSpPr>
          <p:nvPr/>
        </p:nvCxnSpPr>
        <p:spPr bwMode="auto">
          <a:xfrm flipH="1" flipV="1">
            <a:off x="9192344" y="4581128"/>
            <a:ext cx="36004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ZoneTexte 22"/>
          <p:cNvSpPr txBox="1"/>
          <p:nvPr/>
        </p:nvSpPr>
        <p:spPr>
          <a:xfrm>
            <a:off x="8904312" y="5157192"/>
            <a:ext cx="129614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2 ans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608168" y="4149080"/>
            <a:ext cx="2592288" cy="43204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imes New Roman" pitchFamily="18" charset="0"/>
              <a:ea typeface="Geneva" pitchFamily="6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608168" y="1916832"/>
            <a:ext cx="2592288" cy="648072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imes New Roman" pitchFamily="18" charset="0"/>
              <a:ea typeface="Geneva" pitchFamily="64" charset="-128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040216" y="764704"/>
            <a:ext cx="1296144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C000"/>
                </a:solidFill>
              </a:rPr>
              <a:t>3 mois</a:t>
            </a:r>
          </a:p>
        </p:txBody>
      </p:sp>
      <p:cxnSp>
        <p:nvCxnSpPr>
          <p:cNvPr id="29" name="Connecteur droit avec flèche 28"/>
          <p:cNvCxnSpPr/>
          <p:nvPr/>
        </p:nvCxnSpPr>
        <p:spPr bwMode="auto">
          <a:xfrm>
            <a:off x="8472264" y="1124744"/>
            <a:ext cx="216024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Connecteur droit avec flèche 32"/>
          <p:cNvCxnSpPr>
            <a:cxnSpLocks/>
          </p:cNvCxnSpPr>
          <p:nvPr/>
        </p:nvCxnSpPr>
        <p:spPr bwMode="auto">
          <a:xfrm flipV="1">
            <a:off x="4727848" y="4005064"/>
            <a:ext cx="3024336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1668" y="-21464"/>
            <a:ext cx="1054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>
                <a:latin typeface="Arial" pitchFamily="34" charset="0"/>
                <a:cs typeface="Arial" pitchFamily="34" charset="0"/>
              </a:rPr>
              <a:t>Liste des systèmes homologués avec attestation Baillonville 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99380" y="5237598"/>
            <a:ext cx="100692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latin typeface="Arial" pitchFamily="34" charset="0"/>
                <a:cs typeface="Arial" pitchFamily="34" charset="0"/>
              </a:rPr>
              <a:t>Source: Site Q&amp;C – Rubrique Qualiroutes </a:t>
            </a:r>
          </a:p>
          <a:p>
            <a:r>
              <a:rPr lang="fr-BE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Homologation des systèmes de marquages routiers (Baillonville - G0025 - Fichier PDF) </a:t>
            </a:r>
            <a:r>
              <a:rPr lang="fr-BE" sz="1600" b="1" u="sng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http://qc.spw.wallonie.be/fr/qualiroutes/doc/Systemes_Baillonville.pdf </a:t>
            </a:r>
            <a:r>
              <a:rPr lang="fr-BE" sz="2800" b="1" dirty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fr-BE" b="1" dirty="0">
              <a:latin typeface="Arial" pitchFamily="34" charset="0"/>
              <a:cs typeface="Arial" pitchFamily="34" charset="0"/>
            </a:endParaRPr>
          </a:p>
          <a:p>
            <a:r>
              <a:rPr lang="fr-BE" b="1" dirty="0">
                <a:latin typeface="Arial" pitchFamily="34" charset="0"/>
                <a:cs typeface="Arial" pitchFamily="34" charset="0"/>
              </a:rPr>
              <a:t>Seuls les dosages peuvent être adaptés.</a:t>
            </a:r>
          </a:p>
          <a:p>
            <a:endParaRPr lang="fr-BE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8BD096-548B-40A9-87E1-858D0666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12192000" cy="5145549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1524000" y="332657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80000"/>
              </a:spcBef>
              <a:defRPr/>
            </a:pPr>
            <a:r>
              <a:rPr lang="fr-FR" sz="2800" b="1" dirty="0">
                <a:solidFill>
                  <a:srgbClr val="131313"/>
                </a:solidFill>
                <a:latin typeface="Arial" charset="0"/>
              </a:rPr>
              <a:t>Contrôles aux différentes phases</a:t>
            </a:r>
          </a:p>
        </p:txBody>
      </p:sp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1774826" y="1268414"/>
            <a:ext cx="88931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 dirty="0">
                <a:latin typeface="Verdana" pitchFamily="34" charset="0"/>
              </a:rPr>
              <a:t>Rédaction correcte du CSC </a:t>
            </a:r>
          </a:p>
          <a:p>
            <a:pPr>
              <a:spcBef>
                <a:spcPct val="20000"/>
              </a:spcBef>
            </a:pPr>
            <a:endParaRPr lang="fr-FR" sz="2000" dirty="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 dirty="0">
                <a:latin typeface="Verdana" pitchFamily="34" charset="0"/>
              </a:rPr>
              <a:t>Validation de </a:t>
            </a:r>
            <a:r>
              <a:rPr lang="fr-FR" sz="2000" b="1" dirty="0">
                <a:latin typeface="Verdana" pitchFamily="34" charset="0"/>
              </a:rPr>
              <a:t>fiches techniques </a:t>
            </a:r>
            <a:r>
              <a:rPr lang="fr-FR" sz="2000" dirty="0">
                <a:latin typeface="Verdana" pitchFamily="34" charset="0"/>
              </a:rPr>
              <a:t>(FT)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fr-FR" sz="2000" dirty="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 dirty="0">
                <a:latin typeface="Verdana" pitchFamily="34" charset="0"/>
              </a:rPr>
              <a:t>Contrôles </a:t>
            </a:r>
            <a:r>
              <a:rPr lang="fr-FR" sz="2000" b="1" dirty="0">
                <a:latin typeface="Verdana" pitchFamily="34" charset="0"/>
              </a:rPr>
              <a:t>lors de l'application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>
                <a:latin typeface="Verdana" pitchFamily="34" charset="0"/>
              </a:rPr>
              <a:t>	(certifications, dosages, conditions, géométrie…)</a:t>
            </a:r>
          </a:p>
          <a:p>
            <a:pPr marL="342900" indent="-342900">
              <a:spcBef>
                <a:spcPct val="20000"/>
              </a:spcBef>
            </a:pPr>
            <a:endParaRPr lang="fr-FR" sz="2000" dirty="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 dirty="0">
                <a:latin typeface="Verdana" pitchFamily="34" charset="0"/>
              </a:rPr>
              <a:t>Contrôles des </a:t>
            </a:r>
            <a:r>
              <a:rPr lang="fr-FR" sz="2000" b="1" dirty="0">
                <a:latin typeface="Verdana" pitchFamily="34" charset="0"/>
              </a:rPr>
              <a:t>performances</a:t>
            </a:r>
            <a:r>
              <a:rPr lang="fr-FR" sz="2000" dirty="0">
                <a:latin typeface="Verdana" pitchFamily="34" charset="0"/>
              </a:rPr>
              <a:t> durant la garantie </a:t>
            </a:r>
          </a:p>
          <a:p>
            <a:pPr marL="342900" indent="-342900">
              <a:spcBef>
                <a:spcPct val="20000"/>
              </a:spcBef>
            </a:pPr>
            <a:r>
              <a:rPr lang="fr-FR" sz="2000" dirty="0">
                <a:latin typeface="Verdana" pitchFamily="34" charset="0"/>
              </a:rPr>
              <a:t>	(idéal: 6 mois avant la fin)</a:t>
            </a:r>
          </a:p>
          <a:p>
            <a:pPr marL="342900" indent="-342900">
              <a:spcBef>
                <a:spcPct val="20000"/>
              </a:spcBef>
            </a:pPr>
            <a:endParaRPr lang="fr-FR" sz="2000" dirty="0"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fr-FR" sz="2000" dirty="0">
                <a:latin typeface="Verdana" pitchFamily="34" charset="0"/>
              </a:rPr>
              <a:t>Vérification de la conformité des performances après garantie</a:t>
            </a:r>
          </a:p>
          <a:p>
            <a:pPr marL="1143000" lvl="2" indent="-228600">
              <a:spcBef>
                <a:spcPct val="20000"/>
              </a:spcBef>
            </a:pPr>
            <a:r>
              <a:rPr lang="fr-BE" sz="1600" dirty="0">
                <a:latin typeface="Verdana" pitchFamily="34" charset="0"/>
              </a:rPr>
              <a:t>		</a:t>
            </a:r>
          </a:p>
        </p:txBody>
      </p:sp>
      <p:pic>
        <p:nvPicPr>
          <p:cNvPr id="4" name="Picture 2" descr="https://lh3.googleusercontent.com/gZcyFMydAnl890G4teoZRTZufaJr_7OxRKptp5iFaA3-SLVZwkk5cFnfrz2K9AkBFn1BZ2En6q405S80FTUitl3U51uvfYdIQCl5qV3Wgbs5tAR1KE-6cbTe_1uVA8fmZqPP-xlDcwDtPdr6NghUZiNcChy8zlBVqo2gPBaG85YS6IOJ9x7pd6uTYbuRR5Nvtze8gEPdea04cj6qq7uZydCd49FNwF5yZDSuBhf8rg4T3-HXZNxDoi9Ce8bhXYA_0LHzeu8MkGURCbqjKZAbUbwqqYpyePJYy-IkeYbfkVYRIjCKwcacP94CptYcgt5a3uif-oRgT7VvNcvDCZzNL4aWXPCEQ5RkDeDkQ5uO6Ypuog-tpSx8d8gZQ0j6NZqoIrsL78DI1b8YZpSan2kPJkb4iXKUEOyY1_rpoY9vxw0n-8kCQqj3rxcsWyVCkfYHNQYHdbHLUuJSN2ge3gmTPPzkNElGFh8qEwADli4udi7cwlYUS6jbdkitJBUb4LpwZGL-oUE3N8ElQk9M70kqgKSzL82ZwNFen-KGHsAhEs1zQ6F1jOx7EHj-kAk_NhBd7e-nx8gQQ7nZSP9zLqbueMCzYWOL7nfTrJ-O6y7bLiXN0zJ1RmhA2o1zo6A4N08otqpQ2BuvnQRARaFYTQo_gKUE=w1657-h933-no">
            <a:extLst>
              <a:ext uri="{FF2B5EF4-FFF2-40B4-BE49-F238E27FC236}">
                <a16:creationId xmlns:a16="http://schemas.microsoft.com/office/drawing/2014/main" id="{E3249EE3-E5A1-4ED7-B81F-095185A1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" y="25077"/>
            <a:ext cx="2254953" cy="126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A06740B-C11D-49D6-AFC2-2AF4D503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5894" y="25077"/>
            <a:ext cx="2701523" cy="180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photo 3-6 mesure dyn rétroréflexion 1">
            <a:extLst>
              <a:ext uri="{FF2B5EF4-FFF2-40B4-BE49-F238E27FC236}">
                <a16:creationId xmlns:a16="http://schemas.microsoft.com/office/drawing/2014/main" id="{BD079521-1C9D-4FAC-9348-4AB3FDD58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-1181" y="5323944"/>
            <a:ext cx="2064734" cy="1548243"/>
          </a:xfrm>
          <a:prstGeom prst="rect">
            <a:avLst/>
          </a:prstGeom>
          <a:noFill/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CDA3810-1F0D-4DA3-8BC7-CF1FD0C1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5279790"/>
            <a:ext cx="2808094" cy="157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braivespektralphotometer">
            <a:extLst>
              <a:ext uri="{FF2B5EF4-FFF2-40B4-BE49-F238E27FC236}">
                <a16:creationId xmlns:a16="http://schemas.microsoft.com/office/drawing/2014/main" id="{CCD44456-40D2-43A7-B3E7-E452EC9E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26106" y="2476500"/>
            <a:ext cx="2016125" cy="1905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524000" y="188914"/>
            <a:ext cx="8464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0" hangingPunct="0">
              <a:spcBef>
                <a:spcPct val="80000"/>
              </a:spcBef>
            </a:pPr>
            <a:r>
              <a:rPr lang="fr-FR" sz="3000" b="1" dirty="0">
                <a:solidFill>
                  <a:srgbClr val="595959"/>
                </a:solidFill>
                <a:latin typeface="Arial" charset="0"/>
              </a:rPr>
              <a:t>La signalisation verticale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524000" y="836613"/>
            <a:ext cx="91440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fr-BE" b="1" u="sng" dirty="0">
                <a:latin typeface="Arial" charset="0"/>
              </a:rPr>
              <a:t>CCT Qualiroutes – C. 53 +. L. 2.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BE" b="1" u="sng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fr-BE" b="1" u="sng" dirty="0">
              <a:latin typeface="Arial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b="1" u="sng" dirty="0">
                <a:latin typeface="Verdana" pitchFamily="34" charset="0"/>
              </a:rPr>
              <a:t>C. 53.1. Matériaux pour signaux routiers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800" b="1" u="sng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dirty="0">
                <a:latin typeface="Verdana" pitchFamily="34" charset="0"/>
              </a:rPr>
              <a:t>La NBN EN 12899-1 et le PTV 662 sont d'application.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fr-FR" dirty="0">
              <a:latin typeface="Verdana" pitchFamily="34" charset="0"/>
            </a:endParaRPr>
          </a:p>
        </p:txBody>
      </p:sp>
      <p:pic>
        <p:nvPicPr>
          <p:cNvPr id="7" name="Picture 6" descr="CE"/>
          <p:cNvPicPr>
            <a:picLocks noChangeAspect="1" noChangeArrowheads="1"/>
          </p:cNvPicPr>
          <p:nvPr/>
        </p:nvPicPr>
        <p:blipFill>
          <a:blip r:embed="rId3" cstate="print"/>
          <a:srcRect b="23476"/>
          <a:stretch>
            <a:fillRect/>
          </a:stretch>
        </p:blipFill>
        <p:spPr bwMode="auto">
          <a:xfrm>
            <a:off x="3359696" y="2924944"/>
            <a:ext cx="6361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0" y="2996952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Verdana" pitchFamily="34" charset="0"/>
              </a:rPr>
              <a:t>Le marquage         est obligatoire </a:t>
            </a:r>
            <a:r>
              <a:rPr lang="fr-FR" b="1">
                <a:solidFill>
                  <a:srgbClr val="000000"/>
                </a:solidFill>
                <a:latin typeface="Verdana" pitchFamily="34" charset="0"/>
              </a:rPr>
              <a:t>depuis 2013.</a:t>
            </a:r>
            <a:endParaRPr lang="fr-FR" b="1" dirty="0">
              <a:solidFill>
                <a:srgbClr val="000000"/>
              </a:solidFill>
              <a:latin typeface="Verdana" pitchFamily="34" charset="0"/>
            </a:endParaRPr>
          </a:p>
          <a:p>
            <a:endParaRPr lang="fr-FR" b="1" dirty="0">
              <a:solidFill>
                <a:srgbClr val="000000"/>
              </a:solidFill>
              <a:latin typeface="Verdana" pitchFamily="34" charset="0"/>
            </a:endParaRPr>
          </a:p>
          <a:p>
            <a:endParaRPr lang="fr-BE" b="1" dirty="0"/>
          </a:p>
        </p:txBody>
      </p:sp>
      <p:pic>
        <p:nvPicPr>
          <p:cNvPr id="7536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824" y="3645024"/>
            <a:ext cx="3307526" cy="203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1652">
            <a:off x="6808140" y="553533"/>
            <a:ext cx="1199347" cy="172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8">
            <a:off x="9105814" y="563389"/>
            <a:ext cx="1207184" cy="169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620689"/>
            <a:ext cx="1398769" cy="12664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507CEC-4581-4C71-952A-1AAAB4BA71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808" y="3458617"/>
            <a:ext cx="3672408" cy="277811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2FEE-C740-4CA9-A1A4-94E8545645D5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8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59496" y="140704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 </a:t>
            </a:r>
            <a:r>
              <a:rPr lang="fr-BE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Rétroréflexion (cd/m².lux) – PTV 662 – Type 3</a:t>
            </a:r>
          </a:p>
        </p:txBody>
      </p:sp>
      <p:pic>
        <p:nvPicPr>
          <p:cNvPr id="1524738" name="Picture 2" descr="Résultat de recherche d'images pour &quot;retrochecker rc2000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1069127"/>
            <a:ext cx="2520280" cy="2520281"/>
          </a:xfrm>
          <a:prstGeom prst="rect">
            <a:avLst/>
          </a:prstGeom>
          <a:noFill/>
        </p:spPr>
      </p:pic>
      <p:pic>
        <p:nvPicPr>
          <p:cNvPr id="7" name="Picture 2" descr="product_grx_617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748" y="3933056"/>
            <a:ext cx="4248472" cy="2354907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478491-E147-4574-A64C-07D5AF7F5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1" y="725479"/>
            <a:ext cx="5056653" cy="5805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rgbClr val="595959"/>
                </a:solidFill>
                <a:latin typeface="Arial" charset="0"/>
                <a:ea typeface="Geneva" pitchFamily="6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Geneva" pitchFamily="64" charset="-128"/>
                <a:cs typeface="+mn-cs"/>
              </a:defRPr>
            </a:lvl9pPr>
          </a:lstStyle>
          <a:p>
            <a:pPr>
              <a:defRPr/>
            </a:pPr>
            <a:fld id="{2A092FEE-C740-4CA9-A1A4-94E8545645D5}" type="slidenum">
              <a:rPr lang="fr-FR" smtClean="0"/>
              <a:pPr>
                <a:defRPr/>
              </a:pPr>
              <a:t>9</a:t>
            </a:fld>
            <a:r>
              <a:rPr lang="fr-FR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 3" descr="20130517_081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556792"/>
            <a:ext cx="5868144" cy="4401108"/>
          </a:xfrm>
          <a:prstGeom prst="rect">
            <a:avLst/>
          </a:prstGeom>
        </p:spPr>
      </p:pic>
      <p:pic>
        <p:nvPicPr>
          <p:cNvPr id="5" name="Image 4" descr="20130517_081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8076" y="3068960"/>
            <a:ext cx="3899925" cy="2924944"/>
          </a:xfrm>
          <a:prstGeom prst="rect">
            <a:avLst/>
          </a:prstGeom>
        </p:spPr>
      </p:pic>
      <p:pic>
        <p:nvPicPr>
          <p:cNvPr id="6" name="Image 5" descr="20130517_0816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6200" y="1340768"/>
            <a:ext cx="2160240" cy="162018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143672" y="404664"/>
            <a:ext cx="590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Panneaux conformes à Qualiroutes</a:t>
            </a:r>
          </a:p>
          <a:p>
            <a:pPr algn="ctr"/>
            <a:endParaRPr lang="fr-FR" sz="1200" b="1" dirty="0">
              <a:solidFill>
                <a:srgbClr val="595959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(+ chantiers sous Qualiroutes!)</a:t>
            </a:r>
            <a:endParaRPr lang="fr-BE" sz="2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://www.beauxvillages.be/QS3/FR/userfiles/logo_wallonie_definiti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84432" y="260648"/>
            <a:ext cx="548680" cy="54868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75DCF42861D643BEA41C7D9D9ECF01" ma:contentTypeVersion="2" ma:contentTypeDescription="Crée un document." ma:contentTypeScope="" ma:versionID="8cd8668cf9a9d2c3ef1410435f43a0e3">
  <xsd:schema xmlns:xsd="http://www.w3.org/2001/XMLSchema" xmlns:xs="http://www.w3.org/2001/XMLSchema" xmlns:p="http://schemas.microsoft.com/office/2006/metadata/properties" xmlns:ns3="3c09b667-d44e-4a8c-8a1c-211b711edf9a" targetNamespace="http://schemas.microsoft.com/office/2006/metadata/properties" ma:root="true" ma:fieldsID="780883f751d595ca299ea720027d7347" ns3:_="">
    <xsd:import namespace="3c09b667-d44e-4a8c-8a1c-211b711edf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9b667-d44e-4a8c-8a1c-211b711ed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83E208-43BC-4570-B247-48298FE76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09b667-d44e-4a8c-8a1c-211b711edf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8BDB09-72C2-4EC4-B68D-D64B9D36F53A}">
  <ds:schemaRefs>
    <ds:schemaRef ds:uri="http://purl.org/dc/dcmitype/"/>
    <ds:schemaRef ds:uri="3c09b667-d44e-4a8c-8a1c-211b711edf9a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3FB21B-38D9-4194-A1E2-99FD9BFF67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30602</TotalTime>
  <Words>516</Words>
  <Application>Microsoft Office PowerPoint</Application>
  <PresentationFormat>Grand écran</PresentationFormat>
  <Paragraphs>140</Paragraphs>
  <Slides>11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7" baseType="lpstr">
      <vt:lpstr>Arial</vt:lpstr>
      <vt:lpstr>Calibri</vt:lpstr>
      <vt:lpstr>Myriad Pro</vt:lpstr>
      <vt:lpstr>Times New Roman</vt:lpstr>
      <vt:lpstr>Verdana</vt:lpstr>
      <vt:lpstr>Thème Office</vt:lpstr>
      <vt:lpstr> Présentation du département DESG aux nouveaux ingénieurs  au SPW-M&amp;I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AGW 16/12/2020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MICHAUX Gauthier</dc:creator>
  <cp:lastModifiedBy>MICHAUX Gauthier</cp:lastModifiedBy>
  <cp:revision>108</cp:revision>
  <dcterms:created xsi:type="dcterms:W3CDTF">2019-05-16T06:58:55Z</dcterms:created>
  <dcterms:modified xsi:type="dcterms:W3CDTF">2022-10-10T08:53:32Z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0x010100CF75DCF42861D643BEA41C7D9D9ECF01</vt:lpwstr>
  </property>
  <property fmtid="{D5CDD505-2E9C-101B-9397-08002B2CF9AE}" pid="3" name="MSIP_Label_e72a09c5-6e26-4737-a926-47ef1ab198ae_Enabled">
    <vt:lpwstr>true</vt:lpwstr>
  </property>
  <property fmtid="{D5CDD505-2E9C-101B-9397-08002B2CF9AE}" pid="4" name="MSIP_Label_e72a09c5-6e26-4737-a926-47ef1ab198ae_SetDate">
    <vt:lpwstr>2021-07-13T12:37:15Z</vt:lpwstr>
  </property>
  <property fmtid="{D5CDD505-2E9C-101B-9397-08002B2CF9AE}" pid="5" name="MSIP_Label_e72a09c5-6e26-4737-a926-47ef1ab198ae_Method">
    <vt:lpwstr>Standard</vt:lpwstr>
  </property>
  <property fmtid="{D5CDD505-2E9C-101B-9397-08002B2CF9AE}" pid="6" name="MSIP_Label_e72a09c5-6e26-4737-a926-47ef1ab198ae_Name">
    <vt:lpwstr>e72a09c5-6e26-4737-a926-47ef1ab198ae</vt:lpwstr>
  </property>
  <property fmtid="{D5CDD505-2E9C-101B-9397-08002B2CF9AE}" pid="7" name="MSIP_Label_e72a09c5-6e26-4737-a926-47ef1ab198ae_SiteId">
    <vt:lpwstr>1f816a84-7aa6-4a56-b22a-7b3452fa8681</vt:lpwstr>
  </property>
  <property fmtid="{D5CDD505-2E9C-101B-9397-08002B2CF9AE}" pid="8" name="MSIP_Label_e72a09c5-6e26-4737-a926-47ef1ab198ae_ActionId">
    <vt:lpwstr>3b1e44c1-89df-46dd-9a18-9aa7d29c9c6b</vt:lpwstr>
  </property>
  <property fmtid="{D5CDD505-2E9C-101B-9397-08002B2CF9AE}" pid="9" name="MSIP_Label_e72a09c5-6e26-4737-a926-47ef1ab198ae_ContentBits">
    <vt:lpwstr>8</vt:lpwstr>
  </property>
</Properties>
</file>