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4"/>
  </p:sldMasterIdLst>
  <p:notesMasterIdLst>
    <p:notesMasterId r:id="rId22"/>
  </p:notesMasterIdLst>
  <p:handoutMasterIdLst>
    <p:handoutMasterId r:id="rId23"/>
  </p:handoutMasterIdLst>
  <p:sldIdLst>
    <p:sldId id="485" r:id="rId5"/>
    <p:sldId id="535" r:id="rId6"/>
    <p:sldId id="271" r:id="rId7"/>
    <p:sldId id="549" r:id="rId8"/>
    <p:sldId id="550" r:id="rId9"/>
    <p:sldId id="551" r:id="rId10"/>
    <p:sldId id="552" r:id="rId11"/>
    <p:sldId id="554" r:id="rId12"/>
    <p:sldId id="560" r:id="rId13"/>
    <p:sldId id="562" r:id="rId14"/>
    <p:sldId id="555" r:id="rId15"/>
    <p:sldId id="556" r:id="rId16"/>
    <p:sldId id="557" r:id="rId17"/>
    <p:sldId id="558" r:id="rId18"/>
    <p:sldId id="561" r:id="rId19"/>
    <p:sldId id="559" r:id="rId20"/>
    <p:sldId id="506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0" d="100"/>
          <a:sy n="80" d="100"/>
        </p:scale>
        <p:origin x="73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2F5B-742B-410C-86AA-12FE0FD0D2E0}" type="datetimeFigureOut">
              <a:rPr lang="fr-BE" smtClean="0"/>
              <a:pPr/>
              <a:t>15/12/2022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D65E-EE7A-4229-8858-0F394FA6310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729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DA0980DB-F968-4E16-83DC-7E57E59D4C0F}" type="datetimeFigureOut">
              <a:rPr lang="fr-BE" smtClean="0"/>
              <a:pPr/>
              <a:t>15/12/2022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9B9B8F78-0E62-45B0-B8F0-287094A4053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737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CC028-33DD-4E85-AB51-914B3EAB8CE2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71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5850269" cy="1836101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-1" y="5664000"/>
            <a:ext cx="4475545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16485" y="2515565"/>
            <a:ext cx="9414104" cy="1605024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49C5B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30589" y="612735"/>
            <a:ext cx="961411" cy="12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9123104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0973924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8320459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12192000" cy="4994400"/>
          </a:xfrm>
          <a:prstGeom prst="rect">
            <a:avLst/>
          </a:prstGeom>
          <a:solidFill>
            <a:srgbClr val="0092D2"/>
          </a:solidFill>
          <a:ln>
            <a:noFill/>
          </a:ln>
        </p:spPr>
        <p:txBody>
          <a:bodyPr lIns="121895" tIns="121895" rIns="121895" bIns="12189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</p:spPr>
        <p:txBody>
          <a:bodyPr lIns="121894" tIns="121894" rIns="121894" bIns="121894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772000" y="772003"/>
            <a:ext cx="72400" cy="90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895" tIns="121895" rIns="121895" bIns="12189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72648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de-DE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8AA94-026F-4740-9472-5031160C124B}" type="slidenum">
              <a:rPr lang="fr-FR" smtClean="0">
                <a:latin typeface="Calibri" panose="020F0502020204030204" pitchFamily="34" charset="0"/>
              </a:rPr>
              <a:pPr>
                <a:defRPr/>
              </a:pPr>
              <a:t>‹N°›</a:t>
            </a:fld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07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‹N°›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8936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9287112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0163930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05736" y="1200151"/>
            <a:ext cx="4988664" cy="33940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032136" cy="339407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866520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159016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0081910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444404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890032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942215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38909" y="274639"/>
            <a:ext cx="104908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8909" y="1600201"/>
            <a:ext cx="10490827" cy="430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7791433-DE50-4973-8994-9A3838F861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92000" y="6538000"/>
            <a:ext cx="1600000" cy="320000"/>
          </a:xfrm>
          <a:prstGeom prst="rect">
            <a:avLst/>
          </a:prstGeom>
          <a:solidFill>
            <a:srgbClr val="49C5B1"/>
          </a:solidFill>
          <a:ln>
            <a:noFill/>
          </a:ln>
        </p:spPr>
        <p:txBody>
          <a:bodyPr/>
          <a:lstStyle/>
          <a:p>
            <a:endParaRPr lang="fr-FR" sz="4267">
              <a:solidFill>
                <a:srgbClr val="6CD0C0"/>
              </a:solidFill>
            </a:endParaRPr>
          </a:p>
        </p:txBody>
      </p:sp>
      <p:sp>
        <p:nvSpPr>
          <p:cNvPr id="15" name="ZoneTexte 12">
            <a:extLst>
              <a:ext uri="{FF2B5EF4-FFF2-40B4-BE49-F238E27FC236}">
                <a16:creationId xmlns:a16="http://schemas.microsoft.com/office/drawing/2014/main" id="{7C19693F-C9FA-42E6-AF6C-6A124D6AD6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2085" y="6502830"/>
            <a:ext cx="54399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public de Wallonie</a:t>
            </a:r>
            <a:r>
              <a:rPr lang="fr-FR" sz="1600" b="1" dirty="0">
                <a:solidFill>
                  <a:srgbClr val="002D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kern="1200" dirty="0">
                <a:solidFill>
                  <a:srgbClr val="49C5B1"/>
                </a:solidFill>
                <a:effectLst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mobilité infrastructures</a:t>
            </a:r>
            <a:endParaRPr lang="fr-FR" sz="1600" b="1" dirty="0">
              <a:solidFill>
                <a:srgbClr val="49C5B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A2A66E-6A95-43AE-9D85-178BD5FA0F5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6562"/>
            <a:ext cx="2479807" cy="7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9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83" r:id="rId13"/>
    <p:sldLayoutId id="2147483684" r:id="rId14"/>
  </p:sldLayoutIdLst>
  <p:transition>
    <p:randomBar/>
  </p:transition>
  <p:txStyles>
    <p:titleStyle>
      <a:lvl1pPr algn="l" defTabSz="609585" rtl="0" eaLnBrk="1" latinLnBrk="0" hangingPunct="1">
        <a:spcBef>
          <a:spcPct val="0"/>
        </a:spcBef>
        <a:buNone/>
        <a:defRPr sz="3733" b="1" kern="1200">
          <a:solidFill>
            <a:srgbClr val="49C5B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uthier.michaux@spw.wallonie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9C41EF2-A98A-4A7C-AB03-CF726D3E0543}" type="slidenum">
              <a:rPr lang="fr-FR" smtClean="0">
                <a:latin typeface="Calibri" panose="020F0502020204030204" pitchFamily="34" charset="0"/>
              </a:rPr>
              <a:pPr/>
              <a:t>1</a:t>
            </a:fld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348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56792"/>
            <a:ext cx="9144000" cy="36014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fr-FR" sz="4400" dirty="0"/>
              <a:t>WEBINAIRE RTP</a:t>
            </a:r>
            <a:br>
              <a:rPr lang="fr-FR" sz="4400" dirty="0"/>
            </a:br>
            <a:br>
              <a:rPr lang="fr-FR" sz="4400" b="0" dirty="0"/>
            </a:br>
            <a:r>
              <a:rPr lang="fr-FR" sz="4400" b="0" dirty="0"/>
              <a:t>Marquage CE / Marque volontaire</a:t>
            </a:r>
            <a:br>
              <a:rPr lang="fr-FR" sz="4400" b="0" dirty="0"/>
            </a:br>
            <a:endParaRPr lang="fr-FR" sz="4400" b="0" dirty="0"/>
          </a:p>
        </p:txBody>
      </p:sp>
      <p:sp>
        <p:nvSpPr>
          <p:cNvPr id="334852" name="Text Box 5"/>
          <p:cNvSpPr txBox="1">
            <a:spLocks noChangeArrowheads="1"/>
          </p:cNvSpPr>
          <p:nvPr/>
        </p:nvSpPr>
        <p:spPr bwMode="auto">
          <a:xfrm>
            <a:off x="8760296" y="2925132"/>
            <a:ext cx="33123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00000"/>
              </a:spcBef>
            </a:pPr>
            <a:r>
              <a:rPr lang="fr-FR" sz="1600" dirty="0" err="1">
                <a:latin typeface="Calibri" panose="020F0502020204030204" pitchFamily="34" charset="0"/>
              </a:rPr>
              <a:t>ir</a:t>
            </a:r>
            <a:r>
              <a:rPr lang="fr-FR" sz="1600" dirty="0">
                <a:latin typeface="Calibri" panose="020F0502020204030204" pitchFamily="34" charset="0"/>
              </a:rPr>
              <a:t>. Gauthier MICHAUX         </a:t>
            </a:r>
            <a:r>
              <a:rPr lang="fr-FR" sz="1600" dirty="0">
                <a:latin typeface="Calibri" panose="020F0502020204030204" pitchFamily="34" charset="0"/>
                <a:hlinkClick r:id="rId3"/>
              </a:rPr>
              <a:t>gauthier.michaux@spw.wallonie.be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</a:p>
          <a:p>
            <a:pPr eaLnBrk="0" hangingPunct="0"/>
            <a:endParaRPr lang="fr-FR" sz="1600" dirty="0">
              <a:latin typeface="Calibri" panose="020F0502020204030204" pitchFamily="34" charset="0"/>
            </a:endParaRPr>
          </a:p>
          <a:p>
            <a:pPr eaLnBrk="0" hangingPunct="0"/>
            <a:r>
              <a:rPr lang="fr-FR" sz="1600" dirty="0">
                <a:latin typeface="Calibri" panose="020F0502020204030204" pitchFamily="34" charset="0"/>
              </a:rPr>
              <a:t>SPW Mobilité &amp; Infrastructures</a:t>
            </a:r>
          </a:p>
          <a:p>
            <a:pPr eaLnBrk="0" hangingPunct="0"/>
            <a:endParaRPr lang="fr-FR" sz="1600" dirty="0">
              <a:latin typeface="Calibri" panose="020F0502020204030204" pitchFamily="34" charset="0"/>
            </a:endParaRPr>
          </a:p>
          <a:p>
            <a:pPr eaLnBrk="0" hangingPunct="0"/>
            <a:r>
              <a:rPr lang="fr-FR" sz="1600" dirty="0">
                <a:latin typeface="Calibri" panose="020F0502020204030204" pitchFamily="34" charset="0"/>
              </a:rPr>
              <a:t>Département Expertises, Structures et Géotechnique</a:t>
            </a:r>
          </a:p>
          <a:p>
            <a:pPr eaLnBrk="0" hangingPunct="0"/>
            <a:r>
              <a:rPr lang="fr-FR" sz="1600" dirty="0">
                <a:latin typeface="Calibri" panose="020F0502020204030204" pitchFamily="34" charset="0"/>
              </a:rPr>
              <a:t>Direction </a:t>
            </a:r>
            <a:r>
              <a:rPr lang="fr-FR" sz="1600">
                <a:latin typeface="Calibri" panose="020F0502020204030204" pitchFamily="34" charset="0"/>
              </a:rPr>
              <a:t>des Matériaux </a:t>
            </a:r>
            <a:r>
              <a:rPr lang="fr-FR" sz="1600" dirty="0">
                <a:latin typeface="Calibri" panose="020F0502020204030204" pitchFamily="34" charset="0"/>
              </a:rPr>
              <a:t>de Structure</a:t>
            </a:r>
          </a:p>
          <a:p>
            <a:pPr eaLnBrk="0" hangingPunct="0"/>
            <a:endParaRPr lang="fr-FR" sz="1600" dirty="0">
              <a:latin typeface="Calibri" panose="020F0502020204030204" pitchFamily="34" charset="0"/>
            </a:endParaRPr>
          </a:p>
          <a:p>
            <a:pPr eaLnBrk="0" hangingPunct="0"/>
            <a:endParaRPr lang="fr-FR" sz="1600" dirty="0">
              <a:latin typeface="Calibri" panose="020F0502020204030204" pitchFamily="34" charset="0"/>
            </a:endParaRPr>
          </a:p>
          <a:p>
            <a:pPr eaLnBrk="0" hangingPunct="0"/>
            <a:r>
              <a:rPr lang="fr-FR" sz="1600" dirty="0">
                <a:latin typeface="Calibri" panose="020F0502020204030204" pitchFamily="34" charset="0"/>
              </a:rPr>
              <a:t>Webinaire RTP</a:t>
            </a:r>
          </a:p>
          <a:p>
            <a:pPr eaLnBrk="0" hangingPunct="0"/>
            <a:endParaRPr lang="fr-FR" sz="1600" dirty="0">
              <a:latin typeface="Calibri" panose="020F0502020204030204" pitchFamily="34" charset="0"/>
            </a:endParaRPr>
          </a:p>
          <a:p>
            <a:pPr eaLnBrk="0" hangingPunct="0">
              <a:spcBef>
                <a:spcPct val="100000"/>
              </a:spcBef>
            </a:pPr>
            <a:r>
              <a:rPr lang="fr-FR" sz="1600" dirty="0">
                <a:latin typeface="Calibri" panose="020F0502020204030204" pitchFamily="34" charset="0"/>
              </a:rPr>
              <a:t>15 décembre 2022</a:t>
            </a:r>
          </a:p>
          <a:p>
            <a:pPr eaLnBrk="0" hangingPunct="0">
              <a:spcBef>
                <a:spcPct val="100000"/>
              </a:spcBef>
            </a:pPr>
            <a:endParaRPr lang="fr-FR" sz="1600" dirty="0">
              <a:latin typeface="Calibri" panose="020F0502020204030204" pitchFamily="34" charset="0"/>
            </a:endParaRPr>
          </a:p>
        </p:txBody>
      </p:sp>
      <p:pic>
        <p:nvPicPr>
          <p:cNvPr id="2" name="Picture 5" descr="Ce">
            <a:extLst>
              <a:ext uri="{FF2B5EF4-FFF2-40B4-BE49-F238E27FC236}">
                <a16:creationId xmlns:a16="http://schemas.microsoft.com/office/drawing/2014/main" id="{4794118C-BE65-9658-E28C-F60FD4FF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82" y="2925132"/>
            <a:ext cx="2340670" cy="174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Benor">
            <a:extLst>
              <a:ext uri="{FF2B5EF4-FFF2-40B4-BE49-F238E27FC236}">
                <a16:creationId xmlns:a16="http://schemas.microsoft.com/office/drawing/2014/main" id="{75FF6DD9-A3FC-C044-DB68-9306FD9D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5013176"/>
            <a:ext cx="506793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/>
          <a:lstStyle/>
          <a:p>
            <a:pPr eaLnBrk="1" hangingPunct="1"/>
            <a:r>
              <a:rPr lang="fr-BE" altLang="fr-FR" dirty="0"/>
              <a:t>Marquage CE – CCT Qualiroutes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10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5" descr="Ce">
            <a:extLst>
              <a:ext uri="{FF2B5EF4-FFF2-40B4-BE49-F238E27FC236}">
                <a16:creationId xmlns:a16="http://schemas.microsoft.com/office/drawing/2014/main" id="{CB6387AA-AF61-619E-205C-3CB2B904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84" y="116632"/>
            <a:ext cx="840193" cy="6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0BEED9-CFFC-F551-7F00-E69B61062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5B402BA-76B0-D186-398F-237050285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69" y="1185849"/>
            <a:ext cx="7887383" cy="56316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9670E3-800F-6BE6-0373-CB92B4041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976" y="1044193"/>
            <a:ext cx="8990860" cy="2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23713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fr-BE" altLang="fr-FR" dirty="0"/>
              <a:t>Marques volontaires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11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91DDC80-3830-FA07-33AA-B9FB411C70DB}"/>
              </a:ext>
            </a:extLst>
          </p:cNvPr>
          <p:cNvSpPr txBox="1">
            <a:spLocks/>
          </p:cNvSpPr>
          <p:nvPr/>
        </p:nvSpPr>
        <p:spPr>
          <a:xfrm>
            <a:off x="1416284" y="1472617"/>
            <a:ext cx="10153129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dirty="0">
                <a:solidFill>
                  <a:schemeClr val="accent5"/>
                </a:solidFill>
              </a:rPr>
              <a:t>Volontaires = pas obligatoires</a:t>
            </a:r>
          </a:p>
          <a:p>
            <a:pPr marL="0" indent="0">
              <a:buNone/>
              <a:defRPr/>
            </a:pPr>
            <a:r>
              <a:rPr lang="fr-BE" dirty="0"/>
              <a:t>		  	    Certification </a:t>
            </a:r>
            <a:r>
              <a:rPr lang="fr-BE" i="1" dirty="0"/>
              <a:t>demandée par les producteurs</a:t>
            </a:r>
          </a:p>
          <a:p>
            <a:pPr>
              <a:defRPr/>
            </a:pPr>
            <a:r>
              <a:rPr lang="fr-BE" dirty="0"/>
              <a:t>Autorisées dans le CCT Qualiroutes mais sans référence directe: 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Les "NOM DU PRODUIT" répondent aux spécifications du PTV XXX. </a:t>
            </a:r>
            <a:endParaRPr lang="fr-BE" dirty="0"/>
          </a:p>
          <a:p>
            <a:pPr>
              <a:defRPr/>
            </a:pPr>
            <a:r>
              <a:rPr lang="fr-BE" dirty="0"/>
              <a:t>Équivalentes à "CE1+" (produit contrôlé par un organisme externe + essais)</a:t>
            </a:r>
          </a:p>
          <a:p>
            <a:pPr>
              <a:defRPr/>
            </a:pPr>
            <a:r>
              <a:rPr lang="fr-BE" dirty="0">
                <a:solidFill>
                  <a:schemeClr val="accent2"/>
                </a:solidFill>
              </a:rPr>
              <a:t>Garantie</a:t>
            </a:r>
            <a:r>
              <a:rPr lang="fr-BE" dirty="0"/>
              <a:t> de caractéristiques pertinentes (et de leur constance)</a:t>
            </a:r>
          </a:p>
          <a:p>
            <a:pPr>
              <a:defRPr/>
            </a:pPr>
            <a:r>
              <a:rPr lang="fr-BE" dirty="0"/>
              <a:t>Marquage CE prérequis si existe</a:t>
            </a:r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4364268C-62C8-31EF-D150-21AFF1BAC74B}"/>
              </a:ext>
            </a:extLst>
          </p:cNvPr>
          <p:cNvGrpSpPr>
            <a:grpSpLocks/>
          </p:cNvGrpSpPr>
          <p:nvPr/>
        </p:nvGrpSpPr>
        <p:grpSpPr bwMode="auto">
          <a:xfrm>
            <a:off x="8256240" y="260648"/>
            <a:ext cx="3816424" cy="1440160"/>
            <a:chOff x="5940152" y="260648"/>
            <a:chExt cx="2658591" cy="908298"/>
          </a:xfrm>
        </p:grpSpPr>
        <p:pic>
          <p:nvPicPr>
            <p:cNvPr id="9" name="Picture 24" descr="Copro_header">
              <a:extLst>
                <a:ext uri="{FF2B5EF4-FFF2-40B4-BE49-F238E27FC236}">
                  <a16:creationId xmlns:a16="http://schemas.microsoft.com/office/drawing/2014/main" id="{6C3591FF-5FD9-F972-9FB6-E6FF82DC3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" t="7666" r="81920" b="2353"/>
            <a:stretch>
              <a:fillRect/>
            </a:stretch>
          </p:blipFill>
          <p:spPr bwMode="auto">
            <a:xfrm>
              <a:off x="6516215" y="692696"/>
              <a:ext cx="92899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Benor">
              <a:extLst>
                <a:ext uri="{FF2B5EF4-FFF2-40B4-BE49-F238E27FC236}">
                  <a16:creationId xmlns:a16="http://schemas.microsoft.com/office/drawing/2014/main" id="{790B2354-3F4D-C82C-FB1F-1FB5ADBB9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60648"/>
              <a:ext cx="1763713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D:\Pro\logo_atg.gif">
              <a:extLst>
                <a:ext uri="{FF2B5EF4-FFF2-40B4-BE49-F238E27FC236}">
                  <a16:creationId xmlns:a16="http://schemas.microsoft.com/office/drawing/2014/main" id="{1ED9A9C6-C060-059C-0095-902382691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476672"/>
              <a:ext cx="714375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4169444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fr-BE" altLang="fr-FR" dirty="0"/>
              <a:t>Marques volontaires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12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4364268C-62C8-31EF-D150-21AFF1BAC74B}"/>
              </a:ext>
            </a:extLst>
          </p:cNvPr>
          <p:cNvGrpSpPr>
            <a:grpSpLocks/>
          </p:cNvGrpSpPr>
          <p:nvPr/>
        </p:nvGrpSpPr>
        <p:grpSpPr bwMode="auto">
          <a:xfrm>
            <a:off x="8200953" y="75903"/>
            <a:ext cx="3816424" cy="1440160"/>
            <a:chOff x="5940152" y="260648"/>
            <a:chExt cx="2658591" cy="908298"/>
          </a:xfrm>
        </p:grpSpPr>
        <p:pic>
          <p:nvPicPr>
            <p:cNvPr id="9" name="Picture 24" descr="Copro_header">
              <a:extLst>
                <a:ext uri="{FF2B5EF4-FFF2-40B4-BE49-F238E27FC236}">
                  <a16:creationId xmlns:a16="http://schemas.microsoft.com/office/drawing/2014/main" id="{6C3591FF-5FD9-F972-9FB6-E6FF82DC3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" t="7666" r="81920" b="2353"/>
            <a:stretch>
              <a:fillRect/>
            </a:stretch>
          </p:blipFill>
          <p:spPr bwMode="auto">
            <a:xfrm>
              <a:off x="6516215" y="692696"/>
              <a:ext cx="92899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Benor">
              <a:extLst>
                <a:ext uri="{FF2B5EF4-FFF2-40B4-BE49-F238E27FC236}">
                  <a16:creationId xmlns:a16="http://schemas.microsoft.com/office/drawing/2014/main" id="{790B2354-3F4D-C82C-FB1F-1FB5ADBB9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60648"/>
              <a:ext cx="1763713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D:\Pro\logo_atg.gif">
              <a:extLst>
                <a:ext uri="{FF2B5EF4-FFF2-40B4-BE49-F238E27FC236}">
                  <a16:creationId xmlns:a16="http://schemas.microsoft.com/office/drawing/2014/main" id="{1ED9A9C6-C060-059C-0095-902382691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476672"/>
              <a:ext cx="714375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7E06652-0C99-E2AA-C55A-24CF8D3318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400" y="1644828"/>
            <a:ext cx="10434400" cy="4495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BE" dirty="0"/>
              <a:t>Basées sur des </a:t>
            </a:r>
            <a:r>
              <a:rPr lang="fr-BE" dirty="0">
                <a:solidFill>
                  <a:schemeClr val="accent2"/>
                </a:solidFill>
              </a:rPr>
              <a:t>prescriptions techniques belges: </a:t>
            </a:r>
          </a:p>
          <a:p>
            <a:pPr marL="609585" lvl="1" indent="0">
              <a:buNone/>
              <a:defRPr/>
            </a:pPr>
            <a:r>
              <a:rPr lang="fr-BE" dirty="0">
                <a:solidFill>
                  <a:schemeClr val="accent2"/>
                </a:solidFill>
              </a:rPr>
              <a:t>		</a:t>
            </a:r>
            <a:r>
              <a:rPr lang="fr-BE" sz="2700" dirty="0"/>
              <a:t>normes belges, PTV ou </a:t>
            </a:r>
            <a:r>
              <a:rPr lang="fr-BE" dirty="0"/>
              <a:t>guides d’agrément technique</a:t>
            </a:r>
          </a:p>
          <a:p>
            <a:pPr eaLnBrk="1" hangingPunct="1">
              <a:defRPr/>
            </a:pPr>
            <a:r>
              <a:rPr lang="fr-BE" dirty="0"/>
              <a:t>Mises en œuvre par le biais de règlements d’application (TRA)</a:t>
            </a:r>
          </a:p>
          <a:p>
            <a:pPr eaLnBrk="1" hangingPunct="1">
              <a:defRPr/>
            </a:pPr>
            <a:r>
              <a:rPr lang="de-DE" dirty="0" err="1"/>
              <a:t>Gérées</a:t>
            </a:r>
            <a:r>
              <a:rPr lang="de-DE" dirty="0"/>
              <a:t> par des </a:t>
            </a:r>
            <a:r>
              <a:rPr lang="de-DE" dirty="0" err="1">
                <a:solidFill>
                  <a:schemeClr val="accent1"/>
                </a:solidFill>
              </a:rPr>
              <a:t>organismes</a:t>
            </a:r>
            <a:r>
              <a:rPr lang="de-DE" dirty="0">
                <a:solidFill>
                  <a:schemeClr val="accent1"/>
                </a:solidFill>
              </a:rPr>
              <a:t> de </a:t>
            </a:r>
            <a:r>
              <a:rPr lang="de-DE" dirty="0" err="1">
                <a:solidFill>
                  <a:schemeClr val="accent1"/>
                </a:solidFill>
              </a:rPr>
              <a:t>certification</a:t>
            </a:r>
            <a:r>
              <a:rPr lang="de-DE" dirty="0">
                <a:solidFill>
                  <a:schemeClr val="accent1"/>
                </a:solidFill>
              </a:rPr>
              <a:t>: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de-DE" dirty="0" err="1"/>
              <a:t>accrédités</a:t>
            </a:r>
            <a:endParaRPr lang="de-DE" dirty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de-DE" dirty="0" err="1"/>
              <a:t>désignés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des </a:t>
            </a:r>
            <a:r>
              <a:rPr lang="de-DE" dirty="0" err="1"/>
              <a:t>produits</a:t>
            </a:r>
            <a:r>
              <a:rPr lang="de-DE" dirty="0"/>
              <a:t> </a:t>
            </a:r>
            <a:r>
              <a:rPr lang="de-DE" dirty="0" err="1"/>
              <a:t>précis</a:t>
            </a:r>
            <a:endParaRPr lang="de-DE" dirty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de-DE" dirty="0" err="1"/>
              <a:t>recours</a:t>
            </a:r>
            <a:r>
              <a:rPr lang="de-DE" dirty="0"/>
              <a:t> à des </a:t>
            </a:r>
            <a:r>
              <a:rPr lang="de-DE" dirty="0" err="1"/>
              <a:t>sous-traitants</a:t>
            </a:r>
            <a:r>
              <a:rPr lang="de-DE" dirty="0"/>
              <a:t> (</a:t>
            </a:r>
            <a:r>
              <a:rPr lang="de-DE" dirty="0" err="1"/>
              <a:t>labo</a:t>
            </a:r>
            <a:r>
              <a:rPr lang="de-DE" dirty="0"/>
              <a:t> et OI) </a:t>
            </a:r>
            <a:r>
              <a:rPr lang="de-DE" dirty="0" err="1"/>
              <a:t>pour</a:t>
            </a:r>
            <a:r>
              <a:rPr lang="de-DE" dirty="0"/>
              <a:t> le </a:t>
            </a:r>
            <a:r>
              <a:rPr lang="de-DE" dirty="0" err="1"/>
              <a:t>contrôle</a:t>
            </a:r>
            <a:r>
              <a:rPr lang="de-DE" dirty="0"/>
              <a:t> externe (</a:t>
            </a:r>
            <a:r>
              <a:rPr lang="de-DE" dirty="0" err="1"/>
              <a:t>principe</a:t>
            </a:r>
            <a:r>
              <a:rPr lang="de-DE" dirty="0"/>
              <a:t> de </a:t>
            </a:r>
            <a:r>
              <a:rPr lang="de-DE" dirty="0" err="1"/>
              <a:t>rotation</a:t>
            </a:r>
            <a:r>
              <a:rPr lang="de-DE" dirty="0"/>
              <a:t>)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de-DE" sz="2700" dirty="0"/>
              <a:t>COPRO, BE-CERT, OCAB, </a:t>
            </a:r>
            <a:r>
              <a:rPr lang="de-DE" sz="2700" dirty="0" err="1"/>
              <a:t>Probéton</a:t>
            </a:r>
            <a:r>
              <a:rPr lang="de-DE" sz="2700" dirty="0"/>
              <a:t>, BCCA…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de-DE" dirty="0"/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48ECCDC5-C4E9-81D0-01A7-162A640D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717032"/>
            <a:ext cx="5810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544787"/>
      </p:ext>
    </p:extLst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fr-BE" altLang="fr-FR" dirty="0"/>
              <a:t>Marques volontaires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13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4364268C-62C8-31EF-D150-21AFF1BAC74B}"/>
              </a:ext>
            </a:extLst>
          </p:cNvPr>
          <p:cNvGrpSpPr>
            <a:grpSpLocks/>
          </p:cNvGrpSpPr>
          <p:nvPr/>
        </p:nvGrpSpPr>
        <p:grpSpPr bwMode="auto">
          <a:xfrm>
            <a:off x="8200953" y="75903"/>
            <a:ext cx="3816424" cy="1440160"/>
            <a:chOff x="5940152" y="260648"/>
            <a:chExt cx="2658591" cy="908298"/>
          </a:xfrm>
        </p:grpSpPr>
        <p:pic>
          <p:nvPicPr>
            <p:cNvPr id="9" name="Picture 24" descr="Copro_header">
              <a:extLst>
                <a:ext uri="{FF2B5EF4-FFF2-40B4-BE49-F238E27FC236}">
                  <a16:creationId xmlns:a16="http://schemas.microsoft.com/office/drawing/2014/main" id="{6C3591FF-5FD9-F972-9FB6-E6FF82DC3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" t="7666" r="81920" b="2353"/>
            <a:stretch>
              <a:fillRect/>
            </a:stretch>
          </p:blipFill>
          <p:spPr bwMode="auto">
            <a:xfrm>
              <a:off x="6516215" y="692696"/>
              <a:ext cx="92899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Benor">
              <a:extLst>
                <a:ext uri="{FF2B5EF4-FFF2-40B4-BE49-F238E27FC236}">
                  <a16:creationId xmlns:a16="http://schemas.microsoft.com/office/drawing/2014/main" id="{790B2354-3F4D-C82C-FB1F-1FB5ADBB9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60648"/>
              <a:ext cx="1763713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D:\Pro\logo_atg.gif">
              <a:extLst>
                <a:ext uri="{FF2B5EF4-FFF2-40B4-BE49-F238E27FC236}">
                  <a16:creationId xmlns:a16="http://schemas.microsoft.com/office/drawing/2014/main" id="{1ED9A9C6-C060-059C-0095-902382691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476672"/>
              <a:ext cx="714375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E0AB416-9D75-8CCD-30BB-64874FE6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44828"/>
            <a:ext cx="10490827" cy="4303799"/>
          </a:xfrm>
        </p:spPr>
        <p:txBody>
          <a:bodyPr>
            <a:normAutofit/>
          </a:bodyPr>
          <a:lstStyle/>
          <a:p>
            <a:r>
              <a:rPr lang="fr-BE" dirty="0"/>
              <a:t>Numéro d'identification par unité de production</a:t>
            </a:r>
          </a:p>
          <a:p>
            <a:r>
              <a:rPr lang="fr-BE" dirty="0"/>
              <a:t>Logos types</a:t>
            </a:r>
          </a:p>
          <a:p>
            <a:r>
              <a:rPr lang="fr-BE" dirty="0"/>
              <a:t>Fiche technique par produit</a:t>
            </a:r>
          </a:p>
          <a:p>
            <a:pPr lvl="2"/>
            <a:r>
              <a:rPr lang="fr-BE" altLang="fr-FR" dirty="0"/>
              <a:t>Établie par le producteur </a:t>
            </a:r>
          </a:p>
          <a:p>
            <a:pPr lvl="2"/>
            <a:r>
              <a:rPr lang="fr-BE" altLang="fr-FR" dirty="0"/>
              <a:t>Vérifiée par l’organisme d’inspection</a:t>
            </a:r>
          </a:p>
          <a:p>
            <a:pPr lvl="2"/>
            <a:r>
              <a:rPr lang="fr-BE" altLang="fr-FR" dirty="0"/>
              <a:t>Engagement du producteur sur les caractéristiques de ses produits</a:t>
            </a:r>
          </a:p>
          <a:p>
            <a:pPr lvl="2"/>
            <a:r>
              <a:rPr lang="fr-BE" altLang="fr-FR" dirty="0"/>
              <a:t>Datée et identifiée par un numéro ou code de traçabilité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5776612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fr-BE" altLang="fr-FR" dirty="0"/>
              <a:t>Marques volontaires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14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grpSp>
        <p:nvGrpSpPr>
          <p:cNvPr id="8" name="Groupe 8">
            <a:extLst>
              <a:ext uri="{FF2B5EF4-FFF2-40B4-BE49-F238E27FC236}">
                <a16:creationId xmlns:a16="http://schemas.microsoft.com/office/drawing/2014/main" id="{4364268C-62C8-31EF-D150-21AFF1BAC74B}"/>
              </a:ext>
            </a:extLst>
          </p:cNvPr>
          <p:cNvGrpSpPr>
            <a:grpSpLocks/>
          </p:cNvGrpSpPr>
          <p:nvPr/>
        </p:nvGrpSpPr>
        <p:grpSpPr bwMode="auto">
          <a:xfrm>
            <a:off x="8200953" y="75903"/>
            <a:ext cx="3816424" cy="1440160"/>
            <a:chOff x="5940152" y="260648"/>
            <a:chExt cx="2658591" cy="908298"/>
          </a:xfrm>
        </p:grpSpPr>
        <p:pic>
          <p:nvPicPr>
            <p:cNvPr id="9" name="Picture 24" descr="Copro_header">
              <a:extLst>
                <a:ext uri="{FF2B5EF4-FFF2-40B4-BE49-F238E27FC236}">
                  <a16:creationId xmlns:a16="http://schemas.microsoft.com/office/drawing/2014/main" id="{6C3591FF-5FD9-F972-9FB6-E6FF82DC3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" t="7666" r="81920" b="2353"/>
            <a:stretch>
              <a:fillRect/>
            </a:stretch>
          </p:blipFill>
          <p:spPr bwMode="auto">
            <a:xfrm>
              <a:off x="6516215" y="692696"/>
              <a:ext cx="92899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Benor">
              <a:extLst>
                <a:ext uri="{FF2B5EF4-FFF2-40B4-BE49-F238E27FC236}">
                  <a16:creationId xmlns:a16="http://schemas.microsoft.com/office/drawing/2014/main" id="{790B2354-3F4D-C82C-FB1F-1FB5ADBB9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60648"/>
              <a:ext cx="1763713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D:\Pro\logo_atg.gif">
              <a:extLst>
                <a:ext uri="{FF2B5EF4-FFF2-40B4-BE49-F238E27FC236}">
                  <a16:creationId xmlns:a16="http://schemas.microsoft.com/office/drawing/2014/main" id="{1ED9A9C6-C060-059C-0095-902382691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476672"/>
              <a:ext cx="714375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D9092-EAC8-3E53-7E6F-AF190BAEE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7173FF-263E-DEAC-A9F1-E715E13AB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928" y="0"/>
            <a:ext cx="497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4814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/>
          <a:lstStyle/>
          <a:p>
            <a:pPr eaLnBrk="1" hangingPunct="1"/>
            <a:r>
              <a:rPr lang="fr-BE" altLang="fr-FR" dirty="0"/>
              <a:t>Marques volontaires – CCT Qualiroutes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15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AAFD760-923F-2F12-80CA-BA39C7D745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1516063"/>
            <a:ext cx="11043542" cy="2663825"/>
          </a:xfrm>
        </p:spPr>
        <p:txBody>
          <a:bodyPr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nl-BE" sz="2200" b="1" dirty="0">
                <a:solidFill>
                  <a:schemeClr val="accent4"/>
                </a:solidFill>
              </a:rPr>
              <a:t>	</a:t>
            </a:r>
          </a:p>
          <a:p>
            <a:pPr marL="0">
              <a:buFontTx/>
              <a:buNone/>
              <a:defRPr/>
            </a:pPr>
            <a:r>
              <a:rPr lang="fr-BE" sz="2400" b="0" dirty="0">
                <a:latin typeface="Arial" pitchFamily="34" charset="0"/>
                <a:cs typeface="Arial" pitchFamily="34" charset="0"/>
              </a:rPr>
              <a:t>Doivent être valorisées au niveau contractuel. </a:t>
            </a:r>
          </a:p>
          <a:p>
            <a:pPr marL="0">
              <a:buFontTx/>
              <a:buNone/>
              <a:defRPr/>
            </a:pPr>
            <a:endParaRPr lang="fr-BE" sz="2400" dirty="0">
              <a:latin typeface="Arial" pitchFamily="34" charset="0"/>
              <a:cs typeface="Arial" pitchFamily="34" charset="0"/>
            </a:endParaRPr>
          </a:p>
          <a:p>
            <a:pPr marL="0">
              <a:buFontTx/>
              <a:buNone/>
              <a:defRPr/>
            </a:pPr>
            <a:r>
              <a:rPr lang="fr-BE" sz="2400" b="0" dirty="0">
                <a:latin typeface="Arial" pitchFamily="34" charset="0"/>
                <a:cs typeface="Arial" pitchFamily="34" charset="0"/>
              </a:rPr>
              <a:t>Ne sont pas "obligatoires"</a:t>
            </a:r>
          </a:p>
          <a:p>
            <a:pPr marL="0">
              <a:buFontTx/>
              <a:buNone/>
              <a:defRPr/>
            </a:pPr>
            <a:endParaRPr lang="fr-BE" sz="2400" dirty="0">
              <a:latin typeface="Arial" pitchFamily="34" charset="0"/>
              <a:cs typeface="Arial" pitchFamily="34" charset="0"/>
            </a:endParaRPr>
          </a:p>
          <a:p>
            <a:pPr marL="0">
              <a:buFontTx/>
              <a:buNone/>
              <a:defRPr/>
            </a:pPr>
            <a:r>
              <a:rPr lang="fr-BE" sz="2400" dirty="0">
                <a:latin typeface="Arial" pitchFamily="34" charset="0"/>
                <a:cs typeface="Arial" pitchFamily="34" charset="0"/>
              </a:rPr>
              <a:t>Pas spécifiquement citées</a:t>
            </a:r>
          </a:p>
          <a:p>
            <a:pPr marL="0">
              <a:buFontTx/>
              <a:buNone/>
              <a:defRPr/>
            </a:pPr>
            <a:r>
              <a:rPr lang="fr-BE" sz="2400" b="0" dirty="0">
                <a:latin typeface="Arial" pitchFamily="34" charset="0"/>
                <a:cs typeface="Arial" pitchFamily="34" charset="0"/>
              </a:rPr>
              <a:t>Introduites de cette façon:</a:t>
            </a:r>
          </a:p>
          <a:p>
            <a:pPr marL="0">
              <a:buFontTx/>
              <a:buNone/>
              <a:defRPr/>
            </a:pPr>
            <a:r>
              <a:rPr lang="fr-B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"Les dispositifs de retenue en béton préfabriqué sont conformes aux NBN EN 1317-1, -2 et -5, ainsi qu’aux PTV 869 et au PTV 124". </a:t>
            </a:r>
            <a:endParaRPr lang="fr-BE" sz="2400" b="0" dirty="0">
              <a:latin typeface="Arial" pitchFamily="34" charset="0"/>
              <a:cs typeface="Arial" pitchFamily="34" charset="0"/>
            </a:endParaRPr>
          </a:p>
          <a:p>
            <a:pPr marL="0">
              <a:buFontTx/>
              <a:buNone/>
              <a:defRPr/>
            </a:pPr>
            <a:endParaRPr lang="fr-BE" sz="2400" b="0" dirty="0">
              <a:latin typeface="Arial" pitchFamily="34" charset="0"/>
              <a:cs typeface="Arial" pitchFamily="34" charset="0"/>
            </a:endParaRPr>
          </a:p>
          <a:p>
            <a:pPr marL="0">
              <a:buFontTx/>
              <a:buNone/>
              <a:defRPr/>
            </a:pPr>
            <a:endParaRPr lang="fr-BE" sz="2400" dirty="0"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nl-BE" sz="2600" b="1" dirty="0">
              <a:solidFill>
                <a:schemeClr val="accent5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nl-BE" sz="2600" b="1" dirty="0">
              <a:solidFill>
                <a:schemeClr val="accent5"/>
              </a:solidFill>
            </a:endParaRPr>
          </a:p>
          <a:p>
            <a:pPr marL="320040" indent="-320040" eaLnBrk="1" fontAlgn="auto" hangingPunct="1">
              <a:spcBef>
                <a:spcPct val="30000"/>
              </a:spcBef>
              <a:spcAft>
                <a:spcPts val="0"/>
              </a:spcAft>
              <a:buFont typeface="Wingdings"/>
              <a:buNone/>
              <a:defRPr/>
            </a:pPr>
            <a:endParaRPr lang="nl-BE" sz="2200" dirty="0"/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de-DE" dirty="0"/>
          </a:p>
        </p:txBody>
      </p:sp>
      <p:grpSp>
        <p:nvGrpSpPr>
          <p:cNvPr id="3" name="Groupe 8">
            <a:extLst>
              <a:ext uri="{FF2B5EF4-FFF2-40B4-BE49-F238E27FC236}">
                <a16:creationId xmlns:a16="http://schemas.microsoft.com/office/drawing/2014/main" id="{73A4ABD9-5CC8-B07E-2623-42464FEF5CD6}"/>
              </a:ext>
            </a:extLst>
          </p:cNvPr>
          <p:cNvGrpSpPr>
            <a:grpSpLocks/>
          </p:cNvGrpSpPr>
          <p:nvPr/>
        </p:nvGrpSpPr>
        <p:grpSpPr bwMode="auto">
          <a:xfrm>
            <a:off x="8200953" y="75903"/>
            <a:ext cx="3816424" cy="1440160"/>
            <a:chOff x="5940152" y="260648"/>
            <a:chExt cx="2658591" cy="908298"/>
          </a:xfrm>
        </p:grpSpPr>
        <p:pic>
          <p:nvPicPr>
            <p:cNvPr id="4" name="Picture 24" descr="Copro_header">
              <a:extLst>
                <a:ext uri="{FF2B5EF4-FFF2-40B4-BE49-F238E27FC236}">
                  <a16:creationId xmlns:a16="http://schemas.microsoft.com/office/drawing/2014/main" id="{E468601A-5EAF-EE20-1ABF-35AF8259B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" t="7666" r="81920" b="2353"/>
            <a:stretch>
              <a:fillRect/>
            </a:stretch>
          </p:blipFill>
          <p:spPr bwMode="auto">
            <a:xfrm>
              <a:off x="6516215" y="692696"/>
              <a:ext cx="92899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Benor">
              <a:extLst>
                <a:ext uri="{FF2B5EF4-FFF2-40B4-BE49-F238E27FC236}">
                  <a16:creationId xmlns:a16="http://schemas.microsoft.com/office/drawing/2014/main" id="{072B1901-2034-AA08-2AA7-69F60638A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60648"/>
              <a:ext cx="1763713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D:\Pro\logo_atg.gif">
              <a:extLst>
                <a:ext uri="{FF2B5EF4-FFF2-40B4-BE49-F238E27FC236}">
                  <a16:creationId xmlns:a16="http://schemas.microsoft.com/office/drawing/2014/main" id="{2B99AFAC-61AC-E723-DD7F-5BA8B6BE3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476672"/>
              <a:ext cx="714375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5" descr="Ce">
            <a:extLst>
              <a:ext uri="{FF2B5EF4-FFF2-40B4-BE49-F238E27FC236}">
                <a16:creationId xmlns:a16="http://schemas.microsoft.com/office/drawing/2014/main" id="{1D7C26D1-D7ED-F038-3E44-5D18F39D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84" y="116632"/>
            <a:ext cx="840193" cy="6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e">
            <a:extLst>
              <a:ext uri="{FF2B5EF4-FFF2-40B4-BE49-F238E27FC236}">
                <a16:creationId xmlns:a16="http://schemas.microsoft.com/office/drawing/2014/main" id="{24D1CAD4-A366-4072-E454-D5A6CA1E3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584" y="269032"/>
            <a:ext cx="840193" cy="6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509527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-36600"/>
            <a:ext cx="10490826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fr-BE" altLang="fr-FR" dirty="0"/>
              <a:t>Marquage CE vs Marques volontaires - SYNTHESE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16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8A72DA-F054-13B1-9BD7-A6856FD4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E2A20DF-B176-B569-DE65-71B3E4B1C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7938"/>
              </p:ext>
            </p:extLst>
          </p:nvPr>
        </p:nvGraphicFramePr>
        <p:xfrm>
          <a:off x="1847528" y="1124744"/>
          <a:ext cx="8928100" cy="4851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76">
                <a:tc>
                  <a:txBody>
                    <a:bodyPr/>
                    <a:lstStyle/>
                    <a:p>
                      <a:endParaRPr lang="fr-BE" sz="1800" dirty="0"/>
                    </a:p>
                  </a:txBody>
                  <a:tcPr marL="91442" marR="91442" marT="45722" marB="4572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Marquage CE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Marques</a:t>
                      </a:r>
                      <a:r>
                        <a:rPr lang="fr-BE" sz="1800" baseline="0" dirty="0"/>
                        <a:t> volontaires</a:t>
                      </a:r>
                      <a:endParaRPr lang="fr-BE" sz="18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Gestion</a:t>
                      </a:r>
                    </a:p>
                  </a:txBody>
                  <a:tcPr marL="91442" marR="91442" marT="45722" marB="4572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Européenne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Nationale</a:t>
                      </a:r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Document</a:t>
                      </a:r>
                      <a:r>
                        <a:rPr lang="fr-BE" sz="1800" baseline="0" dirty="0">
                          <a:solidFill>
                            <a:schemeClr val="bg1"/>
                          </a:solidFill>
                        </a:rPr>
                        <a:t> de base</a:t>
                      </a:r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2" marB="4572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/>
                        <a:t>hEN</a:t>
                      </a:r>
                      <a:endParaRPr lang="fr-BE" sz="16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NBN – PTV – Guide </a:t>
                      </a:r>
                      <a:r>
                        <a:rPr lang="fr-BE" sz="1600" dirty="0" err="1"/>
                        <a:t>ATg</a:t>
                      </a:r>
                      <a:endParaRPr lang="fr-BE" sz="16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08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Document de mise en application</a:t>
                      </a:r>
                    </a:p>
                  </a:txBody>
                  <a:tcPr marL="91442" marR="91442" marT="45722" marB="4572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CPR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TRA  – Guide </a:t>
                      </a:r>
                      <a:r>
                        <a:rPr lang="fr-BE" sz="1600" dirty="0" err="1"/>
                        <a:t>ATg</a:t>
                      </a:r>
                      <a:endParaRPr lang="fr-BE" sz="16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527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Tierce partie</a:t>
                      </a:r>
                    </a:p>
                  </a:txBody>
                  <a:tcPr marL="91442" marR="91442" marT="45722" marB="4572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Plusieurs organismes notifiés possibles; choix par le producteur </a:t>
                      </a:r>
                    </a:p>
                    <a:p>
                      <a:pPr algn="ctr"/>
                      <a:r>
                        <a:rPr lang="fr-BE" sz="1600" dirty="0"/>
                        <a:t>Néant pour CE4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Un seul organisme de certification belge désigné par produit (= 1+)</a:t>
                      </a:r>
                    </a:p>
                    <a:p>
                      <a:pPr algn="ctr"/>
                      <a:r>
                        <a:rPr lang="fr-BE" sz="1600" dirty="0"/>
                        <a:t>+</a:t>
                      </a:r>
                      <a:r>
                        <a:rPr lang="fr-BE" sz="1600" baseline="0" dirty="0"/>
                        <a:t> rotation des OI</a:t>
                      </a:r>
                      <a:endParaRPr lang="fr-BE" sz="16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46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Certificat</a:t>
                      </a:r>
                      <a:r>
                        <a:rPr lang="fr-BE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2" marB="4572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Certificat FPC</a:t>
                      </a:r>
                      <a:r>
                        <a:rPr lang="fr-BE" sz="1600" baseline="0" dirty="0"/>
                        <a:t> avec surveillance (CE2+) ou Certificat de constance des performances octroyé à </a:t>
                      </a:r>
                      <a:r>
                        <a:rPr lang="fr-BE" sz="1600" u="sng" baseline="0" dirty="0"/>
                        <a:t>l’unité de production</a:t>
                      </a:r>
                      <a:endParaRPr lang="fr-BE" sz="1600" u="sng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Certificat de conformité octroyé à l’unité de production</a:t>
                      </a:r>
                      <a:r>
                        <a:rPr lang="fr-BE" sz="1600" baseline="0" dirty="0"/>
                        <a:t> pour une liste de </a:t>
                      </a:r>
                      <a:r>
                        <a:rPr lang="fr-BE" sz="1600" u="sng" baseline="0" dirty="0"/>
                        <a:t>produits définis</a:t>
                      </a:r>
                      <a:endParaRPr lang="fr-BE" sz="1600" u="sng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08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Caractéristiques</a:t>
                      </a:r>
                      <a:r>
                        <a:rPr lang="fr-BE" sz="1800" baseline="0" dirty="0">
                          <a:solidFill>
                            <a:schemeClr val="bg1"/>
                          </a:solidFill>
                        </a:rPr>
                        <a:t> du produit</a:t>
                      </a:r>
                      <a:endParaRPr lang="fr-B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22" marB="45722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DoP sous la responsabilité</a:t>
                      </a:r>
                      <a:r>
                        <a:rPr lang="fr-BE" sz="1600" baseline="0" dirty="0"/>
                        <a:t> du producteur </a:t>
                      </a:r>
                      <a:endParaRPr lang="fr-BE" sz="16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Fiche standardisée</a:t>
                      </a:r>
                      <a:r>
                        <a:rPr lang="fr-BE" sz="1600" baseline="0" dirty="0"/>
                        <a:t> vérifiée par l’OI</a:t>
                      </a:r>
                      <a:endParaRPr lang="fr-BE" sz="1600" dirty="0"/>
                    </a:p>
                  </a:txBody>
                  <a:tcPr marL="91442" marR="91442"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76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bg1"/>
                          </a:solidFill>
                        </a:rPr>
                        <a:t>Marquage</a:t>
                      </a:r>
                    </a:p>
                  </a:txBody>
                  <a:tcPr marL="91442" marR="91442" marT="45722" marB="45722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Logos normalisés</a:t>
                      </a:r>
                    </a:p>
                  </a:txBody>
                  <a:tcPr marL="91442" marR="9144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399756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73371-A79B-48A8-93CD-D010868B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F681F6-B4AB-490C-9184-1F4F7A3B20C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37A972-A078-4EC7-9E38-7A4F6EDF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96" y="260648"/>
            <a:ext cx="5041268" cy="60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525-81D2-4F18-A7DC-A61B8E35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altLang="fr-FR" dirty="0"/>
              <a:t>Marquage CE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CF9EEE-DA14-43F5-BEBB-40B590EB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029" y="1196752"/>
            <a:ext cx="10490827" cy="430379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BE"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4075" algn="l"/>
              </a:tabLst>
              <a:defRPr/>
            </a:pPr>
            <a:r>
              <a:rPr lang="fr-BE" sz="2000" b="1" dirty="0">
                <a:solidFill>
                  <a:srgbClr val="FF0000"/>
                </a:solidFill>
              </a:rPr>
              <a:t>Obligatoire</a:t>
            </a:r>
            <a:r>
              <a:rPr lang="fr-BE" sz="2000" dirty="0">
                <a:solidFill>
                  <a:schemeClr val="accent1"/>
                </a:solidFill>
              </a:rPr>
              <a:t> pour la mise sur le marché </a:t>
            </a:r>
            <a:r>
              <a:rPr lang="fr-BE" sz="2000" dirty="0"/>
              <a:t>d’un produit dès qu’une </a:t>
            </a:r>
            <a:r>
              <a:rPr lang="fr-BE" sz="2000" dirty="0">
                <a:solidFill>
                  <a:schemeClr val="accent2"/>
                </a:solidFill>
              </a:rPr>
              <a:t>norme harmonisée </a:t>
            </a:r>
            <a:r>
              <a:rPr lang="fr-BE" sz="2000" dirty="0"/>
              <a:t>existe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4075" algn="l"/>
              </a:tabLst>
              <a:defRPr/>
            </a:pPr>
            <a:r>
              <a:rPr lang="fr-BE" sz="2000" dirty="0"/>
              <a:t>Définit par le "Règlement Produits de Construction 305/2011" (en vigueur depuis 2013)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664075" algn="l"/>
              </a:tabLst>
              <a:defRPr/>
            </a:pPr>
            <a:r>
              <a:rPr lang="fr-BE" sz="2000" dirty="0"/>
              <a:t>Est un "passeport" assurant la </a:t>
            </a:r>
            <a:r>
              <a:rPr lang="fr-BE" sz="2000" dirty="0">
                <a:solidFill>
                  <a:schemeClr val="accent1"/>
                </a:solidFill>
              </a:rPr>
              <a:t>libre circulation </a:t>
            </a:r>
            <a:r>
              <a:rPr lang="fr-BE" sz="2000" dirty="0"/>
              <a:t>du produit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dirty="0"/>
              <a:t>Est une déclaration  </a:t>
            </a:r>
            <a:r>
              <a:rPr lang="fr-BE" sz="2000" dirty="0">
                <a:solidFill>
                  <a:schemeClr val="accent2"/>
                </a:solidFill>
              </a:rPr>
              <a:t>sous la </a:t>
            </a:r>
            <a:r>
              <a:rPr lang="fr-BE" sz="2000" b="1" u="sng" dirty="0">
                <a:solidFill>
                  <a:schemeClr val="accent2"/>
                </a:solidFill>
              </a:rPr>
              <a:t>seule</a:t>
            </a:r>
            <a:r>
              <a:rPr lang="fr-BE" sz="2000" dirty="0">
                <a:solidFill>
                  <a:schemeClr val="accent2"/>
                </a:solidFill>
              </a:rPr>
              <a:t> responsabilité du producteur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dirty="0"/>
              <a:t>Atteste que le produit satisfait aux </a:t>
            </a:r>
            <a:r>
              <a:rPr lang="fr-BE" sz="2000" dirty="0">
                <a:solidFill>
                  <a:schemeClr val="accent1"/>
                </a:solidFill>
              </a:rPr>
              <a:t>exigences essentielles / fondamentales </a:t>
            </a:r>
            <a:r>
              <a:rPr lang="fr-BE" sz="2000" dirty="0"/>
              <a:t>de </a:t>
            </a:r>
            <a:r>
              <a:rPr lang="fr-BE" sz="2000" dirty="0">
                <a:solidFill>
                  <a:schemeClr val="accent2"/>
                </a:solidFill>
              </a:rPr>
              <a:t>sécurité </a:t>
            </a:r>
            <a:r>
              <a:rPr lang="fr-BE" sz="2000" dirty="0"/>
              <a:t>pour l’ouvrage dans lequel le produit est incorporé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dirty="0"/>
              <a:t>Ne couvre pas nécessairement toutes les caractéristiques reprises dans la norme harmonisée</a:t>
            </a:r>
          </a:p>
          <a:p>
            <a:pPr marL="609585" lvl="1" indent="0">
              <a:buNone/>
              <a:defRPr/>
            </a:pPr>
            <a:r>
              <a:rPr lang="fr-BE" sz="2000" dirty="0"/>
              <a:t>Performance NPD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2000" dirty="0"/>
              <a:t>Correspond à des niveaux de certification différents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sz="1600" dirty="0"/>
              <a:t>Déclaration du fabricant (AVCP 4)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sz="1600" dirty="0"/>
              <a:t>Essai externe sur le produit (AVCP 3)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sz="1600" dirty="0"/>
              <a:t>Evaluation du FPC (AVCP 2+)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sz="1600" dirty="0"/>
              <a:t>Evaluation du FPC + Essais de type (AVCP 1)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BE" sz="1600" dirty="0"/>
              <a:t>Evaluation du FPC + Essais sur le produit fini (AVCP 1+)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fr-BE" sz="2000" dirty="0"/>
          </a:p>
          <a:p>
            <a:pPr>
              <a:buFont typeface="Arial" panose="020B0604020202020204" pitchFamily="34" charset="0"/>
              <a:buChar char="•"/>
            </a:pPr>
            <a:endParaRPr lang="fr-BE" sz="2000" dirty="0"/>
          </a:p>
          <a:p>
            <a:endParaRPr lang="fr-BE" sz="2000" dirty="0"/>
          </a:p>
          <a:p>
            <a:pPr marL="0" indent="0">
              <a:buNone/>
            </a:pPr>
            <a:r>
              <a:rPr lang="fr-BE" sz="2000" dirty="0"/>
              <a:t>	</a:t>
            </a:r>
            <a:br>
              <a:rPr lang="fr-BE" sz="2000" dirty="0"/>
            </a:br>
            <a:endParaRPr lang="fr-BE" sz="2000" dirty="0"/>
          </a:p>
          <a:p>
            <a:endParaRPr lang="fr-BE" sz="2000" dirty="0"/>
          </a:p>
          <a:p>
            <a:endParaRPr lang="fr-BE" sz="2000" dirty="0"/>
          </a:p>
        </p:txBody>
      </p:sp>
      <p:pic>
        <p:nvPicPr>
          <p:cNvPr id="4" name="Picture 5" descr="Ce">
            <a:extLst>
              <a:ext uri="{FF2B5EF4-FFF2-40B4-BE49-F238E27FC236}">
                <a16:creationId xmlns:a16="http://schemas.microsoft.com/office/drawing/2014/main" id="{E3881AAF-40A8-E643-C9F8-E20D2F41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84" y="116632"/>
            <a:ext cx="840193" cy="6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52075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/>
          <a:lstStyle/>
          <a:p>
            <a:pPr eaLnBrk="1" hangingPunct="1"/>
            <a:r>
              <a:rPr lang="fr-BE" altLang="fr-FR" dirty="0"/>
              <a:t>Marquage CE</a:t>
            </a:r>
            <a:endParaRPr lang="de-DE" altLang="fr-FR" dirty="0"/>
          </a:p>
        </p:txBody>
      </p:sp>
      <p:sp>
        <p:nvSpPr>
          <p:cNvPr id="1028" name="ZoneTexte 5">
            <a:extLst>
              <a:ext uri="{FF2B5EF4-FFF2-40B4-BE49-F238E27FC236}">
                <a16:creationId xmlns:a16="http://schemas.microsoft.com/office/drawing/2014/main" id="{16E38EE7-B5A5-F681-5809-69E0D4D5A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308726"/>
            <a:ext cx="3455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1600" b="1">
                <a:latin typeface="Tw Cen MT" panose="020B0602020104020603" pitchFamily="34" charset="0"/>
              </a:rPr>
              <a:t>ex</a:t>
            </a:r>
            <a:r>
              <a:rPr lang="fr-BE" altLang="fr-FR" sz="1600" b="1">
                <a:solidFill>
                  <a:schemeClr val="accent1"/>
                </a:solidFill>
                <a:latin typeface="Tw Cen MT" panose="020B0602020104020603" pitchFamily="34" charset="0"/>
              </a:rPr>
              <a:t> NIVEAUX DE CONFORMITÉ</a:t>
            </a:r>
            <a:endParaRPr lang="de-DE" altLang="fr-FR" sz="1600" b="1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1029" name="ZoneTexte 6">
            <a:extLst>
              <a:ext uri="{FF2B5EF4-FFF2-40B4-BE49-F238E27FC236}">
                <a16:creationId xmlns:a16="http://schemas.microsoft.com/office/drawing/2014/main" id="{2856D506-6B9E-FBC2-4DF8-C185F2A0E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4365104"/>
            <a:ext cx="42484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fr-BE" sz="1600" dirty="0">
                <a:latin typeface="Tw Cen MT"/>
              </a:rPr>
              <a:t>Imposés dans les normes harmonisées relatives aux différents produits (annexe ZA);</a:t>
            </a:r>
          </a:p>
          <a:p>
            <a:pPr marL="263525" indent="-263525">
              <a:buClr>
                <a:schemeClr val="accent2"/>
              </a:buClr>
              <a:buFont typeface="Wingdings" pitchFamily="2" charset="2"/>
              <a:buChar char="q"/>
              <a:defRPr/>
            </a:pPr>
            <a:endParaRPr lang="fr-BE" sz="1600" dirty="0">
              <a:latin typeface="Tw Cen MT"/>
            </a:endParaRPr>
          </a:p>
          <a:p>
            <a:pPr marL="263525" indent="-263525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fr-BE" sz="1600" dirty="0">
                <a:latin typeface="Tw Cen MT"/>
              </a:rPr>
              <a:t>Si plusieurs possibles: choix par l’utilisateur en fonction de son usage.</a:t>
            </a:r>
          </a:p>
          <a:p>
            <a:pPr>
              <a:defRPr/>
            </a:pPr>
            <a:endParaRPr lang="de-DE" dirty="0">
              <a:latin typeface="Tw Cen M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31BD7E-B7B3-7B9B-DD75-6734376754E1}"/>
              </a:ext>
            </a:extLst>
          </p:cNvPr>
          <p:cNvSpPr txBox="1"/>
          <p:nvPr/>
        </p:nvSpPr>
        <p:spPr>
          <a:xfrm>
            <a:off x="1524000" y="2298699"/>
            <a:ext cx="9144000" cy="1816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tabLst>
                <a:tab pos="355600" algn="l"/>
              </a:tabLst>
              <a:defRPr/>
            </a:pPr>
            <a:r>
              <a:rPr lang="fr-BE" sz="1400" dirty="0">
                <a:solidFill>
                  <a:schemeClr val="accent6"/>
                </a:solidFill>
              </a:rPr>
              <a:t>1+ :	Ciment, Cendres volantes</a:t>
            </a:r>
          </a:p>
          <a:p>
            <a:pPr marL="355600" indent="-355600">
              <a:tabLst>
                <a:tab pos="355600" algn="l"/>
              </a:tabLst>
              <a:defRPr/>
            </a:pPr>
            <a:r>
              <a:rPr lang="fr-BE" sz="1400" dirty="0">
                <a:solidFill>
                  <a:schemeClr val="accent5"/>
                </a:solidFill>
              </a:rPr>
              <a:t>1   :  </a:t>
            </a:r>
            <a:r>
              <a:rPr lang="fr-BE" sz="1400" u="sng" dirty="0">
                <a:solidFill>
                  <a:schemeClr val="accent5"/>
                </a:solidFill>
              </a:rPr>
              <a:t>Appuis structuraux</a:t>
            </a:r>
            <a:r>
              <a:rPr lang="fr-BE" sz="1400" dirty="0">
                <a:solidFill>
                  <a:schemeClr val="accent5"/>
                </a:solidFill>
              </a:rPr>
              <a:t>, Candélabres (acier &amp; béton), Signalisation, Dispositifs de retenue en béton, </a:t>
            </a:r>
            <a:r>
              <a:rPr lang="fr-BE" sz="1400" u="sng" dirty="0">
                <a:solidFill>
                  <a:schemeClr val="accent5"/>
                </a:solidFill>
              </a:rPr>
              <a:t>Enrobés bitumineux,</a:t>
            </a:r>
            <a:r>
              <a:rPr lang="fr-BE" sz="1400" dirty="0">
                <a:solidFill>
                  <a:schemeClr val="accent5"/>
                </a:solidFill>
              </a:rPr>
              <a:t> Produits de saupoudrage</a:t>
            </a:r>
          </a:p>
          <a:p>
            <a:pPr marL="355600" indent="-355600">
              <a:tabLst>
                <a:tab pos="355600" algn="l"/>
              </a:tabLst>
              <a:defRPr/>
            </a:pPr>
            <a:r>
              <a:rPr lang="fr-BE" sz="1400" dirty="0">
                <a:solidFill>
                  <a:schemeClr val="accent2"/>
                </a:solidFill>
              </a:rPr>
              <a:t>2+ :	</a:t>
            </a:r>
            <a:r>
              <a:rPr lang="fr-BE" sz="1400" u="sng" dirty="0">
                <a:solidFill>
                  <a:schemeClr val="accent2"/>
                </a:solidFill>
              </a:rPr>
              <a:t>Granulats</a:t>
            </a:r>
            <a:r>
              <a:rPr lang="fr-BE" sz="1400" dirty="0">
                <a:solidFill>
                  <a:schemeClr val="accent2"/>
                </a:solidFill>
              </a:rPr>
              <a:t>, Aciers de construction, Maçonnerie en béton, Eléments structurels en béton, Bois de structure, Géotextiles, Béton bitumineux drainants, Bitumes, Chaux, </a:t>
            </a:r>
            <a:r>
              <a:rPr lang="fr-BE" sz="1400" u="sng" dirty="0">
                <a:solidFill>
                  <a:schemeClr val="accent2"/>
                </a:solidFill>
              </a:rPr>
              <a:t>Enrobés bitumineux</a:t>
            </a:r>
          </a:p>
          <a:p>
            <a:pPr>
              <a:tabLst>
                <a:tab pos="355600" algn="l"/>
              </a:tabLst>
              <a:defRPr/>
            </a:pPr>
            <a:r>
              <a:rPr lang="fr-BE" sz="1400" dirty="0">
                <a:solidFill>
                  <a:schemeClr val="accent1"/>
                </a:solidFill>
              </a:rPr>
              <a:t>3   : 	</a:t>
            </a:r>
            <a:r>
              <a:rPr lang="fr-BE" sz="1400" u="sng" dirty="0">
                <a:solidFill>
                  <a:schemeClr val="accent1"/>
                </a:solidFill>
              </a:rPr>
              <a:t>Appuis structuraux</a:t>
            </a:r>
          </a:p>
          <a:p>
            <a:pPr>
              <a:tabLst>
                <a:tab pos="355600" algn="l"/>
              </a:tabLst>
              <a:defRPr/>
            </a:pPr>
            <a:r>
              <a:rPr lang="fr-BE" sz="1400" dirty="0">
                <a:solidFill>
                  <a:schemeClr val="accent4"/>
                </a:solidFill>
              </a:rPr>
              <a:t>4   :	</a:t>
            </a:r>
            <a:r>
              <a:rPr lang="fr-BE" sz="1400" u="sng" dirty="0">
                <a:solidFill>
                  <a:schemeClr val="accent4"/>
                </a:solidFill>
              </a:rPr>
              <a:t>Granulats</a:t>
            </a:r>
            <a:r>
              <a:rPr lang="fr-BE" sz="1400" dirty="0">
                <a:solidFill>
                  <a:schemeClr val="accent4"/>
                </a:solidFill>
              </a:rPr>
              <a:t>, Pierre naturelle, Géotextiles de séparation</a:t>
            </a:r>
          </a:p>
          <a:p>
            <a:pPr>
              <a:defRPr/>
            </a:pPr>
            <a:r>
              <a:rPr lang="fr-BE" sz="1400" dirty="0">
                <a:solidFill>
                  <a:schemeClr val="tx2"/>
                </a:solidFill>
              </a:rPr>
              <a:t>Néant : Béton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3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033" name="Rectangle 16">
            <a:extLst>
              <a:ext uri="{FF2B5EF4-FFF2-40B4-BE49-F238E27FC236}">
                <a16:creationId xmlns:a16="http://schemas.microsoft.com/office/drawing/2014/main" id="{58290BD9-F824-19C3-BDFD-4364118CC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243" y="974724"/>
            <a:ext cx="8353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BE" altLang="fr-FR" sz="2400" b="1" dirty="0">
                <a:solidFill>
                  <a:schemeClr val="accent2"/>
                </a:solidFill>
                <a:latin typeface="Tw Cen MT" panose="020B0602020104020603" pitchFamily="34" charset="0"/>
              </a:rPr>
              <a:t>SYSTEMES D’EVALUATION ET DE VERIFICATION de la constance des performances (EVCP - AVCP)</a:t>
            </a:r>
          </a:p>
          <a:p>
            <a:pPr eaLnBrk="1" hangingPunct="1"/>
            <a:r>
              <a:rPr lang="fr-BE" altLang="fr-FR" sz="1600" dirty="0">
                <a:latin typeface="Tw Cen MT" panose="020B0602020104020603" pitchFamily="34" charset="0"/>
              </a:rPr>
              <a:t>reposant sur des activités de contrôle interne du producteur, éventuellement complétées par des évaluations externes effectuées par des organismes tiers</a:t>
            </a:r>
            <a:endParaRPr lang="de-DE" altLang="fr-FR" sz="1600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E4F1D2-2AA7-EA78-4678-A2BA61BA4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636366"/>
              </p:ext>
            </p:extLst>
          </p:nvPr>
        </p:nvGraphicFramePr>
        <p:xfrm>
          <a:off x="6383336" y="4135438"/>
          <a:ext cx="3889375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01791" imgH="4489066" progId="Word.Document.8">
                  <p:embed/>
                </p:oleObj>
              </mc:Choice>
              <mc:Fallback>
                <p:oleObj name="Document" r:id="rId2" imgW="5901791" imgH="4489066" progId="Word.Documen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1E4F1D2-2AA7-EA78-4678-A2BA61BA40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76" r="8823" b="24498"/>
                      <a:stretch>
                        <a:fillRect/>
                      </a:stretch>
                    </p:blipFill>
                    <p:spPr bwMode="auto">
                      <a:xfrm>
                        <a:off x="6383336" y="4135438"/>
                        <a:ext cx="3889375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e 19">
            <a:extLst>
              <a:ext uri="{FF2B5EF4-FFF2-40B4-BE49-F238E27FC236}">
                <a16:creationId xmlns:a16="http://schemas.microsoft.com/office/drawing/2014/main" id="{0BCE97CA-6E4B-5BE6-C932-DC21140040D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08368" y="4289276"/>
            <a:ext cx="123825" cy="1863725"/>
            <a:chOff x="755576" y="1916832"/>
            <a:chExt cx="1800200" cy="936104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7752344A-F0A4-1BE6-8386-BE97BBB1EB49}"/>
                </a:ext>
              </a:extLst>
            </p:cNvPr>
            <p:cNvCxnSpPr/>
            <p:nvPr/>
          </p:nvCxnSpPr>
          <p:spPr>
            <a:xfrm>
              <a:off x="824822" y="1916832"/>
              <a:ext cx="1730954" cy="936104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31CAE10A-14A2-A715-70CC-DFC274377B71}"/>
                </a:ext>
              </a:extLst>
            </p:cNvPr>
            <p:cNvCxnSpPr/>
            <p:nvPr/>
          </p:nvCxnSpPr>
          <p:spPr>
            <a:xfrm flipV="1">
              <a:off x="755576" y="1916832"/>
              <a:ext cx="1800200" cy="936104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5" descr="Ce">
            <a:extLst>
              <a:ext uri="{FF2B5EF4-FFF2-40B4-BE49-F238E27FC236}">
                <a16:creationId xmlns:a16="http://schemas.microsoft.com/office/drawing/2014/main" id="{8CE3BF26-70AA-7576-54AB-FBE20A83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84" y="138002"/>
            <a:ext cx="840193" cy="6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/>
          <a:lstStyle/>
          <a:p>
            <a:pPr eaLnBrk="1" hangingPunct="1"/>
            <a:r>
              <a:rPr lang="fr-BE" altLang="fr-FR" dirty="0"/>
              <a:t>Marquage CE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4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F471CE-605F-962D-FA36-EE8C60580688}"/>
              </a:ext>
            </a:extLst>
          </p:cNvPr>
          <p:cNvSpPr txBox="1"/>
          <p:nvPr/>
        </p:nvSpPr>
        <p:spPr>
          <a:xfrm>
            <a:off x="695400" y="1406823"/>
            <a:ext cx="1116124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tabLst>
                <a:tab pos="6096000" algn="l"/>
              </a:tabLst>
              <a:defRPr/>
            </a:pPr>
            <a:r>
              <a:rPr lang="fr-BE" sz="3000" b="1" dirty="0">
                <a:solidFill>
                  <a:schemeClr val="accent2"/>
                </a:solidFill>
              </a:rPr>
              <a:t>Obligations pour le producteur 	</a:t>
            </a:r>
            <a:r>
              <a:rPr lang="fr-BE" sz="2000" b="1" dirty="0">
                <a:solidFill>
                  <a:schemeClr val="accent1"/>
                </a:solidFill>
              </a:rPr>
              <a:t>hEN - Annexe ZA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tabLst>
                <a:tab pos="6096000" algn="l"/>
              </a:tabLst>
              <a:defRPr/>
            </a:pPr>
            <a:endParaRPr lang="fr-BE" sz="2000" b="1" dirty="0">
              <a:solidFill>
                <a:schemeClr val="accent1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r-BE" sz="2000" dirty="0"/>
              <a:t>Mettre en place un </a:t>
            </a:r>
            <a:r>
              <a:rPr lang="fr-BE" sz="2000" dirty="0">
                <a:solidFill>
                  <a:schemeClr val="accent5"/>
                </a:solidFill>
              </a:rPr>
              <a:t>système FPC </a:t>
            </a:r>
            <a:r>
              <a:rPr lang="fr-BE" sz="2000" dirty="0"/>
              <a:t>(contrôle de production en usine)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fr-BE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r-BE" sz="2000" dirty="0"/>
              <a:t>Déclarer les </a:t>
            </a:r>
            <a:r>
              <a:rPr lang="fr-BE" sz="2000" dirty="0">
                <a:solidFill>
                  <a:schemeClr val="accent5"/>
                </a:solidFill>
              </a:rPr>
              <a:t>performances </a:t>
            </a:r>
            <a:r>
              <a:rPr lang="fr-BE" sz="2000" dirty="0"/>
              <a:t>du produit dans une DoP (</a:t>
            </a:r>
            <a:r>
              <a:rPr lang="fr-BE" sz="2000" dirty="0" err="1"/>
              <a:t>délclaration</a:t>
            </a:r>
            <a:r>
              <a:rPr lang="fr-BE" sz="2000" dirty="0"/>
              <a:t> de performances)</a:t>
            </a:r>
          </a:p>
          <a:p>
            <a:pPr marL="640080" lvl="1" indent="-27432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r-BE" sz="1800" dirty="0"/>
              <a:t>	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r-BE" sz="2000" dirty="0">
                <a:solidFill>
                  <a:schemeClr val="accent5"/>
                </a:solidFill>
              </a:rPr>
              <a:t>Apposer</a:t>
            </a:r>
            <a:r>
              <a:rPr lang="fr-BE" sz="2000" dirty="0"/>
              <a:t> le marquage sur le produit (ou sur les documents d’accompagnement)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BE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r-BE" sz="2000" dirty="0"/>
              <a:t>Organiser l’</a:t>
            </a:r>
            <a:r>
              <a:rPr lang="fr-BE" sz="2000" dirty="0">
                <a:solidFill>
                  <a:schemeClr val="accent5"/>
                </a:solidFill>
              </a:rPr>
              <a:t>autocontrôle</a:t>
            </a:r>
            <a:r>
              <a:rPr lang="fr-BE" sz="2000" dirty="0"/>
              <a:t> du produit </a:t>
            </a:r>
            <a:r>
              <a:rPr lang="fr-BE" sz="2000" dirty="0">
                <a:solidFill>
                  <a:schemeClr val="accent4"/>
                </a:solidFill>
              </a:rPr>
              <a:t>(CE 1+ / 1 / 2+)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BE" sz="2000" dirty="0">
              <a:solidFill>
                <a:schemeClr val="accent4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fr-BE" sz="2000" dirty="0">
                <a:solidFill>
                  <a:schemeClr val="accent5"/>
                </a:solidFill>
              </a:rPr>
              <a:t>Choisir</a:t>
            </a:r>
            <a:r>
              <a:rPr lang="fr-BE" sz="2000" dirty="0"/>
              <a:t> un organisme notifié (certification) pour évaluer et surveiller son système FPC </a:t>
            </a:r>
            <a:r>
              <a:rPr lang="fr-BE" sz="2000" dirty="0">
                <a:solidFill>
                  <a:schemeClr val="accent4"/>
                </a:solidFill>
              </a:rPr>
              <a:t>(sauf AVCP 4)</a:t>
            </a:r>
            <a:endParaRPr lang="de-DE" dirty="0"/>
          </a:p>
        </p:txBody>
      </p:sp>
      <p:pic>
        <p:nvPicPr>
          <p:cNvPr id="2" name="Picture 5" descr="Ce">
            <a:extLst>
              <a:ext uri="{FF2B5EF4-FFF2-40B4-BE49-F238E27FC236}">
                <a16:creationId xmlns:a16="http://schemas.microsoft.com/office/drawing/2014/main" id="{FA89DFA4-DDB3-51AD-D82E-8DDEF13A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84" y="116632"/>
            <a:ext cx="840193" cy="6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871132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/>
          <a:lstStyle/>
          <a:p>
            <a:pPr eaLnBrk="1" hangingPunct="1"/>
            <a:r>
              <a:rPr lang="fr-BE" altLang="fr-FR" dirty="0"/>
              <a:t>Marquage CE – DoP (CPR – Annexe III)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5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DF1E648-D689-6BD6-A5E8-9EDDDCFFA4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4" y="980728"/>
            <a:ext cx="11171857" cy="5040560"/>
          </a:xfrm>
          <a:ln>
            <a:solidFill>
              <a:schemeClr val="accent2"/>
            </a:solidFill>
          </a:ln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BE" sz="5800" b="1" dirty="0">
                <a:solidFill>
                  <a:schemeClr val="accent1"/>
                </a:solidFill>
              </a:rPr>
              <a:t>Déclaration de Performances</a:t>
            </a: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fr-BE" sz="2200" dirty="0"/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Numéro d’identification de la </a:t>
            </a:r>
            <a:r>
              <a:rPr lang="fr-BE" sz="2200" dirty="0" err="1"/>
              <a:t>DoP</a:t>
            </a:r>
            <a:endParaRPr lang="fr-BE" sz="2200" dirty="0"/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Code d’identification </a:t>
            </a:r>
            <a:r>
              <a:rPr lang="fr-BE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</a:t>
            </a:r>
            <a:r>
              <a:rPr lang="fr-BE" sz="2200" b="1" dirty="0">
                <a:solidFill>
                  <a:schemeClr val="accent2"/>
                </a:solidFill>
              </a:rPr>
              <a:t>e</a:t>
            </a:r>
            <a:r>
              <a:rPr lang="fr-BE" sz="2200" dirty="0"/>
              <a:t> du produit-type</a:t>
            </a: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Identification du produit (numéro de type, lot, série) 	</a:t>
            </a:r>
            <a:endParaRPr lang="fr-BE" sz="2200" b="1" dirty="0">
              <a:solidFill>
                <a:schemeClr val="accent4"/>
              </a:solidFill>
            </a:endParaRP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Usage(s) prévu(s) =  </a:t>
            </a:r>
            <a:r>
              <a:rPr lang="fr-BE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norme(s) européenne(s) </a:t>
            </a:r>
            <a:r>
              <a:rPr lang="fr-BE" sz="2200" dirty="0"/>
              <a:t>harmonisée(s) de référence</a:t>
            </a: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Identification du producteur 			</a:t>
            </a: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Identification du mandataire éventuel 			</a:t>
            </a:r>
            <a:endParaRPr lang="fr-BE" sz="2200" b="1" dirty="0">
              <a:solidFill>
                <a:schemeClr val="accent4"/>
              </a:solidFill>
            </a:endParaRP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Système d’évaluation et de contrôle = </a:t>
            </a:r>
            <a:r>
              <a:rPr lang="fr-BE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1+ / 1 / 2+ / 3 / 4</a:t>
            </a:r>
            <a:r>
              <a:rPr lang="fr-BE" sz="2200" dirty="0"/>
              <a:t>  	</a:t>
            </a: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Mention de l’intervention d’un organisme notifié (</a:t>
            </a:r>
            <a:r>
              <a:rPr lang="fr-BE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numéro d’identification de l’organisme notifié ayant délivré le certificat FPC</a:t>
            </a:r>
            <a:r>
              <a:rPr lang="fr-BE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, </a:t>
            </a:r>
            <a:r>
              <a:rPr lang="fr-BE" sz="2200" dirty="0"/>
              <a:t>de sa mission et du niveau d’évaluation</a:t>
            </a:r>
            <a:r>
              <a:rPr lang="fr-B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fr-BE" sz="2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						</a:t>
            </a:r>
            <a:endParaRPr lang="fr-BE" sz="2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Performances déclarées du produit (sous forme de tableau ou lien vers une </a:t>
            </a:r>
            <a:r>
              <a:rPr lang="fr-BE" sz="2200" b="1" dirty="0">
                <a:solidFill>
                  <a:schemeClr val="accent1">
                    <a:lumMod val="75000"/>
                  </a:schemeClr>
                </a:solidFill>
              </a:rPr>
              <a:t>fiche technique</a:t>
            </a:r>
            <a:r>
              <a:rPr lang="fr-BE" sz="2200" dirty="0"/>
              <a:t>) conformément aux normes harmonisées renseignées</a:t>
            </a: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Mention selon laquelle </a:t>
            </a:r>
            <a:r>
              <a:rPr lang="fr-BE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performances du produit identifié sont conformes aux performances déclarées			</a:t>
            </a: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Mention selon la quelle </a:t>
            </a:r>
            <a:r>
              <a:rPr lang="fr-BE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DoP est rédigée sous la seule </a:t>
            </a:r>
            <a:r>
              <a:rPr lang="fr-BE" sz="2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responsablité</a:t>
            </a:r>
            <a:r>
              <a:rPr lang="fr-BE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producteur</a:t>
            </a: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Nom et fonction de la personne habilitée à signer la DoP</a:t>
            </a:r>
            <a:endParaRPr lang="fr-BE" sz="2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fr-BE" sz="2200" dirty="0"/>
              <a:t>Date et lieu de délivrance</a:t>
            </a:r>
            <a:endParaRPr lang="fr-BE" sz="2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5" descr="Ce">
            <a:extLst>
              <a:ext uri="{FF2B5EF4-FFF2-40B4-BE49-F238E27FC236}">
                <a16:creationId xmlns:a16="http://schemas.microsoft.com/office/drawing/2014/main" id="{D761591D-A1F4-7227-CB25-494F7AF2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84" y="116632"/>
            <a:ext cx="840193" cy="6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09637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C5EC2-B0E2-0BDC-C5B8-20A3F28D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C2B22F-CE14-2B7B-38EA-2A23BDF2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798130-4EBD-BE85-ACC7-478CF674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56" y="0"/>
            <a:ext cx="6323687" cy="6858000"/>
          </a:xfrm>
          <a:prstGeom prst="rect">
            <a:avLst/>
          </a:prstGeom>
        </p:spPr>
      </p:pic>
      <p:pic>
        <p:nvPicPr>
          <p:cNvPr id="4" name="Picture 5" descr="Ce">
            <a:extLst>
              <a:ext uri="{FF2B5EF4-FFF2-40B4-BE49-F238E27FC236}">
                <a16:creationId xmlns:a16="http://schemas.microsoft.com/office/drawing/2014/main" id="{CB745866-B629-CD1C-C828-6136F943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84" y="116632"/>
            <a:ext cx="840193" cy="6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39255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/>
          <a:lstStyle/>
          <a:p>
            <a:pPr eaLnBrk="1" hangingPunct="1"/>
            <a:r>
              <a:rPr lang="fr-BE" altLang="fr-FR" dirty="0"/>
              <a:t>Marquage CE - Etiquette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7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40EBA7-0414-17E2-33C6-A1B0D41101ED}"/>
              </a:ext>
            </a:extLst>
          </p:cNvPr>
          <p:cNvSpPr txBox="1"/>
          <p:nvPr/>
        </p:nvSpPr>
        <p:spPr>
          <a:xfrm>
            <a:off x="983432" y="1412776"/>
            <a:ext cx="109452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just"/>
            <a:r>
              <a:rPr lang="fr-FR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CPR exige au minimum les informations suivantes:</a:t>
            </a:r>
          </a:p>
          <a:p>
            <a:pPr marL="270510" algn="just"/>
            <a:endParaRPr lang="fr-B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logo CE</a:t>
            </a:r>
            <a:endParaRPr lang="fr-B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Les coordonnées de l'entreprise</a:t>
            </a:r>
            <a:endParaRPr lang="fr-B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référence au certificat OCAB (1148-CPR-20130118)</a:t>
            </a:r>
            <a:endParaRPr lang="fr-B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L'année de première apposition (YY)</a:t>
            </a:r>
            <a:endParaRPr lang="fr-B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 référence à la norme européenne harmonisée (EN XXXX:YYYY)</a:t>
            </a:r>
            <a:endParaRPr lang="fr-B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L'usage prévu du produit. Ex: "panneaux fixes pour signalisation routière verticale"</a:t>
            </a:r>
            <a:endParaRPr lang="fr-B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Les classes déclarées </a:t>
            </a:r>
            <a:endParaRPr lang="fr-B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numéro de lot du produit </a:t>
            </a:r>
            <a:endParaRPr lang="fr-B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mois et l'année de fabrication du produit.</a:t>
            </a:r>
            <a:endParaRPr lang="fr-B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e">
            <a:extLst>
              <a:ext uri="{FF2B5EF4-FFF2-40B4-BE49-F238E27FC236}">
                <a16:creationId xmlns:a16="http://schemas.microsoft.com/office/drawing/2014/main" id="{CB6387AA-AF61-619E-205C-3CB2B904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271588"/>
            <a:ext cx="1512168" cy="112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D2850BB-B751-A95D-EF85-855526D15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117" y="4412131"/>
            <a:ext cx="3582883" cy="244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13717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/>
          <a:lstStyle/>
          <a:p>
            <a:pPr eaLnBrk="1" hangingPunct="1"/>
            <a:r>
              <a:rPr lang="fr-BE" altLang="fr-FR" dirty="0"/>
              <a:t>Marquage CE – Certificat CE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8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5" descr="Ce">
            <a:extLst>
              <a:ext uri="{FF2B5EF4-FFF2-40B4-BE49-F238E27FC236}">
                <a16:creationId xmlns:a16="http://schemas.microsoft.com/office/drawing/2014/main" id="{CB6387AA-AF61-619E-205C-3CB2B904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84" y="116632"/>
            <a:ext cx="840193" cy="6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24D428-3C4C-19AF-177D-C6723830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473" y="0"/>
            <a:ext cx="7323054" cy="685800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EA4D7D-96F2-ED04-77AB-519DBB49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0538781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>
            <a:extLst>
              <a:ext uri="{FF2B5EF4-FFF2-40B4-BE49-F238E27FC236}">
                <a16:creationId xmlns:a16="http://schemas.microsoft.com/office/drawing/2014/main" id="{D75EDF1C-8E48-E6FF-3E71-862EDDE9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23" y="40483"/>
            <a:ext cx="8153400" cy="990600"/>
          </a:xfrm>
        </p:spPr>
        <p:txBody>
          <a:bodyPr/>
          <a:lstStyle/>
          <a:p>
            <a:pPr eaLnBrk="1" hangingPunct="1"/>
            <a:r>
              <a:rPr lang="fr-BE" altLang="fr-FR" dirty="0"/>
              <a:t>Marquage CE – CCT Qualiroutes</a:t>
            </a:r>
            <a:endParaRPr lang="de-DE" alt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EF0EB-AD63-91E7-A303-B5020018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2FCB46-C618-4771-8398-B951215922C7}" type="slidenum">
              <a:rPr lang="en-US" altLang="fr-FR" smtClean="0"/>
              <a:pPr eaLnBrk="1" hangingPunct="1">
                <a:lnSpc>
                  <a:spcPct val="80000"/>
                </a:lnSpc>
              </a:pPr>
              <a:t>9</a:t>
            </a:fld>
            <a:endParaRPr lang="en-US" altLang="fr-FR" sz="12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5" descr="Ce">
            <a:extLst>
              <a:ext uri="{FF2B5EF4-FFF2-40B4-BE49-F238E27FC236}">
                <a16:creationId xmlns:a16="http://schemas.microsoft.com/office/drawing/2014/main" id="{CB6387AA-AF61-619E-205C-3CB2B904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84" y="116632"/>
            <a:ext cx="840193" cy="62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AAFD760-923F-2F12-80CA-BA39C7D745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9376" y="535783"/>
            <a:ext cx="11043542" cy="2663825"/>
          </a:xfrm>
        </p:spPr>
        <p:txBody>
          <a:bodyPr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nl-BE" sz="2200" b="1" dirty="0">
                <a:solidFill>
                  <a:schemeClr val="accent4"/>
                </a:solidFill>
              </a:rPr>
              <a:t>	</a:t>
            </a:r>
          </a:p>
          <a:p>
            <a:pPr marL="0">
              <a:buFontTx/>
              <a:buNone/>
              <a:defRPr/>
            </a:pPr>
            <a:r>
              <a:rPr lang="fr-BE" sz="2400" b="0" dirty="0">
                <a:latin typeface="Arial" pitchFamily="34" charset="0"/>
                <a:cs typeface="Arial" pitchFamily="34" charset="0"/>
              </a:rPr>
              <a:t>Le marquage CE n’a pas besoin d’être valorisé au niveau contractuel. </a:t>
            </a:r>
          </a:p>
          <a:p>
            <a:pPr marL="0">
              <a:buFontTx/>
              <a:buNone/>
              <a:defRPr/>
            </a:pPr>
            <a:endParaRPr lang="fr-BE" sz="2400" dirty="0">
              <a:latin typeface="Arial" pitchFamily="34" charset="0"/>
              <a:cs typeface="Arial" pitchFamily="34" charset="0"/>
            </a:endParaRPr>
          </a:p>
          <a:p>
            <a:pPr marL="0">
              <a:buFontTx/>
              <a:buNone/>
              <a:defRPr/>
            </a:pPr>
            <a:r>
              <a:rPr lang="fr-BE" sz="2400" b="0" dirty="0">
                <a:latin typeface="Arial" pitchFamily="34" charset="0"/>
                <a:cs typeface="Arial" pitchFamily="34" charset="0"/>
              </a:rPr>
              <a:t>Quand il existe pour un produit: il est obligatoire (obligation légale) pour tous les fabricants de ce produit!</a:t>
            </a:r>
          </a:p>
          <a:p>
            <a:pPr marL="0">
              <a:buFontTx/>
              <a:buNone/>
              <a:defRPr/>
            </a:pPr>
            <a:endParaRPr lang="fr-BE" sz="2400" dirty="0">
              <a:latin typeface="Arial" pitchFamily="34" charset="0"/>
              <a:cs typeface="Arial" pitchFamily="34" charset="0"/>
            </a:endParaRPr>
          </a:p>
          <a:p>
            <a:pPr marL="0">
              <a:buFontTx/>
              <a:buNone/>
              <a:defRPr/>
            </a:pPr>
            <a:r>
              <a:rPr lang="fr-BE" sz="2400" b="0" dirty="0">
                <a:latin typeface="Arial" pitchFamily="34" charset="0"/>
                <a:cs typeface="Arial" pitchFamily="34" charset="0"/>
              </a:rPr>
              <a:t>Le CCT Qualiroutes ne fait pas nécessairement référence au marquage CE de tous les produits concernés.</a:t>
            </a:r>
          </a:p>
          <a:p>
            <a:pPr marL="0">
              <a:buFontTx/>
              <a:buNone/>
              <a:defRPr/>
            </a:pPr>
            <a:endParaRPr lang="fr-BE" sz="2400" dirty="0">
              <a:latin typeface="Arial" pitchFamily="34" charset="0"/>
              <a:cs typeface="Arial" pitchFamily="34" charset="0"/>
            </a:endParaRPr>
          </a:p>
          <a:p>
            <a:pPr marL="0">
              <a:buFontTx/>
              <a:buNone/>
              <a:defRPr/>
            </a:pPr>
            <a:r>
              <a:rPr lang="fr-BE" sz="2400" b="0" dirty="0">
                <a:latin typeface="Arial" pitchFamily="34" charset="0"/>
                <a:cs typeface="Arial" pitchFamily="34" charset="0"/>
              </a:rPr>
              <a:t>Le marquage CE concerne les produits "mis sur le marché".</a:t>
            </a:r>
          </a:p>
          <a:p>
            <a:pPr marL="0">
              <a:buFontTx/>
              <a:buNone/>
              <a:defRPr/>
            </a:pPr>
            <a:endParaRPr lang="fr-BE" sz="2400" dirty="0">
              <a:latin typeface="Arial" pitchFamily="34" charset="0"/>
              <a:cs typeface="Arial" pitchFamily="34" charset="0"/>
            </a:endParaRPr>
          </a:p>
          <a:p>
            <a:pPr marL="0">
              <a:buFontTx/>
              <a:buNone/>
              <a:defRPr/>
            </a:pPr>
            <a:r>
              <a:rPr lang="fr-BE" sz="2400" b="0" dirty="0">
                <a:latin typeface="Arial" pitchFamily="34" charset="0"/>
                <a:cs typeface="Arial" pitchFamily="34" charset="0"/>
              </a:rPr>
              <a:t>Ce n'est pas parce qu'un produit dispose du marquage CE qu'il correspond aux exigences du marché!</a:t>
            </a:r>
            <a:endParaRPr lang="de-DE" sz="2400" b="0" dirty="0">
              <a:latin typeface="Arial" pitchFamily="34" charset="0"/>
              <a:cs typeface="Arial" pitchFamily="34" charset="0"/>
            </a:endParaRPr>
          </a:p>
          <a:p>
            <a:pPr marL="0">
              <a:buFontTx/>
              <a:buNone/>
              <a:defRPr/>
            </a:pPr>
            <a:r>
              <a:rPr lang="fr-BE" sz="1200" b="0" dirty="0">
                <a:latin typeface="Arial" pitchFamily="34" charset="0"/>
                <a:cs typeface="Arial" pitchFamily="34" charset="0"/>
              </a:rPr>
              <a:t> </a:t>
            </a:r>
            <a:endParaRPr lang="de-DE" sz="1200" b="0" dirty="0"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nl-BE" sz="2600" b="1" dirty="0">
              <a:solidFill>
                <a:schemeClr val="accent5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nl-BE" sz="2600" b="1" dirty="0">
              <a:solidFill>
                <a:schemeClr val="accent5"/>
              </a:solidFill>
            </a:endParaRPr>
          </a:p>
          <a:p>
            <a:pPr marL="320040" indent="-320040" eaLnBrk="1" fontAlgn="auto" hangingPunct="1">
              <a:spcBef>
                <a:spcPct val="30000"/>
              </a:spcBef>
              <a:spcAft>
                <a:spcPts val="0"/>
              </a:spcAft>
              <a:buFont typeface="Wingdings"/>
              <a:buNone/>
              <a:defRPr/>
            </a:pPr>
            <a:endParaRPr lang="nl-BE" sz="2200" dirty="0"/>
          </a:p>
          <a:p>
            <a:pPr marL="640080" lvl="1" indent="-274320" eaLnBrk="1" fontAlgn="auto" hangingPunct="1">
              <a:spcBef>
                <a:spcPct val="3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664413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5DCF42861D643BEA41C7D9D9ECF01" ma:contentTypeVersion="2" ma:contentTypeDescription="Crée un document." ma:contentTypeScope="" ma:versionID="8cd8668cf9a9d2c3ef1410435f43a0e3">
  <xsd:schema xmlns:xsd="http://www.w3.org/2001/XMLSchema" xmlns:xs="http://www.w3.org/2001/XMLSchema" xmlns:p="http://schemas.microsoft.com/office/2006/metadata/properties" xmlns:ns3="3c09b667-d44e-4a8c-8a1c-211b711edf9a" targetNamespace="http://schemas.microsoft.com/office/2006/metadata/properties" ma:root="true" ma:fieldsID="780883f751d595ca299ea720027d7347" ns3:_="">
    <xsd:import namespace="3c09b667-d44e-4a8c-8a1c-211b711edf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9b667-d44e-4a8c-8a1c-211b711ed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83E208-43BC-4570-B247-48298FE766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09b667-d44e-4a8c-8a1c-211b711edf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8BDB09-72C2-4EC4-B68D-D64B9D36F53A}">
  <ds:schemaRefs>
    <ds:schemaRef ds:uri="http://purl.org/dc/dcmitype/"/>
    <ds:schemaRef ds:uri="3c09b667-d44e-4a8c-8a1c-211b711edf9a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A3FB21B-38D9-4194-A1E2-99FD9BFF67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30676</TotalTime>
  <Words>1162</Words>
  <Application>Microsoft Office PowerPoint</Application>
  <PresentationFormat>Grand écran</PresentationFormat>
  <Paragraphs>181</Paragraphs>
  <Slides>17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Tw Cen MT</vt:lpstr>
      <vt:lpstr>Wingdings</vt:lpstr>
      <vt:lpstr>Wingdings 2</vt:lpstr>
      <vt:lpstr>Thème Office</vt:lpstr>
      <vt:lpstr>Document</vt:lpstr>
      <vt:lpstr>WEBINAIRE RTP  Marquage CE / Marque volontaire </vt:lpstr>
      <vt:lpstr>Marquage CE</vt:lpstr>
      <vt:lpstr>Marquage CE</vt:lpstr>
      <vt:lpstr>Marquage CE</vt:lpstr>
      <vt:lpstr>Marquage CE – DoP (CPR – Annexe III)</vt:lpstr>
      <vt:lpstr>Présentation PowerPoint</vt:lpstr>
      <vt:lpstr>Marquage CE - Etiquette</vt:lpstr>
      <vt:lpstr>Marquage CE – Certificat CE</vt:lpstr>
      <vt:lpstr>Marquage CE – CCT Qualiroutes</vt:lpstr>
      <vt:lpstr>Marquage CE – CCT Qualiroutes</vt:lpstr>
      <vt:lpstr>Marques volontaires</vt:lpstr>
      <vt:lpstr>Marques volontaires</vt:lpstr>
      <vt:lpstr>Marques volontaires</vt:lpstr>
      <vt:lpstr>Marques volontaires</vt:lpstr>
      <vt:lpstr>Marques volontaires – CCT Qualiroutes</vt:lpstr>
      <vt:lpstr>Marquage CE vs Marques volontaires - SYNTHESE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MICHAUX Gauthier</dc:creator>
  <cp:lastModifiedBy>MICHAUX Gauthier</cp:lastModifiedBy>
  <cp:revision>104</cp:revision>
  <dcterms:created xsi:type="dcterms:W3CDTF">2019-05-16T06:58:55Z</dcterms:created>
  <dcterms:modified xsi:type="dcterms:W3CDTF">2022-12-15T09:40:43Z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0x010100CF75DCF42861D643BEA41C7D9D9ECF01</vt:lpwstr>
  </property>
  <property fmtid="{D5CDD505-2E9C-101B-9397-08002B2CF9AE}" pid="3" name="MSIP_Label_e72a09c5-6e26-4737-a926-47ef1ab198ae_Enabled">
    <vt:lpwstr>true</vt:lpwstr>
  </property>
  <property fmtid="{D5CDD505-2E9C-101B-9397-08002B2CF9AE}" pid="4" name="MSIP_Label_e72a09c5-6e26-4737-a926-47ef1ab198ae_SetDate">
    <vt:lpwstr>2021-07-13T12:37:15Z</vt:lpwstr>
  </property>
  <property fmtid="{D5CDD505-2E9C-101B-9397-08002B2CF9AE}" pid="5" name="MSIP_Label_e72a09c5-6e26-4737-a926-47ef1ab198ae_Method">
    <vt:lpwstr>Standard</vt:lpwstr>
  </property>
  <property fmtid="{D5CDD505-2E9C-101B-9397-08002B2CF9AE}" pid="6" name="MSIP_Label_e72a09c5-6e26-4737-a926-47ef1ab198ae_Name">
    <vt:lpwstr>e72a09c5-6e26-4737-a926-47ef1ab198ae</vt:lpwstr>
  </property>
  <property fmtid="{D5CDD505-2E9C-101B-9397-08002B2CF9AE}" pid="7" name="MSIP_Label_e72a09c5-6e26-4737-a926-47ef1ab198ae_SiteId">
    <vt:lpwstr>1f816a84-7aa6-4a56-b22a-7b3452fa8681</vt:lpwstr>
  </property>
  <property fmtid="{D5CDD505-2E9C-101B-9397-08002B2CF9AE}" pid="8" name="MSIP_Label_e72a09c5-6e26-4737-a926-47ef1ab198ae_ActionId">
    <vt:lpwstr>3b1e44c1-89df-46dd-9a18-9aa7d29c9c6b</vt:lpwstr>
  </property>
  <property fmtid="{D5CDD505-2E9C-101B-9397-08002B2CF9AE}" pid="9" name="MSIP_Label_e72a09c5-6e26-4737-a926-47ef1ab198ae_ContentBits">
    <vt:lpwstr>8</vt:lpwstr>
  </property>
</Properties>
</file>