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4"/>
  </p:notesMasterIdLst>
  <p:handoutMasterIdLst>
    <p:handoutMasterId r:id="rId55"/>
  </p:handoutMasterIdLst>
  <p:sldIdLst>
    <p:sldId id="274" r:id="rId2"/>
    <p:sldId id="275" r:id="rId3"/>
    <p:sldId id="289" r:id="rId4"/>
    <p:sldId id="290" r:id="rId5"/>
    <p:sldId id="291" r:id="rId6"/>
    <p:sldId id="292" r:id="rId7"/>
    <p:sldId id="296" r:id="rId8"/>
    <p:sldId id="297" r:id="rId9"/>
    <p:sldId id="298" r:id="rId10"/>
    <p:sldId id="299" r:id="rId11"/>
    <p:sldId id="307" r:id="rId12"/>
    <p:sldId id="304" r:id="rId13"/>
    <p:sldId id="305" r:id="rId14"/>
    <p:sldId id="306" r:id="rId15"/>
    <p:sldId id="301" r:id="rId16"/>
    <p:sldId id="319" r:id="rId17"/>
    <p:sldId id="320" r:id="rId18"/>
    <p:sldId id="322" r:id="rId19"/>
    <p:sldId id="323" r:id="rId20"/>
    <p:sldId id="324" r:id="rId21"/>
    <p:sldId id="332" r:id="rId22"/>
    <p:sldId id="333" r:id="rId23"/>
    <p:sldId id="334" r:id="rId24"/>
    <p:sldId id="335" r:id="rId25"/>
    <p:sldId id="336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311" r:id="rId34"/>
    <p:sldId id="312" r:id="rId35"/>
    <p:sldId id="314" r:id="rId36"/>
    <p:sldId id="315" r:id="rId37"/>
    <p:sldId id="316" r:id="rId38"/>
    <p:sldId id="317" r:id="rId39"/>
    <p:sldId id="276" r:id="rId40"/>
    <p:sldId id="308" r:id="rId41"/>
    <p:sldId id="309" r:id="rId42"/>
    <p:sldId id="280" r:id="rId43"/>
    <p:sldId id="277" r:id="rId44"/>
    <p:sldId id="257" r:id="rId45"/>
    <p:sldId id="258" r:id="rId46"/>
    <p:sldId id="259" r:id="rId47"/>
    <p:sldId id="269" r:id="rId48"/>
    <p:sldId id="270" r:id="rId49"/>
    <p:sldId id="272" r:id="rId50"/>
    <p:sldId id="273" r:id="rId51"/>
    <p:sldId id="281" r:id="rId52"/>
    <p:sldId id="310" r:id="rId53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000"/>
    <a:srgbClr val="A10E2F"/>
    <a:srgbClr val="002D59"/>
    <a:srgbClr val="898989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848" autoAdjust="0"/>
  </p:normalViewPr>
  <p:slideViewPr>
    <p:cSldViewPr snapToGrid="0" snapToObjects="1">
      <p:cViewPr>
        <p:scale>
          <a:sx n="125" d="100"/>
          <a:sy n="125" d="100"/>
        </p:scale>
        <p:origin x="-1212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-366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A48AAE-29B4-4539-BDB3-BF1313D3DCB3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1A369A18-0F83-4214-8DFA-6765EC657086}">
      <dgm:prSet phldrT="[Texte]"/>
      <dgm:spPr/>
      <dgm:t>
        <a:bodyPr/>
        <a:lstStyle/>
        <a:p>
          <a:r>
            <a:rPr lang="fr-BE" dirty="0" smtClean="0"/>
            <a:t>Cartographie acoustique</a:t>
          </a:r>
          <a:endParaRPr lang="fr-BE" dirty="0"/>
        </a:p>
      </dgm:t>
    </dgm:pt>
    <dgm:pt modelId="{BB1D9E72-06C0-4DD1-8B2D-0659A59DC3BA}" type="parTrans" cxnId="{0A421932-5EC1-448F-AE86-AC69B8038134}">
      <dgm:prSet/>
      <dgm:spPr/>
      <dgm:t>
        <a:bodyPr/>
        <a:lstStyle/>
        <a:p>
          <a:endParaRPr lang="fr-BE"/>
        </a:p>
      </dgm:t>
    </dgm:pt>
    <dgm:pt modelId="{CACEB6CE-E39C-460E-8622-4F2CD9224156}" type="sibTrans" cxnId="{0A421932-5EC1-448F-AE86-AC69B8038134}">
      <dgm:prSet/>
      <dgm:spPr/>
      <dgm:t>
        <a:bodyPr/>
        <a:lstStyle/>
        <a:p>
          <a:endParaRPr lang="fr-BE"/>
        </a:p>
      </dgm:t>
    </dgm:pt>
    <dgm:pt modelId="{70561B5A-5979-485F-B646-1907FDB4A5C4}">
      <dgm:prSet phldrT="[Texte]"/>
      <dgm:spPr/>
      <dgm:t>
        <a:bodyPr/>
        <a:lstStyle/>
        <a:p>
          <a:r>
            <a:rPr lang="fr-BE" dirty="0" smtClean="0"/>
            <a:t>Plan d’actions</a:t>
          </a:r>
          <a:endParaRPr lang="fr-BE" dirty="0"/>
        </a:p>
      </dgm:t>
    </dgm:pt>
    <dgm:pt modelId="{C6B66D19-0924-40DE-98BF-D722B8A95925}" type="parTrans" cxnId="{F8D00252-62C5-43CD-967B-3C0CE9A576D3}">
      <dgm:prSet/>
      <dgm:spPr/>
      <dgm:t>
        <a:bodyPr/>
        <a:lstStyle/>
        <a:p>
          <a:endParaRPr lang="fr-BE"/>
        </a:p>
      </dgm:t>
    </dgm:pt>
    <dgm:pt modelId="{4A0A650D-F7DC-4E6C-9472-8BF965286CC7}" type="sibTrans" cxnId="{F8D00252-62C5-43CD-967B-3C0CE9A576D3}">
      <dgm:prSet/>
      <dgm:spPr/>
      <dgm:t>
        <a:bodyPr/>
        <a:lstStyle/>
        <a:p>
          <a:endParaRPr lang="fr-BE"/>
        </a:p>
      </dgm:t>
    </dgm:pt>
    <dgm:pt modelId="{A6302EDA-5992-4DA6-9D03-C525E778DBB7}">
      <dgm:prSet phldrT="[Texte]"/>
      <dgm:spPr/>
      <dgm:t>
        <a:bodyPr/>
        <a:lstStyle/>
        <a:p>
          <a:r>
            <a:rPr lang="fr-BE" dirty="0" smtClean="0"/>
            <a:t>Information à la population</a:t>
          </a:r>
          <a:endParaRPr lang="fr-BE" dirty="0"/>
        </a:p>
      </dgm:t>
    </dgm:pt>
    <dgm:pt modelId="{2F827208-69CD-443D-97C6-E8C5A732232A}" type="parTrans" cxnId="{817036EE-8A62-47C2-8C36-FF66DFC7A3D0}">
      <dgm:prSet/>
      <dgm:spPr/>
      <dgm:t>
        <a:bodyPr/>
        <a:lstStyle/>
        <a:p>
          <a:endParaRPr lang="fr-BE"/>
        </a:p>
      </dgm:t>
    </dgm:pt>
    <dgm:pt modelId="{974081AF-B4FB-46D0-96D2-4FB8CB4D5634}" type="sibTrans" cxnId="{817036EE-8A62-47C2-8C36-FF66DFC7A3D0}">
      <dgm:prSet/>
      <dgm:spPr/>
      <dgm:t>
        <a:bodyPr/>
        <a:lstStyle/>
        <a:p>
          <a:endParaRPr lang="fr-BE"/>
        </a:p>
      </dgm:t>
    </dgm:pt>
    <dgm:pt modelId="{B9668F58-4C9B-4C3A-8229-C0B55C4FC104}" type="pres">
      <dgm:prSet presAssocID="{5DA48AAE-29B4-4539-BDB3-BF1313D3DCB3}" presName="Name0" presStyleCnt="0">
        <dgm:presLayoutVars>
          <dgm:dir/>
          <dgm:resizeHandles val="exact"/>
        </dgm:presLayoutVars>
      </dgm:prSet>
      <dgm:spPr/>
    </dgm:pt>
    <dgm:pt modelId="{77689E16-7C76-4162-A961-6DBD88BE0F14}" type="pres">
      <dgm:prSet presAssocID="{5DA48AAE-29B4-4539-BDB3-BF1313D3DCB3}" presName="arrow" presStyleLbl="bgShp" presStyleIdx="0" presStyleCnt="1"/>
      <dgm:spPr/>
    </dgm:pt>
    <dgm:pt modelId="{7855F2F5-0406-46A1-B5D7-577D4D40B4CE}" type="pres">
      <dgm:prSet presAssocID="{5DA48AAE-29B4-4539-BDB3-BF1313D3DCB3}" presName="points" presStyleCnt="0"/>
      <dgm:spPr/>
    </dgm:pt>
    <dgm:pt modelId="{DF8E56B4-8BDC-47DE-8841-3B5773DD286E}" type="pres">
      <dgm:prSet presAssocID="{1A369A18-0F83-4214-8DFA-6765EC657086}" presName="compositeA" presStyleCnt="0"/>
      <dgm:spPr/>
    </dgm:pt>
    <dgm:pt modelId="{9AA44F28-01D6-4F34-81F0-F05A61952D42}" type="pres">
      <dgm:prSet presAssocID="{1A369A18-0F83-4214-8DFA-6765EC657086}" presName="text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B431EED-1437-4DDF-9AA6-03F91DA59752}" type="pres">
      <dgm:prSet presAssocID="{1A369A18-0F83-4214-8DFA-6765EC657086}" presName="circleA" presStyleLbl="node1" presStyleIdx="0" presStyleCnt="3"/>
      <dgm:spPr/>
    </dgm:pt>
    <dgm:pt modelId="{5756939F-87A7-4E38-AAD2-88D13BCC7DE4}" type="pres">
      <dgm:prSet presAssocID="{1A369A18-0F83-4214-8DFA-6765EC657086}" presName="spaceA" presStyleCnt="0"/>
      <dgm:spPr/>
    </dgm:pt>
    <dgm:pt modelId="{78BC0826-BBA0-4798-B642-A02106CC1E05}" type="pres">
      <dgm:prSet presAssocID="{CACEB6CE-E39C-460E-8622-4F2CD9224156}" presName="space" presStyleCnt="0"/>
      <dgm:spPr/>
    </dgm:pt>
    <dgm:pt modelId="{FC7DE198-6E96-4320-AC30-F2B9BB4DB5AE}" type="pres">
      <dgm:prSet presAssocID="{70561B5A-5979-485F-B646-1907FDB4A5C4}" presName="compositeB" presStyleCnt="0"/>
      <dgm:spPr/>
    </dgm:pt>
    <dgm:pt modelId="{430B0238-225D-492E-9AA9-E5BEFA56532C}" type="pres">
      <dgm:prSet presAssocID="{70561B5A-5979-485F-B646-1907FDB4A5C4}" presName="text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4B23E7E1-3C41-4FBC-9CF1-500EEAE3DDAB}" type="pres">
      <dgm:prSet presAssocID="{70561B5A-5979-485F-B646-1907FDB4A5C4}" presName="circleB" presStyleLbl="node1" presStyleIdx="1" presStyleCnt="3"/>
      <dgm:spPr/>
    </dgm:pt>
    <dgm:pt modelId="{AF825B79-61DD-40B8-8F7E-BFF80B1719C9}" type="pres">
      <dgm:prSet presAssocID="{70561B5A-5979-485F-B646-1907FDB4A5C4}" presName="spaceB" presStyleCnt="0"/>
      <dgm:spPr/>
    </dgm:pt>
    <dgm:pt modelId="{CEEF926D-BA8B-4AA2-8E91-7725E4E3F6D0}" type="pres">
      <dgm:prSet presAssocID="{4A0A650D-F7DC-4E6C-9472-8BF965286CC7}" presName="space" presStyleCnt="0"/>
      <dgm:spPr/>
    </dgm:pt>
    <dgm:pt modelId="{C9097E18-3EE6-4105-9848-5E06FA03D4BF}" type="pres">
      <dgm:prSet presAssocID="{A6302EDA-5992-4DA6-9D03-C525E778DBB7}" presName="compositeA" presStyleCnt="0"/>
      <dgm:spPr/>
    </dgm:pt>
    <dgm:pt modelId="{81D190D1-FED4-4AF4-B83D-B376538D38D7}" type="pres">
      <dgm:prSet presAssocID="{A6302EDA-5992-4DA6-9D03-C525E778DBB7}" presName="textA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46927020-3C86-4484-AA8A-09B7A41345BC}" type="pres">
      <dgm:prSet presAssocID="{A6302EDA-5992-4DA6-9D03-C525E778DBB7}" presName="circleA" presStyleLbl="node1" presStyleIdx="2" presStyleCnt="3"/>
      <dgm:spPr/>
    </dgm:pt>
    <dgm:pt modelId="{E0A6C9DF-0A2E-4ECA-B412-CC14DAAAB3D5}" type="pres">
      <dgm:prSet presAssocID="{A6302EDA-5992-4DA6-9D03-C525E778DBB7}" presName="spaceA" presStyleCnt="0"/>
      <dgm:spPr/>
    </dgm:pt>
  </dgm:ptLst>
  <dgm:cxnLst>
    <dgm:cxn modelId="{0A421932-5EC1-448F-AE86-AC69B8038134}" srcId="{5DA48AAE-29B4-4539-BDB3-BF1313D3DCB3}" destId="{1A369A18-0F83-4214-8DFA-6765EC657086}" srcOrd="0" destOrd="0" parTransId="{BB1D9E72-06C0-4DD1-8B2D-0659A59DC3BA}" sibTransId="{CACEB6CE-E39C-460E-8622-4F2CD9224156}"/>
    <dgm:cxn modelId="{20D7DFA8-972C-48DD-9A91-9CA5A1B48D08}" type="presOf" srcId="{5DA48AAE-29B4-4539-BDB3-BF1313D3DCB3}" destId="{B9668F58-4C9B-4C3A-8229-C0B55C4FC104}" srcOrd="0" destOrd="0" presId="urn:microsoft.com/office/officeart/2005/8/layout/hProcess11"/>
    <dgm:cxn modelId="{F8D00252-62C5-43CD-967B-3C0CE9A576D3}" srcId="{5DA48AAE-29B4-4539-BDB3-BF1313D3DCB3}" destId="{70561B5A-5979-485F-B646-1907FDB4A5C4}" srcOrd="1" destOrd="0" parTransId="{C6B66D19-0924-40DE-98BF-D722B8A95925}" sibTransId="{4A0A650D-F7DC-4E6C-9472-8BF965286CC7}"/>
    <dgm:cxn modelId="{0DA3C007-9F8E-4C03-896F-2E330164C37D}" type="presOf" srcId="{A6302EDA-5992-4DA6-9D03-C525E778DBB7}" destId="{81D190D1-FED4-4AF4-B83D-B376538D38D7}" srcOrd="0" destOrd="0" presId="urn:microsoft.com/office/officeart/2005/8/layout/hProcess11"/>
    <dgm:cxn modelId="{2D371ACC-5BE2-42B9-BF6D-CA6A1F2A2804}" type="presOf" srcId="{1A369A18-0F83-4214-8DFA-6765EC657086}" destId="{9AA44F28-01D6-4F34-81F0-F05A61952D42}" srcOrd="0" destOrd="0" presId="urn:microsoft.com/office/officeart/2005/8/layout/hProcess11"/>
    <dgm:cxn modelId="{298E7948-2B6B-4AF2-A87C-84EAA008B379}" type="presOf" srcId="{70561B5A-5979-485F-B646-1907FDB4A5C4}" destId="{430B0238-225D-492E-9AA9-E5BEFA56532C}" srcOrd="0" destOrd="0" presId="urn:microsoft.com/office/officeart/2005/8/layout/hProcess11"/>
    <dgm:cxn modelId="{817036EE-8A62-47C2-8C36-FF66DFC7A3D0}" srcId="{5DA48AAE-29B4-4539-BDB3-BF1313D3DCB3}" destId="{A6302EDA-5992-4DA6-9D03-C525E778DBB7}" srcOrd="2" destOrd="0" parTransId="{2F827208-69CD-443D-97C6-E8C5A732232A}" sibTransId="{974081AF-B4FB-46D0-96D2-4FB8CB4D5634}"/>
    <dgm:cxn modelId="{52E7220B-59A8-418B-BF7A-83E044EF2F7B}" type="presParOf" srcId="{B9668F58-4C9B-4C3A-8229-C0B55C4FC104}" destId="{77689E16-7C76-4162-A961-6DBD88BE0F14}" srcOrd="0" destOrd="0" presId="urn:microsoft.com/office/officeart/2005/8/layout/hProcess11"/>
    <dgm:cxn modelId="{47E3C6F6-3F96-4C95-98ED-D16FDB6FEFFC}" type="presParOf" srcId="{B9668F58-4C9B-4C3A-8229-C0B55C4FC104}" destId="{7855F2F5-0406-46A1-B5D7-577D4D40B4CE}" srcOrd="1" destOrd="0" presId="urn:microsoft.com/office/officeart/2005/8/layout/hProcess11"/>
    <dgm:cxn modelId="{27889D39-05D5-4F85-9532-EB0467B75CF8}" type="presParOf" srcId="{7855F2F5-0406-46A1-B5D7-577D4D40B4CE}" destId="{DF8E56B4-8BDC-47DE-8841-3B5773DD286E}" srcOrd="0" destOrd="0" presId="urn:microsoft.com/office/officeart/2005/8/layout/hProcess11"/>
    <dgm:cxn modelId="{8E1E8EA8-03D2-4F37-AAC7-BB88FF781042}" type="presParOf" srcId="{DF8E56B4-8BDC-47DE-8841-3B5773DD286E}" destId="{9AA44F28-01D6-4F34-81F0-F05A61952D42}" srcOrd="0" destOrd="0" presId="urn:microsoft.com/office/officeart/2005/8/layout/hProcess11"/>
    <dgm:cxn modelId="{60B4BCD2-8319-42CB-BD54-F1E07430D83C}" type="presParOf" srcId="{DF8E56B4-8BDC-47DE-8841-3B5773DD286E}" destId="{9B431EED-1437-4DDF-9AA6-03F91DA59752}" srcOrd="1" destOrd="0" presId="urn:microsoft.com/office/officeart/2005/8/layout/hProcess11"/>
    <dgm:cxn modelId="{9E11FEBC-F802-4B58-9A06-3E8A3ED76A85}" type="presParOf" srcId="{DF8E56B4-8BDC-47DE-8841-3B5773DD286E}" destId="{5756939F-87A7-4E38-AAD2-88D13BCC7DE4}" srcOrd="2" destOrd="0" presId="urn:microsoft.com/office/officeart/2005/8/layout/hProcess11"/>
    <dgm:cxn modelId="{F3F62C83-59D2-458F-ACF4-049949DC88E2}" type="presParOf" srcId="{7855F2F5-0406-46A1-B5D7-577D4D40B4CE}" destId="{78BC0826-BBA0-4798-B642-A02106CC1E05}" srcOrd="1" destOrd="0" presId="urn:microsoft.com/office/officeart/2005/8/layout/hProcess11"/>
    <dgm:cxn modelId="{38744151-CDE9-4758-9D85-9F6C0C997F93}" type="presParOf" srcId="{7855F2F5-0406-46A1-B5D7-577D4D40B4CE}" destId="{FC7DE198-6E96-4320-AC30-F2B9BB4DB5AE}" srcOrd="2" destOrd="0" presId="urn:microsoft.com/office/officeart/2005/8/layout/hProcess11"/>
    <dgm:cxn modelId="{5BA2A1E2-39E1-401D-9129-2327C38B32C8}" type="presParOf" srcId="{FC7DE198-6E96-4320-AC30-F2B9BB4DB5AE}" destId="{430B0238-225D-492E-9AA9-E5BEFA56532C}" srcOrd="0" destOrd="0" presId="urn:microsoft.com/office/officeart/2005/8/layout/hProcess11"/>
    <dgm:cxn modelId="{1C04406D-D4E0-4A70-B908-1E11DB1E4A6A}" type="presParOf" srcId="{FC7DE198-6E96-4320-AC30-F2B9BB4DB5AE}" destId="{4B23E7E1-3C41-4FBC-9CF1-500EEAE3DDAB}" srcOrd="1" destOrd="0" presId="urn:microsoft.com/office/officeart/2005/8/layout/hProcess11"/>
    <dgm:cxn modelId="{9160A3AA-0CC2-4719-A4A5-239B8E605834}" type="presParOf" srcId="{FC7DE198-6E96-4320-AC30-F2B9BB4DB5AE}" destId="{AF825B79-61DD-40B8-8F7E-BFF80B1719C9}" srcOrd="2" destOrd="0" presId="urn:microsoft.com/office/officeart/2005/8/layout/hProcess11"/>
    <dgm:cxn modelId="{52EA3506-70A7-4642-A549-B223280C51EE}" type="presParOf" srcId="{7855F2F5-0406-46A1-B5D7-577D4D40B4CE}" destId="{CEEF926D-BA8B-4AA2-8E91-7725E4E3F6D0}" srcOrd="3" destOrd="0" presId="urn:microsoft.com/office/officeart/2005/8/layout/hProcess11"/>
    <dgm:cxn modelId="{BA0B5379-6366-4F6D-9F3C-89DF52CF2A36}" type="presParOf" srcId="{7855F2F5-0406-46A1-B5D7-577D4D40B4CE}" destId="{C9097E18-3EE6-4105-9848-5E06FA03D4BF}" srcOrd="4" destOrd="0" presId="urn:microsoft.com/office/officeart/2005/8/layout/hProcess11"/>
    <dgm:cxn modelId="{D9A707B4-95C6-4739-8C54-5B21E9EFA82E}" type="presParOf" srcId="{C9097E18-3EE6-4105-9848-5E06FA03D4BF}" destId="{81D190D1-FED4-4AF4-B83D-B376538D38D7}" srcOrd="0" destOrd="0" presId="urn:microsoft.com/office/officeart/2005/8/layout/hProcess11"/>
    <dgm:cxn modelId="{A951FE77-5B38-4C62-83DA-CA2771505380}" type="presParOf" srcId="{C9097E18-3EE6-4105-9848-5E06FA03D4BF}" destId="{46927020-3C86-4484-AA8A-09B7A41345BC}" srcOrd="1" destOrd="0" presId="urn:microsoft.com/office/officeart/2005/8/layout/hProcess11"/>
    <dgm:cxn modelId="{448433FA-B7EF-4084-801E-1EABA842280A}" type="presParOf" srcId="{C9097E18-3EE6-4105-9848-5E06FA03D4BF}" destId="{E0A6C9DF-0A2E-4ECA-B412-CC14DAAAB3D5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37636-395D-4786-88B8-66D5730EE998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20BAC-5895-42DD-A178-E1A0267183D1}" type="datetimeFigureOut">
              <a:rPr lang="fr-BE" smtClean="0"/>
              <a:pPr/>
              <a:t>22/02/2018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1EB00-F6B9-4E2B-AF56-BE570AAC86D2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La cartographie du 3-6 millions est terminée et une mise à jour de la cartographie du réseau +6 millions est</a:t>
            </a:r>
            <a:r>
              <a:rPr lang="fr-BE" baseline="0" dirty="0" smtClean="0"/>
              <a:t> </a:t>
            </a:r>
            <a:r>
              <a:rPr lang="fr-BE" baseline="0" smtClean="0"/>
              <a:t>en cours.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1EB00-F6B9-4E2B-AF56-BE570AAC86D2}" type="slidenum">
              <a:rPr lang="fr-BE" smtClean="0"/>
              <a:pPr/>
              <a:t>44</a:t>
            </a:fld>
            <a:endParaRPr lang="fr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Au niveau des camemberts, il s’agit</a:t>
            </a:r>
            <a:r>
              <a:rPr lang="fr-BE" baseline="0" dirty="0" smtClean="0"/>
              <a:t> de pourcentages.</a:t>
            </a:r>
          </a:p>
          <a:p>
            <a:endParaRPr lang="fr-BE" baseline="0" dirty="0" smtClean="0"/>
          </a:p>
          <a:p>
            <a:r>
              <a:rPr lang="fr-BE" baseline="0" dirty="0" smtClean="0"/>
              <a:t>Les « Upgrade » et « Réhabilitation » sont obtenus par croisement des bases de données Ecrans antibruit et Sites d’actions.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1EB00-F6B9-4E2B-AF56-BE570AAC86D2}" type="slidenum">
              <a:rPr lang="fr-BE" smtClean="0"/>
              <a:pPr/>
              <a:t>45</a:t>
            </a:fld>
            <a:endParaRPr lang="fr-B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Il</a:t>
            </a:r>
            <a:r>
              <a:rPr lang="fr-BE" baseline="0" dirty="0" smtClean="0"/>
              <a:t> importe principalement que les différents sonomètres soient positionnés à même distance du milieu de la bande de circulation</a:t>
            </a:r>
          </a:p>
          <a:p>
            <a:endParaRPr lang="fr-BE" baseline="0" dirty="0" smtClean="0"/>
          </a:p>
          <a:p>
            <a:r>
              <a:rPr lang="fr-BE" baseline="0" dirty="0" smtClean="0"/>
              <a:t>In fine, cette méthode viendrait s’ajouter au terme de tout le processus de vérification des joints de dilatation (GT Joint).</a:t>
            </a:r>
          </a:p>
          <a:p>
            <a:r>
              <a:rPr lang="fr-BE" baseline="0" dirty="0" smtClean="0"/>
              <a:t>Concernant l’exigence de 5dB(A), celle-ci peut être adaptée en fonction des situations. </a:t>
            </a:r>
          </a:p>
          <a:p>
            <a:r>
              <a:rPr lang="fr-BE" baseline="0" dirty="0" smtClean="0"/>
              <a:t>Actuellement, un TFE visant à réalisé une base de données et à caractériser différents types de joints est en cours. Celui-ci sera également l’occasion d’étudier les possibilités de diminution de cette exigence.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1EB00-F6B9-4E2B-AF56-BE570AAC86D2}" type="slidenum">
              <a:rPr lang="fr-BE" smtClean="0"/>
              <a:pPr/>
              <a:t>46</a:t>
            </a:fld>
            <a:endParaRPr lang="fr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998858" cy="216000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0" y="4248000"/>
            <a:ext cx="2160000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62364" y="2880000"/>
            <a:ext cx="7060578" cy="1544400"/>
          </a:xfrm>
        </p:spPr>
        <p:txBody>
          <a:bodyPr anchor="t">
            <a:normAutofit/>
          </a:bodyPr>
          <a:lstStyle>
            <a:lvl1pPr algn="l">
              <a:defRPr sz="3000" b="1">
                <a:solidFill>
                  <a:srgbClr val="F9B000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8422942" y="459551"/>
            <a:ext cx="721058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8858" cy="2160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248000"/>
            <a:ext cx="2160000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8422942" y="459551"/>
            <a:ext cx="721058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38666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11662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22337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8858" cy="2160000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0" y="4248000"/>
            <a:ext cx="2160000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62364" y="2880000"/>
            <a:ext cx="7060578" cy="1544400"/>
          </a:xfrm>
        </p:spPr>
        <p:txBody>
          <a:bodyPr anchor="t">
            <a:normAutofit/>
          </a:bodyPr>
          <a:lstStyle>
            <a:lvl1pPr algn="l">
              <a:defRPr sz="3000" b="1">
                <a:solidFill>
                  <a:srgbClr val="F9B000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8422942" y="459551"/>
            <a:ext cx="721058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038666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416" y="4767197"/>
            <a:ext cx="2133169" cy="2738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83F61-223A-7D4F-BDED-A16BE2F574BF}" type="datetimeFigureOut">
              <a:rPr lang="fr-FR"/>
              <a:pPr>
                <a:defRPr/>
              </a:pPr>
              <a:t>22/02/2018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36" y="4767197"/>
            <a:ext cx="2895528" cy="2738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415" y="4767197"/>
            <a:ext cx="2133169" cy="2738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71F94-FA8B-AF4C-B774-473472DEC55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79552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52046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xmlns="" val="155007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54302" y="900113"/>
            <a:ext cx="3741498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3774102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68313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10053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22/02/2018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565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22/02/2018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01861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22/02/2018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4623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xmlns="" val="289506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54182" y="1200150"/>
            <a:ext cx="7868120" cy="322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48000"/>
            <a:ext cx="2024048" cy="874588"/>
          </a:xfrm>
          <a:prstGeom prst="rect">
            <a:avLst/>
          </a:prstGeom>
        </p:spPr>
      </p:pic>
      <p:sp>
        <p:nvSpPr>
          <p:cNvPr id="8" name="Espace réservé de la date 3"/>
          <p:cNvSpPr txBox="1">
            <a:spLocks/>
          </p:cNvSpPr>
          <p:nvPr/>
        </p:nvSpPr>
        <p:spPr>
          <a:xfrm>
            <a:off x="7128000" y="216000"/>
            <a:ext cx="1800000" cy="54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200" b="1" dirty="0">
              <a:solidFill>
                <a:srgbClr val="898989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8244000" y="4963500"/>
            <a:ext cx="900000" cy="180000"/>
          </a:xfrm>
          <a:prstGeom prst="rect">
            <a:avLst/>
          </a:prstGeom>
          <a:solidFill>
            <a:srgbClr val="F9B000"/>
          </a:solidFill>
          <a:ln>
            <a:noFill/>
          </a:ln>
          <a:extLst/>
        </p:spPr>
        <p:txBody>
          <a:bodyPr/>
          <a:lstStyle/>
          <a:p>
            <a:endParaRPr lang="fr-FR"/>
          </a:p>
        </p:txBody>
      </p:sp>
      <p:sp>
        <p:nvSpPr>
          <p:cNvPr id="10" name="ZoneTexte 12"/>
          <p:cNvSpPr txBox="1">
            <a:spLocks noChangeArrowheads="1"/>
          </p:cNvSpPr>
          <p:nvPr/>
        </p:nvSpPr>
        <p:spPr bwMode="auto">
          <a:xfrm>
            <a:off x="0" y="4428000"/>
            <a:ext cx="8064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Service public de Wallonie</a:t>
            </a:r>
            <a:r>
              <a:rPr lang="fr-FR" sz="1200" b="1" dirty="0">
                <a:solidFill>
                  <a:srgbClr val="002D59"/>
                </a:solidFill>
                <a:latin typeface="Arial" charset="0"/>
                <a:cs typeface="Arial" charset="0"/>
              </a:rPr>
              <a:t> </a:t>
            </a:r>
            <a:r>
              <a:rPr lang="fr-FR" sz="1200" b="1" kern="1200" dirty="0" smtClean="0">
                <a:solidFill>
                  <a:srgbClr val="F9B000"/>
                </a:solidFill>
                <a:effectLst/>
                <a:latin typeface="Arial"/>
                <a:ea typeface="ＭＳ Ｐゴシック" charset="0"/>
                <a:cs typeface="Arial"/>
              </a:rPr>
              <a:t>infrastructures routes bâtiments</a:t>
            </a:r>
            <a:r>
              <a:rPr lang="fr-FR" sz="1200" b="1" dirty="0" smtClean="0">
                <a:solidFill>
                  <a:srgbClr val="F9B000"/>
                </a:solidFill>
                <a:effectLst/>
                <a:latin typeface="Arial"/>
                <a:cs typeface="Arial"/>
              </a:rPr>
              <a:t> </a:t>
            </a:r>
            <a:endParaRPr lang="fr-FR" sz="1200" b="1" dirty="0">
              <a:solidFill>
                <a:srgbClr val="F9B000"/>
              </a:solidFill>
              <a:latin typeface="Arial"/>
              <a:cs typeface="Arial"/>
            </a:endParaRP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000"/>
            <a:ext cx="2024048" cy="874588"/>
          </a:xfrm>
          <a:prstGeom prst="rect">
            <a:avLst/>
          </a:prstGeom>
        </p:spPr>
      </p:pic>
      <p:sp>
        <p:nvSpPr>
          <p:cNvPr id="13" name="Rectangle 6"/>
          <p:cNvSpPr>
            <a:spLocks noChangeArrowheads="1"/>
          </p:cNvSpPr>
          <p:nvPr userDrawn="1"/>
        </p:nvSpPr>
        <p:spPr bwMode="auto">
          <a:xfrm>
            <a:off x="8244000" y="4963500"/>
            <a:ext cx="900000" cy="180000"/>
          </a:xfrm>
          <a:prstGeom prst="rect">
            <a:avLst/>
          </a:prstGeom>
          <a:solidFill>
            <a:srgbClr val="F9B000"/>
          </a:solidFill>
          <a:ln>
            <a:noFill/>
          </a:ln>
          <a:extLst/>
        </p:spPr>
        <p:txBody>
          <a:bodyPr/>
          <a:lstStyle/>
          <a:p>
            <a:endParaRPr lang="fr-FR"/>
          </a:p>
        </p:txBody>
      </p:sp>
      <p:sp>
        <p:nvSpPr>
          <p:cNvPr id="14" name="ZoneTexte 12"/>
          <p:cNvSpPr txBox="1">
            <a:spLocks noChangeArrowheads="1"/>
          </p:cNvSpPr>
          <p:nvPr userDrawn="1"/>
        </p:nvSpPr>
        <p:spPr bwMode="auto">
          <a:xfrm>
            <a:off x="0" y="4428000"/>
            <a:ext cx="8064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Service public de Wallonie</a:t>
            </a:r>
            <a:r>
              <a:rPr lang="fr-FR" sz="1200" b="1" dirty="0">
                <a:solidFill>
                  <a:srgbClr val="002D59"/>
                </a:solidFill>
                <a:latin typeface="Arial" charset="0"/>
                <a:cs typeface="Arial" charset="0"/>
              </a:rPr>
              <a:t> </a:t>
            </a:r>
            <a:r>
              <a:rPr lang="fr-FR" sz="1200" b="1" kern="1200" dirty="0" smtClean="0">
                <a:solidFill>
                  <a:srgbClr val="F9B000"/>
                </a:solidFill>
                <a:effectLst/>
                <a:latin typeface="Arial"/>
                <a:ea typeface="ＭＳ Ｐゴシック" charset="0"/>
                <a:cs typeface="Arial"/>
              </a:rPr>
              <a:t>infrastructures routes bâtiments</a:t>
            </a:r>
            <a:r>
              <a:rPr lang="fr-FR" sz="1200" b="1" dirty="0" smtClean="0">
                <a:solidFill>
                  <a:srgbClr val="F9B000"/>
                </a:solidFill>
                <a:effectLst/>
                <a:latin typeface="Arial"/>
                <a:cs typeface="Arial"/>
              </a:rPr>
              <a:t> </a:t>
            </a:r>
            <a:endParaRPr lang="fr-FR" sz="1200" b="1" dirty="0">
              <a:solidFill>
                <a:srgbClr val="F9B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485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49" r:id="rId12"/>
    <p:sldLayoutId id="2147483672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F9B0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_Microsoft_Office_Word_97_-_20031.doc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Document_Microsoft_Office_Word_97_-_20032.doc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331720"/>
            <a:ext cx="7772400" cy="858440"/>
          </a:xfrm>
        </p:spPr>
        <p:txBody>
          <a:bodyPr>
            <a:normAutofit fontScale="90000"/>
          </a:bodyPr>
          <a:lstStyle/>
          <a:p>
            <a:pPr algn="ctr"/>
            <a:r>
              <a:rPr lang="fr-BE" sz="2800" dirty="0" smtClean="0"/>
              <a:t>DGO1-65 Direction de l’Expertise des Ouvrages</a:t>
            </a:r>
            <a:endParaRPr lang="fr-BE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5682288" y="3651870"/>
            <a:ext cx="3118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Ir Patrice Toussaint</a:t>
            </a:r>
          </a:p>
          <a:p>
            <a:r>
              <a:rPr lang="fr-BE" dirty="0" smtClean="0"/>
              <a:t>Directeur </a:t>
            </a:r>
            <a:r>
              <a:rPr lang="fr-BE" dirty="0" err="1" smtClean="0"/>
              <a:t>f.f</a:t>
            </a:r>
            <a:r>
              <a:rPr lang="fr-BE" dirty="0" smtClean="0"/>
              <a:t>.</a:t>
            </a:r>
            <a:endParaRPr lang="fr-BE" dirty="0"/>
          </a:p>
        </p:txBody>
      </p:sp>
      <p:sp>
        <p:nvSpPr>
          <p:cNvPr id="4" name="ZoneTexte 3"/>
          <p:cNvSpPr txBox="1"/>
          <p:nvPr/>
        </p:nvSpPr>
        <p:spPr>
          <a:xfrm>
            <a:off x="5433060" y="118832"/>
            <a:ext cx="336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Namur, le 09 novembre 2017</a:t>
            </a:r>
            <a:endParaRPr lang="fr-B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Line 4"/>
          <p:cNvSpPr>
            <a:spLocks noChangeShapeType="1"/>
          </p:cNvSpPr>
          <p:nvPr/>
        </p:nvSpPr>
        <p:spPr bwMode="auto">
          <a:xfrm>
            <a:off x="250825" y="357188"/>
            <a:ext cx="7850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/>
          </a:p>
        </p:txBody>
      </p:sp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539751" y="86916"/>
            <a:ext cx="2879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/>
              <a:t>Mesures et essais</a:t>
            </a:r>
          </a:p>
        </p:txBody>
      </p:sp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2916239" y="86916"/>
            <a:ext cx="59769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/>
              <a:t>- </a:t>
            </a:r>
            <a:r>
              <a:rPr lang="fr-BE" i="1"/>
              <a:t>Arbalète pour mesure d’effort dans un fil précontraint</a:t>
            </a:r>
          </a:p>
        </p:txBody>
      </p:sp>
      <p:pic>
        <p:nvPicPr>
          <p:cNvPr id="106504" name="Picture 8" descr="img_454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188" y="465535"/>
            <a:ext cx="8064500" cy="453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b="1" dirty="0">
                <a:sym typeface="Symbol" pitchFamily="18" charset="2"/>
              </a:rPr>
              <a:t>Radar</a:t>
            </a:r>
            <a:r>
              <a:rPr lang="fr-BE" dirty="0">
                <a:sym typeface="Symbol" pitchFamily="18" charset="2"/>
              </a:rPr>
              <a:t> : matériel</a:t>
            </a:r>
          </a:p>
        </p:txBody>
      </p:sp>
      <p:pic>
        <p:nvPicPr>
          <p:cNvPr id="27651" name="Picture 3" descr="P9050119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755650" y="1383507"/>
            <a:ext cx="4103688" cy="2751535"/>
          </a:xfrm>
          <a:noFill/>
          <a:ln w="15875">
            <a:solidFill>
              <a:schemeClr val="tx2"/>
            </a:solidFill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700338" y="4354116"/>
            <a:ext cx="10080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BE" sz="2400" b="1" u="sng"/>
              <a:t>GSSI</a:t>
            </a:r>
          </a:p>
        </p:txBody>
      </p:sp>
      <p:pic>
        <p:nvPicPr>
          <p:cNvPr id="27653" name="Picture 5" descr="IMG_3106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5292726" y="1437085"/>
            <a:ext cx="3357563" cy="3240881"/>
          </a:xfrm>
          <a:noFill/>
          <a:ln w="15875">
            <a:solidFill>
              <a:schemeClr val="tx2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 descr="exemple5 ronquières visibl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79388" y="1221582"/>
            <a:ext cx="4265612" cy="2199085"/>
          </a:xfrm>
          <a:noFill/>
          <a:ln/>
        </p:spPr>
      </p:pic>
      <p:pic>
        <p:nvPicPr>
          <p:cNvPr id="69636" name="Picture 4" descr="exemple5 ronquières ir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4572001" y="1707357"/>
            <a:ext cx="4271963" cy="2402681"/>
          </a:xfrm>
          <a:noFill/>
          <a:ln/>
        </p:spPr>
      </p:pic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250825" y="3545920"/>
            <a:ext cx="489585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BE" sz="2000" dirty="0"/>
              <a:t>Myriade de décollements </a:t>
            </a:r>
          </a:p>
          <a:p>
            <a:pPr algn="l">
              <a:spcBef>
                <a:spcPct val="50000"/>
              </a:spcBef>
            </a:pPr>
            <a:r>
              <a:rPr lang="fr-BE" sz="2000" dirty="0"/>
              <a:t>Structure caisson de la dalle</a:t>
            </a:r>
          </a:p>
        </p:txBody>
      </p:sp>
      <p:sp>
        <p:nvSpPr>
          <p:cNvPr id="69638" name="Line 6"/>
          <p:cNvSpPr>
            <a:spLocks noChangeShapeType="1"/>
          </p:cNvSpPr>
          <p:nvPr/>
        </p:nvSpPr>
        <p:spPr bwMode="auto">
          <a:xfrm>
            <a:off x="5292725" y="4245769"/>
            <a:ext cx="34559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/>
          </a:p>
        </p:txBody>
      </p:sp>
      <p:sp>
        <p:nvSpPr>
          <p:cNvPr id="69639" name="Line 7"/>
          <p:cNvSpPr>
            <a:spLocks noChangeShapeType="1"/>
          </p:cNvSpPr>
          <p:nvPr/>
        </p:nvSpPr>
        <p:spPr bwMode="auto">
          <a:xfrm>
            <a:off x="5364163" y="5001816"/>
            <a:ext cx="3384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/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6084888" y="4407694"/>
            <a:ext cx="1943100" cy="4321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BE"/>
          </a:p>
        </p:txBody>
      </p:sp>
      <p:sp>
        <p:nvSpPr>
          <p:cNvPr id="69641" name="Freeform 9"/>
          <p:cNvSpPr>
            <a:spLocks/>
          </p:cNvSpPr>
          <p:nvPr/>
        </p:nvSpPr>
        <p:spPr bwMode="auto">
          <a:xfrm>
            <a:off x="5364164" y="4407694"/>
            <a:ext cx="504825" cy="43219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18" y="0"/>
              </a:cxn>
              <a:cxn ang="0">
                <a:pos x="318" y="363"/>
              </a:cxn>
              <a:cxn ang="0">
                <a:pos x="0" y="363"/>
              </a:cxn>
            </a:cxnLst>
            <a:rect l="0" t="0" r="r" b="b"/>
            <a:pathLst>
              <a:path w="318" h="363">
                <a:moveTo>
                  <a:pt x="0" y="0"/>
                </a:moveTo>
                <a:lnTo>
                  <a:pt x="318" y="0"/>
                </a:lnTo>
                <a:lnTo>
                  <a:pt x="318" y="363"/>
                </a:lnTo>
                <a:lnTo>
                  <a:pt x="0" y="36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/>
          </a:p>
        </p:txBody>
      </p:sp>
      <p:sp>
        <p:nvSpPr>
          <p:cNvPr id="69642" name="Freeform 10"/>
          <p:cNvSpPr>
            <a:spLocks/>
          </p:cNvSpPr>
          <p:nvPr/>
        </p:nvSpPr>
        <p:spPr bwMode="auto">
          <a:xfrm flipH="1">
            <a:off x="8243889" y="4407694"/>
            <a:ext cx="504825" cy="43219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18" y="0"/>
              </a:cxn>
              <a:cxn ang="0">
                <a:pos x="318" y="363"/>
              </a:cxn>
              <a:cxn ang="0">
                <a:pos x="0" y="363"/>
              </a:cxn>
            </a:cxnLst>
            <a:rect l="0" t="0" r="r" b="b"/>
            <a:pathLst>
              <a:path w="318" h="363">
                <a:moveTo>
                  <a:pt x="0" y="0"/>
                </a:moveTo>
                <a:lnTo>
                  <a:pt x="318" y="0"/>
                </a:lnTo>
                <a:lnTo>
                  <a:pt x="318" y="363"/>
                </a:lnTo>
                <a:lnTo>
                  <a:pt x="0" y="36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859339" y="952500"/>
            <a:ext cx="3849687" cy="647700"/>
            <a:chOff x="3152" y="210"/>
            <a:chExt cx="2425" cy="861"/>
          </a:xfrm>
        </p:grpSpPr>
        <p:sp>
          <p:nvSpPr>
            <p:cNvPr id="69643" name="Freeform 11"/>
            <p:cNvSpPr>
              <a:spLocks/>
            </p:cNvSpPr>
            <p:nvPr/>
          </p:nvSpPr>
          <p:spPr bwMode="auto">
            <a:xfrm>
              <a:off x="3152" y="845"/>
              <a:ext cx="2425" cy="226"/>
            </a:xfrm>
            <a:custGeom>
              <a:avLst/>
              <a:gdLst/>
              <a:ahLst/>
              <a:cxnLst>
                <a:cxn ang="0">
                  <a:pos x="0" y="226"/>
                </a:cxn>
                <a:cxn ang="0">
                  <a:pos x="590" y="226"/>
                </a:cxn>
                <a:cxn ang="0">
                  <a:pos x="726" y="136"/>
                </a:cxn>
                <a:cxn ang="0">
                  <a:pos x="907" y="45"/>
                </a:cxn>
                <a:cxn ang="0">
                  <a:pos x="1361" y="0"/>
                </a:cxn>
                <a:cxn ang="0">
                  <a:pos x="1588" y="45"/>
                </a:cxn>
                <a:cxn ang="0">
                  <a:pos x="1905" y="136"/>
                </a:cxn>
                <a:cxn ang="0">
                  <a:pos x="1951" y="181"/>
                </a:cxn>
                <a:cxn ang="0">
                  <a:pos x="1986" y="216"/>
                </a:cxn>
                <a:cxn ang="0">
                  <a:pos x="2425" y="216"/>
                </a:cxn>
              </a:cxnLst>
              <a:rect l="0" t="0" r="r" b="b"/>
              <a:pathLst>
                <a:path w="2425" h="226">
                  <a:moveTo>
                    <a:pt x="0" y="226"/>
                  </a:moveTo>
                  <a:lnTo>
                    <a:pt x="590" y="226"/>
                  </a:lnTo>
                  <a:lnTo>
                    <a:pt x="726" y="136"/>
                  </a:lnTo>
                  <a:lnTo>
                    <a:pt x="907" y="45"/>
                  </a:lnTo>
                  <a:lnTo>
                    <a:pt x="1361" y="0"/>
                  </a:lnTo>
                  <a:lnTo>
                    <a:pt x="1588" y="45"/>
                  </a:lnTo>
                  <a:lnTo>
                    <a:pt x="1905" y="136"/>
                  </a:lnTo>
                  <a:lnTo>
                    <a:pt x="1951" y="181"/>
                  </a:lnTo>
                  <a:lnTo>
                    <a:pt x="1986" y="216"/>
                  </a:lnTo>
                  <a:lnTo>
                    <a:pt x="2425" y="21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BE"/>
            </a:p>
          </p:txBody>
        </p:sp>
        <p:sp>
          <p:nvSpPr>
            <p:cNvPr id="69644" name="Freeform 12"/>
            <p:cNvSpPr>
              <a:spLocks/>
            </p:cNvSpPr>
            <p:nvPr/>
          </p:nvSpPr>
          <p:spPr bwMode="auto">
            <a:xfrm>
              <a:off x="3833" y="890"/>
              <a:ext cx="1214" cy="181"/>
            </a:xfrm>
            <a:custGeom>
              <a:avLst/>
              <a:gdLst/>
              <a:ahLst/>
              <a:cxnLst>
                <a:cxn ang="0">
                  <a:pos x="0" y="181"/>
                </a:cxn>
                <a:cxn ang="0">
                  <a:pos x="226" y="45"/>
                </a:cxn>
                <a:cxn ang="0">
                  <a:pos x="499" y="45"/>
                </a:cxn>
                <a:cxn ang="0">
                  <a:pos x="680" y="0"/>
                </a:cxn>
                <a:cxn ang="0">
                  <a:pos x="952" y="45"/>
                </a:cxn>
                <a:cxn ang="0">
                  <a:pos x="1214" y="180"/>
                </a:cxn>
                <a:cxn ang="0">
                  <a:pos x="0" y="181"/>
                </a:cxn>
              </a:cxnLst>
              <a:rect l="0" t="0" r="r" b="b"/>
              <a:pathLst>
                <a:path w="1214" h="181">
                  <a:moveTo>
                    <a:pt x="0" y="181"/>
                  </a:moveTo>
                  <a:lnTo>
                    <a:pt x="226" y="45"/>
                  </a:lnTo>
                  <a:lnTo>
                    <a:pt x="499" y="45"/>
                  </a:lnTo>
                  <a:lnTo>
                    <a:pt x="680" y="0"/>
                  </a:lnTo>
                  <a:lnTo>
                    <a:pt x="952" y="45"/>
                  </a:lnTo>
                  <a:lnTo>
                    <a:pt x="1214" y="180"/>
                  </a:lnTo>
                  <a:lnTo>
                    <a:pt x="0" y="18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BE"/>
            </a:p>
          </p:txBody>
        </p:sp>
        <p:sp>
          <p:nvSpPr>
            <p:cNvPr id="69645" name="Line 13"/>
            <p:cNvSpPr>
              <a:spLocks noChangeShapeType="1"/>
            </p:cNvSpPr>
            <p:nvPr/>
          </p:nvSpPr>
          <p:spPr bwMode="auto">
            <a:xfrm>
              <a:off x="3152" y="210"/>
              <a:ext cx="24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69646" name="Rectangle 14"/>
          <p:cNvSpPr>
            <a:spLocks noGrp="1" noChangeArrowheads="1"/>
          </p:cNvSpPr>
          <p:nvPr>
            <p:ph type="title"/>
          </p:nvPr>
        </p:nvSpPr>
        <p:spPr>
          <a:xfrm>
            <a:off x="904876" y="404813"/>
            <a:ext cx="7159625" cy="384572"/>
          </a:xfrm>
        </p:spPr>
        <p:txBody>
          <a:bodyPr>
            <a:normAutofit fontScale="90000"/>
          </a:bodyPr>
          <a:lstStyle/>
          <a:p>
            <a:r>
              <a:rPr lang="fr-BE"/>
              <a:t>Thermographie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939800" y="283369"/>
            <a:ext cx="7088188" cy="436960"/>
          </a:xfrm>
        </p:spPr>
        <p:txBody>
          <a:bodyPr>
            <a:normAutofit fontScale="90000"/>
          </a:bodyPr>
          <a:lstStyle/>
          <a:p>
            <a:r>
              <a:rPr lang="fr-FR" sz="3600"/>
              <a:t>Exemple 2 : Contrôle d’étanchéité</a:t>
            </a:r>
          </a:p>
        </p:txBody>
      </p:sp>
      <p:graphicFrame>
        <p:nvGraphicFramePr>
          <p:cNvPr id="70659" name="Object 3"/>
          <p:cNvGraphicFramePr>
            <a:graphicFrameLocks noChangeAspect="1"/>
          </p:cNvGraphicFramePr>
          <p:nvPr/>
        </p:nvGraphicFramePr>
        <p:xfrm>
          <a:off x="603251" y="2453879"/>
          <a:ext cx="4079875" cy="2494359"/>
        </p:xfrm>
        <a:graphic>
          <a:graphicData uri="http://schemas.openxmlformats.org/presentationml/2006/ole">
            <p:oleObj spid="_x0000_s3074" name="Document" r:id="rId3" imgW="3175560" imgH="2388960" progId="Word.Document.8">
              <p:embed/>
            </p:oleObj>
          </a:graphicData>
        </a:graphic>
      </p:graphicFrame>
      <p:graphicFrame>
        <p:nvGraphicFramePr>
          <p:cNvPr id="70660" name="Object 4"/>
          <p:cNvGraphicFramePr>
            <a:graphicFrameLocks noChangeAspect="1"/>
          </p:cNvGraphicFramePr>
          <p:nvPr/>
        </p:nvGraphicFramePr>
        <p:xfrm>
          <a:off x="4859339" y="1383507"/>
          <a:ext cx="4008437" cy="2451497"/>
        </p:xfrm>
        <a:graphic>
          <a:graphicData uri="http://schemas.openxmlformats.org/presentationml/2006/ole">
            <p:oleObj spid="_x0000_s3075" name="Document" r:id="rId4" imgW="3150360" imgH="2372400" progId="Word.Documen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357188"/>
            <a:ext cx="7158038" cy="432197"/>
          </a:xfrm>
        </p:spPr>
        <p:txBody>
          <a:bodyPr>
            <a:normAutofit fontScale="90000"/>
          </a:bodyPr>
          <a:lstStyle/>
          <a:p>
            <a:r>
              <a:rPr lang="fr-BE" sz="3600"/>
              <a:t>Exemple 3 : Fuite thermique</a:t>
            </a:r>
          </a:p>
        </p:txBody>
      </p:sp>
      <p:pic>
        <p:nvPicPr>
          <p:cNvPr id="71683" name="Picture 3" descr="IR20080317_023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331914" y="1208485"/>
            <a:ext cx="6840537" cy="38481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Line 4"/>
          <p:cNvSpPr>
            <a:spLocks noChangeShapeType="1"/>
          </p:cNvSpPr>
          <p:nvPr/>
        </p:nvSpPr>
        <p:spPr bwMode="auto">
          <a:xfrm>
            <a:off x="250825" y="357188"/>
            <a:ext cx="7850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/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539751" y="86916"/>
            <a:ext cx="2879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/>
              <a:t>Mesures et essais</a:t>
            </a: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2916239" y="86916"/>
            <a:ext cx="59769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/>
              <a:t>- </a:t>
            </a:r>
            <a:r>
              <a:rPr lang="fr-BE" i="1"/>
              <a:t>Viaduc de Millau : mesures d’effort dans les haubans </a:t>
            </a:r>
          </a:p>
        </p:txBody>
      </p:sp>
      <p:pic>
        <p:nvPicPr>
          <p:cNvPr id="109576" name="Picture 8" descr="photo 25"/>
          <p:cNvPicPr>
            <a:picLocks noChangeAspect="1" noChangeArrowheads="1"/>
          </p:cNvPicPr>
          <p:nvPr/>
        </p:nvPicPr>
        <p:blipFill>
          <a:blip r:embed="rId2" cstate="screen">
            <a:lum contrast="6000"/>
          </a:blip>
          <a:srcRect/>
          <a:stretch>
            <a:fillRect/>
          </a:stretch>
        </p:blipFill>
        <p:spPr bwMode="auto">
          <a:xfrm>
            <a:off x="1979613" y="411956"/>
            <a:ext cx="5073650" cy="4677966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1221873" y="1005576"/>
            <a:ext cx="2217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PHOTOGRAMMETRIE</a:t>
            </a:r>
            <a:endParaRPr lang="fr-BE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666127" y="1005576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SCANNER 3D</a:t>
            </a:r>
            <a:endParaRPr lang="fr-BE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" name="Picture 2" descr="http://img1.lesnumeriques.com/produits/1/16705/canon-eos-70d_1372686589_450x40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17656" y="1653648"/>
            <a:ext cx="2187243" cy="1458162"/>
          </a:xfrm>
          <a:prstGeom prst="rect">
            <a:avLst/>
          </a:prstGeom>
          <a:noFill/>
        </p:spPr>
      </p:pic>
      <p:pic>
        <p:nvPicPr>
          <p:cNvPr id="20" name="Picture 2" descr="http://www.trimble.com/-/media/Images/Survey/3D%20Laser%20Scanning/FaroX130%20New%20Pics/Faro-1.ashx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79219" y="1707654"/>
            <a:ext cx="1787108" cy="1404156"/>
          </a:xfrm>
          <a:prstGeom prst="rect">
            <a:avLst/>
          </a:prstGeom>
          <a:noFill/>
        </p:spPr>
      </p:pic>
      <p:sp>
        <p:nvSpPr>
          <p:cNvPr id="21" name="ZoneTexte 20"/>
          <p:cNvSpPr txBox="1"/>
          <p:nvPr/>
        </p:nvSpPr>
        <p:spPr>
          <a:xfrm>
            <a:off x="1646719" y="3482884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b="1" dirty="0" smtClean="0">
                <a:solidFill>
                  <a:schemeClr val="accent2">
                    <a:lumMod val="50000"/>
                  </a:schemeClr>
                </a:solidFill>
              </a:rPr>
              <a:t>2014</a:t>
            </a:r>
            <a:endParaRPr lang="fr-BE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882151" y="3491158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b="1" dirty="0" smtClean="0">
                <a:solidFill>
                  <a:schemeClr val="accent2">
                    <a:lumMod val="50000"/>
                  </a:schemeClr>
                </a:solidFill>
              </a:rPr>
              <a:t>2015</a:t>
            </a:r>
            <a:endParaRPr lang="fr-BE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" name="Titre 1"/>
          <p:cNvSpPr txBox="1">
            <a:spLocks/>
          </p:cNvSpPr>
          <p:nvPr/>
        </p:nvSpPr>
        <p:spPr bwMode="auto">
          <a:xfrm>
            <a:off x="323528" y="303499"/>
            <a:ext cx="8496944" cy="32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u="sng" kern="0" cap="all" dirty="0" smtClean="0">
                <a:solidFill>
                  <a:srgbClr val="595959"/>
                </a:solidFill>
                <a:latin typeface="+mj-lt"/>
                <a:ea typeface="Geneva" pitchFamily="96" charset="-128"/>
                <a:cs typeface="Geneva" pitchFamily="96" charset="-128"/>
              </a:rPr>
              <a:t>Modélisation 3D</a:t>
            </a:r>
            <a:endParaRPr kumimoji="0" lang="fr-BE" sz="1800" b="1" i="0" u="none" strike="noStrike" kern="0" cap="all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j-lt"/>
              <a:ea typeface="Geneva" pitchFamily="96" charset="-128"/>
              <a:cs typeface="Geneva" pitchFamily="96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3" descr="D:\Pro\Desktop\Pont 56\Ponts 56 et 62 09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627534"/>
            <a:ext cx="2700000" cy="1350000"/>
          </a:xfrm>
          <a:prstGeom prst="rect">
            <a:avLst/>
          </a:prstGeom>
          <a:noFill/>
        </p:spPr>
      </p:pic>
      <p:pic>
        <p:nvPicPr>
          <p:cNvPr id="101380" name="Picture 4" descr="D:\Pro\Desktop\Pont 56\Ponts 56 et 62 09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59832" y="573528"/>
            <a:ext cx="2700000" cy="1350000"/>
          </a:xfrm>
          <a:prstGeom prst="rect">
            <a:avLst/>
          </a:prstGeom>
          <a:noFill/>
        </p:spPr>
      </p:pic>
      <p:pic>
        <p:nvPicPr>
          <p:cNvPr id="101382" name="Picture 6" descr="D:\Pro\Desktop\Pont 56\Ponts 56 et 62 09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56176" y="573528"/>
            <a:ext cx="2700000" cy="1350000"/>
          </a:xfrm>
          <a:prstGeom prst="rect">
            <a:avLst/>
          </a:prstGeom>
          <a:noFill/>
        </p:spPr>
      </p:pic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48588" y="2677486"/>
            <a:ext cx="3863572" cy="173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Flèche vers le bas 9"/>
          <p:cNvSpPr/>
          <p:nvPr/>
        </p:nvSpPr>
        <p:spPr bwMode="auto">
          <a:xfrm rot="19523914">
            <a:off x="1731377" y="2164072"/>
            <a:ext cx="308168" cy="46647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11" name="Flèche vers le bas 10"/>
          <p:cNvSpPr/>
          <p:nvPr/>
        </p:nvSpPr>
        <p:spPr bwMode="auto">
          <a:xfrm rot="2076086" flipH="1">
            <a:off x="6447244" y="2159568"/>
            <a:ext cx="281961" cy="45430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13" name="Flèche vers le bas 12"/>
          <p:cNvSpPr/>
          <p:nvPr/>
        </p:nvSpPr>
        <p:spPr bwMode="auto">
          <a:xfrm flipH="1">
            <a:off x="4283968" y="2031690"/>
            <a:ext cx="360040" cy="54006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5537" y="4083918"/>
            <a:ext cx="1410899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sz="1400" b="1" dirty="0" smtClean="0"/>
              <a:t>1 800 000 points</a:t>
            </a:r>
            <a:endParaRPr lang="fr-BE" sz="1400" b="1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173219" cy="675085"/>
          </a:xfrm>
        </p:spPr>
        <p:txBody>
          <a:bodyPr>
            <a:normAutofit/>
          </a:bodyPr>
          <a:lstStyle/>
          <a:p>
            <a:pPr algn="ctr"/>
            <a:r>
              <a:rPr lang="fr-BE" sz="2400" u="sng" dirty="0" smtClean="0"/>
              <a:t>photogrammétrie</a:t>
            </a:r>
            <a:endParaRPr lang="fr-BE" sz="2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04813"/>
            <a:ext cx="8173219" cy="675085"/>
          </a:xfrm>
        </p:spPr>
        <p:txBody>
          <a:bodyPr>
            <a:normAutofit/>
          </a:bodyPr>
          <a:lstStyle/>
          <a:p>
            <a:pPr algn="ctr"/>
            <a:r>
              <a:rPr lang="fr-BE" sz="2400" u="sng" dirty="0" err="1" smtClean="0"/>
              <a:t>lasergrammetrie</a:t>
            </a:r>
            <a:endParaRPr lang="fr-BE" sz="2400" u="sng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755576" y="951570"/>
            <a:ext cx="7920038" cy="3105150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</a:pPr>
            <a:r>
              <a:rPr lang="fr-BE" sz="2000" b="0" dirty="0" smtClean="0"/>
              <a:t>Viaduc de Conques : scan par </a:t>
            </a:r>
            <a:r>
              <a:rPr lang="fr-BE" sz="2000" b="0" dirty="0" err="1" smtClean="0"/>
              <a:t>lasergrammétrie</a:t>
            </a:r>
            <a:endParaRPr lang="fr-BE" b="0" dirty="0" smtClean="0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335976"/>
            <a:ext cx="9144000" cy="380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email"/>
          <a:srcRect t="-5976"/>
          <a:stretch>
            <a:fillRect/>
          </a:stretch>
        </p:blipFill>
        <p:spPr bwMode="auto">
          <a:xfrm>
            <a:off x="6012160" y="2949792"/>
            <a:ext cx="288032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Ellipse 20"/>
          <p:cNvSpPr/>
          <p:nvPr/>
        </p:nvSpPr>
        <p:spPr bwMode="auto">
          <a:xfrm>
            <a:off x="4572000" y="3651870"/>
            <a:ext cx="288032" cy="21602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327602" y="3799080"/>
            <a:ext cx="1644296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BE" sz="1400" b="1" dirty="0" smtClean="0"/>
              <a:t>Position du scanner</a:t>
            </a:r>
            <a:endParaRPr lang="fr-BE" sz="14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6084169" y="4771188"/>
            <a:ext cx="1502271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sz="1400" b="1" dirty="0" smtClean="0"/>
              <a:t>90 000 000 points</a:t>
            </a:r>
            <a:endParaRPr lang="fr-BE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04813"/>
            <a:ext cx="8173219" cy="675085"/>
          </a:xfrm>
        </p:spPr>
        <p:txBody>
          <a:bodyPr>
            <a:normAutofit/>
          </a:bodyPr>
          <a:lstStyle/>
          <a:p>
            <a:pPr algn="ctr"/>
            <a:r>
              <a:rPr lang="fr-BE" sz="2400" u="sng" dirty="0" smtClean="0"/>
              <a:t>comparatif</a:t>
            </a:r>
            <a:endParaRPr lang="fr-BE" sz="2400" u="sng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755576" y="951570"/>
            <a:ext cx="7920038" cy="3105150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</a:pPr>
            <a:r>
              <a:rPr lang="fr-BE" sz="2000" b="0" dirty="0" smtClean="0"/>
              <a:t>Techniques complémentaires</a:t>
            </a:r>
            <a:endParaRPr lang="fr-BE" b="0" dirty="0" smtClean="0"/>
          </a:p>
        </p:txBody>
      </p:sp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1259632" y="1359689"/>
          <a:ext cx="6480720" cy="297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2160240"/>
                <a:gridCol w="2160240"/>
              </a:tblGrid>
              <a:tr h="1249346">
                <a:tc>
                  <a:txBody>
                    <a:bodyPr/>
                    <a:lstStyle/>
                    <a:p>
                      <a:pPr algn="ctr"/>
                      <a:endParaRPr lang="fr-BE" sz="1400" dirty="0"/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400" dirty="0"/>
                    </a:p>
                  </a:txBody>
                  <a:tcPr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400" dirty="0"/>
                    </a:p>
                  </a:txBody>
                  <a:tcPr marT="34290" marB="34290">
                    <a:solidFill>
                      <a:schemeClr val="accent2"/>
                    </a:solidFill>
                  </a:tcPr>
                </a:tc>
              </a:tr>
              <a:tr h="289576">
                <a:tc>
                  <a:txBody>
                    <a:bodyPr/>
                    <a:lstStyle/>
                    <a:p>
                      <a:pPr algn="ctr"/>
                      <a:r>
                        <a:rPr lang="fr-BE" sz="11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Portée</a:t>
                      </a:r>
                      <a:endParaRPr lang="fr-BE" sz="11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dirty="0" smtClean="0">
                          <a:latin typeface="Calibri" pitchFamily="34" charset="0"/>
                        </a:rPr>
                        <a:t>30-40 m</a:t>
                      </a:r>
                      <a:endParaRPr lang="fr-BE" sz="1100" dirty="0">
                        <a:latin typeface="Calibri" pitchFamily="34" charset="0"/>
                      </a:endParaRPr>
                    </a:p>
                  </a:txBody>
                  <a:tcPr marT="34290" marB="3429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dirty="0" smtClean="0">
                          <a:latin typeface="Calibri" pitchFamily="34" charset="0"/>
                        </a:rPr>
                        <a:t>150 m</a:t>
                      </a:r>
                      <a:endParaRPr lang="fr-BE" sz="1100" dirty="0">
                        <a:latin typeface="Calibri" pitchFamily="34" charset="0"/>
                      </a:endParaRPr>
                    </a:p>
                  </a:txBody>
                  <a:tcPr marT="34290" marB="34290" anchor="ctr">
                    <a:solidFill>
                      <a:srgbClr val="00B050"/>
                    </a:solidFill>
                  </a:tcPr>
                </a:tc>
              </a:tr>
              <a:tr h="503020">
                <a:tc>
                  <a:txBody>
                    <a:bodyPr/>
                    <a:lstStyle/>
                    <a:p>
                      <a:pPr algn="ctr"/>
                      <a:r>
                        <a:rPr lang="fr-BE" sz="11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Précision</a:t>
                      </a:r>
                      <a:endParaRPr lang="fr-BE" sz="11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dirty="0" smtClean="0">
                          <a:latin typeface="Calibri" pitchFamily="34" charset="0"/>
                        </a:rPr>
                        <a:t>Variable avec la portée (proche  = &lt;mm)</a:t>
                      </a:r>
                      <a:endParaRPr lang="fr-BE" sz="1100" dirty="0">
                        <a:latin typeface="Calibri" pitchFamily="34" charset="0"/>
                      </a:endParaRPr>
                    </a:p>
                  </a:txBody>
                  <a:tcPr marT="34290" marB="3429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dirty="0" smtClean="0">
                          <a:latin typeface="Calibri" pitchFamily="34" charset="0"/>
                        </a:rPr>
                        <a:t>3-4 mm</a:t>
                      </a:r>
                      <a:endParaRPr lang="fr-BE" sz="1100" dirty="0">
                        <a:latin typeface="Calibri" pitchFamily="34" charset="0"/>
                      </a:endParaRPr>
                    </a:p>
                  </a:txBody>
                  <a:tcPr marT="34290" marB="34290" anchor="ctr">
                    <a:solidFill>
                      <a:srgbClr val="00B050"/>
                    </a:solidFill>
                  </a:tcPr>
                </a:tc>
              </a:tr>
              <a:tr h="289576">
                <a:tc>
                  <a:txBody>
                    <a:bodyPr/>
                    <a:lstStyle/>
                    <a:p>
                      <a:pPr algn="ctr"/>
                      <a:r>
                        <a:rPr lang="fr-BE" sz="11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Prise des mesures</a:t>
                      </a:r>
                      <a:endParaRPr lang="fr-BE" sz="11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dirty="0" smtClean="0">
                          <a:latin typeface="Calibri" pitchFamily="34" charset="0"/>
                        </a:rPr>
                        <a:t>Très rapide</a:t>
                      </a:r>
                      <a:endParaRPr lang="fr-BE" sz="1100" dirty="0">
                        <a:latin typeface="Calibri" pitchFamily="34" charset="0"/>
                      </a:endParaRPr>
                    </a:p>
                  </a:txBody>
                  <a:tcPr marT="34290" marB="3429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dirty="0" smtClean="0">
                          <a:latin typeface="Calibri" pitchFamily="34" charset="0"/>
                        </a:rPr>
                        <a:t>Rapide - moyenne</a:t>
                      </a:r>
                      <a:endParaRPr lang="fr-BE" sz="1100" dirty="0">
                        <a:latin typeface="Calibri" pitchFamily="34" charset="0"/>
                      </a:endParaRPr>
                    </a:p>
                  </a:txBody>
                  <a:tcPr marT="34290" marB="34290" anchor="ctr">
                    <a:solidFill>
                      <a:srgbClr val="FFC000"/>
                    </a:solidFill>
                  </a:tcPr>
                </a:tc>
              </a:tr>
              <a:tr h="356306">
                <a:tc>
                  <a:txBody>
                    <a:bodyPr/>
                    <a:lstStyle/>
                    <a:p>
                      <a:pPr algn="ctr"/>
                      <a:r>
                        <a:rPr lang="fr-BE" sz="11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Utilisation</a:t>
                      </a:r>
                      <a:endParaRPr lang="fr-BE" sz="11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dirty="0" smtClean="0">
                          <a:latin typeface="Calibri" pitchFamily="34" charset="0"/>
                        </a:rPr>
                        <a:t>Par tous, tout le temps</a:t>
                      </a:r>
                      <a:endParaRPr lang="fr-BE" sz="1100" dirty="0">
                        <a:latin typeface="Calibri" pitchFamily="34" charset="0"/>
                      </a:endParaRPr>
                    </a:p>
                  </a:txBody>
                  <a:tcPr marT="34290" marB="3429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dirty="0" smtClean="0">
                          <a:latin typeface="Calibri" pitchFamily="34" charset="0"/>
                        </a:rPr>
                        <a:t>Simple</a:t>
                      </a:r>
                      <a:r>
                        <a:rPr lang="fr-BE" sz="1100" baseline="0" dirty="0" smtClean="0">
                          <a:latin typeface="Calibri" pitchFamily="34" charset="0"/>
                        </a:rPr>
                        <a:t> mais être formé</a:t>
                      </a:r>
                      <a:endParaRPr lang="fr-BE" sz="1100" dirty="0">
                        <a:latin typeface="Calibri" pitchFamily="34" charset="0"/>
                      </a:endParaRPr>
                    </a:p>
                  </a:txBody>
                  <a:tcPr marT="34290" marB="34290" anchor="ctr">
                    <a:solidFill>
                      <a:srgbClr val="FFC000"/>
                    </a:solidFill>
                  </a:tcPr>
                </a:tc>
              </a:tr>
              <a:tr h="289576">
                <a:tc>
                  <a:txBody>
                    <a:bodyPr/>
                    <a:lstStyle/>
                    <a:p>
                      <a:pPr algn="ctr"/>
                      <a:r>
                        <a:rPr lang="fr-BE" sz="11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Cas d’utilisation</a:t>
                      </a:r>
                      <a:endParaRPr lang="fr-BE" sz="11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dirty="0" smtClean="0">
                          <a:latin typeface="Calibri" pitchFamily="34" charset="0"/>
                        </a:rPr>
                        <a:t>Matériaux texturés</a:t>
                      </a:r>
                      <a:endParaRPr lang="fr-BE" sz="1100" dirty="0">
                        <a:latin typeface="Calibri" pitchFamily="34" charset="0"/>
                      </a:endParaRPr>
                    </a:p>
                  </a:txBody>
                  <a:tcPr marT="34290" marB="3429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dirty="0" smtClean="0">
                          <a:latin typeface="Calibri" pitchFamily="34" charset="0"/>
                        </a:rPr>
                        <a:t>Tous matériaux</a:t>
                      </a:r>
                      <a:endParaRPr lang="fr-BE" sz="1100" dirty="0">
                        <a:latin typeface="Calibri" pitchFamily="34" charset="0"/>
                      </a:endParaRPr>
                    </a:p>
                  </a:txBody>
                  <a:tcPr marT="34290" marB="34290" anchor="ctr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2" descr="http://img1.lesnumeriques.com/produits/1/16705/canon-eos-70d_1372686589_450x40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07904" y="1393497"/>
            <a:ext cx="1728192" cy="1152128"/>
          </a:xfrm>
          <a:prstGeom prst="rect">
            <a:avLst/>
          </a:prstGeom>
          <a:noFill/>
        </p:spPr>
      </p:pic>
      <p:pic>
        <p:nvPicPr>
          <p:cNvPr id="13" name="Picture 2" descr="http://www.trimble.com/-/media/Images/Survey/3D%20Laser%20Scanning/FaroX130%20New%20Pics/Faro-1.ashx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868144" y="1383618"/>
            <a:ext cx="1512168" cy="1188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Missions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9" y="1113588"/>
            <a:ext cx="7916863" cy="310396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BE" dirty="0" smtClean="0"/>
              <a:t>Expertises techniques d’ouvrages</a:t>
            </a:r>
          </a:p>
          <a:p>
            <a:pPr marL="457200" indent="-457200">
              <a:buNone/>
            </a:pPr>
            <a:endParaRPr lang="fr-BE" dirty="0" smtClean="0"/>
          </a:p>
          <a:p>
            <a:pPr lvl="1"/>
            <a:r>
              <a:rPr lang="fr-BE" dirty="0" smtClean="0"/>
              <a:t>Inspections B</a:t>
            </a:r>
          </a:p>
          <a:p>
            <a:pPr lvl="1"/>
            <a:r>
              <a:rPr lang="fr-BE" dirty="0" smtClean="0"/>
              <a:t>Instrumentation</a:t>
            </a:r>
          </a:p>
          <a:p>
            <a:pPr lvl="1"/>
            <a:r>
              <a:rPr lang="fr-BE" dirty="0" smtClean="0"/>
              <a:t>Assistance aux chantiers</a:t>
            </a:r>
          </a:p>
          <a:p>
            <a:pPr lvl="1"/>
            <a:r>
              <a:rPr lang="fr-BE" dirty="0" smtClean="0"/>
              <a:t>Epreuves de pont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681540"/>
            <a:ext cx="7931224" cy="1242138"/>
          </a:xfrm>
        </p:spPr>
        <p:txBody>
          <a:bodyPr>
            <a:normAutofit/>
          </a:bodyPr>
          <a:lstStyle/>
          <a:p>
            <a:r>
              <a:rPr lang="fr-BE" sz="1400" b="0" dirty="0" smtClean="0"/>
              <a:t>Nombreux ouvrages modélisés en 2016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 bwMode="auto">
          <a:xfrm>
            <a:off x="683568" y="303499"/>
            <a:ext cx="7772400" cy="32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sng" strike="noStrike" kern="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j-lt"/>
                <a:ea typeface="Geneva" pitchFamily="96" charset="-128"/>
                <a:cs typeface="Geneva" pitchFamily="96" charset="-128"/>
              </a:rPr>
              <a:t>Axes de travail en 2016</a:t>
            </a:r>
            <a:endParaRPr kumimoji="0" lang="fr-BE" sz="1800" b="1" i="0" u="none" strike="noStrike" kern="0" cap="all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j-lt"/>
              <a:ea typeface="Geneva" pitchFamily="96" charset="-128"/>
              <a:cs typeface="Geneva" pitchFamily="96" charset="-128"/>
            </a:endParaRPr>
          </a:p>
        </p:txBody>
      </p:sp>
      <p:pic>
        <p:nvPicPr>
          <p:cNvPr id="5" name="Image 4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600" y="2463738"/>
            <a:ext cx="3024336" cy="19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4048" y="2509182"/>
            <a:ext cx="3744416" cy="192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 6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1520" y="1113588"/>
            <a:ext cx="4680520" cy="135015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148064" y="897564"/>
            <a:ext cx="3612418" cy="151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04813"/>
            <a:ext cx="8173219" cy="675085"/>
          </a:xfrm>
        </p:spPr>
        <p:txBody>
          <a:bodyPr>
            <a:normAutofit/>
          </a:bodyPr>
          <a:lstStyle/>
          <a:p>
            <a:pPr algn="ctr"/>
            <a:r>
              <a:rPr lang="fr-BE" sz="2400" u="sng" dirty="0" err="1" smtClean="0"/>
              <a:t>Deformations</a:t>
            </a:r>
            <a:r>
              <a:rPr lang="fr-BE" sz="2400" u="sng" dirty="0" smtClean="0"/>
              <a:t> d’une structure</a:t>
            </a:r>
            <a:endParaRPr lang="fr-BE" sz="2400" u="sng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755576" y="951570"/>
            <a:ext cx="7920038" cy="3105150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</a:pPr>
            <a:r>
              <a:rPr lang="fr-BE" sz="2000" b="0" dirty="0" smtClean="0"/>
              <a:t>Mur de </a:t>
            </a:r>
            <a:r>
              <a:rPr lang="fr-BE" sz="2000" b="0" dirty="0" err="1" smtClean="0"/>
              <a:t>Lustin</a:t>
            </a:r>
            <a:r>
              <a:rPr lang="fr-BE" sz="2000" b="0" dirty="0" smtClean="0"/>
              <a:t> : conservation de la zone critique</a:t>
            </a:r>
          </a:p>
          <a:p>
            <a:pPr>
              <a:spcBef>
                <a:spcPts val="400"/>
              </a:spcBef>
              <a:buNone/>
            </a:pPr>
            <a:endParaRPr lang="fr-BE" sz="2000" b="0" dirty="0" smtClean="0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1815666"/>
            <a:ext cx="8568952" cy="189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04813"/>
            <a:ext cx="8173219" cy="675085"/>
          </a:xfrm>
        </p:spPr>
        <p:txBody>
          <a:bodyPr>
            <a:normAutofit/>
          </a:bodyPr>
          <a:lstStyle/>
          <a:p>
            <a:pPr algn="ctr"/>
            <a:r>
              <a:rPr lang="fr-BE" sz="2400" u="sng" dirty="0" err="1" smtClean="0"/>
              <a:t>Deformations</a:t>
            </a:r>
            <a:r>
              <a:rPr lang="fr-BE" sz="2400" u="sng" dirty="0" smtClean="0"/>
              <a:t> d’une structure</a:t>
            </a:r>
            <a:endParaRPr lang="fr-BE" sz="2400" u="sng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755576" y="951570"/>
            <a:ext cx="7920038" cy="3105150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</a:pPr>
            <a:r>
              <a:rPr lang="fr-BE" sz="2000" b="0" dirty="0" smtClean="0"/>
              <a:t>Mur de </a:t>
            </a:r>
            <a:r>
              <a:rPr lang="fr-BE" sz="2000" b="0" dirty="0" err="1" smtClean="0"/>
              <a:t>Lustin</a:t>
            </a:r>
            <a:r>
              <a:rPr lang="fr-BE" sz="2000" b="0" dirty="0" smtClean="0"/>
              <a:t> : étude des déformations</a:t>
            </a:r>
          </a:p>
          <a:p>
            <a:pPr>
              <a:spcBef>
                <a:spcPts val="400"/>
              </a:spcBef>
              <a:buNone/>
            </a:pPr>
            <a:endParaRPr lang="fr-BE" sz="2000" b="0" dirty="0" smtClean="0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43608" y="1391823"/>
            <a:ext cx="7562544" cy="301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Connecteur droit 7"/>
          <p:cNvCxnSpPr/>
          <p:nvPr/>
        </p:nvCxnSpPr>
        <p:spPr bwMode="auto">
          <a:xfrm flipV="1">
            <a:off x="3707904" y="2409732"/>
            <a:ext cx="288032" cy="43204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necteur droit 8"/>
          <p:cNvCxnSpPr/>
          <p:nvPr/>
        </p:nvCxnSpPr>
        <p:spPr bwMode="auto">
          <a:xfrm flipH="1" flipV="1">
            <a:off x="3563888" y="3111810"/>
            <a:ext cx="360040" cy="7020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ZoneTexte 11"/>
          <p:cNvSpPr txBox="1"/>
          <p:nvPr/>
        </p:nvSpPr>
        <p:spPr>
          <a:xfrm>
            <a:off x="3563888" y="2178900"/>
            <a:ext cx="3014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dirty="0" smtClean="0">
                <a:solidFill>
                  <a:srgbClr val="FF0000"/>
                </a:solidFill>
              </a:rPr>
              <a:t>Rouge = hors-plomb entre 40 et 50 cm</a:t>
            </a:r>
            <a:endParaRPr lang="fr-BE" sz="1400" b="1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987824" y="3799080"/>
            <a:ext cx="3222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dirty="0" smtClean="0">
                <a:solidFill>
                  <a:srgbClr val="92D050"/>
                </a:solidFill>
              </a:rPr>
              <a:t>Vert clair = hors-plomb entre 10 et 25 cm</a:t>
            </a:r>
            <a:endParaRPr lang="fr-BE" sz="1400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r="6576"/>
          <a:stretch>
            <a:fillRect/>
          </a:stretch>
        </p:blipFill>
        <p:spPr bwMode="auto">
          <a:xfrm>
            <a:off x="107504" y="1977684"/>
            <a:ext cx="3744416" cy="215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2613" r="3349"/>
          <a:stretch>
            <a:fillRect/>
          </a:stretch>
        </p:blipFill>
        <p:spPr bwMode="auto">
          <a:xfrm>
            <a:off x="4067944" y="1977684"/>
            <a:ext cx="5040560" cy="214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t="35451" b="31068"/>
          <a:stretch>
            <a:fillRect/>
          </a:stretch>
        </p:blipFill>
        <p:spPr bwMode="auto">
          <a:xfrm>
            <a:off x="368500" y="897564"/>
            <a:ext cx="8379964" cy="91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itre 1"/>
          <p:cNvSpPr txBox="1">
            <a:spLocks/>
          </p:cNvSpPr>
          <p:nvPr/>
        </p:nvSpPr>
        <p:spPr bwMode="auto">
          <a:xfrm>
            <a:off x="683568" y="303499"/>
            <a:ext cx="7772400" cy="32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sng" strike="noStrike" kern="0" cap="all" spc="0" normalizeH="0" baseline="0" noProof="0" dirty="0" err="1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j-lt"/>
                <a:ea typeface="Geneva" pitchFamily="96" charset="-128"/>
                <a:cs typeface="Geneva" pitchFamily="96" charset="-128"/>
              </a:rPr>
              <a:t>Modele</a:t>
            </a:r>
            <a:r>
              <a:rPr kumimoji="0" lang="fr-FR" sz="1800" b="1" i="0" u="sng" strike="noStrike" kern="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j-lt"/>
                <a:ea typeface="Geneva" pitchFamily="96" charset="-128"/>
                <a:cs typeface="Geneva" pitchFamily="96" charset="-128"/>
              </a:rPr>
              <a:t> 3d des tiges a partir des photos</a:t>
            </a:r>
            <a:endParaRPr kumimoji="0" lang="fr-BE" sz="1800" b="1" i="0" u="none" strike="noStrike" kern="0" cap="all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j-lt"/>
              <a:ea typeface="Geneva" pitchFamily="96" charset="-128"/>
              <a:cs typeface="Geneva" pitchFamily="96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/>
          <p:cNvSpPr txBox="1">
            <a:spLocks/>
          </p:cNvSpPr>
          <p:nvPr/>
        </p:nvSpPr>
        <p:spPr bwMode="auto">
          <a:xfrm>
            <a:off x="683568" y="303499"/>
            <a:ext cx="7772400" cy="32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sng" strike="noStrike" kern="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j-lt"/>
                <a:ea typeface="Geneva" pitchFamily="96" charset="-128"/>
                <a:cs typeface="Geneva" pitchFamily="96" charset="-128"/>
              </a:rPr>
              <a:t>Comparaison des sections</a:t>
            </a:r>
            <a:endParaRPr kumimoji="0" lang="fr-BE" sz="1800" b="1" i="0" u="none" strike="noStrike" kern="0" cap="all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j-lt"/>
              <a:ea typeface="Geneva" pitchFamily="96" charset="-128"/>
              <a:cs typeface="Geneva" pitchFamily="96" charset="-128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 l="52130" t="9042"/>
          <a:stretch>
            <a:fillRect/>
          </a:stretch>
        </p:blipFill>
        <p:spPr bwMode="auto">
          <a:xfrm>
            <a:off x="317436" y="93777"/>
            <a:ext cx="2666640" cy="306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325547" y="1616978"/>
            <a:ext cx="953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b="1" dirty="0" smtClean="0"/>
              <a:t>Aire = 526 mm²</a:t>
            </a:r>
            <a:endParaRPr lang="fr-BE" sz="12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317436" y="2584440"/>
            <a:ext cx="1019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b="1" dirty="0" smtClean="0"/>
              <a:t>Aire = 1024 mm²</a:t>
            </a:r>
            <a:endParaRPr lang="fr-BE" sz="1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256881" y="3046105"/>
            <a:ext cx="2159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/>
              <a:t>51% de section résiduelle</a:t>
            </a:r>
            <a:endParaRPr lang="fr-BE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 l="23239" r="4877"/>
          <a:stretch>
            <a:fillRect/>
          </a:stretch>
        </p:blipFill>
        <p:spPr bwMode="auto">
          <a:xfrm>
            <a:off x="2582234" y="1968477"/>
            <a:ext cx="6560820" cy="329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Marché amiante avec ISSEP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4182" y="1733550"/>
            <a:ext cx="7868120" cy="1626870"/>
          </a:xfrm>
        </p:spPr>
        <p:txBody>
          <a:bodyPr>
            <a:normAutofit lnSpcReduction="10000"/>
          </a:bodyPr>
          <a:lstStyle/>
          <a:p>
            <a:r>
              <a:rPr lang="fr-BE" dirty="0" smtClean="0"/>
              <a:t>Inventaires avant chantier</a:t>
            </a:r>
          </a:p>
          <a:p>
            <a:endParaRPr lang="fr-BE" dirty="0" smtClean="0"/>
          </a:p>
          <a:p>
            <a:r>
              <a:rPr lang="fr-BE" dirty="0" smtClean="0"/>
              <a:t>Recherche pour définir des techniques light de désamiantage</a:t>
            </a:r>
            <a:endParaRPr lang="fr-BE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ree people with the tools in the hands of. 3d image. Isolated white background.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5974" y="2193708"/>
            <a:ext cx="4776107" cy="2106234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Instrumentation des ouvrages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20726" y="681540"/>
            <a:ext cx="5075411" cy="3638048"/>
          </a:xfrm>
        </p:spPr>
        <p:txBody>
          <a:bodyPr/>
          <a:lstStyle/>
          <a:p>
            <a:endParaRPr lang="fr-BE" dirty="0" smtClean="0"/>
          </a:p>
          <a:p>
            <a:r>
              <a:rPr lang="fr-BE" dirty="0" smtClean="0"/>
              <a:t>POURQUOI:</a:t>
            </a:r>
            <a:r>
              <a:rPr lang="fr-BE" sz="1600" dirty="0" smtClean="0"/>
              <a:t> Les ouvrages vieillissent</a:t>
            </a:r>
          </a:p>
          <a:p>
            <a:pPr>
              <a:buFont typeface="Wingdings"/>
              <a:buChar char="à"/>
            </a:pPr>
            <a:r>
              <a:rPr lang="fr-BE" sz="1600" dirty="0" smtClean="0">
                <a:sym typeface="Wingdings" pitchFamily="2" charset="2"/>
              </a:rPr>
              <a:t>Une surveillance intelligente permet de</a:t>
            </a:r>
          </a:p>
          <a:p>
            <a:pPr lvl="1" algn="l">
              <a:buFont typeface="Arial" pitchFamily="34" charset="0"/>
              <a:buChar char="•"/>
              <a:tabLst>
                <a:tab pos="806450" algn="l"/>
              </a:tabLst>
            </a:pPr>
            <a:r>
              <a:rPr lang="fr-BE" sz="1400" b="1" dirty="0" smtClean="0">
                <a:solidFill>
                  <a:srgbClr val="00B050"/>
                </a:solidFill>
              </a:rPr>
              <a:t> s’assurer de la sécurité de l’ouvrage</a:t>
            </a:r>
          </a:p>
          <a:p>
            <a:pPr lvl="1" algn="l">
              <a:buFont typeface="Arial" pitchFamily="34" charset="0"/>
              <a:buChar char="•"/>
              <a:tabLst>
                <a:tab pos="806450" algn="l"/>
              </a:tabLst>
            </a:pPr>
            <a:r>
              <a:rPr lang="fr-BE" sz="1400" b="1" dirty="0" smtClean="0">
                <a:solidFill>
                  <a:srgbClr val="00B050"/>
                </a:solidFill>
              </a:rPr>
              <a:t> prolonger sa durée de vie (prévention)</a:t>
            </a:r>
          </a:p>
          <a:p>
            <a:endParaRPr lang="fr-B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20936" y="726355"/>
            <a:ext cx="3027528" cy="249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Résultat de recherche d'images pour &quot;bridge&quot;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687616" y="3057804"/>
            <a:ext cx="3132856" cy="13571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41480"/>
            <a:ext cx="9144000" cy="50020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1520" y="525780"/>
            <a:ext cx="7704856" cy="3294366"/>
          </a:xfrm>
        </p:spPr>
        <p:txBody>
          <a:bodyPr/>
          <a:lstStyle/>
          <a:p>
            <a:r>
              <a:rPr lang="fr-BE" sz="1800" dirty="0" smtClean="0"/>
              <a:t>TOUS TYPES DE CAPTEURS</a:t>
            </a:r>
            <a:endParaRPr lang="fr-BE" sz="18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fr-BE" dirty="0"/>
          </a:p>
        </p:txBody>
      </p:sp>
      <p:sp>
        <p:nvSpPr>
          <p:cNvPr id="21" name="ZoneTexte 20"/>
          <p:cNvSpPr txBox="1"/>
          <p:nvPr/>
        </p:nvSpPr>
        <p:spPr>
          <a:xfrm>
            <a:off x="1030379" y="1060164"/>
            <a:ext cx="1622262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BE" sz="1000" b="1" dirty="0" smtClean="0">
                <a:solidFill>
                  <a:schemeClr val="tx2"/>
                </a:solidFill>
              </a:rPr>
              <a:t>DEPLACEMENT</a:t>
            </a:r>
            <a:endParaRPr lang="fr-BE" sz="1000" b="1" dirty="0">
              <a:solidFill>
                <a:schemeClr val="tx2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910699" y="1060164"/>
            <a:ext cx="1622262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BE" sz="1000" b="1" dirty="0" smtClean="0">
                <a:solidFill>
                  <a:schemeClr val="tx2"/>
                </a:solidFill>
              </a:rPr>
              <a:t>TEMPERATURE</a:t>
            </a:r>
            <a:endParaRPr lang="fr-BE" sz="1000" b="1" dirty="0">
              <a:solidFill>
                <a:schemeClr val="tx2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55576" y="1410141"/>
            <a:ext cx="2353116" cy="132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 26" descr="SAM_4670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3779033" y="1410141"/>
            <a:ext cx="2041960" cy="1334957"/>
          </a:xfrm>
          <a:prstGeom prst="rect">
            <a:avLst/>
          </a:prstGeom>
        </p:spPr>
      </p:pic>
      <p:pic>
        <p:nvPicPr>
          <p:cNvPr id="29" name="Image 28" descr="SAM_4668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6529003" y="1410141"/>
            <a:ext cx="2100302" cy="1323628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6719011" y="1060164"/>
            <a:ext cx="1622262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BE" sz="1000" b="1" dirty="0" smtClean="0">
                <a:solidFill>
                  <a:schemeClr val="tx2"/>
                </a:solidFill>
              </a:rPr>
              <a:t>ACCELEROMETRE</a:t>
            </a:r>
            <a:endParaRPr lang="fr-BE" sz="1000" b="1" dirty="0">
              <a:solidFill>
                <a:schemeClr val="tx2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56723" y="3151153"/>
            <a:ext cx="1502936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BE" sz="1000" b="1" dirty="0" smtClean="0">
                <a:solidFill>
                  <a:schemeClr val="tx2"/>
                </a:solidFill>
              </a:rPr>
              <a:t>INCLINOMETRE</a:t>
            </a:r>
            <a:endParaRPr lang="fr-BE" sz="1000" b="1" dirty="0">
              <a:solidFill>
                <a:schemeClr val="tx2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067944" y="3149242"/>
            <a:ext cx="1614264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BE" sz="1000" b="1" dirty="0" smtClean="0">
                <a:solidFill>
                  <a:schemeClr val="tx2"/>
                </a:solidFill>
              </a:rPr>
              <a:t>JAUGES DE CONTRAINTES</a:t>
            </a:r>
            <a:endParaRPr lang="fr-BE" sz="1000" b="1" dirty="0">
              <a:solidFill>
                <a:schemeClr val="tx2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804248" y="3151154"/>
            <a:ext cx="1614264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BE" sz="1000" b="1" dirty="0" smtClean="0">
                <a:solidFill>
                  <a:schemeClr val="tx2"/>
                </a:solidFill>
              </a:rPr>
              <a:t>FIBRES OPTIQUES</a:t>
            </a:r>
            <a:endParaRPr lang="fr-BE" sz="1000" b="1" dirty="0">
              <a:solidFill>
                <a:schemeClr val="tx2"/>
              </a:solidFill>
            </a:endParaRPr>
          </a:p>
        </p:txBody>
      </p:sp>
      <p:pic>
        <p:nvPicPr>
          <p:cNvPr id="13" name="Image 12" descr="SAM_4672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635897" y="3597864"/>
            <a:ext cx="2358395" cy="1326597"/>
          </a:xfrm>
          <a:prstGeom prst="rect">
            <a:avLst/>
          </a:prstGeom>
        </p:spPr>
      </p:pic>
      <p:pic>
        <p:nvPicPr>
          <p:cNvPr id="14" name="Picture 10" descr="dsc0000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660232" y="3543858"/>
            <a:ext cx="1890646" cy="1329360"/>
          </a:xfrm>
          <a:prstGeom prst="rect">
            <a:avLst/>
          </a:prstGeom>
          <a:noFill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55577" y="3621417"/>
            <a:ext cx="2358395" cy="132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 txBox="1">
            <a:spLocks/>
          </p:cNvSpPr>
          <p:nvPr/>
        </p:nvSpPr>
        <p:spPr>
          <a:xfrm>
            <a:off x="230832" y="1221600"/>
            <a:ext cx="9021688" cy="756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809625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5019675" algn="l"/>
              </a:tabLst>
              <a:defRPr/>
            </a:pPr>
            <a:r>
              <a:rPr kumimoji="0" lang="fr-BE" sz="20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Poutre S1 (Nord)</a:t>
            </a:r>
            <a:r>
              <a:rPr kumimoji="0" lang="fr-B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   </a:t>
            </a:r>
            <a:r>
              <a:rPr kumimoji="0" lang="fr-BE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Poutre S2 (Sud)</a:t>
            </a:r>
            <a:endParaRPr kumimoji="0" lang="fr-B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0" y="242523"/>
            <a:ext cx="914400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bg1"/>
                </a:solidFill>
              </a:rPr>
              <a:t>INSTRUMENTATION PAR TELEMESURE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0" y="3975906"/>
            <a:ext cx="914400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bg1"/>
                </a:solidFill>
              </a:rPr>
              <a:t>SUIVI DES DONNEES EN DIRECT ET ALARMES AUTOMATIQUES</a:t>
            </a:r>
            <a:endParaRPr lang="fr-BE" b="1" dirty="0">
              <a:solidFill>
                <a:schemeClr val="bg1"/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1275606"/>
            <a:ext cx="8351758" cy="18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>
          <a:xfrm>
            <a:off x="395536" y="2881413"/>
            <a:ext cx="1800200" cy="4462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400" b="1" dirty="0" smtClean="0"/>
              <a:t>Matériel sur site </a:t>
            </a:r>
            <a:r>
              <a:rPr lang="fr-BE" sz="900" b="1" dirty="0" smtClean="0"/>
              <a:t>(capteurs et centrale de gestion)</a:t>
            </a:r>
            <a:endParaRPr lang="fr-BE" sz="900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2987824" y="2881413"/>
            <a:ext cx="237626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400" b="1" dirty="0" smtClean="0"/>
              <a:t>Transfert des données</a:t>
            </a:r>
            <a:endParaRPr lang="fr-BE" sz="1400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3275856" y="1931953"/>
            <a:ext cx="1656184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200" b="1" dirty="0" smtClean="0">
                <a:solidFill>
                  <a:schemeClr val="bg1"/>
                </a:solidFill>
              </a:rPr>
              <a:t>Serveur ftp</a:t>
            </a:r>
            <a:endParaRPr lang="fr-BE" sz="1200" b="1" dirty="0">
              <a:solidFill>
                <a:schemeClr val="bg1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4208" y="1250071"/>
            <a:ext cx="1895544" cy="164571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ZoneTexte 28"/>
          <p:cNvSpPr txBox="1"/>
          <p:nvPr/>
        </p:nvSpPr>
        <p:spPr>
          <a:xfrm>
            <a:off x="6732240" y="2949792"/>
            <a:ext cx="158417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400" b="1" dirty="0" smtClean="0"/>
              <a:t>Au bureau</a:t>
            </a:r>
            <a:endParaRPr lang="fr-BE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83568" y="203326"/>
            <a:ext cx="813690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BE" b="1" dirty="0" smtClean="0">
                <a:solidFill>
                  <a:schemeClr val="accent1">
                    <a:lumMod val="75000"/>
                  </a:schemeClr>
                </a:solidFill>
              </a:rPr>
              <a:t>DEUX SOLUTIONS TYPES POUR LES INSTRUMENTATIONS</a:t>
            </a:r>
          </a:p>
        </p:txBody>
      </p:sp>
      <p:pic>
        <p:nvPicPr>
          <p:cNvPr id="1026" name="Picture 2" descr="00_mini_omnialog_datalogger_sisge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27584" y="1233874"/>
            <a:ext cx="2383324" cy="1553900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539552" y="681541"/>
            <a:ext cx="3096344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200" b="1" dirty="0" smtClean="0">
                <a:solidFill>
                  <a:schemeClr val="bg1"/>
                </a:solidFill>
              </a:rPr>
              <a:t>MONITORINGS RESTREINTS</a:t>
            </a:r>
            <a:endParaRPr lang="fr-BE" sz="1200" b="1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436096" y="681541"/>
            <a:ext cx="3096344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200" b="1" dirty="0" smtClean="0">
                <a:solidFill>
                  <a:schemeClr val="bg1"/>
                </a:solidFill>
              </a:rPr>
              <a:t>MONITORINGS ETENDUS</a:t>
            </a:r>
            <a:endParaRPr lang="fr-BE" sz="1200" b="1" dirty="0">
              <a:solidFill>
                <a:schemeClr val="bg1"/>
              </a:solidFill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68144" y="951571"/>
            <a:ext cx="2520280" cy="1938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ZoneTexte 17"/>
          <p:cNvSpPr txBox="1"/>
          <p:nvPr/>
        </p:nvSpPr>
        <p:spPr>
          <a:xfrm>
            <a:off x="827584" y="3057804"/>
            <a:ext cx="2688524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BE" sz="900" b="1" dirty="0" smtClean="0">
                <a:solidFill>
                  <a:schemeClr val="tx2"/>
                </a:solidFill>
              </a:rPr>
              <a:t>TOUS TYPES DE CAPTEURS (4)</a:t>
            </a:r>
            <a:endParaRPr lang="fr-BE" sz="900" b="1" dirty="0">
              <a:solidFill>
                <a:schemeClr val="tx2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27584" y="3367031"/>
            <a:ext cx="2688524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BE" sz="900" b="1" dirty="0" smtClean="0">
                <a:solidFill>
                  <a:schemeClr val="tx2"/>
                </a:solidFill>
              </a:rPr>
              <a:t>SUR PILE (UN AN MESURE/4 HEURES)</a:t>
            </a:r>
            <a:endParaRPr lang="fr-BE" sz="900" b="1" dirty="0">
              <a:solidFill>
                <a:schemeClr val="tx2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827584" y="3691067"/>
            <a:ext cx="2688524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BE" sz="900" b="1" dirty="0" smtClean="0">
                <a:solidFill>
                  <a:schemeClr val="tx2"/>
                </a:solidFill>
              </a:rPr>
              <a:t>LIAISON FILAIRE (UNE ZONE)</a:t>
            </a:r>
            <a:endParaRPr lang="fr-BE" sz="900" b="1" dirty="0">
              <a:solidFill>
                <a:schemeClr val="tx2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27584" y="4015103"/>
            <a:ext cx="2688524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BE" sz="900" b="1" dirty="0" smtClean="0">
                <a:solidFill>
                  <a:schemeClr val="tx2"/>
                </a:solidFill>
              </a:rPr>
              <a:t>SYSTÈME ALARME</a:t>
            </a:r>
            <a:endParaRPr lang="fr-BE" sz="900" b="1" dirty="0">
              <a:solidFill>
                <a:schemeClr val="tx2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627892" y="3057804"/>
            <a:ext cx="2688524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BE" sz="900" b="1" dirty="0" smtClean="0">
                <a:solidFill>
                  <a:schemeClr val="tx2"/>
                </a:solidFill>
              </a:rPr>
              <a:t>TOUS TYPES DE CAPTEURS (32)</a:t>
            </a:r>
            <a:endParaRPr lang="fr-BE" sz="900" b="1" dirty="0">
              <a:solidFill>
                <a:schemeClr val="tx2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627892" y="3367032"/>
            <a:ext cx="2688524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BE" sz="900" b="1" dirty="0" smtClean="0">
                <a:solidFill>
                  <a:schemeClr val="tx2"/>
                </a:solidFill>
              </a:rPr>
              <a:t>SUR BATTERIE/ PANNEAUX SOLAIRES/COURANT</a:t>
            </a:r>
            <a:endParaRPr lang="fr-BE" sz="900" b="1" dirty="0">
              <a:solidFill>
                <a:schemeClr val="tx2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627892" y="3691067"/>
            <a:ext cx="2688524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BE" sz="900" b="1" dirty="0" smtClean="0">
                <a:solidFill>
                  <a:schemeClr val="tx2"/>
                </a:solidFill>
              </a:rPr>
              <a:t>LIAISON SANS FIL (MULTI ZONE)</a:t>
            </a:r>
            <a:endParaRPr lang="fr-BE" sz="900" b="1" dirty="0">
              <a:solidFill>
                <a:schemeClr val="tx2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627892" y="4015103"/>
            <a:ext cx="2688524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BE" sz="900" b="1" dirty="0" smtClean="0">
                <a:solidFill>
                  <a:schemeClr val="tx2"/>
                </a:solidFill>
              </a:rPr>
              <a:t>SYSTÈME ALERTE / ALARME</a:t>
            </a:r>
            <a:endParaRPr lang="fr-BE" sz="9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2" name="Picture 8" descr="photo 15"/>
          <p:cNvPicPr>
            <a:picLocks noChangeAspect="1" noChangeArrowheads="1"/>
          </p:cNvPicPr>
          <p:nvPr/>
        </p:nvPicPr>
        <p:blipFill>
          <a:blip r:embed="rId2" cstate="screen">
            <a:lum bright="-6000" contrast="12000"/>
          </a:blip>
          <a:srcRect/>
          <a:stretch>
            <a:fillRect/>
          </a:stretch>
        </p:blipFill>
        <p:spPr bwMode="auto">
          <a:xfrm>
            <a:off x="539751" y="411957"/>
            <a:ext cx="8208963" cy="4618435"/>
          </a:xfrm>
          <a:prstGeom prst="rect">
            <a:avLst/>
          </a:prstGeom>
          <a:noFill/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Expertises</a:t>
            </a:r>
            <a:endParaRPr lang="fr-B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0"/>
            <a:ext cx="9252520" cy="51435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7892752" y="3489852"/>
            <a:ext cx="495672" cy="324036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ZoneTexte 23"/>
          <p:cNvSpPr txBox="1"/>
          <p:nvPr/>
        </p:nvSpPr>
        <p:spPr>
          <a:xfrm>
            <a:off x="7812361" y="3165816"/>
            <a:ext cx="63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/>
              <a:t>Mobile</a:t>
            </a:r>
            <a:endParaRPr lang="fr-BE" sz="1200" b="1" dirty="0"/>
          </a:p>
        </p:txBody>
      </p:sp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76256" y="33468"/>
            <a:ext cx="237626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48522" y="54006"/>
            <a:ext cx="2355726" cy="235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8"/>
          <p:cNvCxnSpPr/>
          <p:nvPr/>
        </p:nvCxnSpPr>
        <p:spPr>
          <a:xfrm>
            <a:off x="9053" y="2458015"/>
            <a:ext cx="9243467" cy="57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860032" y="2679762"/>
            <a:ext cx="4176464" cy="234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99592" y="3044302"/>
            <a:ext cx="2520280" cy="141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925814" y="4539919"/>
            <a:ext cx="2626039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BE" sz="1000" b="1" dirty="0" smtClean="0"/>
              <a:t>Lié à deux déplacement et deux températures</a:t>
            </a:r>
          </a:p>
          <a:p>
            <a:pPr algn="ctr"/>
            <a:r>
              <a:rPr lang="fr-BE" sz="1000" b="1" dirty="0" smtClean="0"/>
              <a:t>Fonctionne sur piles (1 an mesures/4h)</a:t>
            </a:r>
            <a:endParaRPr lang="fr-BE" sz="1000" dirty="0"/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" y="54006"/>
            <a:ext cx="4187957" cy="235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0" y="26499"/>
            <a:ext cx="9252642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bg1"/>
                </a:solidFill>
              </a:rPr>
              <a:t>MONITORING ETENDU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-299" y="2632546"/>
            <a:ext cx="9271048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bg1"/>
                </a:solidFill>
              </a:rPr>
              <a:t>MONITORING RESTREINT</a:t>
            </a:r>
            <a:endParaRPr lang="fr-BE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0665" y="42867"/>
            <a:ext cx="8171755" cy="675085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Monitoring des ouvrages: programme de télémesure</a:t>
            </a:r>
            <a:endParaRPr lang="fr-B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717952"/>
            <a:ext cx="9144000" cy="368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0725" y="404813"/>
            <a:ext cx="8171755" cy="675085"/>
          </a:xfrm>
        </p:spPr>
        <p:txBody>
          <a:bodyPr/>
          <a:lstStyle/>
          <a:p>
            <a:r>
              <a:rPr lang="fr-BE" dirty="0" smtClean="0"/>
              <a:t>Monitoring des ouvrages: site web</a:t>
            </a:r>
            <a:endParaRPr lang="fr-B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167594"/>
            <a:ext cx="9144000" cy="257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ésultat de recherche d'images pour &quot;la belle liégeoise&quot;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8457" y="740330"/>
            <a:ext cx="7827857" cy="4403170"/>
          </a:xfrm>
          <a:prstGeom prst="rect">
            <a:avLst/>
          </a:prstGeom>
          <a:noFill/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54182" y="0"/>
            <a:ext cx="7868120" cy="857250"/>
          </a:xfrm>
        </p:spPr>
        <p:txBody>
          <a:bodyPr/>
          <a:lstStyle/>
          <a:p>
            <a:r>
              <a:rPr lang="fr-BE" dirty="0" smtClean="0"/>
              <a:t>Essais de pont</a:t>
            </a:r>
            <a:endParaRPr lang="fr-B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01168"/>
            <a:ext cx="7916863" cy="3376296"/>
          </a:xfrm>
        </p:spPr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fr-BE" sz="2400" dirty="0" smtClean="0">
                <a:solidFill>
                  <a:srgbClr val="E47823"/>
                </a:solidFill>
                <a:latin typeface="Effra"/>
                <a:cs typeface="Effra"/>
              </a:rPr>
              <a:t>Recours au J-Bars</a:t>
            </a:r>
          </a:p>
          <a:p>
            <a:pPr>
              <a:buNone/>
            </a:pPr>
            <a:endParaRPr lang="fr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67673" y="-53772"/>
            <a:ext cx="3809583" cy="4296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1980" y="1492430"/>
            <a:ext cx="4824536" cy="275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O:\DGO1-DGO160-OA\09001-09500\09481-0 - PASSERELLE DE LA BOVERIE  à  LIEGE\Photos\DGO165\2016_04_21 Epreuve\IMG_179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1" y="970401"/>
            <a:ext cx="8740511" cy="4173099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79511" y="4220170"/>
            <a:ext cx="324036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800" dirty="0" smtClean="0">
                <a:solidFill>
                  <a:srgbClr val="FF0000"/>
                </a:solidFill>
                <a:latin typeface="Verdana"/>
                <a:ea typeface="+mn-ea"/>
              </a:rPr>
              <a:t>Mesurage par nivellement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/>
              <a:buChar char="è"/>
            </a:pPr>
            <a:r>
              <a:rPr lang="fr-BE" sz="1800" dirty="0" smtClean="0">
                <a:solidFill>
                  <a:srgbClr val="FF0000"/>
                </a:solidFill>
                <a:latin typeface="Verdana"/>
                <a:ea typeface="+mn-ea"/>
                <a:sym typeface="Wingdings" pitchFamily="2" charset="2"/>
              </a:rPr>
              <a:t>Repères provisoires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/>
              <a:buChar char="è"/>
            </a:pPr>
            <a:r>
              <a:rPr lang="fr-BE" sz="1800" dirty="0" smtClean="0">
                <a:solidFill>
                  <a:srgbClr val="FF0000"/>
                </a:solidFill>
                <a:latin typeface="Verdana"/>
                <a:ea typeface="+mn-ea"/>
                <a:sym typeface="Wingdings" pitchFamily="2" charset="2"/>
              </a:rPr>
              <a:t>Précision: 3/10 mm</a:t>
            </a:r>
            <a:endParaRPr lang="fr-BE" sz="1800" dirty="0">
              <a:solidFill>
                <a:srgbClr val="FF0000"/>
              </a:solidFill>
              <a:latin typeface="Verdana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98881" y="2330515"/>
            <a:ext cx="6481496" cy="453895"/>
          </a:xfrm>
        </p:spPr>
        <p:txBody>
          <a:bodyPr>
            <a:normAutofit fontScale="90000"/>
          </a:bodyPr>
          <a:lstStyle/>
          <a:p>
            <a:endParaRPr lang="fr-B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861930" y="874460"/>
            <a:ext cx="6869995" cy="243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291814" y="4103224"/>
            <a:ext cx="2517934" cy="103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50791" y="3600325"/>
            <a:ext cx="2582078" cy="151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3943949" y="3306417"/>
            <a:ext cx="351480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5855" indent="-305855" algn="ctr">
              <a:spcBef>
                <a:spcPct val="20000"/>
              </a:spcBef>
            </a:pPr>
            <a:r>
              <a:rPr lang="fr-BE" sz="2000" dirty="0" smtClean="0">
                <a:solidFill>
                  <a:srgbClr val="E47823"/>
                </a:solidFill>
                <a:latin typeface="Effra"/>
                <a:cs typeface="Effra"/>
              </a:rPr>
              <a:t>Encodage et analyse des résultats sur site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BE" sz="1800" dirty="0">
              <a:solidFill>
                <a:srgbClr val="000000"/>
              </a:solidFill>
              <a:latin typeface="Verdana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26626" name="Picture 2" descr="O:\DGO1-DGO160-OA\09001-09500\09481-0 - PASSERELLE DE LA BOVERIE  à  LIEGE\Photos\DGO165\2016_05 photos amateurs travaux\195 28 04 16 10 h 5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07139"/>
            <a:ext cx="9144000" cy="4335373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95536" y="519522"/>
            <a:ext cx="2500330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sz="1800" dirty="0" smtClean="0">
                <a:solidFill>
                  <a:srgbClr val="000000"/>
                </a:solidFill>
                <a:latin typeface="Verdana"/>
                <a:ea typeface="+mn-ea"/>
              </a:rPr>
              <a:t>15 x 7.5 tonnes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sz="1800" dirty="0" smtClean="0">
                <a:solidFill>
                  <a:srgbClr val="000000"/>
                </a:solidFill>
                <a:latin typeface="Verdana"/>
                <a:ea typeface="+mn-ea"/>
                <a:sym typeface="Wingdings" pitchFamily="2" charset="2"/>
              </a:rPr>
              <a:t></a:t>
            </a:r>
            <a:r>
              <a:rPr lang="fr-BE" sz="1800" dirty="0" smtClean="0">
                <a:solidFill>
                  <a:srgbClr val="000000"/>
                </a:solidFill>
                <a:latin typeface="Verdana"/>
                <a:ea typeface="+mn-ea"/>
              </a:rPr>
              <a:t>112.5 tonnes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sz="1800" dirty="0" smtClean="0">
                <a:solidFill>
                  <a:srgbClr val="000000"/>
                </a:solidFill>
                <a:latin typeface="Verdana"/>
                <a:ea typeface="+mn-ea"/>
              </a:rPr>
              <a:t>1500 personnes</a:t>
            </a:r>
            <a:endParaRPr lang="fr-BE" sz="1800" dirty="0">
              <a:solidFill>
                <a:srgbClr val="000000"/>
              </a:solidFill>
              <a:latin typeface="Verdana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31840" y="4476885"/>
            <a:ext cx="3456384" cy="486054"/>
          </a:xfrm>
        </p:spPr>
        <p:txBody>
          <a:bodyPr/>
          <a:lstStyle/>
          <a:p>
            <a:pPr marL="305855" indent="-305855" algn="l">
              <a:spcBef>
                <a:spcPct val="20000"/>
              </a:spcBef>
            </a:pPr>
            <a:r>
              <a:rPr lang="fr-BE" sz="2400" dirty="0" smtClean="0">
                <a:solidFill>
                  <a:srgbClr val="E47823"/>
                </a:solidFill>
                <a:latin typeface="Effra"/>
                <a:cs typeface="Effra"/>
              </a:rPr>
              <a:t>Déchargement</a:t>
            </a:r>
            <a:endParaRPr lang="fr-BE" sz="2400" dirty="0">
              <a:solidFill>
                <a:srgbClr val="E47823"/>
              </a:solidFill>
              <a:latin typeface="Effra"/>
              <a:cs typeface="Effra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25048" y="914400"/>
            <a:ext cx="6155163" cy="3074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255747"/>
            <a:ext cx="2915816" cy="388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Missions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9" y="1113588"/>
            <a:ext cx="7916863" cy="3103960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fr-BE" dirty="0" smtClean="0"/>
              <a:t>Gestion des ouvrages d’art</a:t>
            </a:r>
          </a:p>
          <a:p>
            <a:pPr lvl="1"/>
            <a:r>
              <a:rPr lang="fr-BE" dirty="0" smtClean="0"/>
              <a:t>C.W.G.O.A.</a:t>
            </a:r>
          </a:p>
          <a:p>
            <a:pPr lvl="1"/>
            <a:r>
              <a:rPr lang="fr-BE" dirty="0" smtClean="0"/>
              <a:t>G.T.G.R.</a:t>
            </a:r>
          </a:p>
          <a:p>
            <a:pPr lvl="1"/>
            <a:r>
              <a:rPr lang="fr-BE" dirty="0" smtClean="0"/>
              <a:t>B.D.O.A.</a:t>
            </a:r>
          </a:p>
          <a:p>
            <a:pPr lvl="1"/>
            <a:r>
              <a:rPr lang="fr-BE" dirty="0" smtClean="0"/>
              <a:t>Outils d’inspection A : Bridge Boy</a:t>
            </a:r>
          </a:p>
          <a:p>
            <a:pPr lvl="1"/>
            <a:r>
              <a:rPr lang="fr-BE" dirty="0" smtClean="0"/>
              <a:t>Formations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Line 4"/>
          <p:cNvSpPr>
            <a:spLocks noChangeShapeType="1"/>
          </p:cNvSpPr>
          <p:nvPr/>
        </p:nvSpPr>
        <p:spPr bwMode="auto">
          <a:xfrm>
            <a:off x="250825" y="357188"/>
            <a:ext cx="7850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/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2987676" y="86916"/>
            <a:ext cx="52562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/>
              <a:t>- </a:t>
            </a:r>
            <a:r>
              <a:rPr lang="fr-BE" i="1"/>
              <a:t>Examen d’un pont en maçonnerie sur le RAVeL</a:t>
            </a:r>
          </a:p>
        </p:txBody>
      </p:sp>
      <p:pic>
        <p:nvPicPr>
          <p:cNvPr id="94217" name="Picture 9" descr="img_0031"/>
          <p:cNvPicPr>
            <a:picLocks noChangeAspect="1" noChangeArrowheads="1"/>
          </p:cNvPicPr>
          <p:nvPr/>
        </p:nvPicPr>
        <p:blipFill>
          <a:blip r:embed="rId2" cstate="screen">
            <a:lum contrast="6000"/>
          </a:blip>
          <a:srcRect/>
          <a:stretch>
            <a:fillRect/>
          </a:stretch>
        </p:blipFill>
        <p:spPr bwMode="auto">
          <a:xfrm>
            <a:off x="1403350" y="465535"/>
            <a:ext cx="6769100" cy="45612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64275" y="696595"/>
            <a:ext cx="2879725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160236" y="137160"/>
            <a:ext cx="8488464" cy="857314"/>
          </a:xfrm>
        </p:spPr>
        <p:txBody>
          <a:bodyPr>
            <a:normAutofit/>
          </a:bodyPr>
          <a:lstStyle/>
          <a:p>
            <a:pPr algn="l"/>
            <a:r>
              <a:rPr lang="fr-BE" sz="2400" dirty="0" smtClean="0">
                <a:solidFill>
                  <a:srgbClr val="FFC000"/>
                </a:solidFill>
                <a:latin typeface="Effra"/>
                <a:cs typeface="Effra"/>
              </a:rPr>
              <a:t>Outils d’inspection : le Bridge-boy sur tablette </a:t>
            </a:r>
            <a:r>
              <a:rPr lang="fr-BE" sz="2400" dirty="0" err="1" smtClean="0">
                <a:solidFill>
                  <a:srgbClr val="FFC000"/>
                </a:solidFill>
                <a:latin typeface="Effra"/>
                <a:cs typeface="Effra"/>
              </a:rPr>
              <a:t>androïd</a:t>
            </a:r>
            <a:endParaRPr lang="fr-BE" sz="2400" dirty="0">
              <a:solidFill>
                <a:srgbClr val="FFC000"/>
              </a:solidFill>
              <a:latin typeface="Effra"/>
              <a:cs typeface="Effra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324665"/>
            <a:ext cx="6329972" cy="365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BE" dirty="0"/>
          </a:p>
        </p:txBody>
      </p:sp>
      <p:pic>
        <p:nvPicPr>
          <p:cNvPr id="5" name="Image 4" descr="Inspection manuelle - Constatations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54182" y="1200150"/>
            <a:ext cx="4320000" cy="25925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Image 4" descr="Inspection manuelle - Encodage d'un défaut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02302" y="1835447"/>
            <a:ext cx="4320000" cy="259255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4874182" y="1200150"/>
            <a:ext cx="2712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/>
              <a:t>1- Choix de l’élément </a:t>
            </a:r>
            <a:endParaRPr lang="fr-BE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5204460" y="1496893"/>
            <a:ext cx="3217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/>
              <a:t>2- Encodage libre du défaut + photos </a:t>
            </a:r>
            <a:endParaRPr lang="fr-BE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87474"/>
            <a:ext cx="7916862" cy="675085"/>
          </a:xfrm>
        </p:spPr>
        <p:txBody>
          <a:bodyPr/>
          <a:lstStyle/>
          <a:p>
            <a:r>
              <a:rPr lang="fr-BE" dirty="0" smtClean="0"/>
              <a:t>Formations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028700"/>
            <a:ext cx="4373819" cy="29946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BE" sz="2000" dirty="0" smtClean="0"/>
              <a:t>Journée ouvrages d’art</a:t>
            </a:r>
          </a:p>
          <a:p>
            <a:pPr>
              <a:lnSpc>
                <a:spcPct val="150000"/>
              </a:lnSpc>
            </a:pPr>
            <a:r>
              <a:rPr lang="fr-BE" sz="2000" dirty="0" smtClean="0"/>
              <a:t>Inspecteurs de pont</a:t>
            </a:r>
          </a:p>
          <a:p>
            <a:pPr>
              <a:lnSpc>
                <a:spcPct val="150000"/>
              </a:lnSpc>
            </a:pPr>
            <a:r>
              <a:rPr lang="fr-BE" sz="2000" dirty="0" smtClean="0"/>
              <a:t>Assistance aux communes</a:t>
            </a:r>
          </a:p>
          <a:p>
            <a:pPr>
              <a:lnSpc>
                <a:spcPct val="150000"/>
              </a:lnSpc>
            </a:pPr>
            <a:r>
              <a:rPr lang="fr-BE" sz="2000" dirty="0" smtClean="0"/>
              <a:t>Echange d’expérience</a:t>
            </a:r>
          </a:p>
          <a:p>
            <a:pPr>
              <a:lnSpc>
                <a:spcPct val="150000"/>
              </a:lnSpc>
            </a:pPr>
            <a:r>
              <a:rPr lang="fr-BE" sz="2000" dirty="0" smtClean="0"/>
              <a:t>Bridge-Boy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60392" y="575154"/>
            <a:ext cx="4743172" cy="327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Missions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9" y="1113588"/>
            <a:ext cx="7916863" cy="3103960"/>
          </a:xfrm>
        </p:spPr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fr-BE" dirty="0" smtClean="0"/>
              <a:t>Cellule bruit</a:t>
            </a:r>
          </a:p>
          <a:p>
            <a:pPr lvl="1"/>
            <a:endParaRPr lang="fr-BE" dirty="0" smtClean="0"/>
          </a:p>
          <a:p>
            <a:pPr lvl="1">
              <a:buNone/>
            </a:pPr>
            <a:endParaRPr lang="fr-BE" dirty="0" smtClean="0"/>
          </a:p>
          <a:p>
            <a:pPr lvl="1">
              <a:buNone/>
            </a:pPr>
            <a:endParaRPr lang="fr-BE" dirty="0" smtClean="0"/>
          </a:p>
          <a:p>
            <a:pPr marL="457200" indent="-457200">
              <a:buFont typeface="+mj-lt"/>
              <a:buAutoNum type="arabicPeriod" startAt="4"/>
            </a:pPr>
            <a:r>
              <a:rPr lang="fr-BE" dirty="0" smtClean="0"/>
              <a:t>Cellule vibration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/>
            <a:r>
              <a:rPr lang="fr-BE" dirty="0" smtClean="0"/>
              <a:t>3. Cellule « Bruit »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75880" y="937260"/>
            <a:ext cx="7868120" cy="3490740"/>
          </a:xfrm>
        </p:spPr>
        <p:txBody>
          <a:bodyPr/>
          <a:lstStyle/>
          <a:p>
            <a:r>
              <a:rPr lang="fr-BE" sz="2000" dirty="0" smtClean="0"/>
              <a:t>Directive européenne 2002/49/CE</a:t>
            </a:r>
          </a:p>
          <a:p>
            <a:pPr lvl="1"/>
            <a:r>
              <a:rPr lang="fr-BE" sz="1800" dirty="0" smtClean="0"/>
              <a:t>Réseau routier +3 millions </a:t>
            </a:r>
            <a:r>
              <a:rPr lang="fr-BE" sz="1800" dirty="0" err="1" smtClean="0"/>
              <a:t>véh</a:t>
            </a:r>
            <a:r>
              <a:rPr lang="fr-BE" sz="1800" dirty="0" smtClean="0"/>
              <a:t>/an</a:t>
            </a:r>
          </a:p>
          <a:p>
            <a:pPr lvl="1"/>
            <a:endParaRPr lang="fr-BE" dirty="0" smtClean="0"/>
          </a:p>
          <a:p>
            <a:pPr lvl="1"/>
            <a:endParaRPr lang="fr-BE" dirty="0" smtClean="0"/>
          </a:p>
        </p:txBody>
      </p:sp>
      <p:graphicFrame>
        <p:nvGraphicFramePr>
          <p:cNvPr id="11" name="Diagramme 10"/>
          <p:cNvGraphicFramePr/>
          <p:nvPr/>
        </p:nvGraphicFramePr>
        <p:xfrm>
          <a:off x="1920240" y="1866900"/>
          <a:ext cx="5913120" cy="1951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2" name="Groupe 11"/>
          <p:cNvGrpSpPr/>
          <p:nvPr/>
        </p:nvGrpSpPr>
        <p:grpSpPr>
          <a:xfrm>
            <a:off x="2195757" y="1696858"/>
            <a:ext cx="4602236" cy="2751600"/>
            <a:chOff x="1187624" y="1196753"/>
            <a:chExt cx="6732000" cy="4530485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1187624" y="1196753"/>
              <a:ext cx="6732000" cy="45304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14" name="Groupe 11"/>
            <p:cNvGrpSpPr/>
            <p:nvPr/>
          </p:nvGrpSpPr>
          <p:grpSpPr>
            <a:xfrm>
              <a:off x="1403648" y="4725144"/>
              <a:ext cx="2736304" cy="722121"/>
              <a:chOff x="1403648" y="4725144"/>
              <a:chExt cx="2736304" cy="722121"/>
            </a:xfrm>
          </p:grpSpPr>
          <p:sp>
            <p:nvSpPr>
              <p:cNvPr id="15" name="ZoneTexte 18"/>
              <p:cNvSpPr txBox="1"/>
              <p:nvPr/>
            </p:nvSpPr>
            <p:spPr>
              <a:xfrm>
                <a:off x="1403648" y="4725144"/>
                <a:ext cx="2736304" cy="722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BE" sz="1200" dirty="0" smtClean="0"/>
                  <a:t>    </a:t>
                </a:r>
                <a:r>
                  <a:rPr lang="fr-BE" sz="1000" dirty="0" smtClean="0"/>
                  <a:t>Réseau +6 millions </a:t>
                </a:r>
                <a:r>
                  <a:rPr lang="fr-BE" sz="1000" dirty="0" err="1" smtClean="0"/>
                  <a:t>véh</a:t>
                </a:r>
                <a:r>
                  <a:rPr lang="fr-BE" sz="1000" dirty="0" smtClean="0"/>
                  <a:t>/an</a:t>
                </a:r>
              </a:p>
              <a:p>
                <a:r>
                  <a:rPr lang="fr-BE" sz="1000" dirty="0" smtClean="0"/>
                  <a:t>     Réseau  3-6 millions </a:t>
                </a:r>
                <a:r>
                  <a:rPr lang="fr-BE" sz="1000" dirty="0" err="1" smtClean="0"/>
                  <a:t>véh</a:t>
                </a:r>
                <a:r>
                  <a:rPr lang="fr-BE" sz="1000" dirty="0" smtClean="0"/>
                  <a:t>/an</a:t>
                </a:r>
                <a:endParaRPr lang="fr-BE" sz="1200" dirty="0"/>
              </a:p>
            </p:txBody>
          </p:sp>
          <p:cxnSp>
            <p:nvCxnSpPr>
              <p:cNvPr id="16" name="Connecteur droit 15"/>
              <p:cNvCxnSpPr/>
              <p:nvPr/>
            </p:nvCxnSpPr>
            <p:spPr bwMode="auto">
              <a:xfrm>
                <a:off x="1475656" y="4941168"/>
                <a:ext cx="144000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Connecteur droit 16"/>
              <p:cNvCxnSpPr/>
              <p:nvPr/>
            </p:nvCxnSpPr>
            <p:spPr bwMode="auto">
              <a:xfrm>
                <a:off x="1475656" y="5157192"/>
                <a:ext cx="144000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4182" y="510540"/>
            <a:ext cx="7868120" cy="3917459"/>
          </a:xfrm>
        </p:spPr>
        <p:txBody>
          <a:bodyPr/>
          <a:lstStyle/>
          <a:p>
            <a:r>
              <a:rPr lang="fr-BE" dirty="0" smtClean="0"/>
              <a:t>Gestion des écrans antibruit</a:t>
            </a:r>
          </a:p>
          <a:p>
            <a:pPr lvl="1"/>
            <a:r>
              <a:rPr lang="fr-BE" sz="1800" dirty="0" smtClean="0"/>
              <a:t>Etat des écrans antibruit</a:t>
            </a:r>
          </a:p>
          <a:p>
            <a:pPr lvl="2"/>
            <a:r>
              <a:rPr lang="fr-BE" sz="1600" dirty="0" smtClean="0"/>
              <a:t>Inspection structurelle et matérielle</a:t>
            </a:r>
          </a:p>
          <a:p>
            <a:pPr lvl="2"/>
            <a:r>
              <a:rPr lang="fr-BE" sz="1600" dirty="0" smtClean="0"/>
              <a:t>Définition d’un état de santé </a:t>
            </a:r>
          </a:p>
          <a:p>
            <a:pPr lvl="1"/>
            <a:endParaRPr lang="fr-BE" sz="1800" dirty="0" smtClean="0"/>
          </a:p>
          <a:p>
            <a:pPr lvl="1"/>
            <a:r>
              <a:rPr lang="fr-BE" sz="1800" dirty="0" smtClean="0"/>
              <a:t>Inspection réalisées en 2016</a:t>
            </a:r>
          </a:p>
          <a:p>
            <a:pPr lvl="2"/>
            <a:r>
              <a:rPr lang="fr-BE" sz="1600" dirty="0" smtClean="0"/>
              <a:t>Résultats sur 60km d’écrans </a:t>
            </a:r>
          </a:p>
          <a:p>
            <a:pPr lvl="1"/>
            <a:endParaRPr lang="fr-BE" sz="500" dirty="0" smtClean="0"/>
          </a:p>
          <a:p>
            <a:pPr lvl="1"/>
            <a:r>
              <a:rPr lang="fr-BE" sz="1800" dirty="0" smtClean="0"/>
              <a:t>Plan Infrastructures « 2016-2019 »</a:t>
            </a:r>
          </a:p>
          <a:p>
            <a:pPr lvl="2"/>
            <a:r>
              <a:rPr lang="fr-BE" sz="1600" dirty="0" smtClean="0"/>
              <a:t>10 millions d’€</a:t>
            </a:r>
          </a:p>
          <a:p>
            <a:pPr lvl="3"/>
            <a:r>
              <a:rPr lang="fr-BE" sz="1400" dirty="0" smtClean="0"/>
              <a:t>Réhabilitation à l’identique</a:t>
            </a:r>
          </a:p>
          <a:p>
            <a:pPr lvl="3"/>
            <a:r>
              <a:rPr lang="fr-BE" sz="1400" dirty="0" smtClean="0"/>
              <a:t>Upgrade </a:t>
            </a:r>
          </a:p>
          <a:p>
            <a:pPr lvl="2"/>
            <a:r>
              <a:rPr lang="fr-BE" sz="1400" dirty="0" smtClean="0"/>
              <a:t>Nouveaux écrans</a:t>
            </a:r>
          </a:p>
          <a:p>
            <a:pPr lvl="2">
              <a:buNone/>
            </a:pPr>
            <a:endParaRPr lang="fr-BE" sz="1400" dirty="0"/>
          </a:p>
        </p:txBody>
      </p:sp>
      <p:pic>
        <p:nvPicPr>
          <p:cNvPr id="4" name="Image 3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86400" y="845820"/>
            <a:ext cx="2935902" cy="148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486400" y="2473072"/>
            <a:ext cx="2829221" cy="150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17206" y="3360420"/>
            <a:ext cx="1938387" cy="106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528214" y="3360420"/>
            <a:ext cx="2000625" cy="106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8350" y="351502"/>
            <a:ext cx="7868120" cy="3978419"/>
          </a:xfrm>
        </p:spPr>
        <p:txBody>
          <a:bodyPr>
            <a:normAutofit/>
          </a:bodyPr>
          <a:lstStyle/>
          <a:p>
            <a:r>
              <a:rPr lang="fr-BE" dirty="0" smtClean="0"/>
              <a:t>Autres interventions – exemple : Joints de dilatation</a:t>
            </a:r>
          </a:p>
          <a:p>
            <a:pPr lvl="1"/>
            <a:r>
              <a:rPr lang="fr-BE" sz="1800" dirty="0" smtClean="0"/>
              <a:t>Plaintes et demandes d’expertise</a:t>
            </a:r>
          </a:p>
          <a:p>
            <a:pPr lvl="1"/>
            <a:r>
              <a:rPr lang="fr-BE" sz="1800" dirty="0" smtClean="0"/>
              <a:t>Recherches et analyses des méthodes UE</a:t>
            </a:r>
          </a:p>
          <a:p>
            <a:pPr lvl="1"/>
            <a:endParaRPr lang="fr-BE" sz="500" dirty="0" smtClean="0"/>
          </a:p>
          <a:p>
            <a:pPr lvl="1" algn="ctr">
              <a:buNone/>
            </a:pPr>
            <a:r>
              <a:rPr lang="fr-BE" sz="1800" dirty="0" smtClean="0">
                <a:sym typeface="Wingdings" pitchFamily="2" charset="2"/>
              </a:rPr>
              <a:t> Méthode néerlandaise RTD 1007-3 retenue</a:t>
            </a:r>
            <a:endParaRPr lang="fr-BE" sz="1800" dirty="0" smtClean="0"/>
          </a:p>
          <a:p>
            <a:pPr lvl="1"/>
            <a:endParaRPr lang="fr-BE" sz="1800" dirty="0" smtClean="0"/>
          </a:p>
          <a:p>
            <a:pPr lvl="1"/>
            <a:endParaRPr lang="fr-BE" sz="1800" dirty="0" smtClean="0"/>
          </a:p>
          <a:p>
            <a:pPr lvl="1"/>
            <a:endParaRPr lang="fr-BE" sz="1800" dirty="0" smtClean="0"/>
          </a:p>
          <a:p>
            <a:pPr lvl="1"/>
            <a:endParaRPr lang="fr-BE" sz="1800" dirty="0" smtClean="0"/>
          </a:p>
          <a:p>
            <a:pPr lvl="2"/>
            <a:r>
              <a:rPr lang="fr-BE" sz="1600" dirty="0" smtClean="0"/>
              <a:t>Caractérisation du revêtement (amont et aval)</a:t>
            </a:r>
          </a:p>
          <a:p>
            <a:pPr lvl="2"/>
            <a:r>
              <a:rPr lang="fr-BE" sz="1600" dirty="0" smtClean="0"/>
              <a:t>Caractérisation au droit du joint</a:t>
            </a:r>
          </a:p>
          <a:p>
            <a:pPr lvl="3"/>
            <a:r>
              <a:rPr lang="fr-BE" sz="1400" i="1" u="sng" dirty="0" smtClean="0"/>
              <a:t>Exigence :</a:t>
            </a:r>
            <a:r>
              <a:rPr lang="fr-BE" sz="1400" dirty="0" smtClean="0"/>
              <a:t>  </a:t>
            </a:r>
            <a:r>
              <a:rPr lang="fr-BE" sz="1400" b="1" dirty="0" err="1" smtClean="0"/>
              <a:t>Niveau</a:t>
            </a:r>
            <a:r>
              <a:rPr lang="fr-BE" sz="1400" b="1" baseline="-25000" dirty="0" err="1" smtClean="0"/>
              <a:t>joint</a:t>
            </a:r>
            <a:r>
              <a:rPr lang="fr-BE" sz="1400" b="1" dirty="0" smtClean="0"/>
              <a:t> – </a:t>
            </a:r>
            <a:r>
              <a:rPr lang="fr-BE" sz="1400" b="1" dirty="0" err="1" smtClean="0"/>
              <a:t>Niveau</a:t>
            </a:r>
            <a:r>
              <a:rPr lang="fr-BE" sz="1400" b="1" baseline="-25000" dirty="0" err="1" smtClean="0"/>
              <a:t>revêtement</a:t>
            </a:r>
            <a:r>
              <a:rPr lang="fr-BE" sz="1400" b="1" dirty="0" smtClean="0"/>
              <a:t> ≤ 5dB(A)</a:t>
            </a:r>
            <a:endParaRPr lang="fr-BE" sz="1600" b="1" dirty="0" smtClean="0"/>
          </a:p>
          <a:p>
            <a:pPr lvl="1"/>
            <a:endParaRPr lang="fr-BE" sz="1800" dirty="0" smtClean="0"/>
          </a:p>
        </p:txBody>
      </p:sp>
      <p:grpSp>
        <p:nvGrpSpPr>
          <p:cNvPr id="7" name="Groupe 6"/>
          <p:cNvGrpSpPr/>
          <p:nvPr/>
        </p:nvGrpSpPr>
        <p:grpSpPr>
          <a:xfrm>
            <a:off x="1413510" y="1960305"/>
            <a:ext cx="5074920" cy="1241879"/>
            <a:chOff x="2225040" y="2200838"/>
            <a:chExt cx="5074920" cy="1241879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040" y="2200838"/>
              <a:ext cx="5074920" cy="1241879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3950970" y="2581245"/>
              <a:ext cx="392430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700" dirty="0" err="1" smtClean="0"/>
                <a:t>Xm</a:t>
              </a:r>
              <a:endParaRPr lang="fr-BE" sz="700" dirty="0"/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5385429" y="2786390"/>
            <a:ext cx="10036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50" b="1" dirty="0" smtClean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fr-BE" sz="1050" dirty="0" smtClean="0"/>
              <a:t> : sonomètre</a:t>
            </a:r>
            <a:endParaRPr lang="fr-BE" sz="105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43272" y="1528208"/>
            <a:ext cx="2400728" cy="303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smtClean="0"/>
              <a:t>4. CELLULE « VIBRATIONS »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57712" y="1063229"/>
            <a:ext cx="4466788" cy="339392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endParaRPr lang="fr-BE" sz="1400" dirty="0" smtClean="0">
              <a:ea typeface="Geneva"/>
              <a:cs typeface="Geneva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fr-BE" sz="2000" u="sng" kern="0" dirty="0" smtClean="0">
                <a:ea typeface="Geneva"/>
                <a:cs typeface="Geneva"/>
              </a:rPr>
              <a:t>Interventions :</a:t>
            </a:r>
          </a:p>
          <a:p>
            <a:pPr>
              <a:lnSpc>
                <a:spcPct val="80000"/>
              </a:lnSpc>
              <a:buNone/>
              <a:defRPr/>
            </a:pPr>
            <a:endParaRPr lang="fr-BE" sz="1600" kern="0" dirty="0" smtClean="0">
              <a:ea typeface="Geneva"/>
              <a:cs typeface="Geneva"/>
            </a:endParaRPr>
          </a:p>
          <a:p>
            <a:pPr>
              <a:lnSpc>
                <a:spcPct val="150000"/>
              </a:lnSpc>
              <a:defRPr/>
            </a:pPr>
            <a:r>
              <a:rPr lang="fr-BE" sz="1800" kern="0" dirty="0" smtClean="0">
                <a:ea typeface="Geneva"/>
                <a:cs typeface="Geneva"/>
              </a:rPr>
              <a:t>Trafic routier</a:t>
            </a:r>
          </a:p>
          <a:p>
            <a:pPr>
              <a:lnSpc>
                <a:spcPct val="150000"/>
              </a:lnSpc>
              <a:defRPr/>
            </a:pPr>
            <a:r>
              <a:rPr lang="fr-BE" sz="1800" kern="0" dirty="0" smtClean="0">
                <a:ea typeface="Geneva"/>
                <a:cs typeface="Geneva"/>
              </a:rPr>
              <a:t>Tensions dans les haubans</a:t>
            </a:r>
          </a:p>
          <a:p>
            <a:pPr>
              <a:lnSpc>
                <a:spcPct val="150000"/>
              </a:lnSpc>
              <a:defRPr/>
            </a:pPr>
            <a:r>
              <a:rPr lang="fr-BE" sz="1800" kern="0" dirty="0" smtClean="0">
                <a:ea typeface="Geneva"/>
                <a:cs typeface="Geneva"/>
              </a:rPr>
              <a:t>Engins de chantier</a:t>
            </a:r>
            <a:endParaRPr lang="fr-BE" sz="1400" kern="0" dirty="0" smtClean="0">
              <a:ea typeface="Geneva"/>
              <a:cs typeface="Geneva"/>
            </a:endParaRPr>
          </a:p>
          <a:p>
            <a:pPr>
              <a:lnSpc>
                <a:spcPct val="150000"/>
              </a:lnSpc>
              <a:defRPr/>
            </a:pPr>
            <a:r>
              <a:rPr lang="fr-BE" sz="1800" kern="0" dirty="0" smtClean="0">
                <a:ea typeface="Geneva"/>
                <a:cs typeface="Geneva"/>
              </a:rPr>
              <a:t>Trafic ferroviaire</a:t>
            </a:r>
          </a:p>
          <a:p>
            <a:pPr>
              <a:lnSpc>
                <a:spcPct val="150000"/>
              </a:lnSpc>
              <a:defRPr/>
            </a:pPr>
            <a:r>
              <a:rPr lang="fr-BE" sz="1800" kern="0" dirty="0" smtClean="0">
                <a:ea typeface="Geneva"/>
                <a:cs typeface="Geneva"/>
              </a:rPr>
              <a:t>Tirs de mines</a:t>
            </a:r>
            <a:endParaRPr lang="fr-FR" sz="1800" kern="0" dirty="0" smtClean="0">
              <a:ea typeface="Geneva"/>
              <a:cs typeface="Geneva"/>
            </a:endParaRPr>
          </a:p>
          <a:p>
            <a:pPr>
              <a:lnSpc>
                <a:spcPct val="150000"/>
              </a:lnSpc>
              <a:buNone/>
            </a:pPr>
            <a:endParaRPr lang="fr-BE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u="sng" dirty="0" smtClean="0"/>
              <a:t>Dossiers de plainte le long de nos routes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4182" y="1436370"/>
            <a:ext cx="7868120" cy="2663190"/>
          </a:xfrm>
        </p:spPr>
        <p:txBody>
          <a:bodyPr>
            <a:normAutofit/>
          </a:bodyPr>
          <a:lstStyle/>
          <a:p>
            <a:pPr marL="1257300" lvl="2" indent="-457200">
              <a:lnSpc>
                <a:spcPct val="80000"/>
              </a:lnSpc>
              <a:buNone/>
            </a:pPr>
            <a:r>
              <a:rPr lang="fr-BE" dirty="0" smtClean="0">
                <a:ea typeface="Geneva"/>
                <a:cs typeface="Geneva"/>
              </a:rPr>
              <a:t>1. </a:t>
            </a:r>
            <a:r>
              <a:rPr lang="fr-BE" sz="1600" dirty="0" smtClean="0">
                <a:ea typeface="Geneva"/>
                <a:cs typeface="Geneva"/>
              </a:rPr>
              <a:t>Mesurer les niveaux vibratoires atteints dans la construction</a:t>
            </a:r>
          </a:p>
          <a:p>
            <a:pPr marL="1257300" lvl="2" indent="-457200">
              <a:lnSpc>
                <a:spcPct val="80000"/>
              </a:lnSpc>
              <a:buNone/>
            </a:pPr>
            <a:r>
              <a:rPr lang="fr-BE" sz="1600" dirty="0" smtClean="0">
                <a:ea typeface="Geneva"/>
                <a:cs typeface="Geneva"/>
              </a:rPr>
              <a:t>     </a:t>
            </a:r>
          </a:p>
          <a:p>
            <a:pPr marL="1257300" lvl="2" indent="-457200">
              <a:lnSpc>
                <a:spcPct val="80000"/>
              </a:lnSpc>
              <a:buNone/>
            </a:pPr>
            <a:r>
              <a:rPr lang="fr-BE" sz="1600" dirty="0" smtClean="0">
                <a:ea typeface="Geneva"/>
                <a:cs typeface="Geneva"/>
              </a:rPr>
              <a:t>2. Déterminer s’il y a risque de dégradation de la construction</a:t>
            </a:r>
          </a:p>
          <a:p>
            <a:pPr marL="1257300" lvl="2" indent="-457200">
              <a:lnSpc>
                <a:spcPct val="80000"/>
              </a:lnSpc>
              <a:buNone/>
            </a:pPr>
            <a:endParaRPr lang="fr-BE" sz="1600" dirty="0" smtClean="0">
              <a:ea typeface="Geneva"/>
              <a:cs typeface="Geneva"/>
            </a:endParaRPr>
          </a:p>
          <a:p>
            <a:pPr marL="1257300" lvl="2" indent="-457200">
              <a:lnSpc>
                <a:spcPct val="80000"/>
              </a:lnSpc>
              <a:buNone/>
            </a:pPr>
            <a:r>
              <a:rPr lang="fr-BE" sz="1600" dirty="0" smtClean="0">
                <a:ea typeface="Geneva"/>
                <a:cs typeface="Geneva"/>
              </a:rPr>
              <a:t>3. Déterminer s’il y a risque de gêne vibratoire</a:t>
            </a:r>
          </a:p>
          <a:p>
            <a:pPr marL="1257300" lvl="2" indent="-457200">
              <a:lnSpc>
                <a:spcPct val="80000"/>
              </a:lnSpc>
              <a:buNone/>
            </a:pPr>
            <a:endParaRPr lang="fr-BE" sz="1600" dirty="0" smtClean="0">
              <a:ea typeface="Geneva"/>
              <a:cs typeface="Geneva"/>
            </a:endParaRPr>
          </a:p>
          <a:p>
            <a:pPr marL="1257300" lvl="2" indent="-457200">
              <a:lnSpc>
                <a:spcPct val="80000"/>
              </a:lnSpc>
              <a:buNone/>
            </a:pPr>
            <a:r>
              <a:rPr lang="fr-BE" sz="1600" dirty="0" smtClean="0">
                <a:ea typeface="Geneva"/>
                <a:cs typeface="Geneva"/>
              </a:rPr>
              <a:t>4. Déterminer la ou les sources des vibrations.</a:t>
            </a:r>
          </a:p>
          <a:p>
            <a:pPr marL="1257300" lvl="2" indent="-457200">
              <a:lnSpc>
                <a:spcPct val="80000"/>
              </a:lnSpc>
              <a:buNone/>
            </a:pPr>
            <a:endParaRPr lang="fr-BE" sz="1600" dirty="0" smtClean="0">
              <a:ea typeface="Geneva"/>
              <a:cs typeface="Geneva"/>
            </a:endParaRPr>
          </a:p>
          <a:p>
            <a:pPr marL="1257300" lvl="2" indent="-457200">
              <a:lnSpc>
                <a:spcPct val="80000"/>
              </a:lnSpc>
              <a:buNone/>
            </a:pPr>
            <a:r>
              <a:rPr lang="fr-BE" sz="1600" dirty="0" smtClean="0">
                <a:ea typeface="Geneva"/>
                <a:cs typeface="Geneva"/>
              </a:rPr>
              <a:t>5. Préconiser des actions correctives.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smtClean="0"/>
              <a:t>Exemple 1: intervention « trafic routier »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4182" y="843558"/>
            <a:ext cx="7868120" cy="3584443"/>
          </a:xfrm>
        </p:spPr>
        <p:txBody>
          <a:bodyPr/>
          <a:lstStyle/>
          <a:p>
            <a:r>
              <a:rPr lang="fr-BE" u="sng" dirty="0" smtClean="0"/>
              <a:t>Gêne et/ou risque de dégradations d’habitation suite à des vibrations continues. </a:t>
            </a:r>
          </a:p>
          <a:p>
            <a:pPr>
              <a:buNone/>
            </a:pPr>
            <a:endParaRPr lang="fr-BE" u="sng" dirty="0"/>
          </a:p>
        </p:txBody>
      </p:sp>
      <p:sp>
        <p:nvSpPr>
          <p:cNvPr id="4" name="ZoneTexte 3"/>
          <p:cNvSpPr txBox="1"/>
          <p:nvPr/>
        </p:nvSpPr>
        <p:spPr>
          <a:xfrm>
            <a:off x="251520" y="2067694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 smtClean="0"/>
              <a:t>Dégradations du carrelage chez un riverain.</a:t>
            </a:r>
            <a:endParaRPr lang="fr-BE" sz="800" dirty="0"/>
          </a:p>
        </p:txBody>
      </p:sp>
      <p:sp>
        <p:nvSpPr>
          <p:cNvPr id="5" name="ZoneTexte 4"/>
          <p:cNvSpPr txBox="1"/>
          <p:nvPr/>
        </p:nvSpPr>
        <p:spPr>
          <a:xfrm>
            <a:off x="2915816" y="3219822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 smtClean="0"/>
              <a:t>Origine des vibrations.</a:t>
            </a:r>
            <a:endParaRPr lang="fr-BE" sz="800" dirty="0"/>
          </a:p>
        </p:txBody>
      </p:sp>
      <p:sp>
        <p:nvSpPr>
          <p:cNvPr id="6" name="ZoneTexte 5"/>
          <p:cNvSpPr txBox="1"/>
          <p:nvPr/>
        </p:nvSpPr>
        <p:spPr>
          <a:xfrm>
            <a:off x="6444208" y="2067694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 smtClean="0"/>
              <a:t>Mesures sur plancher.</a:t>
            </a:r>
            <a:endParaRPr lang="fr-BE" sz="800" dirty="0"/>
          </a:p>
        </p:txBody>
      </p:sp>
      <p:sp>
        <p:nvSpPr>
          <p:cNvPr id="10" name="ZoneTexte 9"/>
          <p:cNvSpPr txBox="1"/>
          <p:nvPr/>
        </p:nvSpPr>
        <p:spPr>
          <a:xfrm>
            <a:off x="6444208" y="329183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 smtClean="0"/>
              <a:t>Mesures triaxiales sur fondation.</a:t>
            </a:r>
            <a:endParaRPr lang="fr-BE" sz="800" dirty="0"/>
          </a:p>
        </p:txBody>
      </p:sp>
      <p:pic>
        <p:nvPicPr>
          <p:cNvPr id="15" name="Image 14" descr="SDC1023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71600" y="1779662"/>
            <a:ext cx="1800200" cy="1350150"/>
          </a:xfrm>
          <a:prstGeom prst="rect">
            <a:avLst/>
          </a:prstGeom>
        </p:spPr>
      </p:pic>
      <p:pic>
        <p:nvPicPr>
          <p:cNvPr id="16" name="Image 15" descr="SDC10256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71600" y="3219823"/>
            <a:ext cx="1800199" cy="1134126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51520" y="3219822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 smtClean="0"/>
              <a:t>Signe de tassement différentiel.</a:t>
            </a:r>
            <a:endParaRPr lang="fr-BE" sz="800" dirty="0"/>
          </a:p>
        </p:txBody>
      </p:sp>
      <p:pic>
        <p:nvPicPr>
          <p:cNvPr id="20" name="Image 19" descr="SDC10251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491880" y="3219822"/>
            <a:ext cx="1008112" cy="1344149"/>
          </a:xfrm>
          <a:prstGeom prst="rect">
            <a:avLst/>
          </a:prstGeom>
        </p:spPr>
      </p:pic>
      <p:pic>
        <p:nvPicPr>
          <p:cNvPr id="21" name="Image 20" descr="SDC10252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644008" y="3219822"/>
            <a:ext cx="1800200" cy="1350150"/>
          </a:xfrm>
          <a:prstGeom prst="rect">
            <a:avLst/>
          </a:prstGeom>
        </p:spPr>
      </p:pic>
      <p:pic>
        <p:nvPicPr>
          <p:cNvPr id="22" name="Image 21" descr="SDC10010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164288" y="3237824"/>
            <a:ext cx="1512168" cy="1134126"/>
          </a:xfrm>
          <a:prstGeom prst="rect">
            <a:avLst/>
          </a:prstGeom>
        </p:spPr>
      </p:pic>
      <p:pic>
        <p:nvPicPr>
          <p:cNvPr id="23" name="Image 22" descr="SDC10027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164288" y="1995686"/>
            <a:ext cx="1508787" cy="113159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2915816" y="2067695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 smtClean="0"/>
              <a:t>Dégradations /fissurations de murs .</a:t>
            </a:r>
            <a:endParaRPr lang="fr-BE" sz="800" dirty="0"/>
          </a:p>
        </p:txBody>
      </p:sp>
      <p:pic>
        <p:nvPicPr>
          <p:cNvPr id="26" name="Image 25" descr="SDC10005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067944" y="1635646"/>
            <a:ext cx="1296144" cy="15121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Line 4"/>
          <p:cNvSpPr>
            <a:spLocks noChangeShapeType="1"/>
          </p:cNvSpPr>
          <p:nvPr/>
        </p:nvSpPr>
        <p:spPr bwMode="auto">
          <a:xfrm>
            <a:off x="250825" y="357188"/>
            <a:ext cx="7850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/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3059113" y="86916"/>
            <a:ext cx="3816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/>
              <a:t>- </a:t>
            </a:r>
            <a:r>
              <a:rPr lang="fr-BE" i="1"/>
              <a:t>Travail en hauteur</a:t>
            </a:r>
          </a:p>
        </p:txBody>
      </p:sp>
      <p:pic>
        <p:nvPicPr>
          <p:cNvPr id="95241" name="Picture 9" descr="photo 4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188" y="519113"/>
            <a:ext cx="4108450" cy="4537472"/>
          </a:xfrm>
          <a:prstGeom prst="rect">
            <a:avLst/>
          </a:prstGeom>
          <a:noFill/>
        </p:spPr>
      </p:pic>
      <p:pic>
        <p:nvPicPr>
          <p:cNvPr id="95242" name="Picture 10" descr="photo 3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83175" y="519113"/>
            <a:ext cx="3898900" cy="45374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 smtClean="0"/>
              <a:t>Exemple 2: intervention « engins de chantier »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4182" y="843558"/>
            <a:ext cx="7868120" cy="3584443"/>
          </a:xfrm>
        </p:spPr>
        <p:txBody>
          <a:bodyPr/>
          <a:lstStyle/>
          <a:p>
            <a:r>
              <a:rPr lang="fr-BE" u="sng" dirty="0" smtClean="0"/>
              <a:t>Tremblements liés aux travaux - crainte des opérateurs (ex. réhabilitation du viaduc de </a:t>
            </a:r>
            <a:r>
              <a:rPr lang="fr-BE" u="sng" dirty="0" err="1" smtClean="0"/>
              <a:t>Virelles</a:t>
            </a:r>
            <a:r>
              <a:rPr lang="fr-BE" u="sng" dirty="0" smtClean="0"/>
              <a:t>).  </a:t>
            </a:r>
          </a:p>
          <a:p>
            <a:pPr>
              <a:buNone/>
            </a:pPr>
            <a:endParaRPr lang="fr-BE" u="sng" dirty="0"/>
          </a:p>
        </p:txBody>
      </p:sp>
      <p:sp>
        <p:nvSpPr>
          <p:cNvPr id="4" name="ZoneTexte 3"/>
          <p:cNvSpPr txBox="1"/>
          <p:nvPr/>
        </p:nvSpPr>
        <p:spPr>
          <a:xfrm>
            <a:off x="1331640" y="1635646"/>
            <a:ext cx="24482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 smtClean="0"/>
              <a:t>Courbes d’enregistrement temporel.</a:t>
            </a:r>
            <a:endParaRPr lang="fr-BE" sz="800" dirty="0"/>
          </a:p>
        </p:txBody>
      </p:sp>
      <p:sp>
        <p:nvSpPr>
          <p:cNvPr id="5" name="ZoneTexte 4"/>
          <p:cNvSpPr txBox="1"/>
          <p:nvPr/>
        </p:nvSpPr>
        <p:spPr>
          <a:xfrm>
            <a:off x="4788024" y="1635646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 smtClean="0"/>
              <a:t>Origine des vibrations.</a:t>
            </a:r>
            <a:endParaRPr lang="fr-BE" sz="800" dirty="0"/>
          </a:p>
        </p:txBody>
      </p:sp>
      <p:sp>
        <p:nvSpPr>
          <p:cNvPr id="10" name="ZoneTexte 9"/>
          <p:cNvSpPr txBox="1"/>
          <p:nvPr/>
        </p:nvSpPr>
        <p:spPr>
          <a:xfrm>
            <a:off x="4788024" y="3075806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 smtClean="0"/>
              <a:t>Mesures sur couronnement .</a:t>
            </a:r>
            <a:endParaRPr lang="fr-BE" sz="800" dirty="0"/>
          </a:p>
        </p:txBody>
      </p:sp>
      <p:pic>
        <p:nvPicPr>
          <p:cNvPr id="24" name="Image 23" descr="Test4-Waveform Analysis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67544" y="1851670"/>
            <a:ext cx="4135282" cy="2592288"/>
          </a:xfrm>
          <a:prstGeom prst="rect">
            <a:avLst/>
          </a:prstGeom>
        </p:spPr>
      </p:pic>
      <p:pic>
        <p:nvPicPr>
          <p:cNvPr id="25" name="Image 24" descr="IMG_3933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796136" y="3147814"/>
            <a:ext cx="1944216" cy="1458162"/>
          </a:xfrm>
          <a:prstGeom prst="rect">
            <a:avLst/>
          </a:prstGeom>
        </p:spPr>
      </p:pic>
      <p:pic>
        <p:nvPicPr>
          <p:cNvPr id="26" name="Image 25" descr="IMG_3950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796136" y="1651112"/>
            <a:ext cx="1944216" cy="145816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Recherche appliquée – exemple</a:t>
            </a:r>
            <a:br>
              <a:rPr lang="fr-BE" dirty="0" smtClean="0"/>
            </a:br>
            <a:r>
              <a:rPr lang="fr-BE" dirty="0" smtClean="0"/>
              <a:t>Tension dans les haubans – projet 2018</a:t>
            </a:r>
            <a:endParaRPr lang="fr-BE" dirty="0"/>
          </a:p>
        </p:txBody>
      </p:sp>
      <p:grpSp>
        <p:nvGrpSpPr>
          <p:cNvPr id="26" name="Groupe 25"/>
          <p:cNvGrpSpPr/>
          <p:nvPr/>
        </p:nvGrpSpPr>
        <p:grpSpPr>
          <a:xfrm>
            <a:off x="1363980" y="1063229"/>
            <a:ext cx="7780020" cy="4080271"/>
            <a:chOff x="215008" y="120942"/>
            <a:chExt cx="8928992" cy="5022558"/>
          </a:xfrm>
        </p:grpSpPr>
        <p:pic>
          <p:nvPicPr>
            <p:cNvPr id="8194" name="Picture 2" descr="Résultat de recherche d'images pour &quot;pont de lanaye&quot;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15008" y="120942"/>
              <a:ext cx="8928992" cy="5022558"/>
            </a:xfrm>
            <a:prstGeom prst="rect">
              <a:avLst/>
            </a:prstGeom>
            <a:noFill/>
          </p:spPr>
        </p:pic>
        <p:pic>
          <p:nvPicPr>
            <p:cNvPr id="5" name="Picture 2" descr="http://www.hellopro.fr/images/produit-2/5/5/1/enregistreur-de-donnees-et-transmetteur-sans-fil-pour-capteur-4-20ma-0-10v-164155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6228185" y="2517744"/>
              <a:ext cx="460851" cy="432048"/>
            </a:xfrm>
            <a:prstGeom prst="rect">
              <a:avLst/>
            </a:prstGeom>
          </p:spPr>
        </p:pic>
        <p:pic>
          <p:nvPicPr>
            <p:cNvPr id="6" name="Picture 2" descr="http://www.hellopro.fr/images/produit-2/5/5/1/enregistreur-de-donnees-et-transmetteur-sans-fil-pour-capteur-4-20ma-0-10v-164155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763689" y="2841780"/>
              <a:ext cx="460851" cy="432048"/>
            </a:xfrm>
            <a:prstGeom prst="rect">
              <a:avLst/>
            </a:prstGeom>
          </p:spPr>
        </p:pic>
        <p:pic>
          <p:nvPicPr>
            <p:cNvPr id="7" name="Picture 2" descr="http://www.hellopro.fr/images/produit-2/5/5/1/enregistreur-de-donnees-et-transmetteur-sans-fil-pour-capteur-4-20ma-0-10v-164155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627785" y="2733768"/>
              <a:ext cx="460851" cy="432048"/>
            </a:xfrm>
            <a:prstGeom prst="rect">
              <a:avLst/>
            </a:prstGeom>
          </p:spPr>
        </p:pic>
        <p:pic>
          <p:nvPicPr>
            <p:cNvPr id="8" name="Picture 2" descr="http://www.hellopro.fr/images/produit-2/5/5/1/enregistreur-de-donnees-et-transmetteur-sans-fil-pour-capteur-4-20ma-0-10v-164155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275856" y="2679762"/>
              <a:ext cx="460851" cy="432048"/>
            </a:xfrm>
            <a:prstGeom prst="rect">
              <a:avLst/>
            </a:prstGeom>
          </p:spPr>
        </p:pic>
        <p:pic>
          <p:nvPicPr>
            <p:cNvPr id="9" name="Picture 2" descr="http://www.hellopro.fr/images/produit-2/5/5/1/enregistreur-de-donnees-et-transmetteur-sans-fil-pour-capteur-4-20ma-0-10v-164155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139953" y="2625756"/>
              <a:ext cx="460851" cy="432048"/>
            </a:xfrm>
            <a:prstGeom prst="rect">
              <a:avLst/>
            </a:prstGeom>
          </p:spPr>
        </p:pic>
        <p:pic>
          <p:nvPicPr>
            <p:cNvPr id="10" name="Picture 2" descr="http://www.hellopro.fr/images/produit-2/5/5/1/enregistreur-de-donnees-et-transmetteur-sans-fil-pour-capteur-4-20ma-0-10v-164155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004049" y="2571750"/>
              <a:ext cx="460851" cy="432048"/>
            </a:xfrm>
            <a:prstGeom prst="rect">
              <a:avLst/>
            </a:prstGeom>
          </p:spPr>
        </p:pic>
        <p:cxnSp>
          <p:nvCxnSpPr>
            <p:cNvPr id="12" name="Connecteur en arc 11"/>
            <p:cNvCxnSpPr/>
            <p:nvPr/>
          </p:nvCxnSpPr>
          <p:spPr>
            <a:xfrm flipV="1">
              <a:off x="2195736" y="2841780"/>
              <a:ext cx="504056" cy="5400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Connecteur en arc 12"/>
            <p:cNvCxnSpPr/>
            <p:nvPr/>
          </p:nvCxnSpPr>
          <p:spPr>
            <a:xfrm flipV="1">
              <a:off x="2987824" y="2787774"/>
              <a:ext cx="432048" cy="5400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Connecteur en arc 13"/>
            <p:cNvCxnSpPr/>
            <p:nvPr/>
          </p:nvCxnSpPr>
          <p:spPr>
            <a:xfrm flipV="1">
              <a:off x="5436096" y="2679762"/>
              <a:ext cx="864096" cy="10801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Connecteur en arc 14"/>
            <p:cNvCxnSpPr>
              <a:endCxn id="10" idx="1"/>
            </p:cNvCxnSpPr>
            <p:nvPr/>
          </p:nvCxnSpPr>
          <p:spPr>
            <a:xfrm flipV="1">
              <a:off x="4499992" y="2787774"/>
              <a:ext cx="504056" cy="5400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Connecteur en arc 15"/>
            <p:cNvCxnSpPr/>
            <p:nvPr/>
          </p:nvCxnSpPr>
          <p:spPr>
            <a:xfrm flipV="1">
              <a:off x="3635896" y="2787774"/>
              <a:ext cx="576064" cy="5400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necteur en arc 24"/>
            <p:cNvCxnSpPr/>
            <p:nvPr/>
          </p:nvCxnSpPr>
          <p:spPr>
            <a:xfrm rot="16200000" flipH="1">
              <a:off x="6831251" y="2796775"/>
              <a:ext cx="1458162" cy="1656184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8196" name="Picture 4" descr="Résultat de recherche d'images pour &quot;cloud&quot;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228184" y="195487"/>
              <a:ext cx="2627784" cy="1573523"/>
            </a:xfrm>
            <a:prstGeom prst="rect">
              <a:avLst/>
            </a:prstGeom>
            <a:noFill/>
          </p:spPr>
        </p:pic>
        <p:cxnSp>
          <p:nvCxnSpPr>
            <p:cNvPr id="28" name="Connecteur en arc 27"/>
            <p:cNvCxnSpPr/>
            <p:nvPr/>
          </p:nvCxnSpPr>
          <p:spPr>
            <a:xfrm rot="16200000" flipV="1">
              <a:off x="6435207" y="2076695"/>
              <a:ext cx="2754306" cy="158417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00B050"/>
              </a:solidFill>
              <a:prstDash val="dash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8198" name="Picture 6" descr="Résultat de recherche d'images pour &quot;panneau solaire&quot;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7020272" y="4191930"/>
              <a:ext cx="966020" cy="832527"/>
            </a:xfrm>
            <a:prstGeom prst="rect">
              <a:avLst/>
            </a:prstGeom>
            <a:noFill/>
          </p:spPr>
        </p:pic>
        <p:pic>
          <p:nvPicPr>
            <p:cNvPr id="24" name="Picture 4" descr="http://www.hellopro.fr/images/produit-2/5/5/1/enregistreur-de-donnees-et-transmetteur-sans-fil-pour-capteur-4-20ma-0-10v-164155.jp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7863410" y="4191930"/>
              <a:ext cx="1175840" cy="81009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54182" y="1790700"/>
            <a:ext cx="7868120" cy="857250"/>
          </a:xfrm>
        </p:spPr>
        <p:txBody>
          <a:bodyPr/>
          <a:lstStyle/>
          <a:p>
            <a:pPr algn="ctr"/>
            <a:r>
              <a:rPr lang="fr-BE" dirty="0" smtClean="0"/>
              <a:t>Merci</a:t>
            </a:r>
            <a:endParaRPr lang="fr-B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Line 4"/>
          <p:cNvSpPr>
            <a:spLocks noChangeShapeType="1"/>
          </p:cNvSpPr>
          <p:nvPr/>
        </p:nvSpPr>
        <p:spPr bwMode="auto">
          <a:xfrm>
            <a:off x="250825" y="357188"/>
            <a:ext cx="7850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/>
          </a:p>
        </p:txBody>
      </p:sp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2484439" y="86916"/>
            <a:ext cx="54006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/>
              <a:t>- </a:t>
            </a:r>
            <a:r>
              <a:rPr lang="fr-BE" i="1"/>
              <a:t>Expertise d’un pont après démolition</a:t>
            </a:r>
          </a:p>
        </p:txBody>
      </p:sp>
      <p:pic>
        <p:nvPicPr>
          <p:cNvPr id="99336" name="Picture 8" descr="photo 29"/>
          <p:cNvPicPr>
            <a:picLocks noChangeAspect="1" noChangeArrowheads="1"/>
          </p:cNvPicPr>
          <p:nvPr/>
        </p:nvPicPr>
        <p:blipFill>
          <a:blip r:embed="rId2" cstate="screen">
            <a:lum contrast="6000"/>
          </a:blip>
          <a:srcRect/>
          <a:stretch>
            <a:fillRect/>
          </a:stretch>
        </p:blipFill>
        <p:spPr bwMode="auto">
          <a:xfrm>
            <a:off x="611189" y="465535"/>
            <a:ext cx="8137525" cy="457795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Line 4"/>
          <p:cNvSpPr>
            <a:spLocks noChangeShapeType="1"/>
          </p:cNvSpPr>
          <p:nvPr/>
        </p:nvSpPr>
        <p:spPr bwMode="auto">
          <a:xfrm>
            <a:off x="250825" y="357188"/>
            <a:ext cx="7850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/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539751" y="86916"/>
            <a:ext cx="2879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 dirty="0"/>
              <a:t>Mesures et essais</a:t>
            </a: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2916239" y="86916"/>
            <a:ext cx="54006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/>
              <a:t>- </a:t>
            </a:r>
            <a:r>
              <a:rPr lang="fr-BE" i="1"/>
              <a:t>Analyses sur échantillons de béton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39751" y="519113"/>
            <a:ext cx="3527425" cy="3711178"/>
            <a:chOff x="340" y="436"/>
            <a:chExt cx="2222" cy="3117"/>
          </a:xfrm>
        </p:grpSpPr>
        <p:pic>
          <p:nvPicPr>
            <p:cNvPr id="103434" name="Picture 10" descr="photo 52"/>
            <p:cNvPicPr>
              <a:picLocks noChangeAspect="1" noChangeArrowheads="1"/>
            </p:cNvPicPr>
            <p:nvPr/>
          </p:nvPicPr>
          <p:blipFill>
            <a:blip r:embed="rId2" cstate="screen">
              <a:lum contrast="6000"/>
            </a:blip>
            <a:srcRect l="28084" r="18004"/>
            <a:stretch>
              <a:fillRect/>
            </a:stretch>
          </p:blipFill>
          <p:spPr bwMode="auto">
            <a:xfrm>
              <a:off x="385" y="436"/>
              <a:ext cx="2177" cy="2845"/>
            </a:xfrm>
            <a:prstGeom prst="rect">
              <a:avLst/>
            </a:prstGeom>
            <a:noFill/>
          </p:spPr>
        </p:pic>
        <p:sp>
          <p:nvSpPr>
            <p:cNvPr id="103437" name="Text Box 13"/>
            <p:cNvSpPr txBox="1">
              <a:spLocks noChangeArrowheads="1"/>
            </p:cNvSpPr>
            <p:nvPr/>
          </p:nvSpPr>
          <p:spPr bwMode="auto">
            <a:xfrm>
              <a:off x="340" y="3294"/>
              <a:ext cx="1588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BE" sz="1400"/>
                <a:t>Microscope électronique 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627314" y="1653779"/>
            <a:ext cx="4752975" cy="3440906"/>
            <a:chOff x="1519" y="1389"/>
            <a:chExt cx="2994" cy="2890"/>
          </a:xfrm>
        </p:grpSpPr>
        <p:pic>
          <p:nvPicPr>
            <p:cNvPr id="103436" name="Picture 12" descr="99104_4D2_ph1x10"/>
            <p:cNvPicPr>
              <a:picLocks noChangeAspect="1" noChangeArrowheads="1"/>
            </p:cNvPicPr>
            <p:nvPr/>
          </p:nvPicPr>
          <p:blipFill>
            <a:blip r:embed="rId3" cstate="screen">
              <a:lum contrast="6000"/>
            </a:blip>
            <a:srcRect/>
            <a:stretch>
              <a:fillRect/>
            </a:stretch>
          </p:blipFill>
          <p:spPr bwMode="auto">
            <a:xfrm>
              <a:off x="1519" y="1389"/>
              <a:ext cx="2994" cy="256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03441" name="Text Box 17"/>
            <p:cNvSpPr txBox="1">
              <a:spLocks noChangeArrowheads="1"/>
            </p:cNvSpPr>
            <p:nvPr/>
          </p:nvSpPr>
          <p:spPr bwMode="auto">
            <a:xfrm>
              <a:off x="2744" y="4020"/>
              <a:ext cx="725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BE" sz="1400"/>
                <a:t>Microscope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5508626" y="465535"/>
            <a:ext cx="3382963" cy="3656410"/>
            <a:chOff x="3470" y="391"/>
            <a:chExt cx="2131" cy="3071"/>
          </a:xfrm>
        </p:grpSpPr>
        <p:pic>
          <p:nvPicPr>
            <p:cNvPr id="103435" name="Picture 11" descr="photo 51"/>
            <p:cNvPicPr>
              <a:picLocks noChangeAspect="1" noChangeArrowheads="1"/>
            </p:cNvPicPr>
            <p:nvPr/>
          </p:nvPicPr>
          <p:blipFill>
            <a:blip r:embed="rId4" cstate="screen">
              <a:lum contrast="6000"/>
            </a:blip>
            <a:srcRect/>
            <a:stretch>
              <a:fillRect/>
            </a:stretch>
          </p:blipFill>
          <p:spPr bwMode="auto">
            <a:xfrm>
              <a:off x="3470" y="391"/>
              <a:ext cx="2087" cy="2832"/>
            </a:xfrm>
            <a:prstGeom prst="rect">
              <a:avLst/>
            </a:prstGeom>
            <a:noFill/>
          </p:spPr>
        </p:pic>
        <p:sp>
          <p:nvSpPr>
            <p:cNvPr id="103442" name="Text Box 18"/>
            <p:cNvSpPr txBox="1">
              <a:spLocks noChangeArrowheads="1"/>
            </p:cNvSpPr>
            <p:nvPr/>
          </p:nvSpPr>
          <p:spPr bwMode="auto">
            <a:xfrm>
              <a:off x="4830" y="3203"/>
              <a:ext cx="771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BE" sz="1400"/>
                <a:t>Lame mince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250825" y="357188"/>
            <a:ext cx="7850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/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539751" y="86916"/>
            <a:ext cx="2879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/>
              <a:t>Mesures et essais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2916239" y="86916"/>
            <a:ext cx="54006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/>
              <a:t>- </a:t>
            </a:r>
            <a:r>
              <a:rPr lang="fr-BE" i="1"/>
              <a:t>Détection du réseau d’armatures</a:t>
            </a:r>
          </a:p>
        </p:txBody>
      </p:sp>
      <p:pic>
        <p:nvPicPr>
          <p:cNvPr id="131088" name="Picture 16" descr="ferroscan 1"/>
          <p:cNvPicPr>
            <a:picLocks noChangeAspect="1" noChangeArrowheads="1"/>
          </p:cNvPicPr>
          <p:nvPr/>
        </p:nvPicPr>
        <p:blipFill>
          <a:blip r:embed="rId2" cstate="screen">
            <a:lum contrast="6000"/>
          </a:blip>
          <a:srcRect/>
          <a:stretch>
            <a:fillRect/>
          </a:stretch>
        </p:blipFill>
        <p:spPr bwMode="auto">
          <a:xfrm>
            <a:off x="611189" y="627460"/>
            <a:ext cx="4264025" cy="33861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1089" name="Picture 17" descr="ferroscan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76826" y="1491854"/>
            <a:ext cx="3940175" cy="352305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Line 4"/>
          <p:cNvSpPr>
            <a:spLocks noChangeShapeType="1"/>
          </p:cNvSpPr>
          <p:nvPr/>
        </p:nvSpPr>
        <p:spPr bwMode="auto">
          <a:xfrm>
            <a:off x="250825" y="357188"/>
            <a:ext cx="7850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BE"/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539751" y="86916"/>
            <a:ext cx="2879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/>
              <a:t>Mesures et essais</a:t>
            </a:r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2916239" y="86916"/>
            <a:ext cx="54006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/>
              <a:t>- </a:t>
            </a:r>
            <a:r>
              <a:rPr lang="fr-BE" i="1"/>
              <a:t>Examen par endoscope ou caméra</a:t>
            </a:r>
          </a:p>
        </p:txBody>
      </p:sp>
      <p:pic>
        <p:nvPicPr>
          <p:cNvPr id="104455" name="Picture 7" descr="photo 0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27088" y="465535"/>
            <a:ext cx="4011612" cy="4482703"/>
          </a:xfrm>
          <a:prstGeom prst="rect">
            <a:avLst/>
          </a:prstGeom>
          <a:noFill/>
        </p:spPr>
      </p:pic>
      <p:pic>
        <p:nvPicPr>
          <p:cNvPr id="104456" name="Picture 8" descr="photo 0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67314" y="465535"/>
            <a:ext cx="3748087" cy="448270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"/>
</p:tagLst>
</file>

<file path=ppt/theme/theme1.xml><?xml version="1.0" encoding="utf-8"?>
<a:theme xmlns:a="http://schemas.openxmlformats.org/drawingml/2006/main" name="WalloInfra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WalloInfra</Template>
  <TotalTime>1527</TotalTime>
  <Words>947</Words>
  <Application>Microsoft Office PowerPoint</Application>
  <PresentationFormat>Affichage à l'écran (16:9)</PresentationFormat>
  <Paragraphs>231</Paragraphs>
  <Slides>52</Slides>
  <Notes>3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4" baseType="lpstr">
      <vt:lpstr>WalloInfra</vt:lpstr>
      <vt:lpstr>Document</vt:lpstr>
      <vt:lpstr>DGO1-65 Direction de l’Expertise des Ouvrages</vt:lpstr>
      <vt:lpstr>Missions</vt:lpstr>
      <vt:lpstr>Expertises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Radar : matériel</vt:lpstr>
      <vt:lpstr>Thermographie</vt:lpstr>
      <vt:lpstr>Exemple 2 : Contrôle d’étanchéité</vt:lpstr>
      <vt:lpstr>Exemple 3 : Fuite thermique</vt:lpstr>
      <vt:lpstr>Diapositive 15</vt:lpstr>
      <vt:lpstr>Diapositive 16</vt:lpstr>
      <vt:lpstr>photogrammétrie</vt:lpstr>
      <vt:lpstr>lasergrammetrie</vt:lpstr>
      <vt:lpstr>comparatif</vt:lpstr>
      <vt:lpstr>Diapositive 20</vt:lpstr>
      <vt:lpstr>Deformations d’une structure</vt:lpstr>
      <vt:lpstr>Deformations d’une structure</vt:lpstr>
      <vt:lpstr>Diapositive 23</vt:lpstr>
      <vt:lpstr>Diapositive 24</vt:lpstr>
      <vt:lpstr>Marché amiante avec ISSEP</vt:lpstr>
      <vt:lpstr>Instrumentation des ouvrages</vt:lpstr>
      <vt:lpstr>Diapositive 27</vt:lpstr>
      <vt:lpstr>Diapositive 28</vt:lpstr>
      <vt:lpstr>Diapositive 29</vt:lpstr>
      <vt:lpstr>Diapositive 30</vt:lpstr>
      <vt:lpstr>Monitoring des ouvrages: programme de télémesure</vt:lpstr>
      <vt:lpstr>Monitoring des ouvrages: site web</vt:lpstr>
      <vt:lpstr>Essais de pont</vt:lpstr>
      <vt:lpstr>Diapositive 34</vt:lpstr>
      <vt:lpstr>Diapositive 35</vt:lpstr>
      <vt:lpstr>Diapositive 36</vt:lpstr>
      <vt:lpstr>Diapositive 37</vt:lpstr>
      <vt:lpstr>Déchargement</vt:lpstr>
      <vt:lpstr>Missions</vt:lpstr>
      <vt:lpstr>Outils d’inspection : le Bridge-boy sur tablette androïd</vt:lpstr>
      <vt:lpstr>Diapositive 41</vt:lpstr>
      <vt:lpstr>Formations</vt:lpstr>
      <vt:lpstr>Missions</vt:lpstr>
      <vt:lpstr>3. Cellule « Bruit »</vt:lpstr>
      <vt:lpstr>Diapositive 45</vt:lpstr>
      <vt:lpstr>Diapositive 46</vt:lpstr>
      <vt:lpstr>4. CELLULE « VIBRATIONS »</vt:lpstr>
      <vt:lpstr>Dossiers de plainte le long de nos routes</vt:lpstr>
      <vt:lpstr>Exemple 1: intervention « trafic routier »</vt:lpstr>
      <vt:lpstr>Exemple 2: intervention « engins de chantier »</vt:lpstr>
      <vt:lpstr>Recherche appliquée – exemple Tension dans les haubans – projet 2018</vt:lpstr>
      <vt:lpstr>Merci</vt:lpstr>
    </vt:vector>
  </TitlesOfParts>
  <Company>Service public de Wallonie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Jean-Sébastien Cornélis</dc:creator>
  <cp:lastModifiedBy>18236</cp:lastModifiedBy>
  <cp:revision>61</cp:revision>
  <dcterms:created xsi:type="dcterms:W3CDTF">2017-06-20T09:48:45Z</dcterms:created>
  <dcterms:modified xsi:type="dcterms:W3CDTF">2018-02-22T08:10:46Z</dcterms:modified>
</cp:coreProperties>
</file>