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65" r:id="rId3"/>
  </p:sldMasterIdLst>
  <p:notesMasterIdLst>
    <p:notesMasterId r:id="rId46"/>
  </p:notesMasterIdLst>
  <p:sldIdLst>
    <p:sldId id="256" r:id="rId4"/>
    <p:sldId id="276" r:id="rId5"/>
    <p:sldId id="274" r:id="rId6"/>
    <p:sldId id="275" r:id="rId7"/>
    <p:sldId id="277" r:id="rId8"/>
    <p:sldId id="278" r:id="rId9"/>
    <p:sldId id="279" r:id="rId10"/>
    <p:sldId id="280" r:id="rId11"/>
    <p:sldId id="281" r:id="rId12"/>
    <p:sldId id="282" r:id="rId13"/>
    <p:sldId id="283" r:id="rId14"/>
    <p:sldId id="307" r:id="rId15"/>
    <p:sldId id="308" r:id="rId16"/>
    <p:sldId id="315" r:id="rId17"/>
    <p:sldId id="284" r:id="rId18"/>
    <p:sldId id="316" r:id="rId19"/>
    <p:sldId id="313" r:id="rId20"/>
    <p:sldId id="317" r:id="rId21"/>
    <p:sldId id="311" r:id="rId22"/>
    <p:sldId id="318" r:id="rId23"/>
    <p:sldId id="286" r:id="rId24"/>
    <p:sldId id="310" r:id="rId25"/>
    <p:sldId id="287" r:id="rId26"/>
    <p:sldId id="312"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1B9"/>
    <a:srgbClr val="F9B000"/>
    <a:srgbClr val="A10E2F"/>
    <a:srgbClr val="002D59"/>
    <a:srgbClr val="89898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7" d="100"/>
          <a:sy n="137" d="100"/>
        </p:scale>
        <p:origin x="864" y="12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Baillonville%20-homologation\Copie%20de%20Baillonville%20-%202013-2014%20-%20arp&#232;ges+fin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68980186229359"/>
          <c:y val="6.7982686374729512E-2"/>
          <c:w val="0.90101522842639592"/>
          <c:h val="0.75658056764958603"/>
        </c:manualLayout>
      </c:layout>
      <c:barChart>
        <c:barDir val="col"/>
        <c:grouping val="clustered"/>
        <c:varyColors val="0"/>
        <c:ser>
          <c:idx val="0"/>
          <c:order val="0"/>
          <c:tx>
            <c:strRef>
              <c:f>'Baillonville-2013-2014'!$A$5</c:f>
              <c:strCache>
                <c:ptCount val="1"/>
                <c:pt idx="0">
                  <c:v>Nombre annuel de passages de roues "06-07-08 2014"</c:v>
                </c:pt>
              </c:strCache>
            </c:strRef>
          </c:tx>
          <c:spPr>
            <a:solidFill>
              <a:srgbClr val="C0C0C0"/>
            </a:solidFill>
            <a:ln w="12700">
              <a:solidFill>
                <a:srgbClr val="000000"/>
              </a:solidFill>
              <a:prstDash val="solid"/>
            </a:ln>
          </c:spPr>
          <c:invertIfNegative val="0"/>
          <c:cat>
            <c:strRef>
              <c:f>'Baillonville-2013-2014'!$B$2:$J$2</c:f>
              <c:strCache>
                <c:ptCount val="9"/>
                <c:pt idx="0">
                  <c:v>Marque n° 1</c:v>
                </c:pt>
                <c:pt idx="1">
                  <c:v>Marque n° 2</c:v>
                </c:pt>
                <c:pt idx="2">
                  <c:v>Marque n° 3</c:v>
                </c:pt>
                <c:pt idx="3">
                  <c:v>Marque n° 4</c:v>
                </c:pt>
                <c:pt idx="4">
                  <c:v>Marque n° 5</c:v>
                </c:pt>
                <c:pt idx="5">
                  <c:v>Marque n° 6</c:v>
                </c:pt>
                <c:pt idx="6">
                  <c:v>Marque n° 7</c:v>
                </c:pt>
                <c:pt idx="7">
                  <c:v>Marque n° 8</c:v>
                </c:pt>
                <c:pt idx="8">
                  <c:v>Marque n°9</c:v>
                </c:pt>
              </c:strCache>
            </c:strRef>
          </c:cat>
          <c:val>
            <c:numRef>
              <c:f>'Baillonville-2013-2014'!$B$5:$J$5</c:f>
              <c:numCache>
                <c:formatCode>#,##0</c:formatCode>
                <c:ptCount val="9"/>
                <c:pt idx="0">
                  <c:v>54000</c:v>
                </c:pt>
                <c:pt idx="1">
                  <c:v>520000</c:v>
                </c:pt>
                <c:pt idx="2">
                  <c:v>890000</c:v>
                </c:pt>
                <c:pt idx="3">
                  <c:v>136000</c:v>
                </c:pt>
                <c:pt idx="4">
                  <c:v>30000</c:v>
                </c:pt>
                <c:pt idx="5">
                  <c:v>420000</c:v>
                </c:pt>
                <c:pt idx="6">
                  <c:v>1000000</c:v>
                </c:pt>
                <c:pt idx="7">
                  <c:v>320000</c:v>
                </c:pt>
                <c:pt idx="8">
                  <c:v>31000</c:v>
                </c:pt>
              </c:numCache>
            </c:numRef>
          </c:val>
          <c:extLst>
            <c:ext xmlns:c16="http://schemas.microsoft.com/office/drawing/2014/chart" uri="{C3380CC4-5D6E-409C-BE32-E72D297353CC}">
              <c16:uniqueId val="{00000000-9AB1-4BEC-B329-5FF300FFF30C}"/>
            </c:ext>
          </c:extLst>
        </c:ser>
        <c:ser>
          <c:idx val="1"/>
          <c:order val="1"/>
          <c:tx>
            <c:strRef>
              <c:f>'Baillonville-2013-2014'!#REF!</c:f>
              <c:strCache>
                <c:ptCount val="1"/>
                <c:pt idx="0">
                  <c:v>#REF!</c:v>
                </c:pt>
              </c:strCache>
            </c:strRef>
          </c:tx>
          <c:spPr>
            <a:solidFill>
              <a:srgbClr val="FFFF99"/>
            </a:solidFill>
            <a:ln w="12700">
              <a:solidFill>
                <a:srgbClr val="000000"/>
              </a:solidFill>
              <a:prstDash val="solid"/>
            </a:ln>
          </c:spPr>
          <c:invertIfNegative val="0"/>
          <c:cat>
            <c:strRef>
              <c:f>'Baillonville-2013-2014'!$B$2:$J$2</c:f>
              <c:strCache>
                <c:ptCount val="9"/>
                <c:pt idx="0">
                  <c:v>Marque n° 1</c:v>
                </c:pt>
                <c:pt idx="1">
                  <c:v>Marque n° 2</c:v>
                </c:pt>
                <c:pt idx="2">
                  <c:v>Marque n° 3</c:v>
                </c:pt>
                <c:pt idx="3">
                  <c:v>Marque n° 4</c:v>
                </c:pt>
                <c:pt idx="4">
                  <c:v>Marque n° 5</c:v>
                </c:pt>
                <c:pt idx="5">
                  <c:v>Marque n° 6</c:v>
                </c:pt>
                <c:pt idx="6">
                  <c:v>Marque n° 7</c:v>
                </c:pt>
                <c:pt idx="7">
                  <c:v>Marque n° 8</c:v>
                </c:pt>
                <c:pt idx="8">
                  <c:v>Marque n°9</c:v>
                </c:pt>
              </c:strCache>
            </c:strRef>
          </c:cat>
          <c:val>
            <c:numRef>
              <c:f>'Baillonville-2013-2014'!#REF!</c:f>
              <c:numCache>
                <c:formatCode>General</c:formatCode>
                <c:ptCount val="1"/>
                <c:pt idx="0">
                  <c:v>1</c:v>
                </c:pt>
              </c:numCache>
            </c:numRef>
          </c:val>
          <c:extLst>
            <c:ext xmlns:c16="http://schemas.microsoft.com/office/drawing/2014/chart" uri="{C3380CC4-5D6E-409C-BE32-E72D297353CC}">
              <c16:uniqueId val="{00000001-9AB1-4BEC-B329-5FF300FFF30C}"/>
            </c:ext>
          </c:extLst>
        </c:ser>
        <c:ser>
          <c:idx val="2"/>
          <c:order val="2"/>
          <c:tx>
            <c:strRef>
              <c:f>'Baillonville-2013-2014'!#REF!</c:f>
              <c:strCache>
                <c:ptCount val="1"/>
                <c:pt idx="0">
                  <c:v>#REF!</c:v>
                </c:pt>
              </c:strCache>
            </c:strRef>
          </c:tx>
          <c:spPr>
            <a:solidFill>
              <a:srgbClr val="FFFFC0"/>
            </a:solidFill>
            <a:ln w="12700">
              <a:solidFill>
                <a:srgbClr val="000000"/>
              </a:solidFill>
              <a:prstDash val="solid"/>
            </a:ln>
          </c:spPr>
          <c:invertIfNegative val="0"/>
          <c:cat>
            <c:strRef>
              <c:f>'Baillonville-2013-2014'!$B$2:$J$2</c:f>
              <c:strCache>
                <c:ptCount val="9"/>
                <c:pt idx="0">
                  <c:v>Marque n° 1</c:v>
                </c:pt>
                <c:pt idx="1">
                  <c:v>Marque n° 2</c:v>
                </c:pt>
                <c:pt idx="2">
                  <c:v>Marque n° 3</c:v>
                </c:pt>
                <c:pt idx="3">
                  <c:v>Marque n° 4</c:v>
                </c:pt>
                <c:pt idx="4">
                  <c:v>Marque n° 5</c:v>
                </c:pt>
                <c:pt idx="5">
                  <c:v>Marque n° 6</c:v>
                </c:pt>
                <c:pt idx="6">
                  <c:v>Marque n° 7</c:v>
                </c:pt>
                <c:pt idx="7">
                  <c:v>Marque n° 8</c:v>
                </c:pt>
                <c:pt idx="8">
                  <c:v>Marque n°9</c:v>
                </c:pt>
              </c:strCache>
            </c:strRef>
          </c:cat>
          <c:val>
            <c:numRef>
              <c:f>'Baillonville-2013-2014'!#REF!</c:f>
              <c:numCache>
                <c:formatCode>General</c:formatCode>
                <c:ptCount val="1"/>
                <c:pt idx="0">
                  <c:v>1</c:v>
                </c:pt>
              </c:numCache>
            </c:numRef>
          </c:val>
          <c:extLst>
            <c:ext xmlns:c16="http://schemas.microsoft.com/office/drawing/2014/chart" uri="{C3380CC4-5D6E-409C-BE32-E72D297353CC}">
              <c16:uniqueId val="{00000002-9AB1-4BEC-B329-5FF300FFF30C}"/>
            </c:ext>
          </c:extLst>
        </c:ser>
        <c:ser>
          <c:idx val="3"/>
          <c:order val="3"/>
          <c:tx>
            <c:strRef>
              <c:f>'Baillonville-2013-2014'!#REF!</c:f>
              <c:strCache>
                <c:ptCount val="1"/>
                <c:pt idx="0">
                  <c:v>#REF!</c:v>
                </c:pt>
              </c:strCache>
            </c:strRef>
          </c:tx>
          <c:spPr>
            <a:solidFill>
              <a:srgbClr val="CCFFCC"/>
            </a:solidFill>
            <a:ln w="12700">
              <a:solidFill>
                <a:srgbClr val="000000"/>
              </a:solidFill>
              <a:prstDash val="solid"/>
            </a:ln>
          </c:spPr>
          <c:invertIfNegative val="0"/>
          <c:cat>
            <c:strRef>
              <c:f>'Baillonville-2013-2014'!$B$2:$J$2</c:f>
              <c:strCache>
                <c:ptCount val="9"/>
                <c:pt idx="0">
                  <c:v>Marque n° 1</c:v>
                </c:pt>
                <c:pt idx="1">
                  <c:v>Marque n° 2</c:v>
                </c:pt>
                <c:pt idx="2">
                  <c:v>Marque n° 3</c:v>
                </c:pt>
                <c:pt idx="3">
                  <c:v>Marque n° 4</c:v>
                </c:pt>
                <c:pt idx="4">
                  <c:v>Marque n° 5</c:v>
                </c:pt>
                <c:pt idx="5">
                  <c:v>Marque n° 6</c:v>
                </c:pt>
                <c:pt idx="6">
                  <c:v>Marque n° 7</c:v>
                </c:pt>
                <c:pt idx="7">
                  <c:v>Marque n° 8</c:v>
                </c:pt>
                <c:pt idx="8">
                  <c:v>Marque n°9</c:v>
                </c:pt>
              </c:strCache>
            </c:strRef>
          </c:cat>
          <c:val>
            <c:numRef>
              <c:f>'Baillonville-2013-2014'!#REF!</c:f>
              <c:numCache>
                <c:formatCode>General</c:formatCode>
                <c:ptCount val="1"/>
                <c:pt idx="0">
                  <c:v>1</c:v>
                </c:pt>
              </c:numCache>
            </c:numRef>
          </c:val>
          <c:extLst>
            <c:ext xmlns:c16="http://schemas.microsoft.com/office/drawing/2014/chart" uri="{C3380CC4-5D6E-409C-BE32-E72D297353CC}">
              <c16:uniqueId val="{00000003-9AB1-4BEC-B329-5FF300FFF30C}"/>
            </c:ext>
          </c:extLst>
        </c:ser>
        <c:ser>
          <c:idx val="4"/>
          <c:order val="4"/>
          <c:tx>
            <c:strRef>
              <c:f>'Baillonville-2013-2014'!#REF!</c:f>
              <c:strCache>
                <c:ptCount val="1"/>
                <c:pt idx="0">
                  <c:v>#REF!</c:v>
                </c:pt>
              </c:strCache>
            </c:strRef>
          </c:tx>
          <c:spPr>
            <a:solidFill>
              <a:srgbClr val="FF0000"/>
            </a:solidFill>
            <a:ln w="12700">
              <a:solidFill>
                <a:srgbClr val="000000"/>
              </a:solidFill>
              <a:prstDash val="solid"/>
            </a:ln>
          </c:spPr>
          <c:invertIfNegative val="0"/>
          <c:cat>
            <c:strRef>
              <c:f>'Baillonville-2013-2014'!$B$2:$J$2</c:f>
              <c:strCache>
                <c:ptCount val="9"/>
                <c:pt idx="0">
                  <c:v>Marque n° 1</c:v>
                </c:pt>
                <c:pt idx="1">
                  <c:v>Marque n° 2</c:v>
                </c:pt>
                <c:pt idx="2">
                  <c:v>Marque n° 3</c:v>
                </c:pt>
                <c:pt idx="3">
                  <c:v>Marque n° 4</c:v>
                </c:pt>
                <c:pt idx="4">
                  <c:v>Marque n° 5</c:v>
                </c:pt>
                <c:pt idx="5">
                  <c:v>Marque n° 6</c:v>
                </c:pt>
                <c:pt idx="6">
                  <c:v>Marque n° 7</c:v>
                </c:pt>
                <c:pt idx="7">
                  <c:v>Marque n° 8</c:v>
                </c:pt>
                <c:pt idx="8">
                  <c:v>Marque n°9</c:v>
                </c:pt>
              </c:strCache>
            </c:strRef>
          </c:cat>
          <c:val>
            <c:numRef>
              <c:f>'Baillonville-2013-2014'!#REF!</c:f>
              <c:numCache>
                <c:formatCode>General</c:formatCode>
                <c:ptCount val="1"/>
                <c:pt idx="0">
                  <c:v>1</c:v>
                </c:pt>
              </c:numCache>
            </c:numRef>
          </c:val>
          <c:extLst>
            <c:ext xmlns:c16="http://schemas.microsoft.com/office/drawing/2014/chart" uri="{C3380CC4-5D6E-409C-BE32-E72D297353CC}">
              <c16:uniqueId val="{00000004-9AB1-4BEC-B329-5FF300FFF30C}"/>
            </c:ext>
          </c:extLst>
        </c:ser>
        <c:ser>
          <c:idx val="5"/>
          <c:order val="5"/>
          <c:tx>
            <c:strRef>
              <c:f>'Baillonville-2013-2014'!#REF!</c:f>
              <c:strCache>
                <c:ptCount val="1"/>
                <c:pt idx="0">
                  <c:v>#REF!</c:v>
                </c:pt>
              </c:strCache>
            </c:strRef>
          </c:tx>
          <c:invertIfNegative val="0"/>
          <c:cat>
            <c:strRef>
              <c:f>'Baillonville-2013-2014'!$B$2:$J$2</c:f>
              <c:strCache>
                <c:ptCount val="9"/>
                <c:pt idx="0">
                  <c:v>Marque n° 1</c:v>
                </c:pt>
                <c:pt idx="1">
                  <c:v>Marque n° 2</c:v>
                </c:pt>
                <c:pt idx="2">
                  <c:v>Marque n° 3</c:v>
                </c:pt>
                <c:pt idx="3">
                  <c:v>Marque n° 4</c:v>
                </c:pt>
                <c:pt idx="4">
                  <c:v>Marque n° 5</c:v>
                </c:pt>
                <c:pt idx="5">
                  <c:v>Marque n° 6</c:v>
                </c:pt>
                <c:pt idx="6">
                  <c:v>Marque n° 7</c:v>
                </c:pt>
                <c:pt idx="7">
                  <c:v>Marque n° 8</c:v>
                </c:pt>
                <c:pt idx="8">
                  <c:v>Marque n°9</c:v>
                </c:pt>
              </c:strCache>
            </c:strRef>
          </c:cat>
          <c:val>
            <c:numRef>
              <c:f>'Baillonville-2013-2014'!#REF!</c:f>
              <c:numCache>
                <c:formatCode>General</c:formatCode>
                <c:ptCount val="1"/>
                <c:pt idx="0">
                  <c:v>1</c:v>
                </c:pt>
              </c:numCache>
            </c:numRef>
          </c:val>
          <c:extLst>
            <c:ext xmlns:c16="http://schemas.microsoft.com/office/drawing/2014/chart" uri="{C3380CC4-5D6E-409C-BE32-E72D297353CC}">
              <c16:uniqueId val="{00000005-9AB1-4BEC-B329-5FF300FFF30C}"/>
            </c:ext>
          </c:extLst>
        </c:ser>
        <c:dLbls>
          <c:showLegendKey val="0"/>
          <c:showVal val="0"/>
          <c:showCatName val="0"/>
          <c:showSerName val="0"/>
          <c:showPercent val="0"/>
          <c:showBubbleSize val="0"/>
        </c:dLbls>
        <c:gapWidth val="150"/>
        <c:axId val="170039552"/>
        <c:axId val="170057728"/>
      </c:barChart>
      <c:catAx>
        <c:axId val="170039552"/>
        <c:scaling>
          <c:orientation val="minMax"/>
        </c:scaling>
        <c:delete val="0"/>
        <c:axPos val="b"/>
        <c:numFmt formatCode="General" sourceLinked="1"/>
        <c:majorTickMark val="out"/>
        <c:minorTickMark val="none"/>
        <c:tickLblPos val="nextTo"/>
        <c:spPr>
          <a:ln w="3175">
            <a:solidFill>
              <a:srgbClr val="000000"/>
            </a:solidFill>
            <a:prstDash val="solid"/>
          </a:ln>
        </c:spPr>
        <c:txPr>
          <a:bodyPr rot="-5400000" vert="horz"/>
          <a:lstStyle/>
          <a:p>
            <a:pPr>
              <a:defRPr sz="1000" b="0" i="0" u="none" strike="noStrike" baseline="0">
                <a:solidFill>
                  <a:srgbClr val="000000"/>
                </a:solidFill>
                <a:latin typeface="Arial Narrow"/>
                <a:ea typeface="Arial Narrow"/>
                <a:cs typeface="Arial Narrow"/>
              </a:defRPr>
            </a:pPr>
            <a:endParaRPr lang="fr-FR"/>
          </a:p>
        </c:txPr>
        <c:crossAx val="170057728"/>
        <c:crosses val="autoZero"/>
        <c:auto val="1"/>
        <c:lblAlgn val="ctr"/>
        <c:lblOffset val="100"/>
        <c:tickLblSkip val="1"/>
        <c:tickMarkSkip val="1"/>
        <c:noMultiLvlLbl val="0"/>
      </c:catAx>
      <c:valAx>
        <c:axId val="170057728"/>
        <c:scaling>
          <c:orientation val="minMax"/>
          <c:min val="0"/>
        </c:scaling>
        <c:delete val="0"/>
        <c:axPos val="l"/>
        <c:numFmt formatCode="#,##0" sourceLinked="1"/>
        <c:majorTickMark val="out"/>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Arial Narrow"/>
                <a:ea typeface="Arial Narrow"/>
                <a:cs typeface="Arial Narrow"/>
              </a:defRPr>
            </a:pPr>
            <a:endParaRPr lang="fr-FR"/>
          </a:p>
        </c:txPr>
        <c:crossAx val="170039552"/>
        <c:crosses val="autoZero"/>
        <c:crossBetween val="between"/>
      </c:valAx>
      <c:spPr>
        <a:noFill/>
        <a:ln w="3175">
          <a:solidFill>
            <a:srgbClr val="000000"/>
          </a:solidFill>
          <a:prstDash val="solid"/>
        </a:ln>
      </c:spPr>
    </c:plotArea>
    <c:plotVisOnly val="1"/>
    <c:dispBlanksAs val="gap"/>
    <c:showDLblsOverMax val="0"/>
  </c:chart>
  <c:spPr>
    <a:solidFill>
      <a:srgbClr val="FFFFFF"/>
    </a:solidFill>
    <a:ln w="9525">
      <a:noFill/>
    </a:ln>
  </c:spPr>
  <c:txPr>
    <a:bodyPr/>
    <a:lstStyle/>
    <a:p>
      <a:pPr>
        <a:defRPr sz="1600" b="0" i="0" u="none" strike="noStrike" baseline="0">
          <a:solidFill>
            <a:srgbClr val="000000"/>
          </a:solidFill>
          <a:latin typeface="Arial"/>
          <a:ea typeface="Arial"/>
          <a:cs typeface="Arial"/>
        </a:defRPr>
      </a:pPr>
      <a:endParaRPr lang="fr-FR"/>
    </a:p>
  </c:tx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42.emf"/></Relationships>
</file>

<file path=ppt/drawings/drawing1.xml><?xml version="1.0" encoding="utf-8"?>
<c:userShapes xmlns:c="http://schemas.openxmlformats.org/drawingml/2006/chart">
  <cdr:relSizeAnchor xmlns:cdr="http://schemas.openxmlformats.org/drawingml/2006/chartDrawing">
    <cdr:from>
      <cdr:x>0.36796</cdr:x>
      <cdr:y>0.16579</cdr:y>
    </cdr:from>
    <cdr:to>
      <cdr:x>0.69318</cdr:x>
      <cdr:y>0.4642</cdr:y>
    </cdr:to>
    <cdr:sp macro="" textlink="">
      <cdr:nvSpPr>
        <cdr:cNvPr id="2" name="ZoneTexte 1"/>
        <cdr:cNvSpPr txBox="1"/>
      </cdr:nvSpPr>
      <cdr:spPr>
        <a:xfrm xmlns:a="http://schemas.openxmlformats.org/drawingml/2006/main">
          <a:off x="2051720" y="360040"/>
          <a:ext cx="1813400" cy="6480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de-DE" sz="1100" dirty="0" err="1"/>
            <a:t>Nombre</a:t>
          </a:r>
          <a:r>
            <a:rPr lang="de-DE" sz="1100" dirty="0"/>
            <a:t> </a:t>
          </a:r>
          <a:r>
            <a:rPr lang="de-DE" sz="1100" dirty="0" err="1"/>
            <a:t>annuel</a:t>
          </a:r>
          <a:r>
            <a:rPr lang="de-DE" sz="1100" dirty="0"/>
            <a:t> de </a:t>
          </a:r>
          <a:r>
            <a:rPr lang="de-DE" sz="1100" dirty="0" err="1"/>
            <a:t>passages</a:t>
          </a:r>
          <a:r>
            <a:rPr lang="de-DE" sz="1100" dirty="0"/>
            <a:t> de </a:t>
          </a:r>
          <a:r>
            <a:rPr lang="de-DE" sz="1100" dirty="0" err="1"/>
            <a:t>roues</a:t>
          </a:r>
          <a:endParaRPr lang="de-DE" sz="1100" dirty="0"/>
        </a:p>
      </cdr:txBody>
    </cdr:sp>
  </cdr:relSizeAnchor>
  <cdr:relSizeAnchor xmlns:cdr="http://schemas.openxmlformats.org/drawingml/2006/chartDrawing">
    <cdr:from>
      <cdr:x>0</cdr:x>
      <cdr:y>0</cdr:y>
    </cdr:from>
    <cdr:to>
      <cdr:x>1</cdr:x>
      <cdr:y>1</cdr:y>
    </cdr:to>
    <cdr:pic>
      <cdr:nvPicPr>
        <cdr:cNvPr id="3" name="Image 2">
          <a:extLst xmlns:a="http://schemas.openxmlformats.org/drawingml/2006/main">
            <a:ext uri="{FF2B5EF4-FFF2-40B4-BE49-F238E27FC236}">
              <a16:creationId xmlns:a16="http://schemas.microsoft.com/office/drawing/2014/main" id="{CDB180A9-3B1F-44A2-9803-80478852EC71}"/>
            </a:ext>
          </a:extLst>
        </cdr:cNvPr>
        <cdr:cNvPicPr/>
      </cdr:nvPicPr>
      <cdr:blipFill>
        <a:blip xmlns:a="http://schemas.openxmlformats.org/drawingml/2006/main" xmlns:r="http://schemas.openxmlformats.org/officeDocument/2006/relationships" r:embed="rId1" cstate="print"/>
        <a:srcRect xmlns:a="http://schemas.openxmlformats.org/drawingml/2006/main"/>
        <a:stretch xmlns:a="http://schemas.openxmlformats.org/drawingml/2006/main">
          <a:fillRect/>
        </a:stretch>
      </cdr:blipFill>
      <cdr:spPr bwMode="auto">
        <a:xfrm xmlns:a="http://schemas.openxmlformats.org/drawingml/2006/main">
          <a:off x="0" y="0"/>
          <a:ext cx="6002640" cy="2171700"/>
        </a:xfrm>
        <a:prstGeom xmlns:a="http://schemas.openxmlformats.org/drawingml/2006/main" prst="rect">
          <a:avLst/>
        </a:prstGeom>
        <a:noFill xmlns:a="http://schemas.openxmlformats.org/drawingml/2006/main"/>
        <a:ln xmlns:a="http://schemas.openxmlformats.org/drawingml/2006/main" w="9525">
          <a:noFill/>
          <a:miter lim="800000"/>
          <a:headEnd/>
          <a:tailEnd/>
        </a:ln>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EF8B1-4E5B-4008-B34F-0F8F4DEC1A6C}" type="datetimeFigureOut">
              <a:rPr lang="fr-BE" smtClean="0"/>
              <a:t>16-11-22</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56CB70-90B8-4761-8AC0-E06B7E431CD7}" type="slidenum">
              <a:rPr lang="fr-BE" smtClean="0"/>
              <a:t>‹N°›</a:t>
            </a:fld>
            <a:endParaRPr lang="fr-BE"/>
          </a:p>
        </p:txBody>
      </p:sp>
    </p:spTree>
    <p:extLst>
      <p:ext uri="{BB962C8B-B14F-4D97-AF65-F5344CB8AC3E}">
        <p14:creationId xmlns:p14="http://schemas.microsoft.com/office/powerpoint/2010/main" val="3942285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Roue de mesure incliné de 20° par rapport au sens du déplacement du véhicule, c’est l’ange d’envirage. Lorsque la roue de mesure est posé au sol de l’eau est projeté  Tout cela simule un dérapage dans un virage sur sol mouillé. Lorsque le véhicule roule la roue de mesure aura tendance à se mettre droite, cette force est mesurée avec un capteur placé derrière la roue et c’est avec celle-ci qu’on détermine le coefficient de frottement </a:t>
            </a:r>
            <a:r>
              <a:rPr lang="fr-BE" dirty="0" err="1"/>
              <a:t>transveral</a:t>
            </a:r>
            <a:r>
              <a:rPr lang="fr-BE" dirty="0"/>
              <a:t> , CFT = FH/200kgs</a:t>
            </a:r>
          </a:p>
        </p:txBody>
      </p:sp>
      <p:sp>
        <p:nvSpPr>
          <p:cNvPr id="4" name="Espace réservé du numéro de diapositive 3"/>
          <p:cNvSpPr>
            <a:spLocks noGrp="1"/>
          </p:cNvSpPr>
          <p:nvPr>
            <p:ph type="sldNum" sz="quarter" idx="5"/>
          </p:nvPr>
        </p:nvSpPr>
        <p:spPr/>
        <p:txBody>
          <a:bodyPr/>
          <a:lstStyle/>
          <a:p>
            <a:fld id="{9C56CB70-90B8-4761-8AC0-E06B7E431CD7}" type="slidenum">
              <a:rPr lang="fr-BE" smtClean="0"/>
              <a:t>12</a:t>
            </a:fld>
            <a:endParaRPr lang="fr-BE"/>
          </a:p>
        </p:txBody>
      </p:sp>
    </p:spTree>
    <p:extLst>
      <p:ext uri="{BB962C8B-B14F-4D97-AF65-F5344CB8AC3E}">
        <p14:creationId xmlns:p14="http://schemas.microsoft.com/office/powerpoint/2010/main" val="1937089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Dans les remorques, il y a un pendule qui oscille en fonction du profil de la route. Suivant de l’angle du pendule par rapport à l’horizontale, un  courant électrique est envoyé à l’ordinateur qui calcule le coefficient de planéité, </a:t>
            </a:r>
          </a:p>
        </p:txBody>
      </p:sp>
      <p:sp>
        <p:nvSpPr>
          <p:cNvPr id="4" name="Espace réservé du numéro de diapositive 3"/>
          <p:cNvSpPr>
            <a:spLocks noGrp="1"/>
          </p:cNvSpPr>
          <p:nvPr>
            <p:ph type="sldNum" sz="quarter" idx="5"/>
          </p:nvPr>
        </p:nvSpPr>
        <p:spPr/>
        <p:txBody>
          <a:bodyPr/>
          <a:lstStyle/>
          <a:p>
            <a:fld id="{9C56CB70-90B8-4761-8AC0-E06B7E431CD7}" type="slidenum">
              <a:rPr lang="fr-BE" smtClean="0"/>
              <a:t>13</a:t>
            </a:fld>
            <a:endParaRPr lang="fr-BE"/>
          </a:p>
        </p:txBody>
      </p:sp>
    </p:spTree>
    <p:extLst>
      <p:ext uri="{BB962C8B-B14F-4D97-AF65-F5344CB8AC3E}">
        <p14:creationId xmlns:p14="http://schemas.microsoft.com/office/powerpoint/2010/main" val="417844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Envoie un faisceau lumineux sur le marquage et mesure la réflexion de celui-ci,  </a:t>
            </a:r>
          </a:p>
          <a:p>
            <a:endParaRPr lang="fr-BE" dirty="0"/>
          </a:p>
          <a:p>
            <a:r>
              <a:rPr lang="fr-BE" dirty="0"/>
              <a:t>On mesure la réflexion du marquage, </a:t>
            </a:r>
          </a:p>
        </p:txBody>
      </p:sp>
      <p:sp>
        <p:nvSpPr>
          <p:cNvPr id="4" name="Espace réservé du numéro de diapositive 3"/>
          <p:cNvSpPr>
            <a:spLocks noGrp="1"/>
          </p:cNvSpPr>
          <p:nvPr>
            <p:ph type="sldNum" sz="quarter" idx="5"/>
          </p:nvPr>
        </p:nvSpPr>
        <p:spPr/>
        <p:txBody>
          <a:bodyPr/>
          <a:lstStyle/>
          <a:p>
            <a:fld id="{9C56CB70-90B8-4761-8AC0-E06B7E431CD7}" type="slidenum">
              <a:rPr lang="fr-BE" smtClean="0"/>
              <a:t>14</a:t>
            </a:fld>
            <a:endParaRPr lang="fr-BE"/>
          </a:p>
        </p:txBody>
      </p:sp>
    </p:spTree>
    <p:extLst>
      <p:ext uri="{BB962C8B-B14F-4D97-AF65-F5344CB8AC3E}">
        <p14:creationId xmlns:p14="http://schemas.microsoft.com/office/powerpoint/2010/main" val="88950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1) Envoyer par cellule qualité </a:t>
            </a:r>
            <a:r>
              <a:rPr lang="fr-BE" dirty="0" err="1"/>
              <a:t>DTs</a:t>
            </a:r>
            <a:endParaRPr lang="fr-BE" dirty="0"/>
          </a:p>
        </p:txBody>
      </p:sp>
      <p:sp>
        <p:nvSpPr>
          <p:cNvPr id="4" name="Espace réservé du numéro de diapositive 3"/>
          <p:cNvSpPr>
            <a:spLocks noGrp="1"/>
          </p:cNvSpPr>
          <p:nvPr>
            <p:ph type="sldNum" sz="quarter" idx="5"/>
          </p:nvPr>
        </p:nvSpPr>
        <p:spPr/>
        <p:txBody>
          <a:bodyPr/>
          <a:lstStyle/>
          <a:p>
            <a:fld id="{9C56CB70-90B8-4761-8AC0-E06B7E431CD7}" type="slidenum">
              <a:rPr lang="fr-BE" smtClean="0"/>
              <a:t>15</a:t>
            </a:fld>
            <a:endParaRPr lang="fr-BE"/>
          </a:p>
        </p:txBody>
      </p:sp>
    </p:spTree>
    <p:extLst>
      <p:ext uri="{BB962C8B-B14F-4D97-AF65-F5344CB8AC3E}">
        <p14:creationId xmlns:p14="http://schemas.microsoft.com/office/powerpoint/2010/main" val="4247139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730CC028-33DD-4E85-AB51-914B3EAB8CE2}" type="slidenum">
              <a:rPr lang="fr-FR" smtClean="0"/>
              <a:pPr/>
              <a:t>32</a:t>
            </a:fld>
            <a:endParaRPr lang="fr-FR"/>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64713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lstStyle/>
          <a:p>
            <a:pPr algn="r"/>
            <a:fld id="{1EDF7A93-0654-4F68-887D-12E8BFF2D12D}" type="slidenum">
              <a:rPr lang="fr-FR" sz="1200"/>
              <a:pPr algn="r"/>
              <a:t>33</a:t>
            </a:fld>
            <a:endParaRPr lang="fr-FR" sz="1200"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fr-FR" dirty="0">
              <a:latin typeface="Times New Roman" pitchFamily="18" charset="0"/>
              <a:ea typeface="Geneva" pitchFamily="6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9B4E9256-6C83-4590-A45A-105E7E28FCF3}" type="slidenum">
              <a:rPr lang="fr-FR" smtClean="0"/>
              <a:pPr/>
              <a:t>35</a:t>
            </a:fld>
            <a:endParaRPr lang="fr-FR"/>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E954DCDA-FCB6-408B-9B4B-9C202351EEF6}" type="slidenum">
              <a:rPr lang="fr-FR" smtClean="0"/>
              <a:pPr/>
              <a:t>37</a:t>
            </a:fld>
            <a:endParaRPr lang="fr-FR"/>
          </a:p>
        </p:txBody>
      </p:sp>
      <p:sp>
        <p:nvSpPr>
          <p:cNvPr id="385027"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a:fld id="{81639C72-A362-4493-A7B3-6250A47EAE87}" type="slidenum">
              <a:rPr lang="fr-FR" sz="1300"/>
              <a:pPr algn="r"/>
              <a:t>37</a:t>
            </a:fld>
            <a:endParaRPr lang="fr-FR" sz="1300" dirty="0"/>
          </a:p>
        </p:txBody>
      </p:sp>
      <p:sp>
        <p:nvSpPr>
          <p:cNvPr id="385028" name="Rectangle 2"/>
          <p:cNvSpPr>
            <a:spLocks noGrp="1" noRot="1" noChangeAspect="1" noChangeArrowheads="1" noTextEdit="1"/>
          </p:cNvSpPr>
          <p:nvPr>
            <p:ph type="sldImg"/>
          </p:nvPr>
        </p:nvSpPr>
        <p:spPr>
          <a:ln/>
        </p:spPr>
      </p:sp>
      <p:sp>
        <p:nvSpPr>
          <p:cNvPr id="385029" name="Rectangle 3"/>
          <p:cNvSpPr>
            <a:spLocks noGrp="1" noChangeArrowheads="1"/>
          </p:cNvSpPr>
          <p:nvPr>
            <p:ph type="body" idx="1"/>
          </p:nvPr>
        </p:nvSpPr>
        <p:spPr>
          <a:noFill/>
          <a:ln/>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lstStyle/>
          <a:p>
            <a:pPr algn="r"/>
            <a:fld id="{31B0DBCE-7C02-4124-BAA6-5F5946781EE9}" type="slidenum">
              <a:rPr lang="fr-FR" sz="1200"/>
              <a:pPr algn="r"/>
              <a:t>38</a:t>
            </a:fld>
            <a:endParaRPr lang="fr-FR" sz="1200" dirty="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fr-FR" dirty="0">
              <a:latin typeface="Times New Roman" pitchFamily="18" charset="0"/>
              <a:ea typeface="Geneva" pitchFamily="6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23" name="Imag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882289" cy="2160000"/>
          </a:xfrm>
          <a:prstGeom prst="rect">
            <a:avLst/>
          </a:prstGeom>
        </p:spPr>
      </p:pic>
      <p:sp>
        <p:nvSpPr>
          <p:cNvPr id="36" name="Rectangle 35"/>
          <p:cNvSpPr/>
          <p:nvPr userDrawn="1"/>
        </p:nvSpPr>
        <p:spPr>
          <a:xfrm>
            <a:off x="0" y="4248000"/>
            <a:ext cx="3078788" cy="900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 name="Titre 1"/>
          <p:cNvSpPr>
            <a:spLocks noGrp="1"/>
          </p:cNvSpPr>
          <p:nvPr>
            <p:ph type="ctrTitle" hasCustomPrompt="1"/>
          </p:nvPr>
        </p:nvSpPr>
        <p:spPr>
          <a:xfrm>
            <a:off x="1362364" y="2880000"/>
            <a:ext cx="7060578" cy="1544400"/>
          </a:xfrm>
        </p:spPr>
        <p:txBody>
          <a:bodyPr anchor="t">
            <a:normAutofit/>
          </a:bodyPr>
          <a:lstStyle>
            <a:lvl1pPr algn="l">
              <a:defRPr sz="3000" b="1">
                <a:solidFill>
                  <a:srgbClr val="49C5B1"/>
                </a:solidFill>
              </a:defRPr>
            </a:lvl1pPr>
          </a:lstStyle>
          <a:p>
            <a:r>
              <a:rPr lang="fr-FR" dirty="0"/>
              <a:t>CLIQUEZ ET MODIFIEZ LE TITRE</a:t>
            </a:r>
          </a:p>
        </p:txBody>
      </p:sp>
      <p:sp>
        <p:nvSpPr>
          <p:cNvPr id="6" name="Rectangle 5"/>
          <p:cNvSpPr/>
          <p:nvPr userDrawn="1"/>
        </p:nvSpPr>
        <p:spPr>
          <a:xfrm>
            <a:off x="8422942" y="459551"/>
            <a:ext cx="721058" cy="900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038666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CLIQUEZ ET MODIFIEZ LE TITRE</a:t>
            </a:r>
          </a:p>
        </p:txBody>
      </p:sp>
      <p:sp>
        <p:nvSpPr>
          <p:cNvPr id="3" name="Espace réservé de la date 2"/>
          <p:cNvSpPr>
            <a:spLocks noGrp="1"/>
          </p:cNvSpPr>
          <p:nvPr>
            <p:ph type="dt" sz="half" idx="10"/>
          </p:nvPr>
        </p:nvSpPr>
        <p:spPr>
          <a:xfrm>
            <a:off x="457200" y="4767263"/>
            <a:ext cx="2133600" cy="273844"/>
          </a:xfrm>
          <a:prstGeom prst="rect">
            <a:avLst/>
          </a:prstGeom>
        </p:spPr>
        <p:txBody>
          <a:bodyPr/>
          <a:lstStyle/>
          <a:p>
            <a:fld id="{CCC28A88-5124-4937-873A-9E66BD4F2CCC}" type="datetime1">
              <a:rPr lang="fr-FR" smtClean="0"/>
              <a:t>16/11/2022</a:t>
            </a:fld>
            <a:endParaRPr lang="fr-FR"/>
          </a:p>
        </p:txBody>
      </p:sp>
      <p:sp>
        <p:nvSpPr>
          <p:cNvPr id="4" name="Espace réservé du pied de page 3"/>
          <p:cNvSpPr>
            <a:spLocks noGrp="1"/>
          </p:cNvSpPr>
          <p:nvPr>
            <p:ph type="ftr" sz="quarter" idx="11"/>
          </p:nvPr>
        </p:nvSpPr>
        <p:spPr>
          <a:xfrm>
            <a:off x="3124200" y="4767263"/>
            <a:ext cx="2895600" cy="273844"/>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553200" y="4767263"/>
            <a:ext cx="2133600" cy="273844"/>
          </a:xfrm>
          <a:prstGeom prst="rect">
            <a:avLst/>
          </a:prstGeom>
        </p:spPr>
        <p:txBody>
          <a:bodyPr/>
          <a:lstStyle/>
          <a:p>
            <a:fld id="{2E794143-8163-F543-A4DC-FC997488DC9F}" type="slidenum">
              <a:rPr lang="fr-FR" smtClean="0"/>
              <a:pPr/>
              <a:t>‹N°›</a:t>
            </a:fld>
            <a:endParaRPr lang="fr-FR"/>
          </a:p>
        </p:txBody>
      </p:sp>
    </p:spTree>
    <p:extLst>
      <p:ext uri="{BB962C8B-B14F-4D97-AF65-F5344CB8AC3E}">
        <p14:creationId xmlns:p14="http://schemas.microsoft.com/office/powerpoint/2010/main" val="325658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4767263"/>
            <a:ext cx="2133600" cy="273844"/>
          </a:xfrm>
          <a:prstGeom prst="rect">
            <a:avLst/>
          </a:prstGeom>
        </p:spPr>
        <p:txBody>
          <a:bodyPr/>
          <a:lstStyle/>
          <a:p>
            <a:fld id="{13DB34F9-7FB0-4778-B424-EE55AB2902C9}" type="datetime1">
              <a:rPr lang="fr-FR" smtClean="0"/>
              <a:t>16/11/2022</a:t>
            </a:fld>
            <a:endParaRPr lang="fr-FR"/>
          </a:p>
        </p:txBody>
      </p:sp>
      <p:sp>
        <p:nvSpPr>
          <p:cNvPr id="3" name="Espace réservé du pied de page 2"/>
          <p:cNvSpPr>
            <a:spLocks noGrp="1"/>
          </p:cNvSpPr>
          <p:nvPr>
            <p:ph type="ftr" sz="quarter" idx="11"/>
          </p:nvPr>
        </p:nvSpPr>
        <p:spPr>
          <a:xfrm>
            <a:off x="3124200" y="4767263"/>
            <a:ext cx="2895600" cy="273844"/>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4767263"/>
            <a:ext cx="2133600" cy="273844"/>
          </a:xfrm>
          <a:prstGeom prst="rect">
            <a:avLst/>
          </a:prstGeom>
        </p:spPr>
        <p:txBody>
          <a:bodyPr/>
          <a:lstStyle/>
          <a:p>
            <a:fld id="{2E794143-8163-F543-A4DC-FC997488DC9F}" type="slidenum">
              <a:rPr lang="fr-FR" smtClean="0"/>
              <a:pPr/>
              <a:t>‹N°›</a:t>
            </a:fld>
            <a:endParaRPr lang="fr-FR"/>
          </a:p>
        </p:txBody>
      </p:sp>
    </p:spTree>
    <p:extLst>
      <p:ext uri="{BB962C8B-B14F-4D97-AF65-F5344CB8AC3E}">
        <p14:creationId xmlns:p14="http://schemas.microsoft.com/office/powerpoint/2010/main" val="2018616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1" y="204787"/>
            <a:ext cx="3008313" cy="871538"/>
          </a:xfrm>
        </p:spPr>
        <p:txBody>
          <a:bodyPr anchor="b"/>
          <a:lstStyle>
            <a:lvl1pPr algn="l">
              <a:defRPr sz="2000" b="1"/>
            </a:lvl1pPr>
          </a:lstStyle>
          <a:p>
            <a:r>
              <a:rPr lang="fr-FR" dirty="0"/>
              <a:t>CLIQUEZ ET MODIFIEZ LE TITRE</a:t>
            </a:r>
          </a:p>
        </p:txBody>
      </p:sp>
      <p:sp>
        <p:nvSpPr>
          <p:cNvPr id="3" name="Espace réservé du contenu 2"/>
          <p:cNvSpPr>
            <a:spLocks noGrp="1"/>
          </p:cNvSpPr>
          <p:nvPr>
            <p:ph idx="1"/>
          </p:nvPr>
        </p:nvSpPr>
        <p:spPr>
          <a:xfrm>
            <a:off x="3575050" y="204788"/>
            <a:ext cx="5111750" cy="4389835"/>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4767263"/>
            <a:ext cx="2133600" cy="273844"/>
          </a:xfrm>
          <a:prstGeom prst="rect">
            <a:avLst/>
          </a:prstGeom>
        </p:spPr>
        <p:txBody>
          <a:bodyPr/>
          <a:lstStyle/>
          <a:p>
            <a:fld id="{34C5CDF7-60C0-43E7-9E56-D24E8D86D9DF}" type="datetime1">
              <a:rPr lang="fr-FR" smtClean="0"/>
              <a:t>16/11/2022</a:t>
            </a:fld>
            <a:endParaRPr lang="fr-FR"/>
          </a:p>
        </p:txBody>
      </p:sp>
      <p:sp>
        <p:nvSpPr>
          <p:cNvPr id="6" name="Espace réservé du pied de page 5"/>
          <p:cNvSpPr>
            <a:spLocks noGrp="1"/>
          </p:cNvSpPr>
          <p:nvPr>
            <p:ph type="ftr" sz="quarter" idx="11"/>
          </p:nvPr>
        </p:nvSpPr>
        <p:spPr>
          <a:xfrm>
            <a:off x="3124200" y="4767263"/>
            <a:ext cx="2895600" cy="273844"/>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4767263"/>
            <a:ext cx="2133600" cy="273844"/>
          </a:xfrm>
          <a:prstGeom prst="rect">
            <a:avLst/>
          </a:prstGeom>
        </p:spPr>
        <p:txBody>
          <a:bodyPr/>
          <a:lstStyle/>
          <a:p>
            <a:fld id="{2E794143-8163-F543-A4DC-FC997488DC9F}" type="slidenum">
              <a:rPr lang="fr-FR" smtClean="0"/>
              <a:pPr/>
              <a:t>‹N°›</a:t>
            </a:fld>
            <a:endParaRPr lang="fr-FR"/>
          </a:p>
        </p:txBody>
      </p:sp>
    </p:spTree>
    <p:extLst>
      <p:ext uri="{BB962C8B-B14F-4D97-AF65-F5344CB8AC3E}">
        <p14:creationId xmlns:p14="http://schemas.microsoft.com/office/powerpoint/2010/main" val="2846237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2288" y="3600450"/>
            <a:ext cx="5486400" cy="425054"/>
          </a:xfrm>
        </p:spPr>
        <p:txBody>
          <a:bodyPr anchor="b"/>
          <a:lstStyle>
            <a:lvl1pPr algn="l">
              <a:defRPr sz="2000" b="1"/>
            </a:lvl1pPr>
          </a:lstStyle>
          <a:p>
            <a:r>
              <a:rPr lang="fr-FR" dirty="0"/>
              <a:t>CLIQUEZ ET MODIFIEZ LE TITRE</a:t>
            </a: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895069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CLIQUEZ ET MODIFIEZ LE TITRE</a:t>
            </a:r>
          </a:p>
        </p:txBody>
      </p:sp>
      <p:sp>
        <p:nvSpPr>
          <p:cNvPr id="3" name="Espace réservé du texte vertical 2"/>
          <p:cNvSpPr>
            <a:spLocks noGrp="1"/>
          </p:cNvSpPr>
          <p:nvPr>
            <p:ph type="body" orient="vert" idx="1"/>
          </p:nvPr>
        </p:nvSpPr>
        <p:spPr/>
        <p:txBody>
          <a:bodyPr vert="eaVe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116621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6629400" y="154781"/>
            <a:ext cx="2057400" cy="3290888"/>
          </a:xfrm>
        </p:spPr>
        <p:txBody>
          <a:bodyPr vert="eaVert"/>
          <a:lstStyle/>
          <a:p>
            <a:r>
              <a:rPr lang="fr-FR" dirty="0"/>
              <a:t>CLIQUEZ ET MODIFIEZ LE TITRE</a:t>
            </a:r>
          </a:p>
        </p:txBody>
      </p:sp>
      <p:sp>
        <p:nvSpPr>
          <p:cNvPr id="3" name="Espace réservé du texte vertical 2"/>
          <p:cNvSpPr>
            <a:spLocks noGrp="1"/>
          </p:cNvSpPr>
          <p:nvPr>
            <p:ph type="body" orient="vert" idx="1"/>
          </p:nvPr>
        </p:nvSpPr>
        <p:spPr>
          <a:xfrm>
            <a:off x="457200" y="154781"/>
            <a:ext cx="6019800" cy="329088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22337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709EBF-B415-4F41-9708-8BDD48EAC9C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D5DDFC0-5B08-46E4-B500-9F52E6B3CD2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885E65C-EEA9-45A4-99CD-F6E759C272F6}"/>
              </a:ext>
            </a:extLst>
          </p:cNvPr>
          <p:cNvSpPr>
            <a:spLocks noGrp="1"/>
          </p:cNvSpPr>
          <p:nvPr>
            <p:ph type="dt" sz="half" idx="10"/>
          </p:nvPr>
        </p:nvSpPr>
        <p:spPr/>
        <p:txBody>
          <a:bodyPr/>
          <a:lstStyle/>
          <a:p>
            <a:fld id="{CE0E77B7-DBBD-4BB2-BC71-8108C5CD25CE}" type="datetimeFigureOut">
              <a:rPr lang="fr-FR" smtClean="0"/>
              <a:t>16/11/2022</a:t>
            </a:fld>
            <a:endParaRPr lang="fr-FR"/>
          </a:p>
        </p:txBody>
      </p:sp>
      <p:sp>
        <p:nvSpPr>
          <p:cNvPr id="5" name="Espace réservé du pied de page 4">
            <a:extLst>
              <a:ext uri="{FF2B5EF4-FFF2-40B4-BE49-F238E27FC236}">
                <a16:creationId xmlns:a16="http://schemas.microsoft.com/office/drawing/2014/main" id="{F4950C92-7F9C-4D8E-A186-B221C7D7EF5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0C3F470-9B54-4045-AE81-021CA451DED5}"/>
              </a:ext>
            </a:extLst>
          </p:cNvPr>
          <p:cNvSpPr>
            <a:spLocks noGrp="1"/>
          </p:cNvSpPr>
          <p:nvPr>
            <p:ph type="sldNum" sz="quarter" idx="12"/>
          </p:nvPr>
        </p:nvSpPr>
        <p:spPr/>
        <p:txBody>
          <a:bodyPr/>
          <a:lstStyle/>
          <a:p>
            <a:fld id="{AAEED278-709F-4979-AF76-5CEF4CC80EB6}" type="slidenum">
              <a:rPr lang="fr-FR" smtClean="0"/>
              <a:t>‹N°›</a:t>
            </a:fld>
            <a:endParaRPr lang="fr-FR"/>
          </a:p>
        </p:txBody>
      </p:sp>
    </p:spTree>
    <p:extLst>
      <p:ext uri="{BB962C8B-B14F-4D97-AF65-F5344CB8AC3E}">
        <p14:creationId xmlns:p14="http://schemas.microsoft.com/office/powerpoint/2010/main" val="1588520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6AFDE2-A852-4497-859B-04AFF86FBE1F}"/>
              </a:ext>
            </a:extLst>
          </p:cNvPr>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endParaRPr lang="fr-BE"/>
          </a:p>
        </p:txBody>
      </p:sp>
      <p:sp>
        <p:nvSpPr>
          <p:cNvPr id="3" name="Sous-titre 2">
            <a:extLst>
              <a:ext uri="{FF2B5EF4-FFF2-40B4-BE49-F238E27FC236}">
                <a16:creationId xmlns:a16="http://schemas.microsoft.com/office/drawing/2014/main" id="{67030542-DC74-4D76-AEED-FF1DF5704E9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CE2F3C64-AEFA-4DBA-9178-71F9D24BB691}"/>
              </a:ext>
            </a:extLst>
          </p:cNvPr>
          <p:cNvSpPr>
            <a:spLocks noGrp="1"/>
          </p:cNvSpPr>
          <p:nvPr>
            <p:ph type="dt" sz="half" idx="10"/>
          </p:nvPr>
        </p:nvSpPr>
        <p:spPr>
          <a:xfrm>
            <a:off x="252132" y="4767263"/>
            <a:ext cx="2057400" cy="273844"/>
          </a:xfrm>
        </p:spPr>
        <p:txBody>
          <a:bodyPr/>
          <a:lstStyle/>
          <a:p>
            <a:fld id="{99F81779-B171-4BE0-AD54-D760D3930C8B}" type="datetime1">
              <a:rPr lang="fr-FR" smtClean="0"/>
              <a:t>16/11/2022</a:t>
            </a:fld>
            <a:endParaRPr lang="fr-BE" dirty="0"/>
          </a:p>
        </p:txBody>
      </p:sp>
      <p:sp>
        <p:nvSpPr>
          <p:cNvPr id="5" name="Espace réservé du pied de page 4">
            <a:extLst>
              <a:ext uri="{FF2B5EF4-FFF2-40B4-BE49-F238E27FC236}">
                <a16:creationId xmlns:a16="http://schemas.microsoft.com/office/drawing/2014/main" id="{232EF863-5BC5-4123-ADE6-11FD28C305CD}"/>
              </a:ext>
            </a:extLst>
          </p:cNvPr>
          <p:cNvSpPr>
            <a:spLocks noGrp="1"/>
          </p:cNvSpPr>
          <p:nvPr>
            <p:ph type="ftr" sz="quarter" idx="11"/>
          </p:nvPr>
        </p:nvSpPr>
        <p:spPr>
          <a:xfrm>
            <a:off x="7651377" y="4767263"/>
            <a:ext cx="1228500" cy="273844"/>
          </a:xfrm>
        </p:spPr>
        <p:txBody>
          <a:bodyPr/>
          <a:lstStyle>
            <a:lvl1pPr algn="r">
              <a:defRPr/>
            </a:lvl1pPr>
          </a:lstStyle>
          <a:p>
            <a:endParaRPr lang="fr-BE" dirty="0"/>
          </a:p>
        </p:txBody>
      </p:sp>
      <p:sp>
        <p:nvSpPr>
          <p:cNvPr id="6" name="Espace réservé du numéro de diapositive 5">
            <a:extLst>
              <a:ext uri="{FF2B5EF4-FFF2-40B4-BE49-F238E27FC236}">
                <a16:creationId xmlns:a16="http://schemas.microsoft.com/office/drawing/2014/main" id="{10CA5593-F63F-4ECC-BA15-6B5317702253}"/>
              </a:ext>
            </a:extLst>
          </p:cNvPr>
          <p:cNvSpPr>
            <a:spLocks noGrp="1"/>
          </p:cNvSpPr>
          <p:nvPr>
            <p:ph type="sldNum" sz="quarter" idx="12"/>
          </p:nvPr>
        </p:nvSpPr>
        <p:spPr>
          <a:xfrm>
            <a:off x="3543300" y="4767263"/>
            <a:ext cx="2057400" cy="273844"/>
          </a:xfrm>
        </p:spPr>
        <p:txBody>
          <a:bodyPr/>
          <a:lstStyle/>
          <a:p>
            <a:fld id="{A2F73867-FCFA-4D22-8DF6-12F519956113}" type="slidenum">
              <a:rPr lang="fr-BE" smtClean="0"/>
              <a:t>‹N°›</a:t>
            </a:fld>
            <a:endParaRPr lang="fr-BE" dirty="0"/>
          </a:p>
        </p:txBody>
      </p:sp>
    </p:spTree>
    <p:extLst>
      <p:ext uri="{BB962C8B-B14F-4D97-AF65-F5344CB8AC3E}">
        <p14:creationId xmlns:p14="http://schemas.microsoft.com/office/powerpoint/2010/main" val="259704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23" name="Imag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6882289" cy="2160000"/>
          </a:xfrm>
          <a:prstGeom prst="rect">
            <a:avLst/>
          </a:prstGeom>
        </p:spPr>
      </p:pic>
      <p:sp>
        <p:nvSpPr>
          <p:cNvPr id="36" name="Rectangle 35"/>
          <p:cNvSpPr/>
          <p:nvPr userDrawn="1"/>
        </p:nvSpPr>
        <p:spPr>
          <a:xfrm>
            <a:off x="0" y="4248000"/>
            <a:ext cx="3078788" cy="900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 name="Titre 1"/>
          <p:cNvSpPr>
            <a:spLocks noGrp="1"/>
          </p:cNvSpPr>
          <p:nvPr>
            <p:ph type="ctrTitle" hasCustomPrompt="1"/>
          </p:nvPr>
        </p:nvSpPr>
        <p:spPr>
          <a:xfrm>
            <a:off x="1362364" y="2880000"/>
            <a:ext cx="7060578" cy="1544400"/>
          </a:xfrm>
        </p:spPr>
        <p:txBody>
          <a:bodyPr anchor="t">
            <a:normAutofit/>
          </a:bodyPr>
          <a:lstStyle>
            <a:lvl1pPr algn="l">
              <a:defRPr sz="3000" b="1">
                <a:solidFill>
                  <a:srgbClr val="49C5B1"/>
                </a:solidFill>
              </a:defRPr>
            </a:lvl1pPr>
          </a:lstStyle>
          <a:p>
            <a:r>
              <a:rPr lang="fr-FR" dirty="0"/>
              <a:t>CLIQUEZ ET MODIFIEZ LE TITRE</a:t>
            </a:r>
          </a:p>
        </p:txBody>
      </p:sp>
      <p:sp>
        <p:nvSpPr>
          <p:cNvPr id="6" name="Rectangle 5"/>
          <p:cNvSpPr/>
          <p:nvPr userDrawn="1"/>
        </p:nvSpPr>
        <p:spPr>
          <a:xfrm>
            <a:off x="8422942" y="459551"/>
            <a:ext cx="721058" cy="900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038666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CLIQUEZ ET MODIFIEZ LE TITRE</a:t>
            </a:r>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520469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131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normAutofit/>
          </a:bodyPr>
          <a:lstStyle>
            <a:lvl1pPr algn="l">
              <a:defRPr sz="3600" b="1" cap="all"/>
            </a:lvl1pPr>
          </a:lstStyle>
          <a:p>
            <a:r>
              <a:rPr lang="fr-FR" dirty="0"/>
              <a:t>Cliquez et modifiez le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modifier les styles du texte du masque</a:t>
            </a:r>
          </a:p>
        </p:txBody>
      </p:sp>
    </p:spTree>
    <p:extLst>
      <p:ext uri="{BB962C8B-B14F-4D97-AF65-F5344CB8AC3E}">
        <p14:creationId xmlns:p14="http://schemas.microsoft.com/office/powerpoint/2010/main" val="1550071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lstStyle/>
          <a:p>
            <a:r>
              <a:rPr lang="fr-FR" dirty="0"/>
              <a:t>CLIQUEZ ET MODIFIEZ LE TITRE</a:t>
            </a:r>
          </a:p>
        </p:txBody>
      </p:sp>
      <p:sp>
        <p:nvSpPr>
          <p:cNvPr id="3" name="Espace réservé du contenu 2"/>
          <p:cNvSpPr>
            <a:spLocks noGrp="1"/>
          </p:cNvSpPr>
          <p:nvPr>
            <p:ph sz="half" idx="1"/>
          </p:nvPr>
        </p:nvSpPr>
        <p:spPr>
          <a:xfrm>
            <a:off x="754302" y="900113"/>
            <a:ext cx="3741498" cy="2545556"/>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4648200" y="900113"/>
            <a:ext cx="3774102" cy="2545556"/>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683131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05979"/>
            <a:ext cx="8229600" cy="857250"/>
          </a:xfrm>
        </p:spPr>
        <p:txBody>
          <a:bodyPr/>
          <a:lstStyle>
            <a:lvl1pPr>
              <a:defRPr/>
            </a:lvl1pPr>
          </a:lstStyle>
          <a:p>
            <a:r>
              <a:rPr lang="fr-FR" dirty="0"/>
              <a:t>CLIQUEZ ET MODIFIEZ LE TITRE</a:t>
            </a: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00530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CLIQUEZ ET MODIFIEZ LE TITRE</a:t>
            </a:r>
          </a:p>
        </p:txBody>
      </p:sp>
      <p:sp>
        <p:nvSpPr>
          <p:cNvPr id="3" name="Espace réservé de la date 2"/>
          <p:cNvSpPr>
            <a:spLocks noGrp="1"/>
          </p:cNvSpPr>
          <p:nvPr>
            <p:ph type="dt" sz="half" idx="10"/>
          </p:nvPr>
        </p:nvSpPr>
        <p:spPr>
          <a:xfrm>
            <a:off x="457200" y="4767263"/>
            <a:ext cx="2133600" cy="273844"/>
          </a:xfrm>
          <a:prstGeom prst="rect">
            <a:avLst/>
          </a:prstGeom>
        </p:spPr>
        <p:txBody>
          <a:bodyPr/>
          <a:lstStyle/>
          <a:p>
            <a:fld id="{04EB6A17-D7A4-3049-9C0B-80302430D2B0}" type="datetimeFigureOut">
              <a:rPr lang="fr-FR" smtClean="0"/>
              <a:pPr/>
              <a:t>16/11/2022</a:t>
            </a:fld>
            <a:endParaRPr lang="fr-FR"/>
          </a:p>
        </p:txBody>
      </p:sp>
      <p:sp>
        <p:nvSpPr>
          <p:cNvPr id="4" name="Espace réservé du pied de page 3"/>
          <p:cNvSpPr>
            <a:spLocks noGrp="1"/>
          </p:cNvSpPr>
          <p:nvPr>
            <p:ph type="ftr" sz="quarter" idx="11"/>
          </p:nvPr>
        </p:nvSpPr>
        <p:spPr>
          <a:xfrm>
            <a:off x="3124200" y="4767263"/>
            <a:ext cx="2895600" cy="273844"/>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553200" y="4767263"/>
            <a:ext cx="2133600" cy="273844"/>
          </a:xfrm>
          <a:prstGeom prst="rect">
            <a:avLst/>
          </a:prstGeom>
        </p:spPr>
        <p:txBody>
          <a:bodyPr/>
          <a:lstStyle/>
          <a:p>
            <a:fld id="{2E794143-8163-F543-A4DC-FC997488DC9F}" type="slidenum">
              <a:rPr lang="fr-FR" smtClean="0"/>
              <a:pPr/>
              <a:t>‹N°›</a:t>
            </a:fld>
            <a:endParaRPr lang="fr-FR"/>
          </a:p>
        </p:txBody>
      </p:sp>
    </p:spTree>
    <p:extLst>
      <p:ext uri="{BB962C8B-B14F-4D97-AF65-F5344CB8AC3E}">
        <p14:creationId xmlns:p14="http://schemas.microsoft.com/office/powerpoint/2010/main" val="325658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4767263"/>
            <a:ext cx="2133600" cy="273844"/>
          </a:xfrm>
          <a:prstGeom prst="rect">
            <a:avLst/>
          </a:prstGeom>
        </p:spPr>
        <p:txBody>
          <a:bodyPr/>
          <a:lstStyle/>
          <a:p>
            <a:fld id="{04EB6A17-D7A4-3049-9C0B-80302430D2B0}" type="datetimeFigureOut">
              <a:rPr lang="fr-FR" smtClean="0"/>
              <a:pPr/>
              <a:t>16/11/2022</a:t>
            </a:fld>
            <a:endParaRPr lang="fr-FR"/>
          </a:p>
        </p:txBody>
      </p:sp>
      <p:sp>
        <p:nvSpPr>
          <p:cNvPr id="3" name="Espace réservé du pied de page 2"/>
          <p:cNvSpPr>
            <a:spLocks noGrp="1"/>
          </p:cNvSpPr>
          <p:nvPr>
            <p:ph type="ftr" sz="quarter" idx="11"/>
          </p:nvPr>
        </p:nvSpPr>
        <p:spPr>
          <a:xfrm>
            <a:off x="3124200" y="4767263"/>
            <a:ext cx="2895600" cy="273844"/>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4767263"/>
            <a:ext cx="2133600" cy="273844"/>
          </a:xfrm>
          <a:prstGeom prst="rect">
            <a:avLst/>
          </a:prstGeom>
        </p:spPr>
        <p:txBody>
          <a:bodyPr/>
          <a:lstStyle/>
          <a:p>
            <a:fld id="{2E794143-8163-F543-A4DC-FC997488DC9F}" type="slidenum">
              <a:rPr lang="fr-FR" smtClean="0"/>
              <a:pPr/>
              <a:t>‹N°›</a:t>
            </a:fld>
            <a:endParaRPr lang="fr-FR"/>
          </a:p>
        </p:txBody>
      </p:sp>
    </p:spTree>
    <p:extLst>
      <p:ext uri="{BB962C8B-B14F-4D97-AF65-F5344CB8AC3E}">
        <p14:creationId xmlns:p14="http://schemas.microsoft.com/office/powerpoint/2010/main" val="2018616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1" y="204787"/>
            <a:ext cx="3008313" cy="871538"/>
          </a:xfrm>
        </p:spPr>
        <p:txBody>
          <a:bodyPr anchor="b"/>
          <a:lstStyle>
            <a:lvl1pPr algn="l">
              <a:defRPr sz="2000" b="1"/>
            </a:lvl1pPr>
          </a:lstStyle>
          <a:p>
            <a:r>
              <a:rPr lang="fr-FR" dirty="0"/>
              <a:t>CLIQUEZ ET MODIFIEZ LE TITRE</a:t>
            </a:r>
          </a:p>
        </p:txBody>
      </p:sp>
      <p:sp>
        <p:nvSpPr>
          <p:cNvPr id="3" name="Espace réservé du contenu 2"/>
          <p:cNvSpPr>
            <a:spLocks noGrp="1"/>
          </p:cNvSpPr>
          <p:nvPr>
            <p:ph idx="1"/>
          </p:nvPr>
        </p:nvSpPr>
        <p:spPr>
          <a:xfrm>
            <a:off x="3575050" y="204788"/>
            <a:ext cx="5111750" cy="4389835"/>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4767263"/>
            <a:ext cx="2133600" cy="273844"/>
          </a:xfrm>
          <a:prstGeom prst="rect">
            <a:avLst/>
          </a:prstGeom>
        </p:spPr>
        <p:txBody>
          <a:bodyPr/>
          <a:lstStyle/>
          <a:p>
            <a:fld id="{04EB6A17-D7A4-3049-9C0B-80302430D2B0}" type="datetimeFigureOut">
              <a:rPr lang="fr-FR" smtClean="0"/>
              <a:pPr/>
              <a:t>16/11/2022</a:t>
            </a:fld>
            <a:endParaRPr lang="fr-FR"/>
          </a:p>
        </p:txBody>
      </p:sp>
      <p:sp>
        <p:nvSpPr>
          <p:cNvPr id="6" name="Espace réservé du pied de page 5"/>
          <p:cNvSpPr>
            <a:spLocks noGrp="1"/>
          </p:cNvSpPr>
          <p:nvPr>
            <p:ph type="ftr" sz="quarter" idx="11"/>
          </p:nvPr>
        </p:nvSpPr>
        <p:spPr>
          <a:xfrm>
            <a:off x="3124200" y="4767263"/>
            <a:ext cx="2895600" cy="273844"/>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4767263"/>
            <a:ext cx="2133600" cy="273844"/>
          </a:xfrm>
          <a:prstGeom prst="rect">
            <a:avLst/>
          </a:prstGeom>
        </p:spPr>
        <p:txBody>
          <a:bodyPr/>
          <a:lstStyle/>
          <a:p>
            <a:fld id="{2E794143-8163-F543-A4DC-FC997488DC9F}" type="slidenum">
              <a:rPr lang="fr-FR" smtClean="0"/>
              <a:pPr/>
              <a:t>‹N°›</a:t>
            </a:fld>
            <a:endParaRPr lang="fr-FR"/>
          </a:p>
        </p:txBody>
      </p:sp>
    </p:spTree>
    <p:extLst>
      <p:ext uri="{BB962C8B-B14F-4D97-AF65-F5344CB8AC3E}">
        <p14:creationId xmlns:p14="http://schemas.microsoft.com/office/powerpoint/2010/main" val="2846237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2288" y="3600450"/>
            <a:ext cx="5486400" cy="425054"/>
          </a:xfrm>
        </p:spPr>
        <p:txBody>
          <a:bodyPr anchor="b"/>
          <a:lstStyle>
            <a:lvl1pPr algn="l">
              <a:defRPr sz="2000" b="1"/>
            </a:lvl1pPr>
          </a:lstStyle>
          <a:p>
            <a:r>
              <a:rPr lang="fr-FR" dirty="0"/>
              <a:t>CLIQUEZ ET MODIFIEZ LE TITRE</a:t>
            </a: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895069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CLIQUEZ ET MODIFIEZ LE TITRE</a:t>
            </a:r>
          </a:p>
        </p:txBody>
      </p:sp>
      <p:sp>
        <p:nvSpPr>
          <p:cNvPr id="3" name="Espace réservé du texte vertical 2"/>
          <p:cNvSpPr>
            <a:spLocks noGrp="1"/>
          </p:cNvSpPr>
          <p:nvPr>
            <p:ph type="body" orient="vert" idx="1"/>
          </p:nvPr>
        </p:nvSpPr>
        <p:spPr/>
        <p:txBody>
          <a:bodyPr vert="eaVe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116621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6629400" y="154781"/>
            <a:ext cx="2057400" cy="3290888"/>
          </a:xfrm>
        </p:spPr>
        <p:txBody>
          <a:bodyPr vert="eaVert"/>
          <a:lstStyle/>
          <a:p>
            <a:r>
              <a:rPr lang="fr-FR" dirty="0"/>
              <a:t>CLIQUEZ ET MODIFIEZ LE TITRE</a:t>
            </a:r>
          </a:p>
        </p:txBody>
      </p:sp>
      <p:sp>
        <p:nvSpPr>
          <p:cNvPr id="3" name="Espace réservé du texte vertical 2"/>
          <p:cNvSpPr>
            <a:spLocks noGrp="1"/>
          </p:cNvSpPr>
          <p:nvPr>
            <p:ph type="body" orient="vert" idx="1"/>
          </p:nvPr>
        </p:nvSpPr>
        <p:spPr>
          <a:xfrm>
            <a:off x="457200" y="154781"/>
            <a:ext cx="6019800" cy="329088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22337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23" name="Imag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4387702" cy="1377076"/>
          </a:xfrm>
          <a:prstGeom prst="rect">
            <a:avLst/>
          </a:prstGeom>
        </p:spPr>
      </p:pic>
      <p:sp>
        <p:nvSpPr>
          <p:cNvPr id="36" name="Rectangle 35"/>
          <p:cNvSpPr/>
          <p:nvPr userDrawn="1"/>
        </p:nvSpPr>
        <p:spPr>
          <a:xfrm>
            <a:off x="-1" y="4248000"/>
            <a:ext cx="3356659" cy="900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800"/>
          </a:p>
        </p:txBody>
      </p:sp>
      <p:sp>
        <p:nvSpPr>
          <p:cNvPr id="2" name="Titre 1"/>
          <p:cNvSpPr>
            <a:spLocks noGrp="1"/>
          </p:cNvSpPr>
          <p:nvPr>
            <p:ph type="ctrTitle" hasCustomPrompt="1"/>
          </p:nvPr>
        </p:nvSpPr>
        <p:spPr>
          <a:xfrm>
            <a:off x="1362364" y="1886674"/>
            <a:ext cx="7060578" cy="1203768"/>
          </a:xfrm>
        </p:spPr>
        <p:txBody>
          <a:bodyPr anchor="t">
            <a:normAutofit/>
          </a:bodyPr>
          <a:lstStyle>
            <a:lvl1pPr algn="l">
              <a:defRPr sz="3000" b="1">
                <a:solidFill>
                  <a:srgbClr val="49C5B1"/>
                </a:solidFill>
              </a:defRPr>
            </a:lvl1pPr>
          </a:lstStyle>
          <a:p>
            <a:r>
              <a:rPr lang="fr-FR" dirty="0"/>
              <a:t>CLIQUEZ ET MODIFIEZ LE TITRE</a:t>
            </a:r>
          </a:p>
        </p:txBody>
      </p:sp>
      <p:sp>
        <p:nvSpPr>
          <p:cNvPr id="6" name="Rectangle 5"/>
          <p:cNvSpPr/>
          <p:nvPr userDrawn="1"/>
        </p:nvSpPr>
        <p:spPr>
          <a:xfrm>
            <a:off x="8422942" y="459551"/>
            <a:ext cx="721058" cy="900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800"/>
          </a:p>
        </p:txBody>
      </p:sp>
    </p:spTree>
    <p:extLst>
      <p:ext uri="{BB962C8B-B14F-4D97-AF65-F5344CB8AC3E}">
        <p14:creationId xmlns:p14="http://schemas.microsoft.com/office/powerpoint/2010/main" val="3991231048"/>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CLIQUEZ ET MODIFIEZ LE TITRE</a:t>
            </a:r>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520469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CLIQUEZ ET MODIFIEZ LE TITRE</a:t>
            </a:r>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692871127"/>
      </p:ext>
    </p:extLst>
  </p:cSld>
  <p:clrMapOvr>
    <a:masterClrMapping/>
  </p:clrMapOvr>
  <p:transition>
    <p:randomBa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normAutofit/>
          </a:bodyPr>
          <a:lstStyle>
            <a:lvl1pPr algn="l">
              <a:defRPr sz="3600" b="1" cap="all"/>
            </a:lvl1pPr>
          </a:lstStyle>
          <a:p>
            <a:r>
              <a:rPr lang="fr-FR" dirty="0"/>
              <a:t>Cliquez et modifiez le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dirty="0"/>
              <a:t>Cliquez pour modifier les styles du texte du masque</a:t>
            </a:r>
          </a:p>
        </p:txBody>
      </p:sp>
    </p:spTree>
    <p:extLst>
      <p:ext uri="{BB962C8B-B14F-4D97-AF65-F5344CB8AC3E}">
        <p14:creationId xmlns:p14="http://schemas.microsoft.com/office/powerpoint/2010/main" val="3430163930"/>
      </p:ext>
    </p:extLst>
  </p:cSld>
  <p:clrMapOvr>
    <a:masterClrMapping/>
  </p:clrMapOvr>
  <p:transition>
    <p:randomBa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lstStyle/>
          <a:p>
            <a:r>
              <a:rPr lang="fr-FR" dirty="0"/>
              <a:t>CLIQUEZ ET MODIFIEZ LE TITRE</a:t>
            </a:r>
          </a:p>
        </p:txBody>
      </p:sp>
      <p:sp>
        <p:nvSpPr>
          <p:cNvPr id="3" name="Espace réservé du contenu 2"/>
          <p:cNvSpPr>
            <a:spLocks noGrp="1"/>
          </p:cNvSpPr>
          <p:nvPr>
            <p:ph sz="half" idx="1"/>
          </p:nvPr>
        </p:nvSpPr>
        <p:spPr>
          <a:xfrm>
            <a:off x="754302" y="900114"/>
            <a:ext cx="3741498" cy="2545556"/>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4648200" y="900114"/>
            <a:ext cx="3774102" cy="2545556"/>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968665203"/>
      </p:ext>
    </p:extLst>
  </p:cSld>
  <p:clrMapOvr>
    <a:masterClrMapping/>
  </p:clrMapOvr>
  <p:transition>
    <p:randomBa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05979"/>
            <a:ext cx="8229600" cy="857250"/>
          </a:xfrm>
        </p:spPr>
        <p:txBody>
          <a:bodyPr/>
          <a:lstStyle>
            <a:lvl1pPr>
              <a:defRPr/>
            </a:lvl1pPr>
          </a:lstStyle>
          <a:p>
            <a:r>
              <a:rPr lang="fr-FR" dirty="0"/>
              <a:t>CLIQUEZ ET MODIFIEZ LE TITRE</a:t>
            </a: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51590168"/>
      </p:ext>
    </p:extLst>
  </p:cSld>
  <p:clrMapOvr>
    <a:masterClrMapping/>
  </p:clrMapOvr>
  <p:transition>
    <p:randomBa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CLIQUEZ ET MODIFIEZ LE TITRE</a:t>
            </a:r>
          </a:p>
        </p:txBody>
      </p:sp>
    </p:spTree>
    <p:extLst>
      <p:ext uri="{BB962C8B-B14F-4D97-AF65-F5344CB8AC3E}">
        <p14:creationId xmlns:p14="http://schemas.microsoft.com/office/powerpoint/2010/main" val="400819107"/>
      </p:ext>
    </p:extLst>
  </p:cSld>
  <p:clrMapOvr>
    <a:masterClrMapping/>
  </p:clrMapOvr>
  <p:transition>
    <p:randomBa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444404"/>
      </p:ext>
    </p:extLst>
  </p:cSld>
  <p:clrMapOvr>
    <a:masterClrMapping/>
  </p:clrMapOvr>
  <p:transition>
    <p:randomBa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2" y="204787"/>
            <a:ext cx="3008313" cy="871538"/>
          </a:xfrm>
        </p:spPr>
        <p:txBody>
          <a:bodyPr anchor="b"/>
          <a:lstStyle>
            <a:lvl1pPr algn="l">
              <a:defRPr sz="2000" b="1"/>
            </a:lvl1pPr>
          </a:lstStyle>
          <a:p>
            <a:r>
              <a:rPr lang="fr-FR" dirty="0"/>
              <a:t>CLIQUEZ ET MODIFIEZ LE TITRE</a:t>
            </a:r>
          </a:p>
        </p:txBody>
      </p:sp>
      <p:sp>
        <p:nvSpPr>
          <p:cNvPr id="3" name="Espace réservé du contenu 2"/>
          <p:cNvSpPr>
            <a:spLocks noGrp="1"/>
          </p:cNvSpPr>
          <p:nvPr>
            <p:ph idx="1"/>
          </p:nvPr>
        </p:nvSpPr>
        <p:spPr>
          <a:xfrm>
            <a:off x="3575050" y="204789"/>
            <a:ext cx="5111750" cy="4389835"/>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728900325"/>
      </p:ext>
    </p:extLst>
  </p:cSld>
  <p:clrMapOvr>
    <a:masterClrMapping/>
  </p:clrMapOvr>
  <p:transition>
    <p:randomBa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2288" y="3600451"/>
            <a:ext cx="5486400" cy="425054"/>
          </a:xfrm>
        </p:spPr>
        <p:txBody>
          <a:bodyPr anchor="b"/>
          <a:lstStyle>
            <a:lvl1pPr algn="l">
              <a:defRPr sz="2000" b="1"/>
            </a:lvl1pPr>
          </a:lstStyle>
          <a:p>
            <a:r>
              <a:rPr lang="fr-FR" dirty="0"/>
              <a:t>CLIQUEZ ET MODIFIEZ LE TITRE</a:t>
            </a: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fr-FR"/>
          </a:p>
        </p:txBody>
      </p:sp>
      <p:sp>
        <p:nvSpPr>
          <p:cNvPr id="4" name="Espace réservé du texte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589422153"/>
      </p:ext>
    </p:extLst>
  </p:cSld>
  <p:clrMapOvr>
    <a:masterClrMapping/>
  </p:clrMapOvr>
  <p:transition>
    <p:randomBa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CLIQUEZ ET MODIFIEZ LE TITRE</a:t>
            </a:r>
          </a:p>
        </p:txBody>
      </p:sp>
      <p:sp>
        <p:nvSpPr>
          <p:cNvPr id="3" name="Espace réservé du texte vertical 2"/>
          <p:cNvSpPr>
            <a:spLocks noGrp="1"/>
          </p:cNvSpPr>
          <p:nvPr>
            <p:ph type="body" orient="vert" idx="1"/>
          </p:nvPr>
        </p:nvSpPr>
        <p:spPr/>
        <p:txBody>
          <a:bodyPr vert="eaVe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350973924"/>
      </p:ext>
    </p:extLst>
  </p:cSld>
  <p:clrMapOvr>
    <a:masterClrMapping/>
  </p:clrMapOvr>
  <p:transition>
    <p:randomBa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6629400" y="154782"/>
            <a:ext cx="2057400" cy="3290888"/>
          </a:xfrm>
        </p:spPr>
        <p:txBody>
          <a:bodyPr vert="eaVert"/>
          <a:lstStyle/>
          <a:p>
            <a:r>
              <a:rPr lang="fr-FR" dirty="0"/>
              <a:t>CLIQUEZ ET MODIFIEZ LE TITRE</a:t>
            </a:r>
          </a:p>
        </p:txBody>
      </p:sp>
      <p:sp>
        <p:nvSpPr>
          <p:cNvPr id="3" name="Espace réservé du texte vertical 2"/>
          <p:cNvSpPr>
            <a:spLocks noGrp="1"/>
          </p:cNvSpPr>
          <p:nvPr>
            <p:ph type="body" orient="vert" idx="1"/>
          </p:nvPr>
        </p:nvSpPr>
        <p:spPr>
          <a:xfrm>
            <a:off x="457200" y="154782"/>
            <a:ext cx="6019800" cy="329088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78320459"/>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normAutofit/>
          </a:bodyPr>
          <a:lstStyle>
            <a:lvl1pPr algn="l">
              <a:defRPr sz="3600" b="1" cap="all"/>
            </a:lvl1pPr>
          </a:lstStyle>
          <a:p>
            <a:r>
              <a:rPr lang="fr-FR" dirty="0"/>
              <a:t>Cliquez et modifiez le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modifier les styles du texte du masque</a:t>
            </a:r>
          </a:p>
        </p:txBody>
      </p:sp>
    </p:spTree>
    <p:extLst>
      <p:ext uri="{BB962C8B-B14F-4D97-AF65-F5344CB8AC3E}">
        <p14:creationId xmlns:p14="http://schemas.microsoft.com/office/powerpoint/2010/main" val="15500711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only color">
    <p:spTree>
      <p:nvGrpSpPr>
        <p:cNvPr id="1" name="Shape 43"/>
        <p:cNvGrpSpPr/>
        <p:nvPr/>
      </p:nvGrpSpPr>
      <p:grpSpPr>
        <a:xfrm>
          <a:off x="0" y="0"/>
          <a:ext cx="0" cy="0"/>
          <a:chOff x="0" y="0"/>
          <a:chExt cx="0" cy="0"/>
        </a:xfrm>
      </p:grpSpPr>
      <p:sp>
        <p:nvSpPr>
          <p:cNvPr id="44" name="Shape 44"/>
          <p:cNvSpPr/>
          <p:nvPr/>
        </p:nvSpPr>
        <p:spPr>
          <a:xfrm>
            <a:off x="0" y="0"/>
            <a:ext cx="9144000" cy="3745800"/>
          </a:xfrm>
          <a:prstGeom prst="rect">
            <a:avLst/>
          </a:prstGeom>
          <a:solidFill>
            <a:srgbClr val="0092D2"/>
          </a:solidFill>
          <a:ln>
            <a:noFill/>
          </a:ln>
        </p:spPr>
        <p:txBody>
          <a:bodyPr lIns="91421" tIns="91421" rIns="91421" bIns="91421" anchor="ctr" anchorCtr="0">
            <a:noAutofit/>
          </a:bodyPr>
          <a:lstStyle/>
          <a:p>
            <a:pPr lvl="0">
              <a:spcBef>
                <a:spcPts val="0"/>
              </a:spcBef>
              <a:buNone/>
            </a:pPr>
            <a:endParaRPr sz="1350" dirty="0"/>
          </a:p>
        </p:txBody>
      </p:sp>
      <p:sp>
        <p:nvSpPr>
          <p:cNvPr id="45" name="Shape 45"/>
          <p:cNvSpPr txBox="1">
            <a:spLocks noGrp="1"/>
          </p:cNvSpPr>
          <p:nvPr>
            <p:ph type="title"/>
          </p:nvPr>
        </p:nvSpPr>
        <p:spPr>
          <a:xfrm>
            <a:off x="844425" y="422500"/>
            <a:ext cx="3226800" cy="857400"/>
          </a:xfrm>
          <a:prstGeom prst="rect">
            <a:avLst/>
          </a:prstGeom>
        </p:spPr>
        <p:txBody>
          <a:bodyPr lIns="121894" tIns="121894" rIns="121894" bIns="121894" anchor="t" anchorCtr="0"/>
          <a:lstStyle>
            <a:lvl1pPr lvl="0" rtl="0">
              <a:spcBef>
                <a:spcPts val="0"/>
              </a:spcBef>
              <a:buClr>
                <a:srgbClr val="FFFFFF"/>
              </a:buClr>
              <a:defRPr>
                <a:solidFill>
                  <a:srgbClr val="FFFFFF"/>
                </a:solidFill>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endParaRPr/>
          </a:p>
        </p:txBody>
      </p:sp>
      <p:sp>
        <p:nvSpPr>
          <p:cNvPr id="46" name="Shape 46"/>
          <p:cNvSpPr/>
          <p:nvPr/>
        </p:nvSpPr>
        <p:spPr>
          <a:xfrm>
            <a:off x="579000" y="579003"/>
            <a:ext cx="54300" cy="675599"/>
          </a:xfrm>
          <a:prstGeom prst="rect">
            <a:avLst/>
          </a:prstGeom>
          <a:solidFill>
            <a:srgbClr val="FFFFFF"/>
          </a:solidFill>
          <a:ln>
            <a:noFill/>
          </a:ln>
        </p:spPr>
        <p:txBody>
          <a:bodyPr lIns="91421" tIns="91421" rIns="91421" bIns="91421" anchor="ctr" anchorCtr="0">
            <a:noAutofit/>
          </a:bodyPr>
          <a:lstStyle/>
          <a:p>
            <a:pPr lvl="0">
              <a:spcBef>
                <a:spcPts val="0"/>
              </a:spcBef>
              <a:buNone/>
            </a:pPr>
            <a:endParaRPr sz="1350" dirty="0">
              <a:solidFill>
                <a:srgbClr val="FFFFFF"/>
              </a:solidFill>
            </a:endParaRPr>
          </a:p>
        </p:txBody>
      </p:sp>
    </p:spTree>
    <p:extLst>
      <p:ext uri="{BB962C8B-B14F-4D97-AF65-F5344CB8AC3E}">
        <p14:creationId xmlns:p14="http://schemas.microsoft.com/office/powerpoint/2010/main" val="2058572648"/>
      </p:ext>
    </p:extLst>
  </p:cSld>
  <p:clrMapOvr>
    <a:masterClrMapping/>
  </p:clrMapOvr>
  <p:transition>
    <p:randomBa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0"/>
            <a:ext cx="7772400" cy="1102519"/>
          </a:xfrm>
        </p:spPr>
        <p:txBody>
          <a:bodyPr/>
          <a:lstStyle/>
          <a:p>
            <a:r>
              <a:rPr lang="fr-FR"/>
              <a:t>Cliquez pour modifier le style du titre</a:t>
            </a:r>
            <a:endParaRPr lang="de-DE"/>
          </a:p>
        </p:txBody>
      </p:sp>
      <p:sp>
        <p:nvSpPr>
          <p:cNvPr id="3" name="Sous-titr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fr-FR"/>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6218AA94-026F-4740-9472-5031160C124B}" type="slidenum">
              <a:rPr lang="fr-FR" smtClean="0">
                <a:latin typeface="Calibri" panose="020F0502020204030204" pitchFamily="34" charset="0"/>
              </a:rPr>
              <a:pPr>
                <a:defRPr/>
              </a:pPr>
              <a:t>‹N°›</a:t>
            </a:fld>
            <a:r>
              <a:rPr lang="fr-FR" dirty="0">
                <a:solidFill>
                  <a:schemeClr val="bg1"/>
                </a:solidFill>
                <a:latin typeface="Calibri" panose="020F0502020204030204" pitchFamily="34" charset="0"/>
              </a:rPr>
              <a:t> </a:t>
            </a:r>
          </a:p>
        </p:txBody>
      </p:sp>
    </p:spTree>
    <p:extLst>
      <p:ext uri="{BB962C8B-B14F-4D97-AF65-F5344CB8AC3E}">
        <p14:creationId xmlns:p14="http://schemas.microsoft.com/office/powerpoint/2010/main" val="3715074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284559" y="284560"/>
            <a:ext cx="8568928" cy="617220"/>
          </a:xfrm>
        </p:spPr>
        <p:txBody>
          <a:bodyPr/>
          <a:lstStyle/>
          <a:p>
            <a:r>
              <a:rPr lang="en-US"/>
              <a:t>Click to edit Master title style</a:t>
            </a:r>
            <a:endParaRPr lang="en-GB"/>
          </a:p>
        </p:txBody>
      </p:sp>
      <p:sp>
        <p:nvSpPr>
          <p:cNvPr id="5" name="Content Placeholder 4"/>
          <p:cNvSpPr>
            <a:spLocks noGrp="1"/>
          </p:cNvSpPr>
          <p:nvPr>
            <p:ph sz="quarter" idx="15"/>
          </p:nvPr>
        </p:nvSpPr>
        <p:spPr>
          <a:xfrm>
            <a:off x="284558" y="971551"/>
            <a:ext cx="8572500" cy="3714750"/>
          </a:xfrm>
        </p:spPr>
        <p:txBody>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1500"/>
            </a:lvl1pPr>
            <a:lvl2pPr marL="136922" marR="0" indent="-136922" algn="l" defTabSz="685800" rtl="0" eaLnBrk="1" fontAlgn="auto" latinLnBrk="0" hangingPunct="1">
              <a:lnSpc>
                <a:spcPct val="110000"/>
              </a:lnSpc>
              <a:spcBef>
                <a:spcPts val="0"/>
              </a:spcBef>
              <a:spcAft>
                <a:spcPts val="450"/>
              </a:spcAft>
              <a:buClrTx/>
              <a:buSzTx/>
              <a:buFont typeface="Arial" panose="020B0604020202020204" pitchFamily="34" charset="0"/>
              <a:buChar char="•"/>
              <a:tabLst/>
              <a:defRPr sz="1500"/>
            </a:lvl2pPr>
            <a:lvl3pPr marL="267891" marR="0" indent="-130969" algn="l" defTabSz="685800" rtl="0" eaLnBrk="1" fontAlgn="auto" latinLnBrk="0" hangingPunct="1">
              <a:lnSpc>
                <a:spcPct val="110000"/>
              </a:lnSpc>
              <a:spcBef>
                <a:spcPts val="0"/>
              </a:spcBef>
              <a:spcAft>
                <a:spcPts val="450"/>
              </a:spcAft>
              <a:buClrTx/>
              <a:buSzTx/>
              <a:buFont typeface="Arial" panose="020B0604020202020204" pitchFamily="34" charset="0"/>
              <a:buChar char="•"/>
              <a:tabLst/>
              <a:defRPr sz="1500"/>
            </a:lvl3pPr>
            <a:lvl4pPr marL="404813" marR="0" indent="-136922" algn="l" defTabSz="685800" rtl="0" eaLnBrk="1" fontAlgn="auto" latinLnBrk="0" hangingPunct="1">
              <a:lnSpc>
                <a:spcPct val="110000"/>
              </a:lnSpc>
              <a:spcBef>
                <a:spcPts val="0"/>
              </a:spcBef>
              <a:spcAft>
                <a:spcPts val="450"/>
              </a:spcAft>
              <a:buClrTx/>
              <a:buSzTx/>
              <a:buFont typeface="Arial" panose="020B0604020202020204" pitchFamily="34" charset="0"/>
              <a:buChar char="•"/>
              <a:tabLst/>
              <a:defRPr sz="1500"/>
            </a:lvl4pPr>
            <a:lvl5pPr marL="535781" marR="0" indent="-130969" algn="l" defTabSz="685800" rtl="0" eaLnBrk="1" fontAlgn="auto" latinLnBrk="0" hangingPunct="1">
              <a:lnSpc>
                <a:spcPct val="110000"/>
              </a:lnSpc>
              <a:spcBef>
                <a:spcPts val="0"/>
              </a:spcBef>
              <a:spcAft>
                <a:spcPts val="450"/>
              </a:spcAft>
              <a:buClrTx/>
              <a:buSzTx/>
              <a:buFont typeface="Arial" panose="020B0604020202020204" pitchFamily="34" charset="0"/>
              <a:buChar char="•"/>
              <a:tabLst/>
              <a:defRPr sz="1500"/>
            </a:lvl5pPr>
          </a:lstStyle>
          <a:p>
            <a:pPr marL="0" marR="0" lvl="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136922" marR="0" lvl="1" indent="-136922" algn="l" defTabSz="685800" rtl="0" eaLnBrk="1" fontAlgn="auto" latinLnBrk="0" hangingPunct="1">
              <a:lnSpc>
                <a:spcPct val="110000"/>
              </a:lnSpc>
              <a:spcBef>
                <a:spcPts val="0"/>
              </a:spcBef>
              <a:spcAft>
                <a:spcPts val="45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n-lt"/>
                <a:ea typeface="+mn-ea"/>
                <a:cs typeface="+mn-cs"/>
              </a:rPr>
              <a:t>Second level</a:t>
            </a:r>
          </a:p>
          <a:p>
            <a:pPr marL="267891" marR="0" lvl="2" indent="-130969" algn="l" defTabSz="685800" rtl="0" eaLnBrk="1" fontAlgn="auto" latinLnBrk="0" hangingPunct="1">
              <a:lnSpc>
                <a:spcPct val="110000"/>
              </a:lnSpc>
              <a:spcBef>
                <a:spcPts val="0"/>
              </a:spcBef>
              <a:spcAft>
                <a:spcPts val="45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Third level</a:t>
            </a:r>
          </a:p>
          <a:p>
            <a:pPr marL="404813" marR="0" lvl="3" indent="-136922" algn="l" defTabSz="685800" rtl="0" eaLnBrk="1" fontAlgn="auto" latinLnBrk="0" hangingPunct="1">
              <a:lnSpc>
                <a:spcPct val="110000"/>
              </a:lnSpc>
              <a:spcBef>
                <a:spcPts val="0"/>
              </a:spcBef>
              <a:spcAft>
                <a:spcPts val="45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mn-lt"/>
                <a:ea typeface="+mn-ea"/>
                <a:cs typeface="+mn-cs"/>
              </a:rPr>
              <a:t>Fourth level</a:t>
            </a:r>
          </a:p>
          <a:p>
            <a:pPr marL="535781" marR="0" lvl="4" indent="-130969" algn="l" defTabSz="685800" rtl="0" eaLnBrk="1" fontAlgn="auto" latinLnBrk="0" hangingPunct="1">
              <a:lnSpc>
                <a:spcPct val="110000"/>
              </a:lnSpc>
              <a:spcBef>
                <a:spcPts val="0"/>
              </a:spcBef>
              <a:spcAft>
                <a:spcPts val="45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mn-lt"/>
                <a:ea typeface="+mn-ea"/>
                <a:cs typeface="+mn-cs"/>
              </a:rPr>
              <a:t>Fifth level</a:t>
            </a:r>
            <a:endParaRPr kumimoji="0" lang="en-GB" sz="900" b="0" i="0" u="none" strike="noStrike" kern="1200" cap="none" spc="0" normalizeH="0" baseline="0" noProof="0">
              <a:ln>
                <a:noFill/>
              </a:ln>
              <a:solidFill>
                <a:prstClr val="black"/>
              </a:solidFill>
              <a:effectLst/>
              <a:uLnTx/>
              <a:uFillTx/>
              <a:latin typeface="+mn-lt"/>
              <a:ea typeface="+mn-ea"/>
              <a:cs typeface="+mn-cs"/>
            </a:endParaRPr>
          </a:p>
        </p:txBody>
      </p:sp>
      <p:sp>
        <p:nvSpPr>
          <p:cNvPr id="7" name="TextBox 6"/>
          <p:cNvSpPr txBox="1"/>
          <p:nvPr userDrawn="1"/>
        </p:nvSpPr>
        <p:spPr>
          <a:xfrm>
            <a:off x="8693109" y="4947301"/>
            <a:ext cx="164011" cy="92333"/>
          </a:xfrm>
          <a:prstGeom prst="rect">
            <a:avLst/>
          </a:prstGeom>
          <a:noFill/>
        </p:spPr>
        <p:txBody>
          <a:bodyPr wrap="square" lIns="0" tIns="0" rIns="0" bIns="0" rtlCol="0">
            <a:spAutoFit/>
          </a:bodyPr>
          <a:lstStyle/>
          <a:p>
            <a:pPr algn="r"/>
            <a:fld id="{29B7B62B-0732-4BEA-A6C8-5CF96588F2B9}" type="slidenum">
              <a:rPr lang="en-US" sz="600" smtClean="0"/>
              <a:pPr algn="r"/>
              <a:t>‹N°›</a:t>
            </a:fld>
            <a:endParaRPr lang="en-US" sz="600"/>
          </a:p>
        </p:txBody>
      </p:sp>
    </p:spTree>
    <p:extLst>
      <p:ext uri="{BB962C8B-B14F-4D97-AF65-F5344CB8AC3E}">
        <p14:creationId xmlns:p14="http://schemas.microsoft.com/office/powerpoint/2010/main" val="189362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lstStyle/>
          <a:p>
            <a:r>
              <a:rPr lang="fr-FR" dirty="0"/>
              <a:t>CLIQUEZ ET MODIFIEZ LE TITRE</a:t>
            </a:r>
          </a:p>
        </p:txBody>
      </p:sp>
      <p:sp>
        <p:nvSpPr>
          <p:cNvPr id="3" name="Espace réservé du contenu 2"/>
          <p:cNvSpPr>
            <a:spLocks noGrp="1"/>
          </p:cNvSpPr>
          <p:nvPr>
            <p:ph sz="half" idx="1"/>
          </p:nvPr>
        </p:nvSpPr>
        <p:spPr>
          <a:xfrm>
            <a:off x="754302" y="900113"/>
            <a:ext cx="3741498" cy="2545556"/>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4648200" y="900113"/>
            <a:ext cx="3774102" cy="2545556"/>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683131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05979"/>
            <a:ext cx="8229600" cy="857250"/>
          </a:xfrm>
        </p:spPr>
        <p:txBody>
          <a:bodyPr/>
          <a:lstStyle>
            <a:lvl1pPr>
              <a:defRPr/>
            </a:lvl1pPr>
          </a:lstStyle>
          <a:p>
            <a:r>
              <a:rPr lang="fr-FR" dirty="0"/>
              <a:t>CLIQUEZ ET MODIFIEZ LE TITRE</a:t>
            </a: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00530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CLIQUEZ ET MODIFIEZ LE TITRE</a:t>
            </a:r>
          </a:p>
        </p:txBody>
      </p:sp>
      <p:sp>
        <p:nvSpPr>
          <p:cNvPr id="3" name="Espace réservé de la date 2"/>
          <p:cNvSpPr>
            <a:spLocks noGrp="1"/>
          </p:cNvSpPr>
          <p:nvPr>
            <p:ph type="dt" sz="half" idx="10"/>
          </p:nvPr>
        </p:nvSpPr>
        <p:spPr>
          <a:xfrm>
            <a:off x="457200" y="4767263"/>
            <a:ext cx="2133600" cy="273844"/>
          </a:xfrm>
          <a:prstGeom prst="rect">
            <a:avLst/>
          </a:prstGeom>
        </p:spPr>
        <p:txBody>
          <a:bodyPr/>
          <a:lstStyle/>
          <a:p>
            <a:fld id="{04EB6A17-D7A4-3049-9C0B-80302430D2B0}" type="datetimeFigureOut">
              <a:rPr lang="fr-FR" smtClean="0"/>
              <a:t>16/11/2022</a:t>
            </a:fld>
            <a:endParaRPr lang="fr-FR"/>
          </a:p>
        </p:txBody>
      </p:sp>
      <p:sp>
        <p:nvSpPr>
          <p:cNvPr id="4" name="Espace réservé du pied de page 3"/>
          <p:cNvSpPr>
            <a:spLocks noGrp="1"/>
          </p:cNvSpPr>
          <p:nvPr>
            <p:ph type="ftr" sz="quarter" idx="11"/>
          </p:nvPr>
        </p:nvSpPr>
        <p:spPr>
          <a:xfrm>
            <a:off x="3124200" y="4767263"/>
            <a:ext cx="2895600" cy="273844"/>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553200" y="4767263"/>
            <a:ext cx="2133600" cy="273844"/>
          </a:xfrm>
          <a:prstGeom prst="rect">
            <a:avLst/>
          </a:prstGeom>
        </p:spPr>
        <p:txBody>
          <a:bodyPr/>
          <a:lstStyle/>
          <a:p>
            <a:fld id="{2E794143-8163-F543-A4DC-FC997488DC9F}" type="slidenum">
              <a:rPr lang="fr-FR" smtClean="0"/>
              <a:t>‹N°›</a:t>
            </a:fld>
            <a:endParaRPr lang="fr-FR"/>
          </a:p>
        </p:txBody>
      </p:sp>
    </p:spTree>
    <p:extLst>
      <p:ext uri="{BB962C8B-B14F-4D97-AF65-F5344CB8AC3E}">
        <p14:creationId xmlns:p14="http://schemas.microsoft.com/office/powerpoint/2010/main" val="325658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4767263"/>
            <a:ext cx="2133600" cy="273844"/>
          </a:xfrm>
          <a:prstGeom prst="rect">
            <a:avLst/>
          </a:prstGeom>
        </p:spPr>
        <p:txBody>
          <a:bodyPr/>
          <a:lstStyle/>
          <a:p>
            <a:fld id="{04EB6A17-D7A4-3049-9C0B-80302430D2B0}" type="datetimeFigureOut">
              <a:rPr lang="fr-FR" smtClean="0"/>
              <a:t>16/11/2022</a:t>
            </a:fld>
            <a:endParaRPr lang="fr-FR"/>
          </a:p>
        </p:txBody>
      </p:sp>
      <p:sp>
        <p:nvSpPr>
          <p:cNvPr id="3" name="Espace réservé du pied de page 2"/>
          <p:cNvSpPr>
            <a:spLocks noGrp="1"/>
          </p:cNvSpPr>
          <p:nvPr>
            <p:ph type="ftr" sz="quarter" idx="11"/>
          </p:nvPr>
        </p:nvSpPr>
        <p:spPr>
          <a:xfrm>
            <a:off x="3124200" y="4767263"/>
            <a:ext cx="2895600" cy="273844"/>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4767263"/>
            <a:ext cx="2133600" cy="273844"/>
          </a:xfrm>
          <a:prstGeom prst="rect">
            <a:avLst/>
          </a:prstGeom>
        </p:spPr>
        <p:txBody>
          <a:bodyPr/>
          <a:lstStyle/>
          <a:p>
            <a:fld id="{2E794143-8163-F543-A4DC-FC997488DC9F}" type="slidenum">
              <a:rPr lang="fr-FR" smtClean="0"/>
              <a:t>‹N°›</a:t>
            </a:fld>
            <a:endParaRPr lang="fr-FR"/>
          </a:p>
        </p:txBody>
      </p:sp>
    </p:spTree>
    <p:extLst>
      <p:ext uri="{BB962C8B-B14F-4D97-AF65-F5344CB8AC3E}">
        <p14:creationId xmlns:p14="http://schemas.microsoft.com/office/powerpoint/2010/main" val="2018616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1" y="204787"/>
            <a:ext cx="3008313" cy="871538"/>
          </a:xfrm>
        </p:spPr>
        <p:txBody>
          <a:bodyPr anchor="b"/>
          <a:lstStyle>
            <a:lvl1pPr algn="l">
              <a:defRPr sz="2000" b="1"/>
            </a:lvl1pPr>
          </a:lstStyle>
          <a:p>
            <a:r>
              <a:rPr lang="fr-FR" dirty="0"/>
              <a:t>CLIQUEZ ET MODIFIEZ LE TITRE</a:t>
            </a:r>
          </a:p>
        </p:txBody>
      </p:sp>
      <p:sp>
        <p:nvSpPr>
          <p:cNvPr id="3" name="Espace réservé du contenu 2"/>
          <p:cNvSpPr>
            <a:spLocks noGrp="1"/>
          </p:cNvSpPr>
          <p:nvPr>
            <p:ph idx="1"/>
          </p:nvPr>
        </p:nvSpPr>
        <p:spPr>
          <a:xfrm>
            <a:off x="3575050" y="204788"/>
            <a:ext cx="5111750" cy="4389835"/>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4767263"/>
            <a:ext cx="2133600" cy="273844"/>
          </a:xfrm>
          <a:prstGeom prst="rect">
            <a:avLst/>
          </a:prstGeom>
        </p:spPr>
        <p:txBody>
          <a:bodyPr/>
          <a:lstStyle/>
          <a:p>
            <a:fld id="{04EB6A17-D7A4-3049-9C0B-80302430D2B0}" type="datetimeFigureOut">
              <a:rPr lang="fr-FR" smtClean="0"/>
              <a:t>16/11/2022</a:t>
            </a:fld>
            <a:endParaRPr lang="fr-FR"/>
          </a:p>
        </p:txBody>
      </p:sp>
      <p:sp>
        <p:nvSpPr>
          <p:cNvPr id="6" name="Espace réservé du pied de page 5"/>
          <p:cNvSpPr>
            <a:spLocks noGrp="1"/>
          </p:cNvSpPr>
          <p:nvPr>
            <p:ph type="ftr" sz="quarter" idx="11"/>
          </p:nvPr>
        </p:nvSpPr>
        <p:spPr>
          <a:xfrm>
            <a:off x="3124200" y="4767263"/>
            <a:ext cx="2895600" cy="273844"/>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4767263"/>
            <a:ext cx="2133600" cy="273844"/>
          </a:xfrm>
          <a:prstGeom prst="rect">
            <a:avLst/>
          </a:prstGeom>
        </p:spPr>
        <p:txBody>
          <a:bodyPr/>
          <a:lstStyle/>
          <a:p>
            <a:fld id="{2E794143-8163-F543-A4DC-FC997488DC9F}" type="slidenum">
              <a:rPr lang="fr-FR" smtClean="0"/>
              <a:t>‹N°›</a:t>
            </a:fld>
            <a:endParaRPr lang="fr-FR"/>
          </a:p>
        </p:txBody>
      </p:sp>
    </p:spTree>
    <p:extLst>
      <p:ext uri="{BB962C8B-B14F-4D97-AF65-F5344CB8AC3E}">
        <p14:creationId xmlns:p14="http://schemas.microsoft.com/office/powerpoint/2010/main" val="2846237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1.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4243500"/>
            <a:ext cx="2867623" cy="900000"/>
          </a:xfrm>
          <a:prstGeom prst="rect">
            <a:avLst/>
          </a:prstGeom>
        </p:spPr>
      </p:pic>
      <p:sp>
        <p:nvSpPr>
          <p:cNvPr id="2" name="Espace réservé du titre 1"/>
          <p:cNvSpPr>
            <a:spLocks noGrp="1"/>
          </p:cNvSpPr>
          <p:nvPr>
            <p:ph type="title"/>
          </p:nvPr>
        </p:nvSpPr>
        <p:spPr>
          <a:xfrm>
            <a:off x="554182" y="205979"/>
            <a:ext cx="7868120" cy="85725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554182" y="1200150"/>
            <a:ext cx="7868120" cy="3227849"/>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e la date 3"/>
          <p:cNvSpPr txBox="1">
            <a:spLocks/>
          </p:cNvSpPr>
          <p:nvPr userDrawn="1"/>
        </p:nvSpPr>
        <p:spPr>
          <a:xfrm>
            <a:off x="7128000" y="216000"/>
            <a:ext cx="1800000" cy="540000"/>
          </a:xfrm>
          <a:prstGeom prst="rect">
            <a:avLst/>
          </a:prstGeom>
        </p:spPr>
        <p:txBody>
          <a:bodyPr/>
          <a:lstStyle>
            <a:defPPr>
              <a:defRPr lang="fr-FR"/>
            </a:defPPr>
            <a:lvl1pPr marL="0" algn="r" defTabSz="457200" rtl="0" eaLnBrk="1" latinLnBrk="0" hangingPunct="1">
              <a:defRPr sz="18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EB6A17-D7A4-3049-9C0B-80302430D2B0}" type="datetimeFigureOut">
              <a:rPr lang="fr-FR" sz="1200" smtClean="0">
                <a:solidFill>
                  <a:srgbClr val="898989"/>
                </a:solidFill>
              </a:rPr>
              <a:pPr/>
              <a:t>16/11/2022</a:t>
            </a:fld>
            <a:endParaRPr lang="fr-FR" sz="1200" dirty="0">
              <a:solidFill>
                <a:srgbClr val="898989"/>
              </a:solidFill>
            </a:endParaRPr>
          </a:p>
          <a:p>
            <a:fld id="{2E794143-8163-F543-A4DC-FC997488DC9F}" type="slidenum">
              <a:rPr lang="fr-FR" sz="1200" b="1" smtClean="0">
                <a:solidFill>
                  <a:srgbClr val="898989"/>
                </a:solidFill>
              </a:rPr>
              <a:pPr/>
              <a:t>‹N°›</a:t>
            </a:fld>
            <a:endParaRPr lang="fr-FR" sz="1200" b="1" dirty="0">
              <a:solidFill>
                <a:srgbClr val="898989"/>
              </a:solidFill>
            </a:endParaRPr>
          </a:p>
        </p:txBody>
      </p:sp>
      <p:sp>
        <p:nvSpPr>
          <p:cNvPr id="9" name="Rectangle 6"/>
          <p:cNvSpPr>
            <a:spLocks noChangeArrowheads="1"/>
          </p:cNvSpPr>
          <p:nvPr userDrawn="1"/>
        </p:nvSpPr>
        <p:spPr bwMode="auto">
          <a:xfrm>
            <a:off x="8244000" y="4963500"/>
            <a:ext cx="900000" cy="180000"/>
          </a:xfrm>
          <a:prstGeom prst="rect">
            <a:avLst/>
          </a:prstGeom>
          <a:solidFill>
            <a:srgbClr val="49C5B1"/>
          </a:solidFill>
          <a:ln>
            <a:noFill/>
          </a:ln>
        </p:spPr>
        <p:txBody>
          <a:bodyPr/>
          <a:lstStyle/>
          <a:p>
            <a:endParaRPr lang="fr-FR"/>
          </a:p>
        </p:txBody>
      </p:sp>
      <p:sp>
        <p:nvSpPr>
          <p:cNvPr id="10" name="ZoneTexte 12"/>
          <p:cNvSpPr txBox="1">
            <a:spLocks noChangeArrowheads="1"/>
          </p:cNvSpPr>
          <p:nvPr userDrawn="1"/>
        </p:nvSpPr>
        <p:spPr bwMode="auto">
          <a:xfrm>
            <a:off x="0" y="4649500"/>
            <a:ext cx="8064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fr-FR" sz="1200" b="1" spc="-50" dirty="0">
                <a:solidFill>
                  <a:srgbClr val="000000"/>
                </a:solidFill>
                <a:latin typeface="Arial" charset="0"/>
                <a:cs typeface="Arial" charset="0"/>
              </a:rPr>
              <a:t>Service public de Wallonie</a:t>
            </a:r>
            <a:r>
              <a:rPr lang="en-GB" sz="1200" b="1" kern="1200" spc="-50" dirty="0">
                <a:solidFill>
                  <a:schemeClr val="tx1"/>
                </a:solidFill>
                <a:effectLst/>
                <a:latin typeface="Arial"/>
                <a:ea typeface="ＭＳ Ｐゴシック" charset="0"/>
                <a:cs typeface="Arial"/>
              </a:rPr>
              <a:t> </a:t>
            </a:r>
            <a:r>
              <a:rPr lang="fr-FR" sz="1100" b="1" kern="1200" spc="-50" dirty="0">
                <a:solidFill>
                  <a:schemeClr val="tx1"/>
                </a:solidFill>
                <a:effectLst/>
                <a:latin typeface="Arial"/>
                <a:ea typeface="ＭＳ Ｐゴシック" charset="0"/>
                <a:cs typeface="Arial"/>
              </a:rPr>
              <a:t>|</a:t>
            </a:r>
            <a:r>
              <a:rPr lang="fr-FR" sz="1200" b="1" kern="1200" spc="-50" dirty="0">
                <a:solidFill>
                  <a:schemeClr val="tx1"/>
                </a:solidFill>
                <a:effectLst/>
                <a:latin typeface="Arial"/>
                <a:ea typeface="ＭＳ Ｐゴシック" charset="0"/>
                <a:cs typeface="Arial"/>
              </a:rPr>
              <a:t> </a:t>
            </a:r>
            <a:r>
              <a:rPr lang="fr-FR" sz="1200" b="1" kern="1200" spc="-50" dirty="0">
                <a:solidFill>
                  <a:srgbClr val="49C5B1"/>
                </a:solidFill>
                <a:effectLst/>
                <a:latin typeface="Arial"/>
                <a:ea typeface="ＭＳ Ｐゴシック" charset="0"/>
                <a:cs typeface="Arial"/>
              </a:rPr>
              <a:t>SPW Mobilité et Infrastructures</a:t>
            </a:r>
            <a:endParaRPr lang="fr-FR" sz="1200" b="1" spc="-50" dirty="0">
              <a:solidFill>
                <a:srgbClr val="49C5B1"/>
              </a:solidFill>
              <a:latin typeface="Arial"/>
              <a:cs typeface="Arial"/>
            </a:endParaRPr>
          </a:p>
        </p:txBody>
      </p:sp>
    </p:spTree>
    <p:extLst>
      <p:ext uri="{BB962C8B-B14F-4D97-AF65-F5344CB8AC3E}">
        <p14:creationId xmlns:p14="http://schemas.microsoft.com/office/powerpoint/2010/main" val="2344850735"/>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50" r:id="rId3"/>
    <p:sldLayoutId id="2147483651" r:id="rId4"/>
    <p:sldLayoutId id="2147483652" r:id="rId5"/>
    <p:sldLayoutId id="2147483653" r:id="rId6"/>
    <p:sldLayoutId id="2147483694" r:id="rId7"/>
    <p:sldLayoutId id="2147483695" r:id="rId8"/>
    <p:sldLayoutId id="2147483696" r:id="rId9"/>
    <p:sldLayoutId id="2147483654" r:id="rId10"/>
    <p:sldLayoutId id="2147483655" r:id="rId11"/>
    <p:sldLayoutId id="2147483656" r:id="rId12"/>
    <p:sldLayoutId id="2147483657" r:id="rId13"/>
    <p:sldLayoutId id="2147483658" r:id="rId14"/>
    <p:sldLayoutId id="2147483659" r:id="rId15"/>
    <p:sldLayoutId id="2147483660" r:id="rId16"/>
    <p:sldLayoutId id="2147483697" r:id="rId17"/>
  </p:sldLayoutIdLst>
  <p:hf sldNum="0" hdr="0" ftr="0" dt="0"/>
  <p:txStyles>
    <p:titleStyle>
      <a:lvl1pPr algn="l" defTabSz="457200" rtl="0" eaLnBrk="1" latinLnBrk="0" hangingPunct="1">
        <a:spcBef>
          <a:spcPct val="0"/>
        </a:spcBef>
        <a:buNone/>
        <a:defRPr sz="2800" b="1" kern="1200">
          <a:solidFill>
            <a:srgbClr val="49C5B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4243500"/>
            <a:ext cx="2867623" cy="900000"/>
          </a:xfrm>
          <a:prstGeom prst="rect">
            <a:avLst/>
          </a:prstGeom>
        </p:spPr>
      </p:pic>
      <p:sp>
        <p:nvSpPr>
          <p:cNvPr id="2" name="Espace réservé du titre 1"/>
          <p:cNvSpPr>
            <a:spLocks noGrp="1"/>
          </p:cNvSpPr>
          <p:nvPr>
            <p:ph type="title"/>
          </p:nvPr>
        </p:nvSpPr>
        <p:spPr>
          <a:xfrm>
            <a:off x="554182" y="205979"/>
            <a:ext cx="7868120" cy="85725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554182" y="1200150"/>
            <a:ext cx="7868120" cy="3227849"/>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e la date 3"/>
          <p:cNvSpPr txBox="1">
            <a:spLocks/>
          </p:cNvSpPr>
          <p:nvPr userDrawn="1"/>
        </p:nvSpPr>
        <p:spPr>
          <a:xfrm>
            <a:off x="7128000" y="216000"/>
            <a:ext cx="1800000" cy="540000"/>
          </a:xfrm>
          <a:prstGeom prst="rect">
            <a:avLst/>
          </a:prstGeom>
        </p:spPr>
        <p:txBody>
          <a:bodyPr/>
          <a:lstStyle>
            <a:defPPr>
              <a:defRPr lang="fr-FR"/>
            </a:defPPr>
            <a:lvl1pPr marL="0" algn="r" defTabSz="457200" rtl="0" eaLnBrk="1" latinLnBrk="0" hangingPunct="1">
              <a:defRPr sz="18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EB6A17-D7A4-3049-9C0B-80302430D2B0}" type="datetimeFigureOut">
              <a:rPr lang="fr-FR" sz="1200" smtClean="0">
                <a:solidFill>
                  <a:srgbClr val="898989"/>
                </a:solidFill>
              </a:rPr>
              <a:pPr/>
              <a:t>16/11/2022</a:t>
            </a:fld>
            <a:endParaRPr lang="fr-FR" sz="1200" dirty="0">
              <a:solidFill>
                <a:srgbClr val="898989"/>
              </a:solidFill>
            </a:endParaRPr>
          </a:p>
          <a:p>
            <a:fld id="{2E794143-8163-F543-A4DC-FC997488DC9F}" type="slidenum">
              <a:rPr lang="fr-FR" sz="1200" b="1" smtClean="0">
                <a:solidFill>
                  <a:srgbClr val="898989"/>
                </a:solidFill>
              </a:rPr>
              <a:pPr/>
              <a:t>‹N°›</a:t>
            </a:fld>
            <a:endParaRPr lang="fr-FR" sz="1200" b="1" dirty="0">
              <a:solidFill>
                <a:srgbClr val="898989"/>
              </a:solidFill>
            </a:endParaRPr>
          </a:p>
        </p:txBody>
      </p:sp>
      <p:sp>
        <p:nvSpPr>
          <p:cNvPr id="9" name="Rectangle 6"/>
          <p:cNvSpPr>
            <a:spLocks noChangeArrowheads="1"/>
          </p:cNvSpPr>
          <p:nvPr userDrawn="1"/>
        </p:nvSpPr>
        <p:spPr bwMode="auto">
          <a:xfrm>
            <a:off x="8244000" y="4963500"/>
            <a:ext cx="900000" cy="180000"/>
          </a:xfrm>
          <a:prstGeom prst="rect">
            <a:avLst/>
          </a:prstGeom>
          <a:solidFill>
            <a:srgbClr val="49C5B1"/>
          </a:solidFill>
          <a:ln>
            <a:noFill/>
          </a:ln>
        </p:spPr>
        <p:txBody>
          <a:bodyPr/>
          <a:lstStyle/>
          <a:p>
            <a:endParaRPr lang="fr-FR"/>
          </a:p>
        </p:txBody>
      </p:sp>
      <p:sp>
        <p:nvSpPr>
          <p:cNvPr id="10" name="ZoneTexte 12"/>
          <p:cNvSpPr txBox="1">
            <a:spLocks noChangeArrowheads="1"/>
          </p:cNvSpPr>
          <p:nvPr userDrawn="1"/>
        </p:nvSpPr>
        <p:spPr bwMode="auto">
          <a:xfrm>
            <a:off x="0" y="4649500"/>
            <a:ext cx="80640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fr-FR" sz="1200" b="1" spc="-50" dirty="0">
                <a:solidFill>
                  <a:srgbClr val="000000"/>
                </a:solidFill>
                <a:latin typeface="Arial" charset="0"/>
                <a:cs typeface="Arial" charset="0"/>
              </a:rPr>
              <a:t>Service public de Wallonie</a:t>
            </a:r>
            <a:r>
              <a:rPr lang="en-GB" sz="1200" b="1" kern="1200" spc="-50" dirty="0">
                <a:solidFill>
                  <a:schemeClr val="tx1"/>
                </a:solidFill>
                <a:effectLst/>
                <a:latin typeface="Arial"/>
                <a:ea typeface="ＭＳ Ｐゴシック" charset="0"/>
                <a:cs typeface="Arial"/>
              </a:rPr>
              <a:t> </a:t>
            </a:r>
            <a:r>
              <a:rPr lang="fr-FR" sz="1100" b="1" kern="1200" spc="-50" dirty="0">
                <a:solidFill>
                  <a:schemeClr val="tx1"/>
                </a:solidFill>
                <a:effectLst/>
                <a:latin typeface="Arial"/>
                <a:ea typeface="ＭＳ Ｐゴシック" charset="0"/>
                <a:cs typeface="Arial"/>
              </a:rPr>
              <a:t>|</a:t>
            </a:r>
            <a:r>
              <a:rPr lang="fr-FR" sz="1200" b="1" kern="1200" spc="-50" dirty="0">
                <a:solidFill>
                  <a:schemeClr val="tx1"/>
                </a:solidFill>
                <a:effectLst/>
                <a:latin typeface="Arial"/>
                <a:ea typeface="ＭＳ Ｐゴシック" charset="0"/>
                <a:cs typeface="Arial"/>
              </a:rPr>
              <a:t> </a:t>
            </a:r>
            <a:r>
              <a:rPr lang="fr-FR" sz="1200" b="1" kern="1200" spc="-50" dirty="0">
                <a:solidFill>
                  <a:srgbClr val="49C5B1"/>
                </a:solidFill>
                <a:effectLst/>
                <a:latin typeface="Arial"/>
                <a:ea typeface="ＭＳ Ｐゴシック" charset="0"/>
                <a:cs typeface="Arial"/>
              </a:rPr>
              <a:t>SPW Mobilité et Infrastructures</a:t>
            </a:r>
            <a:endParaRPr lang="fr-FR" sz="1200" b="1" spc="-50" dirty="0">
              <a:solidFill>
                <a:srgbClr val="49C5B1"/>
              </a:solidFill>
              <a:latin typeface="Arial"/>
              <a:cs typeface="Arial"/>
            </a:endParaRPr>
          </a:p>
        </p:txBody>
      </p:sp>
    </p:spTree>
    <p:extLst>
      <p:ext uri="{BB962C8B-B14F-4D97-AF65-F5344CB8AC3E}">
        <p14:creationId xmlns:p14="http://schemas.microsoft.com/office/powerpoint/2010/main" val="23448507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457200" rtl="0" eaLnBrk="1" latinLnBrk="0" hangingPunct="1">
        <a:spcBef>
          <a:spcPct val="0"/>
        </a:spcBef>
        <a:buNone/>
        <a:defRPr sz="2800" b="1" kern="1200">
          <a:solidFill>
            <a:srgbClr val="49C5B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54182" y="205979"/>
            <a:ext cx="7868120" cy="85725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554182" y="1200151"/>
            <a:ext cx="7868120" cy="3227849"/>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Rectangle 6">
            <a:extLst>
              <a:ext uri="{FF2B5EF4-FFF2-40B4-BE49-F238E27FC236}">
                <a16:creationId xmlns:a16="http://schemas.microsoft.com/office/drawing/2014/main" id="{37791433-DE50-4973-8994-9A3838F86179}"/>
              </a:ext>
            </a:extLst>
          </p:cNvPr>
          <p:cNvSpPr>
            <a:spLocks noChangeArrowheads="1"/>
          </p:cNvSpPr>
          <p:nvPr userDrawn="1"/>
        </p:nvSpPr>
        <p:spPr bwMode="auto">
          <a:xfrm>
            <a:off x="7944000" y="4903500"/>
            <a:ext cx="1200000" cy="240000"/>
          </a:xfrm>
          <a:prstGeom prst="rect">
            <a:avLst/>
          </a:prstGeom>
          <a:solidFill>
            <a:srgbClr val="49C5B1"/>
          </a:solidFill>
          <a:ln>
            <a:noFill/>
          </a:ln>
        </p:spPr>
        <p:txBody>
          <a:bodyPr/>
          <a:lstStyle/>
          <a:p>
            <a:endParaRPr lang="fr-FR" sz="3200">
              <a:solidFill>
                <a:srgbClr val="6CD0C0"/>
              </a:solidFill>
            </a:endParaRPr>
          </a:p>
        </p:txBody>
      </p:sp>
      <p:sp>
        <p:nvSpPr>
          <p:cNvPr id="15" name="ZoneTexte 12">
            <a:extLst>
              <a:ext uri="{FF2B5EF4-FFF2-40B4-BE49-F238E27FC236}">
                <a16:creationId xmlns:a16="http://schemas.microsoft.com/office/drawing/2014/main" id="{7C19693F-C9FA-42E6-AF6C-6A124D6AD6D4}"/>
              </a:ext>
            </a:extLst>
          </p:cNvPr>
          <p:cNvSpPr txBox="1">
            <a:spLocks noChangeArrowheads="1"/>
          </p:cNvSpPr>
          <p:nvPr userDrawn="1"/>
        </p:nvSpPr>
        <p:spPr bwMode="auto">
          <a:xfrm>
            <a:off x="3864064" y="4865581"/>
            <a:ext cx="407993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fr-FR" sz="1200" b="1" dirty="0">
                <a:solidFill>
                  <a:srgbClr val="000000"/>
                </a:solidFill>
                <a:latin typeface="Calibri" panose="020F0502020204030204" pitchFamily="34" charset="0"/>
                <a:cs typeface="Calibri" panose="020F0502020204030204" pitchFamily="34" charset="0"/>
              </a:rPr>
              <a:t>Service public de Wallonie</a:t>
            </a:r>
            <a:r>
              <a:rPr lang="fr-FR" sz="1200" b="1" dirty="0">
                <a:solidFill>
                  <a:srgbClr val="002D59"/>
                </a:solidFill>
                <a:latin typeface="Calibri" panose="020F0502020204030204" pitchFamily="34" charset="0"/>
                <a:cs typeface="Calibri" panose="020F0502020204030204" pitchFamily="34" charset="0"/>
              </a:rPr>
              <a:t> </a:t>
            </a:r>
            <a:r>
              <a:rPr lang="fr-FR" sz="1200" b="1" kern="1200" dirty="0">
                <a:solidFill>
                  <a:srgbClr val="49C5B1"/>
                </a:solidFill>
                <a:effectLst/>
                <a:latin typeface="Calibri" panose="020F0502020204030204" pitchFamily="34" charset="0"/>
                <a:ea typeface="ＭＳ Ｐゴシック" charset="0"/>
                <a:cs typeface="Calibri" panose="020F0502020204030204" pitchFamily="34" charset="0"/>
              </a:rPr>
              <a:t>mobilité infrastructures</a:t>
            </a:r>
            <a:endParaRPr lang="fr-FR" sz="1200" b="1" dirty="0">
              <a:solidFill>
                <a:srgbClr val="49C5B1"/>
              </a:solidFill>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FAA2A66E-6A95-43AE-9D85-178BD5FA0F5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4564922"/>
            <a:ext cx="1859855" cy="583714"/>
          </a:xfrm>
          <a:prstGeom prst="rect">
            <a:avLst/>
          </a:prstGeom>
        </p:spPr>
      </p:pic>
    </p:spTree>
    <p:extLst>
      <p:ext uri="{BB962C8B-B14F-4D97-AF65-F5344CB8AC3E}">
        <p14:creationId xmlns:p14="http://schemas.microsoft.com/office/powerpoint/2010/main" val="243089788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83" r:id="rId13"/>
    <p:sldLayoutId id="2147483684" r:id="rId14"/>
  </p:sldLayoutIdLst>
  <p:transition>
    <p:randomBar/>
  </p:transition>
  <p:txStyles>
    <p:titleStyle>
      <a:lvl1pPr algn="l" defTabSz="609585" rtl="0" eaLnBrk="1" latinLnBrk="0" hangingPunct="1">
        <a:spcBef>
          <a:spcPct val="0"/>
        </a:spcBef>
        <a:buNone/>
        <a:defRPr sz="3733" b="1" kern="1200">
          <a:solidFill>
            <a:srgbClr val="49C5B1"/>
          </a:solidFill>
          <a:latin typeface="Calibri" panose="020F0502020204030204" pitchFamily="34" charset="0"/>
          <a:ea typeface="+mj-ea"/>
          <a:cs typeface="Calibri" panose="020F0502020204030204" pitchFamily="34" charset="0"/>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Calibri" panose="020F0502020204030204" pitchFamily="34" charset="0"/>
          <a:ea typeface="+mn-ea"/>
          <a:cs typeface="Calibri" panose="020F0502020204030204" pitchFamily="34" charset="0"/>
        </a:defRPr>
      </a:lvl1pPr>
      <a:lvl2pPr marL="990575" indent="-380990" algn="l" defTabSz="609585" rtl="0" eaLnBrk="1" latinLnBrk="0" hangingPunct="1">
        <a:spcBef>
          <a:spcPct val="20000"/>
        </a:spcBef>
        <a:buFont typeface="Arial"/>
        <a:buChar char="–"/>
        <a:defRPr sz="2667" kern="1200">
          <a:solidFill>
            <a:schemeClr val="tx1"/>
          </a:solidFill>
          <a:latin typeface="Calibri" panose="020F0502020204030204" pitchFamily="34" charset="0"/>
          <a:ea typeface="+mn-ea"/>
          <a:cs typeface="Calibri" panose="020F0502020204030204" pitchFamily="34" charset="0"/>
        </a:defRPr>
      </a:lvl2pPr>
      <a:lvl3pPr marL="1523962" indent="-304792" algn="l" defTabSz="609585" rtl="0" eaLnBrk="1" latinLnBrk="0" hangingPunct="1">
        <a:spcBef>
          <a:spcPct val="200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3pPr>
      <a:lvl4pPr marL="2133547" indent="-304792" algn="l" defTabSz="609585" rtl="0" eaLnBrk="1" latinLnBrk="0" hangingPunct="1">
        <a:spcBef>
          <a:spcPct val="20000"/>
        </a:spcBef>
        <a:buFont typeface="Arial"/>
        <a:buChar char="–"/>
        <a:defRPr sz="2400" kern="1200">
          <a:solidFill>
            <a:schemeClr val="tx1"/>
          </a:solidFill>
          <a:latin typeface="Calibri" panose="020F0502020204030204" pitchFamily="34" charset="0"/>
          <a:ea typeface="+mn-ea"/>
          <a:cs typeface="Calibri" panose="020F0502020204030204" pitchFamily="34" charset="0"/>
        </a:defRPr>
      </a:lvl4pPr>
      <a:lvl5pPr marL="2743131" indent="-304792" algn="l" defTabSz="609585" rtl="0" eaLnBrk="1" latinLnBrk="0" hangingPunct="1">
        <a:spcBef>
          <a:spcPct val="20000"/>
        </a:spcBef>
        <a:buFont typeface="Arial"/>
        <a:buChar char="»"/>
        <a:defRPr sz="1867" kern="1200">
          <a:solidFill>
            <a:schemeClr val="tx1"/>
          </a:solidFill>
          <a:latin typeface="Calibri" panose="020F0502020204030204" pitchFamily="34" charset="0"/>
          <a:ea typeface="+mn-ea"/>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mailto:pierre.hontoy@spw.wallonie.be" TargetMode="External"/><Relationship Id="rId2" Type="http://schemas.openxmlformats.org/officeDocument/2006/relationships/hyperlink" Target="mailto:Chantal.flemal@spw.wallonie.be" TargetMode="External"/><Relationship Id="rId1" Type="http://schemas.openxmlformats.org/officeDocument/2006/relationships/slideLayout" Target="../slideLayouts/slideLayout19.xml"/><Relationship Id="rId4" Type="http://schemas.openxmlformats.org/officeDocument/2006/relationships/hyperlink" Target="mailto:Philippe.schietecat@spw.wallonie.b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7.gif"/><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20.gif"/><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23.jp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6.xml"/><Relationship Id="rId6" Type="http://schemas.openxmlformats.org/officeDocument/2006/relationships/image" Target="cid:image001.png@01D8DE43.2C3007F0" TargetMode="External"/><Relationship Id="rId5" Type="http://schemas.openxmlformats.org/officeDocument/2006/relationships/image" Target="../media/image26.jpeg"/><Relationship Id="rId4" Type="http://schemas.openxmlformats.org/officeDocument/2006/relationships/image" Target="cid:EE1C10A2-1073-42E8-B72E-9827E6942BE8"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cid:95D289B0-0468-45AB-BDA4-F808B79412D5" TargetMode="External"/><Relationship Id="rId2" Type="http://schemas.openxmlformats.org/officeDocument/2006/relationships/image" Target="../media/image31.PNG"/><Relationship Id="rId1" Type="http://schemas.openxmlformats.org/officeDocument/2006/relationships/slideLayout" Target="../slideLayouts/slideLayout16.xml"/><Relationship Id="rId6" Type="http://schemas.openxmlformats.org/officeDocument/2006/relationships/image" Target="../media/image34.jpeg"/><Relationship Id="rId5" Type="http://schemas.openxmlformats.org/officeDocument/2006/relationships/image" Target="cid:86BC44FB-DC83-446B-B0B4-E7570D364401" TargetMode="Externa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mailto:pierre.nigro@spw.wallonie.be" TargetMode="External"/><Relationship Id="rId2" Type="http://schemas.openxmlformats.org/officeDocument/2006/relationships/hyperlink" Target="mailto:regis.lorant@spw.wallonie.be"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mailto:gauthier.michaux@spw.wallonie.be" TargetMode="External"/><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5.xml"/><Relationship Id="rId4" Type="http://schemas.openxmlformats.org/officeDocument/2006/relationships/image" Target="../media/image58.emf"/></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5.xml"/><Relationship Id="rId5" Type="http://schemas.openxmlformats.org/officeDocument/2006/relationships/image" Target="../media/image62.jpeg"/><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30.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9.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D62496-6798-4E63-81AE-84DE7BEBC632}"/>
              </a:ext>
            </a:extLst>
          </p:cNvPr>
          <p:cNvSpPr>
            <a:spLocks noGrp="1"/>
          </p:cNvSpPr>
          <p:nvPr>
            <p:ph type="ctrTitle"/>
          </p:nvPr>
        </p:nvSpPr>
        <p:spPr>
          <a:xfrm>
            <a:off x="1143000" y="333581"/>
            <a:ext cx="6858000" cy="473188"/>
          </a:xfrm>
        </p:spPr>
        <p:txBody>
          <a:bodyPr>
            <a:noAutofit/>
          </a:bodyPr>
          <a:lstStyle/>
          <a:p>
            <a:r>
              <a:rPr lang="fr-BE" sz="2700" i="1" dirty="0">
                <a:latin typeface="Century Gothic" panose="020B0502020202020204" pitchFamily="34" charset="0"/>
              </a:rPr>
              <a:t>La Direction des Techniques routières</a:t>
            </a:r>
          </a:p>
        </p:txBody>
      </p:sp>
      <p:sp>
        <p:nvSpPr>
          <p:cNvPr id="3" name="Sous-titre 2">
            <a:extLst>
              <a:ext uri="{FF2B5EF4-FFF2-40B4-BE49-F238E27FC236}">
                <a16:creationId xmlns:a16="http://schemas.microsoft.com/office/drawing/2014/main" id="{E6216440-1B89-4E35-A1DD-5AD06F372C2F}"/>
              </a:ext>
            </a:extLst>
          </p:cNvPr>
          <p:cNvSpPr>
            <a:spLocks noGrp="1"/>
          </p:cNvSpPr>
          <p:nvPr>
            <p:ph type="subTitle" idx="1"/>
          </p:nvPr>
        </p:nvSpPr>
        <p:spPr>
          <a:xfrm>
            <a:off x="740175" y="719529"/>
            <a:ext cx="7489425" cy="3672590"/>
          </a:xfrm>
        </p:spPr>
        <p:txBody>
          <a:bodyPr>
            <a:normAutofit/>
          </a:bodyPr>
          <a:lstStyle/>
          <a:p>
            <a:pPr algn="l">
              <a:tabLst>
                <a:tab pos="942975" algn="ctr"/>
                <a:tab pos="3364706" algn="ctr"/>
                <a:tab pos="5650706" algn="ctr"/>
              </a:tabLst>
            </a:pPr>
            <a:r>
              <a:rPr lang="fr-BE" sz="1350" i="1" dirty="0">
                <a:latin typeface="Century Gothic" panose="020B0502020202020204" pitchFamily="34" charset="0"/>
              </a:rPr>
              <a:t>	</a:t>
            </a:r>
            <a:r>
              <a:rPr lang="fr-BE" sz="2100" i="1" dirty="0">
                <a:latin typeface="Century Gothic" panose="020B0502020202020204" pitchFamily="34" charset="0"/>
              </a:rPr>
              <a:t>            </a:t>
            </a:r>
            <a:r>
              <a:rPr lang="fr-BE" sz="2100" i="1" dirty="0">
                <a:solidFill>
                  <a:srgbClr val="00B050"/>
                </a:solidFill>
                <a:latin typeface="Century Gothic" panose="020B0502020202020204" pitchFamily="34" charset="0"/>
              </a:rPr>
              <a:t>Laboratoire</a:t>
            </a:r>
            <a:r>
              <a:rPr lang="fr-BE" sz="2100" i="1" dirty="0">
                <a:solidFill>
                  <a:srgbClr val="0070C0"/>
                </a:solidFill>
                <a:latin typeface="Century Gothic" panose="020B0502020202020204" pitchFamily="34" charset="0"/>
              </a:rPr>
              <a:t>	              	    </a:t>
            </a:r>
            <a:r>
              <a:rPr lang="fr-BE" sz="2100" i="1" dirty="0">
                <a:solidFill>
                  <a:srgbClr val="FFC000"/>
                </a:solidFill>
                <a:latin typeface="Century Gothic" panose="020B0502020202020204" pitchFamily="34" charset="0"/>
              </a:rPr>
              <a:t>Auscultation</a:t>
            </a:r>
          </a:p>
          <a:p>
            <a:pPr algn="l"/>
            <a:endParaRPr lang="fr-BE" sz="1350" i="1" dirty="0">
              <a:latin typeface="Century Gothic" panose="020B0502020202020204" pitchFamily="34" charset="0"/>
            </a:endParaRPr>
          </a:p>
          <a:p>
            <a:pPr algn="l"/>
            <a:endParaRPr lang="fr-BE" sz="1350" i="1" dirty="0">
              <a:latin typeface="Century Gothic" panose="020B0502020202020204" pitchFamily="34" charset="0"/>
            </a:endParaRPr>
          </a:p>
          <a:p>
            <a:pPr algn="l"/>
            <a:endParaRPr lang="fr-BE" sz="1350" i="1" dirty="0">
              <a:latin typeface="Century Gothic" panose="020B0502020202020204" pitchFamily="34" charset="0"/>
            </a:endParaRPr>
          </a:p>
          <a:p>
            <a:pPr algn="l"/>
            <a:endParaRPr lang="fr-BE" sz="1350" i="1" dirty="0">
              <a:latin typeface="Century Gothic" panose="020B0502020202020204" pitchFamily="34" charset="0"/>
            </a:endParaRPr>
          </a:p>
          <a:p>
            <a:endParaRPr lang="fr-BE" sz="1350" i="1" dirty="0">
              <a:latin typeface="Century Gothic" panose="020B0502020202020204" pitchFamily="34" charset="0"/>
            </a:endParaRPr>
          </a:p>
          <a:p>
            <a:endParaRPr lang="fr-BE" sz="1350" i="1" dirty="0">
              <a:latin typeface="Century Gothic" panose="020B0502020202020204" pitchFamily="34" charset="0"/>
            </a:endParaRPr>
          </a:p>
          <a:p>
            <a:endParaRPr lang="fr-BE" sz="1950" i="1" dirty="0">
              <a:latin typeface="Century Gothic" panose="020B0502020202020204" pitchFamily="34" charset="0"/>
            </a:endParaRPr>
          </a:p>
          <a:p>
            <a:endParaRPr lang="fr-BE" sz="1950" i="1" dirty="0">
              <a:latin typeface="Century Gothic" panose="020B0502020202020204" pitchFamily="34" charset="0"/>
            </a:endParaRPr>
          </a:p>
          <a:p>
            <a:endParaRPr lang="fr-BE" sz="1950" i="1" dirty="0">
              <a:latin typeface="Century Gothic" panose="020B0502020202020204" pitchFamily="34" charset="0"/>
            </a:endParaRPr>
          </a:p>
          <a:p>
            <a:endParaRPr lang="fr-BE" sz="1950" i="1" dirty="0">
              <a:latin typeface="Century Gothic" panose="020B0502020202020204" pitchFamily="34" charset="0"/>
            </a:endParaRPr>
          </a:p>
          <a:p>
            <a:endParaRPr lang="fr-BE" sz="2325" i="1" dirty="0">
              <a:latin typeface="Century Gothic" panose="020B0502020202020204" pitchFamily="34" charset="0"/>
            </a:endParaRPr>
          </a:p>
          <a:p>
            <a:endParaRPr lang="fr-BE" sz="2325" i="1" dirty="0">
              <a:latin typeface="Century Gothic" panose="020B0502020202020204" pitchFamily="34" charset="0"/>
            </a:endParaRPr>
          </a:p>
          <a:p>
            <a:endParaRPr lang="fr-BE" sz="2325" i="1" dirty="0">
              <a:solidFill>
                <a:srgbClr val="00B050"/>
              </a:solidFill>
              <a:latin typeface="Century Gothic" panose="020B0502020202020204" pitchFamily="34" charset="0"/>
            </a:endParaRPr>
          </a:p>
        </p:txBody>
      </p:sp>
      <p:pic>
        <p:nvPicPr>
          <p:cNvPr id="7" name="Image 6" descr="Une image contenant garé, vieux, bordure&#10;&#10;Description générée automatiquement">
            <a:extLst>
              <a:ext uri="{FF2B5EF4-FFF2-40B4-BE49-F238E27FC236}">
                <a16:creationId xmlns:a16="http://schemas.microsoft.com/office/drawing/2014/main" id="{F497D8A8-E556-414E-A8F4-6B5795E68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075" y="1109347"/>
            <a:ext cx="2025159" cy="1342097"/>
          </a:xfrm>
          <a:prstGeom prst="rect">
            <a:avLst/>
          </a:prstGeom>
        </p:spPr>
      </p:pic>
      <p:pic>
        <p:nvPicPr>
          <p:cNvPr id="9" name="Image 8" descr="Une image contenant texte, camion, route, extérieur&#10;&#10;Description générée automatiquement">
            <a:extLst>
              <a:ext uri="{FF2B5EF4-FFF2-40B4-BE49-F238E27FC236}">
                <a16:creationId xmlns:a16="http://schemas.microsoft.com/office/drawing/2014/main" id="{87F40D22-2779-4B3A-B5FC-6D6FEBE6C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326" y="1109347"/>
            <a:ext cx="1954708" cy="1409001"/>
          </a:xfrm>
          <a:prstGeom prst="rect">
            <a:avLst/>
          </a:prstGeom>
        </p:spPr>
      </p:pic>
      <p:pic>
        <p:nvPicPr>
          <p:cNvPr id="8" name="Image 7" descr="Une image contenant texte, transport, roue&#10;&#10;Description générée automatiquement">
            <a:extLst>
              <a:ext uri="{FF2B5EF4-FFF2-40B4-BE49-F238E27FC236}">
                <a16:creationId xmlns:a16="http://schemas.microsoft.com/office/drawing/2014/main" id="{DBD607B3-5AF8-48E0-A8AC-27CD8F2D5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075" y="2968052"/>
            <a:ext cx="2025160" cy="1342097"/>
          </a:xfrm>
          <a:prstGeom prst="rect">
            <a:avLst/>
          </a:prstGeom>
        </p:spPr>
      </p:pic>
      <p:sp>
        <p:nvSpPr>
          <p:cNvPr id="6" name="ZoneTexte 5">
            <a:extLst>
              <a:ext uri="{FF2B5EF4-FFF2-40B4-BE49-F238E27FC236}">
                <a16:creationId xmlns:a16="http://schemas.microsoft.com/office/drawing/2014/main" id="{9D729464-0392-41FD-895F-D261BEE3B085}"/>
              </a:ext>
            </a:extLst>
          </p:cNvPr>
          <p:cNvSpPr txBox="1"/>
          <p:nvPr/>
        </p:nvSpPr>
        <p:spPr>
          <a:xfrm>
            <a:off x="1668492" y="2571750"/>
            <a:ext cx="2025159" cy="623248"/>
          </a:xfrm>
          <a:prstGeom prst="rect">
            <a:avLst/>
          </a:prstGeom>
          <a:noFill/>
        </p:spPr>
        <p:txBody>
          <a:bodyPr wrap="square" rtlCol="0">
            <a:spAutoFit/>
          </a:bodyPr>
          <a:lstStyle/>
          <a:p>
            <a:r>
              <a:rPr lang="fr-BE" sz="2100" i="1" dirty="0">
                <a:solidFill>
                  <a:srgbClr val="0070C0"/>
                </a:solidFill>
                <a:latin typeface="Century Gothic" panose="020B0502020202020204" pitchFamily="34" charset="0"/>
              </a:rPr>
              <a:t>  Expertise</a:t>
            </a:r>
          </a:p>
          <a:p>
            <a:endParaRPr lang="fr-BE" sz="1350" dirty="0">
              <a:solidFill>
                <a:srgbClr val="00B050"/>
              </a:solidFill>
            </a:endParaRPr>
          </a:p>
        </p:txBody>
      </p:sp>
      <p:sp>
        <p:nvSpPr>
          <p:cNvPr id="11" name="ZoneTexte 10">
            <a:extLst>
              <a:ext uri="{FF2B5EF4-FFF2-40B4-BE49-F238E27FC236}">
                <a16:creationId xmlns:a16="http://schemas.microsoft.com/office/drawing/2014/main" id="{270A787A-4031-4BB0-99EB-020ED07AB91C}"/>
              </a:ext>
            </a:extLst>
          </p:cNvPr>
          <p:cNvSpPr txBox="1"/>
          <p:nvPr/>
        </p:nvSpPr>
        <p:spPr>
          <a:xfrm>
            <a:off x="3478622" y="2836321"/>
            <a:ext cx="2186754" cy="300082"/>
          </a:xfrm>
          <a:prstGeom prst="rect">
            <a:avLst/>
          </a:prstGeom>
          <a:noFill/>
        </p:spPr>
        <p:txBody>
          <a:bodyPr wrap="square" rtlCol="0">
            <a:spAutoFit/>
          </a:bodyPr>
          <a:lstStyle/>
          <a:p>
            <a:endParaRPr lang="fr-BE" sz="1350" dirty="0">
              <a:solidFill>
                <a:srgbClr val="FFC000"/>
              </a:solidFill>
            </a:endParaRPr>
          </a:p>
        </p:txBody>
      </p:sp>
      <p:sp>
        <p:nvSpPr>
          <p:cNvPr id="14" name="ZoneTexte 13">
            <a:extLst>
              <a:ext uri="{FF2B5EF4-FFF2-40B4-BE49-F238E27FC236}">
                <a16:creationId xmlns:a16="http://schemas.microsoft.com/office/drawing/2014/main" id="{590B4322-6807-4355-9AEB-F7D715937BBC}"/>
              </a:ext>
            </a:extLst>
          </p:cNvPr>
          <p:cNvSpPr txBox="1"/>
          <p:nvPr/>
        </p:nvSpPr>
        <p:spPr>
          <a:xfrm>
            <a:off x="5179102" y="2571750"/>
            <a:ext cx="2972122" cy="415498"/>
          </a:xfrm>
          <a:prstGeom prst="rect">
            <a:avLst/>
          </a:prstGeom>
          <a:noFill/>
        </p:spPr>
        <p:txBody>
          <a:bodyPr wrap="square" rtlCol="0">
            <a:spAutoFit/>
          </a:bodyPr>
          <a:lstStyle/>
          <a:p>
            <a:r>
              <a:rPr lang="fr-BE" sz="2100" i="1" dirty="0">
                <a:solidFill>
                  <a:srgbClr val="C00000"/>
                </a:solidFill>
                <a:latin typeface="Century Gothic" panose="020B0502020202020204" pitchFamily="34" charset="0"/>
              </a:rPr>
              <a:t>Equipements</a:t>
            </a:r>
            <a:r>
              <a:rPr lang="fr-BE" sz="2100" i="1" dirty="0">
                <a:solidFill>
                  <a:srgbClr val="C00000"/>
                </a:solidFill>
              </a:rPr>
              <a:t> </a:t>
            </a:r>
            <a:r>
              <a:rPr lang="fr-BE" sz="2100" i="1" dirty="0">
                <a:solidFill>
                  <a:srgbClr val="C00000"/>
                </a:solidFill>
                <a:latin typeface="Century Gothic" panose="020B0502020202020204" pitchFamily="34" charset="0"/>
              </a:rPr>
              <a:t>routiers</a:t>
            </a:r>
          </a:p>
        </p:txBody>
      </p:sp>
      <p:pic>
        <p:nvPicPr>
          <p:cNvPr id="15" name="Image 14" descr="Une image contenant texte, ciel, extérieur, route&#10;&#10;Description générée automatiquement">
            <a:extLst>
              <a:ext uri="{FF2B5EF4-FFF2-40B4-BE49-F238E27FC236}">
                <a16:creationId xmlns:a16="http://schemas.microsoft.com/office/drawing/2014/main" id="{14BE2BD4-42C1-44DE-822C-39515CE6F5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4556" y="2987248"/>
            <a:ext cx="2320370" cy="1404871"/>
          </a:xfrm>
          <a:prstGeom prst="rect">
            <a:avLst/>
          </a:prstGeom>
        </p:spPr>
      </p:pic>
    </p:spTree>
    <p:extLst>
      <p:ext uri="{BB962C8B-B14F-4D97-AF65-F5344CB8AC3E}">
        <p14:creationId xmlns:p14="http://schemas.microsoft.com/office/powerpoint/2010/main" val="3239814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D8FBA-655B-45EC-96A1-2EDF5450D60B}"/>
              </a:ext>
            </a:extLst>
          </p:cNvPr>
          <p:cNvSpPr>
            <a:spLocks noGrp="1"/>
          </p:cNvSpPr>
          <p:nvPr>
            <p:ph type="title"/>
          </p:nvPr>
        </p:nvSpPr>
        <p:spPr/>
        <p:txBody>
          <a:bodyPr/>
          <a:lstStyle/>
          <a:p>
            <a:r>
              <a:rPr lang="fr-BE" dirty="0"/>
              <a:t>Cellule Labo</a:t>
            </a:r>
          </a:p>
        </p:txBody>
      </p:sp>
      <p:sp>
        <p:nvSpPr>
          <p:cNvPr id="3" name="Espace réservé du contenu 2">
            <a:extLst>
              <a:ext uri="{FF2B5EF4-FFF2-40B4-BE49-F238E27FC236}">
                <a16:creationId xmlns:a16="http://schemas.microsoft.com/office/drawing/2014/main" id="{230F92A6-0A58-45B2-858A-5713C70C4CBC}"/>
              </a:ext>
            </a:extLst>
          </p:cNvPr>
          <p:cNvSpPr>
            <a:spLocks noGrp="1"/>
          </p:cNvSpPr>
          <p:nvPr>
            <p:ph idx="1"/>
          </p:nvPr>
        </p:nvSpPr>
        <p:spPr>
          <a:xfrm>
            <a:off x="756270" y="1017528"/>
            <a:ext cx="7666031" cy="3128588"/>
          </a:xfrm>
        </p:spPr>
        <p:txBody>
          <a:bodyPr>
            <a:normAutofit fontScale="70000" lnSpcReduction="20000"/>
          </a:bodyPr>
          <a:lstStyle/>
          <a:p>
            <a:pPr marL="0" indent="0">
              <a:buNone/>
            </a:pPr>
            <a:r>
              <a:rPr lang="fr-BE" dirty="0"/>
              <a:t>Chantal </a:t>
            </a:r>
            <a:r>
              <a:rPr lang="fr-BE" dirty="0" err="1"/>
              <a:t>Flemal</a:t>
            </a:r>
            <a:endParaRPr lang="fr-BE" dirty="0"/>
          </a:p>
          <a:p>
            <a:pPr marL="0" indent="0">
              <a:buNone/>
            </a:pPr>
            <a:r>
              <a:rPr lang="fr-BE" dirty="0">
                <a:hlinkClick r:id="rId2"/>
              </a:rPr>
              <a:t>Chantal.flemal@spw.wallonie.be</a:t>
            </a:r>
            <a:endParaRPr lang="fr-BE" dirty="0"/>
          </a:p>
          <a:p>
            <a:pPr marL="0" indent="0">
              <a:buNone/>
            </a:pPr>
            <a:r>
              <a:rPr lang="fr-BE"/>
              <a:t>0476/840442</a:t>
            </a:r>
            <a:endParaRPr lang="fr-BE" dirty="0"/>
          </a:p>
          <a:p>
            <a:pPr marL="0" indent="0">
              <a:buNone/>
            </a:pPr>
            <a:endParaRPr lang="fr-BE" dirty="0"/>
          </a:p>
          <a:p>
            <a:pPr marL="0" indent="0">
              <a:buNone/>
            </a:pPr>
            <a:r>
              <a:rPr lang="fr-BE" dirty="0"/>
              <a:t>Pierre Hontoy</a:t>
            </a:r>
          </a:p>
          <a:p>
            <a:pPr marL="0" indent="0">
              <a:buNone/>
            </a:pPr>
            <a:r>
              <a:rPr lang="fr-BE" dirty="0">
                <a:hlinkClick r:id="rId3"/>
              </a:rPr>
              <a:t>pierre.hontoy@spw.wallonie.be</a:t>
            </a:r>
            <a:endParaRPr lang="fr-BE" dirty="0"/>
          </a:p>
          <a:p>
            <a:pPr marL="0" indent="0">
              <a:buNone/>
            </a:pPr>
            <a:r>
              <a:rPr lang="fr-BE" dirty="0"/>
              <a:t>0474/669388</a:t>
            </a:r>
          </a:p>
          <a:p>
            <a:pPr marL="0" indent="0">
              <a:buNone/>
            </a:pPr>
            <a:endParaRPr lang="fr-BE" dirty="0"/>
          </a:p>
          <a:p>
            <a:pPr marL="0" indent="0">
              <a:buNone/>
            </a:pPr>
            <a:r>
              <a:rPr lang="fr-BE" dirty="0"/>
              <a:t>Philippe </a:t>
            </a:r>
            <a:r>
              <a:rPr lang="fr-BE" dirty="0" err="1"/>
              <a:t>Schitecat</a:t>
            </a:r>
            <a:endParaRPr lang="fr-BE" dirty="0"/>
          </a:p>
          <a:p>
            <a:pPr marL="0" indent="0">
              <a:buNone/>
            </a:pPr>
            <a:r>
              <a:rPr lang="fr-BE" dirty="0">
                <a:hlinkClick r:id="rId4"/>
              </a:rPr>
              <a:t>Philippe.schietecat@spw.wallonie.be</a:t>
            </a:r>
            <a:endParaRPr lang="fr-BE" dirty="0"/>
          </a:p>
          <a:p>
            <a:pPr marL="0" indent="0">
              <a:buNone/>
            </a:pPr>
            <a:r>
              <a:rPr lang="fr-BE" dirty="0"/>
              <a:t>067/283306</a:t>
            </a:r>
          </a:p>
        </p:txBody>
      </p:sp>
    </p:spTree>
    <p:extLst>
      <p:ext uri="{BB962C8B-B14F-4D97-AF65-F5344CB8AC3E}">
        <p14:creationId xmlns:p14="http://schemas.microsoft.com/office/powerpoint/2010/main" val="3495911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E0151-DA32-4F92-9A6E-5D2ED3AC6490}"/>
              </a:ext>
            </a:extLst>
          </p:cNvPr>
          <p:cNvSpPr>
            <a:spLocks noGrp="1"/>
          </p:cNvSpPr>
          <p:nvPr>
            <p:ph type="title"/>
          </p:nvPr>
        </p:nvSpPr>
        <p:spPr>
          <a:xfrm>
            <a:off x="1244008" y="179194"/>
            <a:ext cx="6794205" cy="690018"/>
          </a:xfrm>
          <a:solidFill>
            <a:schemeClr val="accent1">
              <a:lumMod val="40000"/>
              <a:lumOff val="60000"/>
            </a:schemeClr>
          </a:solidFill>
        </p:spPr>
        <p:txBody>
          <a:bodyPr>
            <a:normAutofit/>
          </a:bodyPr>
          <a:lstStyle/>
          <a:p>
            <a:pPr algn="ctr"/>
            <a:r>
              <a:rPr lang="fr-BE" sz="2700" dirty="0"/>
              <a:t>Auscultation</a:t>
            </a:r>
            <a:endParaRPr lang="fr-FR" sz="2700" dirty="0"/>
          </a:p>
        </p:txBody>
      </p:sp>
      <p:sp>
        <p:nvSpPr>
          <p:cNvPr id="3" name="Espace réservé du contenu 2">
            <a:extLst>
              <a:ext uri="{FF2B5EF4-FFF2-40B4-BE49-F238E27FC236}">
                <a16:creationId xmlns:a16="http://schemas.microsoft.com/office/drawing/2014/main" id="{ADF869A7-0043-454A-A4B3-69F246F64675}"/>
              </a:ext>
            </a:extLst>
          </p:cNvPr>
          <p:cNvSpPr>
            <a:spLocks noGrp="1"/>
          </p:cNvSpPr>
          <p:nvPr>
            <p:ph idx="1"/>
          </p:nvPr>
        </p:nvSpPr>
        <p:spPr>
          <a:xfrm>
            <a:off x="482600" y="1030997"/>
            <a:ext cx="8178800" cy="324329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lnSpcReduction="10000"/>
          </a:bodyPr>
          <a:lstStyle/>
          <a:p>
            <a:r>
              <a:rPr lang="fr-FR" sz="1600" dirty="0"/>
              <a:t>Auscultation contractuelle et auscultation systématique</a:t>
            </a:r>
          </a:p>
          <a:p>
            <a:r>
              <a:rPr lang="fr-FR" sz="1600" u="sng" dirty="0"/>
              <a:t>Auscultation contractuelle:</a:t>
            </a:r>
          </a:p>
          <a:p>
            <a:pPr>
              <a:buFont typeface="Wingdings" panose="05000000000000000000" pitchFamily="2" charset="2"/>
              <a:buChar char="§"/>
            </a:pPr>
            <a:r>
              <a:rPr lang="fr-FR" sz="1600" dirty="0"/>
              <a:t>Réceptions des chantiers : réception provisoire, définitive, en cours de garantie (contre-essais).</a:t>
            </a:r>
          </a:p>
          <a:p>
            <a:pPr>
              <a:buFont typeface="Wingdings" panose="05000000000000000000" pitchFamily="2" charset="2"/>
              <a:buChar char="§"/>
            </a:pPr>
            <a:r>
              <a:rPr lang="fr-FR" sz="1600" dirty="0"/>
              <a:t>Essais préalables aux chantiers, en cours de chantier (contre essais, après traitements...)</a:t>
            </a:r>
          </a:p>
          <a:p>
            <a:pPr marL="0" indent="0">
              <a:buNone/>
            </a:pPr>
            <a:endParaRPr lang="fr-FR" sz="1600" dirty="0"/>
          </a:p>
          <a:p>
            <a:pPr>
              <a:buFont typeface="Wingdings" panose="05000000000000000000" pitchFamily="2" charset="2"/>
              <a:buChar char="§"/>
            </a:pPr>
            <a:r>
              <a:rPr lang="fr-FR" sz="1600" dirty="0"/>
              <a:t>Concernent les paramètres: </a:t>
            </a:r>
          </a:p>
          <a:p>
            <a:pPr>
              <a:buFont typeface="Wingdings" panose="05000000000000000000" pitchFamily="2" charset="2"/>
              <a:buChar char="§"/>
            </a:pPr>
            <a:r>
              <a:rPr lang="fr-FR" sz="1600" dirty="0"/>
              <a:t>Adhérence du revêtement (CFT) via appareil SCRIM –vitesse fixée (50,80 km/h).</a:t>
            </a:r>
          </a:p>
          <a:p>
            <a:pPr>
              <a:buFont typeface="Wingdings" panose="05000000000000000000" pitchFamily="2" charset="2"/>
              <a:buChar char="§"/>
            </a:pPr>
            <a:r>
              <a:rPr lang="fr-FR" sz="1600" dirty="0"/>
              <a:t>Profil en LONG (Cps 2.5,CP10) via APL vitesse fixée 21.6, 54, 72km/h.</a:t>
            </a:r>
          </a:p>
          <a:p>
            <a:pPr>
              <a:buFont typeface="Wingdings" panose="05000000000000000000" pitchFamily="2" charset="2"/>
              <a:buChar char="§"/>
            </a:pPr>
            <a:r>
              <a:rPr lang="fr-FR" sz="1600" dirty="0"/>
              <a:t>Marquage (RLD) via le rétro réflectomètre –appareillage sans contact ( pas de pluie, ou  eau résiduelle)</a:t>
            </a:r>
          </a:p>
          <a:p>
            <a:pPr marL="0" indent="0">
              <a:buNone/>
            </a:pPr>
            <a:r>
              <a:rPr lang="fr-FR" sz="1600" dirty="0"/>
              <a:t>Impositions : </a:t>
            </a:r>
            <a:r>
              <a:rPr lang="fr-FR" sz="1600" dirty="0" err="1"/>
              <a:t>Qualiroutes</a:t>
            </a:r>
            <a:r>
              <a:rPr lang="fr-FR" sz="1600" dirty="0"/>
              <a:t> Chapitre G (Chapitre L pour les marquages).</a:t>
            </a:r>
          </a:p>
        </p:txBody>
      </p:sp>
    </p:spTree>
    <p:extLst>
      <p:ext uri="{BB962C8B-B14F-4D97-AF65-F5344CB8AC3E}">
        <p14:creationId xmlns:p14="http://schemas.microsoft.com/office/powerpoint/2010/main" val="4193614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06_03571">
            <a:extLst>
              <a:ext uri="{FF2B5EF4-FFF2-40B4-BE49-F238E27FC236}">
                <a16:creationId xmlns:a16="http://schemas.microsoft.com/office/drawing/2014/main" id="{8162CF9C-710C-4D88-9144-3DFF2E122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468" y="99158"/>
            <a:ext cx="3826500" cy="254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06_03570">
            <a:extLst>
              <a:ext uri="{FF2B5EF4-FFF2-40B4-BE49-F238E27FC236}">
                <a16:creationId xmlns:a16="http://schemas.microsoft.com/office/drawing/2014/main" id="{32E141C3-AA98-451D-BDD8-D905B2BDE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22600"/>
            <a:ext cx="4590668" cy="305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descr="Une image contenant arbre, extérieur, route, passage&#10;&#10;Description générée automatiquement">
            <a:extLst>
              <a:ext uri="{FF2B5EF4-FFF2-40B4-BE49-F238E27FC236}">
                <a16:creationId xmlns:a16="http://schemas.microsoft.com/office/drawing/2014/main" id="{1499F67B-791F-40A0-8C13-51C679F40B3C}"/>
              </a:ext>
            </a:extLst>
          </p:cNvPr>
          <p:cNvPicPr>
            <a:picLocks noChangeAspect="1"/>
          </p:cNvPicPr>
          <p:nvPr/>
        </p:nvPicPr>
        <p:blipFill>
          <a:blip r:embed="rId5"/>
          <a:stretch>
            <a:fillRect/>
          </a:stretch>
        </p:blipFill>
        <p:spPr>
          <a:xfrm>
            <a:off x="4970447" y="2714696"/>
            <a:ext cx="3460542" cy="1944825"/>
          </a:xfrm>
          <a:prstGeom prst="rect">
            <a:avLst/>
          </a:prstGeom>
        </p:spPr>
      </p:pic>
    </p:spTree>
    <p:extLst>
      <p:ext uri="{BB962C8B-B14F-4D97-AF65-F5344CB8AC3E}">
        <p14:creationId xmlns:p14="http://schemas.microsoft.com/office/powerpoint/2010/main" val="867891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06_03709">
            <a:extLst>
              <a:ext uri="{FF2B5EF4-FFF2-40B4-BE49-F238E27FC236}">
                <a16:creationId xmlns:a16="http://schemas.microsoft.com/office/drawing/2014/main" id="{A4D5A274-7C68-4E56-BE5C-654337BD1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359" y="645669"/>
            <a:ext cx="4075373" cy="270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90C3EA07-00D6-4E51-8DB6-25DB3D18A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401" y="255925"/>
            <a:ext cx="3804535" cy="144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descr="Une image contenant extérieur, véhicule militaire, transport&#10;&#10;Description générée automatiquement">
            <a:extLst>
              <a:ext uri="{FF2B5EF4-FFF2-40B4-BE49-F238E27FC236}">
                <a16:creationId xmlns:a16="http://schemas.microsoft.com/office/drawing/2014/main" id="{449A2D0F-9452-4307-A4E8-79D90F0B0517}"/>
              </a:ext>
            </a:extLst>
          </p:cNvPr>
          <p:cNvPicPr>
            <a:picLocks noChangeAspect="1"/>
          </p:cNvPicPr>
          <p:nvPr/>
        </p:nvPicPr>
        <p:blipFill>
          <a:blip r:embed="rId5"/>
          <a:stretch>
            <a:fillRect/>
          </a:stretch>
        </p:blipFill>
        <p:spPr>
          <a:xfrm>
            <a:off x="810718" y="1997985"/>
            <a:ext cx="3009900" cy="2286000"/>
          </a:xfrm>
          <a:prstGeom prst="rect">
            <a:avLst/>
          </a:prstGeom>
        </p:spPr>
      </p:pic>
    </p:spTree>
    <p:extLst>
      <p:ext uri="{BB962C8B-B14F-4D97-AF65-F5344CB8AC3E}">
        <p14:creationId xmlns:p14="http://schemas.microsoft.com/office/powerpoint/2010/main" val="3162791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2" descr="P1000585b">
            <a:extLst>
              <a:ext uri="{FF2B5EF4-FFF2-40B4-BE49-F238E27FC236}">
                <a16:creationId xmlns:a16="http://schemas.microsoft.com/office/drawing/2014/main" id="{4D7F3BB5-3902-4596-84F7-FEB8D2766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357" y="233127"/>
            <a:ext cx="3214520" cy="213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3" descr="P1000591b">
            <a:extLst>
              <a:ext uri="{FF2B5EF4-FFF2-40B4-BE49-F238E27FC236}">
                <a16:creationId xmlns:a16="http://schemas.microsoft.com/office/drawing/2014/main" id="{A6952C9D-2D04-49EF-B2C3-0A18C6DD3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3860" y="613233"/>
            <a:ext cx="1728640" cy="1376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descr="Une image contenant texte, route, extérieur, herbe&#10;&#10;Description générée automatiquement">
            <a:extLst>
              <a:ext uri="{FF2B5EF4-FFF2-40B4-BE49-F238E27FC236}">
                <a16:creationId xmlns:a16="http://schemas.microsoft.com/office/drawing/2014/main" id="{68975FDB-C05E-47DC-A380-A15FCA757506}"/>
              </a:ext>
            </a:extLst>
          </p:cNvPr>
          <p:cNvPicPr>
            <a:picLocks noChangeAspect="1"/>
          </p:cNvPicPr>
          <p:nvPr/>
        </p:nvPicPr>
        <p:blipFill rotWithShape="1">
          <a:blip r:embed="rId5"/>
          <a:srcRect l="-106" t="26302" r="888"/>
          <a:stretch/>
        </p:blipFill>
        <p:spPr>
          <a:xfrm>
            <a:off x="1079357" y="2571750"/>
            <a:ext cx="5733143" cy="1809848"/>
          </a:xfrm>
          <a:prstGeom prst="rect">
            <a:avLst/>
          </a:prstGeom>
        </p:spPr>
      </p:pic>
    </p:spTree>
    <p:extLst>
      <p:ext uri="{BB962C8B-B14F-4D97-AF65-F5344CB8AC3E}">
        <p14:creationId xmlns:p14="http://schemas.microsoft.com/office/powerpoint/2010/main" val="1124475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7458" y="294345"/>
            <a:ext cx="6172200" cy="713361"/>
          </a:xfrm>
          <a:solidFill>
            <a:schemeClr val="accent1">
              <a:lumMod val="40000"/>
              <a:lumOff val="60000"/>
            </a:schemeClr>
          </a:solidFill>
        </p:spPr>
        <p:txBody>
          <a:bodyPr>
            <a:normAutofit/>
          </a:bodyPr>
          <a:lstStyle/>
          <a:p>
            <a:pPr algn="ctr"/>
            <a:r>
              <a:rPr lang="fr-BE" sz="1800" u="sng" dirty="0"/>
              <a:t>Déroulement des essais contractuels</a:t>
            </a:r>
          </a:p>
        </p:txBody>
      </p:sp>
      <p:sp>
        <p:nvSpPr>
          <p:cNvPr id="3" name="Espace réservé du contenu 2"/>
          <p:cNvSpPr>
            <a:spLocks noGrp="1"/>
          </p:cNvSpPr>
          <p:nvPr>
            <p:ph idx="1"/>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fr-BE" sz="1800" dirty="0"/>
              <a:t>1) Demande d’essai (+ renseignements complémentaires: Plans, localisation... )</a:t>
            </a:r>
          </a:p>
          <a:p>
            <a:r>
              <a:rPr lang="fr-BE" sz="1800" dirty="0"/>
              <a:t>2) Planification des Essais</a:t>
            </a:r>
          </a:p>
          <a:p>
            <a:r>
              <a:rPr lang="fr-BE" sz="1800" dirty="0"/>
              <a:t>3) Envoi des rendez-Vous</a:t>
            </a:r>
          </a:p>
          <a:p>
            <a:r>
              <a:rPr lang="fr-BE" sz="1800" dirty="0"/>
              <a:t>4) Réalisation de l’essai ( signalisation appropriée+ route nettoyée)</a:t>
            </a:r>
          </a:p>
          <a:p>
            <a:r>
              <a:rPr lang="fr-BE" sz="1800" dirty="0"/>
              <a:t>5) Dépouillement et  rapport d’essai</a:t>
            </a:r>
          </a:p>
          <a:p>
            <a:r>
              <a:rPr lang="fr-BE" sz="1800" dirty="0"/>
              <a:t>6) Transmission du rapport</a:t>
            </a:r>
          </a:p>
          <a:p>
            <a:endParaRPr lang="fr-BE" dirty="0"/>
          </a:p>
        </p:txBody>
      </p:sp>
    </p:spTree>
    <p:extLst>
      <p:ext uri="{BB962C8B-B14F-4D97-AF65-F5344CB8AC3E}">
        <p14:creationId xmlns:p14="http://schemas.microsoft.com/office/powerpoint/2010/main" val="3863297971"/>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B30C1BB-0651-40DB-A2D7-AF19B9D69816}"/>
              </a:ext>
            </a:extLst>
          </p:cNvPr>
          <p:cNvSpPr>
            <a:spLocks noGrp="1"/>
          </p:cNvSpPr>
          <p:nvPr>
            <p:ph type="title"/>
          </p:nvPr>
        </p:nvSpPr>
        <p:spPr>
          <a:xfrm>
            <a:off x="1143000" y="273844"/>
            <a:ext cx="6924675" cy="816403"/>
          </a:xfrm>
          <a:solidFill>
            <a:schemeClr val="accent1">
              <a:alpha val="45000"/>
            </a:schemeClr>
          </a:solidFill>
          <a:ln>
            <a:solidFill>
              <a:schemeClr val="accent1"/>
            </a:solidFill>
          </a:ln>
        </p:spPr>
        <p:txBody>
          <a:bodyPr>
            <a:normAutofit/>
          </a:bodyPr>
          <a:lstStyle/>
          <a:p>
            <a:pPr algn="ctr"/>
            <a:r>
              <a:rPr lang="fr-BE" sz="2400" dirty="0"/>
              <a:t>Essais systématiques</a:t>
            </a:r>
            <a:endParaRPr lang="fr-FR" sz="2400" dirty="0"/>
          </a:p>
        </p:txBody>
      </p:sp>
      <p:sp>
        <p:nvSpPr>
          <p:cNvPr id="5" name="Espace réservé du contenu 4">
            <a:extLst>
              <a:ext uri="{FF2B5EF4-FFF2-40B4-BE49-F238E27FC236}">
                <a16:creationId xmlns:a16="http://schemas.microsoft.com/office/drawing/2014/main" id="{F960A214-B56A-4F83-9291-BBE9FFD55496}"/>
              </a:ext>
            </a:extLst>
          </p:cNvPr>
          <p:cNvSpPr>
            <a:spLocks noGrp="1"/>
          </p:cNvSpPr>
          <p:nvPr>
            <p:ph idx="1"/>
          </p:nvPr>
        </p:nvSpPr>
        <p:spPr>
          <a:xfrm>
            <a:off x="731520" y="1162051"/>
            <a:ext cx="7886700" cy="32194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lnSpcReduction="20000"/>
          </a:bodyPr>
          <a:lstStyle/>
          <a:p>
            <a:r>
              <a:rPr lang="fr-BE" dirty="0"/>
              <a:t>Objectifs:</a:t>
            </a:r>
            <a:endParaRPr lang="fr-BE" sz="1800" dirty="0"/>
          </a:p>
          <a:p>
            <a:pPr marL="0" indent="0">
              <a:buNone/>
            </a:pPr>
            <a:r>
              <a:rPr lang="fr-BE" sz="1800" dirty="0"/>
              <a:t>Réaliser des carte des qualités des routes wallonnes pour différents paramètres et indices (combinaison de plusieurs paramètres).</a:t>
            </a:r>
          </a:p>
          <a:p>
            <a:pPr marL="0" indent="0">
              <a:buNone/>
            </a:pPr>
            <a:r>
              <a:rPr lang="fr-BE" sz="1800" dirty="0"/>
              <a:t>Cartes CFT,CP2.5, CP10,RLD,ORC.</a:t>
            </a:r>
          </a:p>
          <a:p>
            <a:pPr marL="0" indent="0">
              <a:buNone/>
            </a:pPr>
            <a:endParaRPr lang="fr-BE" sz="1800" dirty="0"/>
          </a:p>
          <a:p>
            <a:pPr marL="0" indent="0">
              <a:buNone/>
            </a:pPr>
            <a:r>
              <a:rPr lang="fr-BE" sz="1800" dirty="0"/>
              <a:t>Cartes Indice IGC ( indice global de confort ) combine CP2,5 et CP10</a:t>
            </a:r>
          </a:p>
          <a:p>
            <a:pPr marL="0" indent="0">
              <a:buNone/>
            </a:pPr>
            <a:r>
              <a:rPr lang="fr-BE" sz="1800" dirty="0"/>
              <a:t>Cartes indice IGS (indice Global de sécurité) combine IGC, CFT, ORC</a:t>
            </a:r>
          </a:p>
          <a:p>
            <a:pPr marL="0" indent="0">
              <a:buNone/>
            </a:pPr>
            <a:endParaRPr lang="fr-BE" sz="1800" dirty="0"/>
          </a:p>
          <a:p>
            <a:pPr marL="0" indent="0">
              <a:buNone/>
            </a:pPr>
            <a:r>
              <a:rPr lang="fr-BE" sz="1800" dirty="0"/>
              <a:t>Prioriser les interventions à réaliser (Programmes de travaux GPS et PMS)</a:t>
            </a:r>
          </a:p>
          <a:p>
            <a:pPr marL="0" indent="0">
              <a:buNone/>
            </a:pPr>
            <a:r>
              <a:rPr lang="fr-BE" sz="1800" dirty="0"/>
              <a:t>Sur base des indicateurs de mesures.</a:t>
            </a:r>
          </a:p>
          <a:p>
            <a:pPr marL="0" indent="0">
              <a:buNone/>
            </a:pPr>
            <a:endParaRPr lang="fr-BE" sz="1800" dirty="0"/>
          </a:p>
          <a:p>
            <a:pPr marL="0" indent="0">
              <a:buNone/>
            </a:pPr>
            <a:r>
              <a:rPr lang="fr-BE" sz="1800" dirty="0"/>
              <a:t>Avoir un historique des mesures dans la base donnée routière (BDR)</a:t>
            </a:r>
          </a:p>
          <a:p>
            <a:pPr marL="0" indent="0">
              <a:buNone/>
            </a:pPr>
            <a:endParaRPr lang="fr-BE" sz="1800" dirty="0"/>
          </a:p>
          <a:p>
            <a:pPr marL="0" indent="0">
              <a:buNone/>
            </a:pPr>
            <a:endParaRPr lang="fr-BE" sz="1800" dirty="0"/>
          </a:p>
          <a:p>
            <a:pPr marL="0" indent="0">
              <a:buNone/>
            </a:pPr>
            <a:endParaRPr lang="fr-BE" sz="1800" dirty="0"/>
          </a:p>
          <a:p>
            <a:pPr marL="0" indent="0">
              <a:buNone/>
            </a:pPr>
            <a:endParaRPr lang="fr-BE" sz="1800" dirty="0"/>
          </a:p>
          <a:p>
            <a:pPr marL="0" indent="0">
              <a:buNone/>
            </a:pPr>
            <a:endParaRPr lang="fr-BE" sz="1800" dirty="0"/>
          </a:p>
          <a:p>
            <a:pPr marL="0" indent="0">
              <a:buNone/>
            </a:pPr>
            <a:endParaRPr lang="fr-BE" dirty="0"/>
          </a:p>
          <a:p>
            <a:pPr marL="0" indent="0">
              <a:buNone/>
            </a:pPr>
            <a:endParaRPr lang="fr-FR" dirty="0"/>
          </a:p>
        </p:txBody>
      </p:sp>
    </p:spTree>
    <p:extLst>
      <p:ext uri="{BB962C8B-B14F-4D97-AF65-F5344CB8AC3E}">
        <p14:creationId xmlns:p14="http://schemas.microsoft.com/office/powerpoint/2010/main" val="1695581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fauteuil&#10;&#10;Description générée automatiquement">
            <a:extLst>
              <a:ext uri="{FF2B5EF4-FFF2-40B4-BE49-F238E27FC236}">
                <a16:creationId xmlns:a16="http://schemas.microsoft.com/office/drawing/2014/main" id="{46C87212-1798-4D9F-82AE-C119F5189AAC}"/>
              </a:ext>
            </a:extLst>
          </p:cNvPr>
          <p:cNvPicPr>
            <a:picLocks noChangeAspect="1"/>
          </p:cNvPicPr>
          <p:nvPr/>
        </p:nvPicPr>
        <p:blipFill>
          <a:blip r:embed="rId2"/>
          <a:stretch>
            <a:fillRect/>
          </a:stretch>
        </p:blipFill>
        <p:spPr>
          <a:xfrm>
            <a:off x="1" y="294641"/>
            <a:ext cx="2176606" cy="1904982"/>
          </a:xfrm>
          <a:prstGeom prst="rect">
            <a:avLst/>
          </a:prstGeom>
        </p:spPr>
      </p:pic>
      <p:pic>
        <p:nvPicPr>
          <p:cNvPr id="4" name="Image 3">
            <a:extLst>
              <a:ext uri="{FF2B5EF4-FFF2-40B4-BE49-F238E27FC236}">
                <a16:creationId xmlns:a16="http://schemas.microsoft.com/office/drawing/2014/main" id="{B388FD3B-1BE6-480B-A705-719EE8EF88D3}"/>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13199" y="2296970"/>
            <a:ext cx="2923539" cy="1851089"/>
          </a:xfrm>
          <a:prstGeom prst="rect">
            <a:avLst/>
          </a:prstGeom>
          <a:noFill/>
          <a:ln>
            <a:noFill/>
          </a:ln>
        </p:spPr>
      </p:pic>
      <p:pic>
        <p:nvPicPr>
          <p:cNvPr id="5" name="m_7662163935686001432Image 2">
            <a:extLst>
              <a:ext uri="{FF2B5EF4-FFF2-40B4-BE49-F238E27FC236}">
                <a16:creationId xmlns:a16="http://schemas.microsoft.com/office/drawing/2014/main" id="{B91248B5-FEFA-4D18-9703-01F242EA4D39}"/>
              </a:ext>
            </a:extLst>
          </p:cNvPr>
          <p:cNvPicPr>
            <a:picLocks noChangeAspect="1"/>
          </p:cNvPicPr>
          <p:nvPr/>
        </p:nvPicPr>
        <p:blipFill rotWithShape="1">
          <a:blip r:embed="rId5" r:link="rId6" cstate="print">
            <a:extLst>
              <a:ext uri="{28A0092B-C50C-407E-A947-70E740481C1C}">
                <a14:useLocalDpi xmlns:a14="http://schemas.microsoft.com/office/drawing/2010/main" val="0"/>
              </a:ext>
            </a:extLst>
          </a:blip>
          <a:srcRect t="5879"/>
          <a:stretch>
            <a:fillRect/>
          </a:stretch>
        </p:blipFill>
        <p:spPr bwMode="auto">
          <a:xfrm>
            <a:off x="4198998" y="1163002"/>
            <a:ext cx="4766415" cy="2817496"/>
          </a:xfrm>
          <a:prstGeom prst="rect">
            <a:avLst/>
          </a:prstGeom>
          <a:noFill/>
          <a:ln>
            <a:noFill/>
          </a:ln>
        </p:spPr>
      </p:pic>
      <p:pic>
        <p:nvPicPr>
          <p:cNvPr id="7" name="Image 6" descr="Une image contenant texte, fauteuil&#10;&#10;Description générée automatiquement">
            <a:extLst>
              <a:ext uri="{FF2B5EF4-FFF2-40B4-BE49-F238E27FC236}">
                <a16:creationId xmlns:a16="http://schemas.microsoft.com/office/drawing/2014/main" id="{12061754-22C5-4116-85B7-CC193B562CDD}"/>
              </a:ext>
            </a:extLst>
          </p:cNvPr>
          <p:cNvPicPr>
            <a:picLocks noChangeAspect="1"/>
          </p:cNvPicPr>
          <p:nvPr/>
        </p:nvPicPr>
        <p:blipFill rotWithShape="1">
          <a:blip r:embed="rId2"/>
          <a:srcRect l="7714"/>
          <a:stretch/>
        </p:blipFill>
        <p:spPr>
          <a:xfrm>
            <a:off x="1974968" y="294641"/>
            <a:ext cx="2176606" cy="1904982"/>
          </a:xfrm>
          <a:prstGeom prst="rect">
            <a:avLst/>
          </a:prstGeom>
        </p:spPr>
      </p:pic>
    </p:spTree>
    <p:extLst>
      <p:ext uri="{BB962C8B-B14F-4D97-AF65-F5344CB8AC3E}">
        <p14:creationId xmlns:p14="http://schemas.microsoft.com/office/powerpoint/2010/main" val="2445572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B30C1BB-0651-40DB-A2D7-AF19B9D69816}"/>
              </a:ext>
            </a:extLst>
          </p:cNvPr>
          <p:cNvSpPr>
            <a:spLocks noGrp="1"/>
          </p:cNvSpPr>
          <p:nvPr>
            <p:ph type="title"/>
          </p:nvPr>
        </p:nvSpPr>
        <p:spPr>
          <a:xfrm>
            <a:off x="1143000" y="273844"/>
            <a:ext cx="6924675" cy="816403"/>
          </a:xfrm>
          <a:solidFill>
            <a:schemeClr val="accent1">
              <a:alpha val="45000"/>
            </a:schemeClr>
          </a:solidFill>
          <a:ln>
            <a:solidFill>
              <a:schemeClr val="accent1"/>
            </a:solidFill>
          </a:ln>
        </p:spPr>
        <p:txBody>
          <a:bodyPr>
            <a:normAutofit/>
          </a:bodyPr>
          <a:lstStyle/>
          <a:p>
            <a:pPr algn="ctr"/>
            <a:r>
              <a:rPr lang="fr-BE" sz="2400" dirty="0"/>
              <a:t>Essais systématiques</a:t>
            </a:r>
            <a:endParaRPr lang="fr-FR" sz="2400" dirty="0"/>
          </a:p>
        </p:txBody>
      </p:sp>
      <p:sp>
        <p:nvSpPr>
          <p:cNvPr id="5" name="Espace réservé du contenu 4">
            <a:extLst>
              <a:ext uri="{FF2B5EF4-FFF2-40B4-BE49-F238E27FC236}">
                <a16:creationId xmlns:a16="http://schemas.microsoft.com/office/drawing/2014/main" id="{F960A214-B56A-4F83-9291-BBE9FFD55496}"/>
              </a:ext>
            </a:extLst>
          </p:cNvPr>
          <p:cNvSpPr>
            <a:spLocks noGrp="1"/>
          </p:cNvSpPr>
          <p:nvPr>
            <p:ph idx="1"/>
          </p:nvPr>
        </p:nvSpPr>
        <p:spPr>
          <a:xfrm>
            <a:off x="731520" y="1162051"/>
            <a:ext cx="7886700" cy="32194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lnSpcReduction="20000"/>
          </a:bodyPr>
          <a:lstStyle/>
          <a:p>
            <a:r>
              <a:rPr lang="fr-BE" dirty="0"/>
              <a:t>Objectifs:</a:t>
            </a:r>
            <a:endParaRPr lang="fr-BE" sz="1800" dirty="0"/>
          </a:p>
          <a:p>
            <a:pPr marL="0" indent="0">
              <a:buNone/>
            </a:pPr>
            <a:r>
              <a:rPr lang="fr-BE" sz="1800" dirty="0"/>
              <a:t>Réaliser des carte des qualités des routes wallonnes pour différents paramètres et indices (combinaison de plusieurs paramètres).</a:t>
            </a:r>
          </a:p>
          <a:p>
            <a:pPr marL="0" indent="0">
              <a:buNone/>
            </a:pPr>
            <a:r>
              <a:rPr lang="fr-BE" sz="1800" dirty="0"/>
              <a:t>Cartes CFT,CP2.5, CP10,RLD,ORC.</a:t>
            </a:r>
          </a:p>
          <a:p>
            <a:pPr marL="0" indent="0">
              <a:buNone/>
            </a:pPr>
            <a:endParaRPr lang="fr-BE" sz="1800" dirty="0"/>
          </a:p>
          <a:p>
            <a:pPr marL="0" indent="0">
              <a:buNone/>
            </a:pPr>
            <a:r>
              <a:rPr lang="fr-BE" sz="1800" dirty="0"/>
              <a:t>Cartes Indice IGC ( indice global de confort ) combine CP2,5 et CP10</a:t>
            </a:r>
          </a:p>
          <a:p>
            <a:pPr marL="0" indent="0">
              <a:buNone/>
            </a:pPr>
            <a:r>
              <a:rPr lang="fr-BE" sz="1800" dirty="0"/>
              <a:t>Cartes indice IGS (indice Global de sécurité) combine IGC, CFT, ORC</a:t>
            </a:r>
          </a:p>
          <a:p>
            <a:pPr marL="0" indent="0">
              <a:buNone/>
            </a:pPr>
            <a:endParaRPr lang="fr-BE" sz="1800" dirty="0"/>
          </a:p>
          <a:p>
            <a:pPr marL="0" indent="0">
              <a:buNone/>
            </a:pPr>
            <a:r>
              <a:rPr lang="fr-BE" sz="1800" dirty="0"/>
              <a:t>Prioriser les interventions à réaliser (Programmes de travaux GPS et PMS)</a:t>
            </a:r>
          </a:p>
          <a:p>
            <a:pPr marL="0" indent="0">
              <a:buNone/>
            </a:pPr>
            <a:r>
              <a:rPr lang="fr-BE" sz="1800" dirty="0"/>
              <a:t>Sur base des indicateurs de mesures.</a:t>
            </a:r>
          </a:p>
          <a:p>
            <a:pPr marL="0" indent="0">
              <a:buNone/>
            </a:pPr>
            <a:endParaRPr lang="fr-BE" sz="1800" dirty="0"/>
          </a:p>
          <a:p>
            <a:pPr marL="0" indent="0">
              <a:buNone/>
            </a:pPr>
            <a:r>
              <a:rPr lang="fr-BE" sz="1800" dirty="0"/>
              <a:t>Avoir un historique des mesures dans la base donnée routière (BDR)</a:t>
            </a:r>
          </a:p>
          <a:p>
            <a:pPr marL="0" indent="0">
              <a:buNone/>
            </a:pPr>
            <a:endParaRPr lang="fr-BE" sz="1800" dirty="0"/>
          </a:p>
          <a:p>
            <a:pPr marL="0" indent="0">
              <a:buNone/>
            </a:pPr>
            <a:endParaRPr lang="fr-BE" sz="1800" dirty="0"/>
          </a:p>
          <a:p>
            <a:pPr marL="0" indent="0">
              <a:buNone/>
            </a:pPr>
            <a:endParaRPr lang="fr-BE" sz="1800" dirty="0"/>
          </a:p>
          <a:p>
            <a:pPr marL="0" indent="0">
              <a:buNone/>
            </a:pPr>
            <a:endParaRPr lang="fr-BE" sz="1800" dirty="0"/>
          </a:p>
          <a:p>
            <a:pPr marL="0" indent="0">
              <a:buNone/>
            </a:pPr>
            <a:endParaRPr lang="fr-BE" sz="1800" dirty="0"/>
          </a:p>
          <a:p>
            <a:pPr marL="0" indent="0">
              <a:buNone/>
            </a:pPr>
            <a:endParaRPr lang="fr-BE" dirty="0"/>
          </a:p>
          <a:p>
            <a:pPr marL="0" indent="0">
              <a:buNone/>
            </a:pPr>
            <a:endParaRPr lang="fr-FR" dirty="0"/>
          </a:p>
        </p:txBody>
      </p:sp>
    </p:spTree>
    <p:extLst>
      <p:ext uri="{BB962C8B-B14F-4D97-AF65-F5344CB8AC3E}">
        <p14:creationId xmlns:p14="http://schemas.microsoft.com/office/powerpoint/2010/main" val="2325900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0A0073B5-BBF3-4041-AD83-99E5B2509144}"/>
              </a:ext>
            </a:extLst>
          </p:cNvPr>
          <p:cNvPicPr>
            <a:picLocks noChangeAspect="1"/>
          </p:cNvPicPr>
          <p:nvPr/>
        </p:nvPicPr>
        <p:blipFill>
          <a:blip r:embed="rId2"/>
          <a:stretch>
            <a:fillRect/>
          </a:stretch>
        </p:blipFill>
        <p:spPr>
          <a:xfrm>
            <a:off x="67055" y="95288"/>
            <a:ext cx="8307548" cy="4309187"/>
          </a:xfrm>
          <a:prstGeom prst="rect">
            <a:avLst/>
          </a:prstGeom>
        </p:spPr>
      </p:pic>
    </p:spTree>
    <p:extLst>
      <p:ext uri="{BB962C8B-B14F-4D97-AF65-F5344CB8AC3E}">
        <p14:creationId xmlns:p14="http://schemas.microsoft.com/office/powerpoint/2010/main" val="305638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57FF0C-AB9F-4018-8D51-9DE8E069BBD3}"/>
              </a:ext>
            </a:extLst>
          </p:cNvPr>
          <p:cNvSpPr>
            <a:spLocks noGrp="1"/>
          </p:cNvSpPr>
          <p:nvPr>
            <p:ph type="title"/>
          </p:nvPr>
        </p:nvSpPr>
        <p:spPr>
          <a:xfrm>
            <a:off x="628650" y="273845"/>
            <a:ext cx="7886700" cy="379299"/>
          </a:xfrm>
        </p:spPr>
        <p:txBody>
          <a:bodyPr>
            <a:noAutofit/>
          </a:bodyPr>
          <a:lstStyle/>
          <a:p>
            <a:pPr algn="ctr"/>
            <a:r>
              <a:rPr lang="fr-BE" sz="2700" i="1" dirty="0"/>
              <a:t>Activités des quatre cellules</a:t>
            </a:r>
          </a:p>
        </p:txBody>
      </p:sp>
      <p:sp>
        <p:nvSpPr>
          <p:cNvPr id="6" name="Espace réservé du contenu 5">
            <a:extLst>
              <a:ext uri="{FF2B5EF4-FFF2-40B4-BE49-F238E27FC236}">
                <a16:creationId xmlns:a16="http://schemas.microsoft.com/office/drawing/2014/main" id="{7E5207B9-8B98-485A-AD72-7E42B803FF48}"/>
              </a:ext>
            </a:extLst>
          </p:cNvPr>
          <p:cNvSpPr>
            <a:spLocks noGrp="1"/>
          </p:cNvSpPr>
          <p:nvPr>
            <p:ph idx="1"/>
          </p:nvPr>
        </p:nvSpPr>
        <p:spPr>
          <a:xfrm>
            <a:off x="628650" y="933995"/>
            <a:ext cx="7886700" cy="3698728"/>
          </a:xfrm>
        </p:spPr>
        <p:txBody>
          <a:bodyPr>
            <a:normAutofit/>
          </a:bodyPr>
          <a:lstStyle/>
          <a:p>
            <a:pPr marL="0" indent="0" algn="ctr">
              <a:buNone/>
            </a:pPr>
            <a:r>
              <a:rPr lang="fr-BE" dirty="0">
                <a:solidFill>
                  <a:srgbClr val="00B050"/>
                </a:solidFill>
              </a:rPr>
              <a:t>Laboratoire</a:t>
            </a:r>
          </a:p>
          <a:p>
            <a:pPr marL="0" indent="0" algn="ctr">
              <a:buNone/>
            </a:pPr>
            <a:r>
              <a:rPr lang="fr-BE" sz="1050" dirty="0">
                <a:solidFill>
                  <a:srgbClr val="00B050"/>
                </a:solidFill>
              </a:rPr>
              <a:t>enrobés bitumineux et asphaltes coulés, essais sur constituants et sur mélanges, recherches produits innovants</a:t>
            </a:r>
          </a:p>
          <a:p>
            <a:pPr marL="0" indent="0" algn="ctr">
              <a:buNone/>
            </a:pPr>
            <a:r>
              <a:rPr lang="fr-BE" sz="1050" dirty="0">
                <a:solidFill>
                  <a:srgbClr val="00B050"/>
                </a:solidFill>
              </a:rPr>
              <a:t>VALIDATION DES MELANGES               MARCHES ESSAIS (en cours d’exécution / a posteriori)</a:t>
            </a:r>
          </a:p>
          <a:p>
            <a:pPr marL="0" indent="0" algn="ctr">
              <a:buNone/>
            </a:pPr>
            <a:r>
              <a:rPr lang="fr-BE" dirty="0">
                <a:solidFill>
                  <a:srgbClr val="FFC000"/>
                </a:solidFill>
              </a:rPr>
              <a:t>Auscultation</a:t>
            </a:r>
          </a:p>
          <a:p>
            <a:pPr marL="0" indent="0" algn="ctr">
              <a:buNone/>
            </a:pPr>
            <a:r>
              <a:rPr lang="fr-BE" sz="1050" dirty="0">
                <a:solidFill>
                  <a:srgbClr val="FFC000"/>
                </a:solidFill>
              </a:rPr>
              <a:t>rugosité, planéité, orniérage, prélèvements de carottes, rétroréflexion des marquages</a:t>
            </a:r>
          </a:p>
          <a:p>
            <a:pPr marL="0" indent="0" algn="ctr">
              <a:buNone/>
            </a:pPr>
            <a:r>
              <a:rPr lang="fr-BE" sz="1050" dirty="0">
                <a:solidFill>
                  <a:srgbClr val="FFC000"/>
                </a:solidFill>
              </a:rPr>
              <a:t>BDR</a:t>
            </a:r>
          </a:p>
          <a:p>
            <a:pPr marL="0" indent="0" algn="ctr">
              <a:buNone/>
            </a:pPr>
            <a:r>
              <a:rPr lang="fr-BE" dirty="0">
                <a:solidFill>
                  <a:srgbClr val="0070C0"/>
                </a:solidFill>
              </a:rPr>
              <a:t>Expertise</a:t>
            </a:r>
          </a:p>
          <a:p>
            <a:pPr marL="0" indent="0" algn="ctr">
              <a:buNone/>
            </a:pPr>
            <a:r>
              <a:rPr lang="fr-BE" sz="1050" dirty="0">
                <a:solidFill>
                  <a:srgbClr val="0070C0"/>
                </a:solidFill>
              </a:rPr>
              <a:t>géométrie et structures, études et essais de portance, assistance béton, gestion des études </a:t>
            </a:r>
          </a:p>
          <a:p>
            <a:pPr marL="0" indent="0" algn="ctr">
              <a:buNone/>
            </a:pPr>
            <a:r>
              <a:rPr lang="fr-BE" sz="1050" dirty="0">
                <a:solidFill>
                  <a:srgbClr val="0070C0"/>
                </a:solidFill>
              </a:rPr>
              <a:t>QUALIDIM</a:t>
            </a:r>
          </a:p>
          <a:p>
            <a:pPr marL="0" indent="0" algn="ctr">
              <a:buNone/>
            </a:pPr>
            <a:r>
              <a:rPr lang="fr-BE" dirty="0">
                <a:solidFill>
                  <a:srgbClr val="C00000"/>
                </a:solidFill>
              </a:rPr>
              <a:t>Equipements routiers</a:t>
            </a:r>
          </a:p>
          <a:p>
            <a:pPr marL="0" indent="0" algn="ctr">
              <a:buNone/>
            </a:pPr>
            <a:r>
              <a:rPr lang="fr-BE" sz="1050" dirty="0">
                <a:solidFill>
                  <a:srgbClr val="C00000"/>
                </a:solidFill>
              </a:rPr>
              <a:t>signalisations horizontale, verticale, de chantier             dispositifs de retenue routiers</a:t>
            </a:r>
            <a:endParaRPr lang="fr-BE" sz="1500" dirty="0">
              <a:solidFill>
                <a:srgbClr val="C00000"/>
              </a:solidFill>
            </a:endParaRPr>
          </a:p>
          <a:p>
            <a:pPr marL="0" indent="0" algn="ctr">
              <a:buNone/>
            </a:pPr>
            <a:r>
              <a:rPr lang="fr-BE" sz="1050" dirty="0">
                <a:solidFill>
                  <a:srgbClr val="C00000"/>
                </a:solidFill>
              </a:rPr>
              <a:t>HOMOLOGATION BAILLONVILLE                                                BDDR</a:t>
            </a:r>
          </a:p>
        </p:txBody>
      </p:sp>
    </p:spTree>
    <p:extLst>
      <p:ext uri="{BB962C8B-B14F-4D97-AF65-F5344CB8AC3E}">
        <p14:creationId xmlns:p14="http://schemas.microsoft.com/office/powerpoint/2010/main" val="3888550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B30C1BB-0651-40DB-A2D7-AF19B9D69816}"/>
              </a:ext>
            </a:extLst>
          </p:cNvPr>
          <p:cNvSpPr>
            <a:spLocks noGrp="1"/>
          </p:cNvSpPr>
          <p:nvPr>
            <p:ph type="title"/>
          </p:nvPr>
        </p:nvSpPr>
        <p:spPr>
          <a:xfrm>
            <a:off x="1143000" y="273844"/>
            <a:ext cx="6924675" cy="816403"/>
          </a:xfrm>
          <a:solidFill>
            <a:schemeClr val="accent1">
              <a:alpha val="45000"/>
            </a:schemeClr>
          </a:solidFill>
          <a:ln>
            <a:solidFill>
              <a:schemeClr val="accent1"/>
            </a:solidFill>
          </a:ln>
        </p:spPr>
        <p:txBody>
          <a:bodyPr>
            <a:normAutofit/>
          </a:bodyPr>
          <a:lstStyle/>
          <a:p>
            <a:pPr algn="ctr"/>
            <a:r>
              <a:rPr lang="fr-BE" sz="2400" dirty="0"/>
              <a:t>Essais systématiques</a:t>
            </a:r>
            <a:endParaRPr lang="fr-FR" sz="2400" dirty="0"/>
          </a:p>
        </p:txBody>
      </p:sp>
      <p:sp>
        <p:nvSpPr>
          <p:cNvPr id="5" name="Espace réservé du contenu 4">
            <a:extLst>
              <a:ext uri="{FF2B5EF4-FFF2-40B4-BE49-F238E27FC236}">
                <a16:creationId xmlns:a16="http://schemas.microsoft.com/office/drawing/2014/main" id="{F960A214-B56A-4F83-9291-BBE9FFD55496}"/>
              </a:ext>
            </a:extLst>
          </p:cNvPr>
          <p:cNvSpPr>
            <a:spLocks noGrp="1"/>
          </p:cNvSpPr>
          <p:nvPr>
            <p:ph idx="1"/>
          </p:nvPr>
        </p:nvSpPr>
        <p:spPr>
          <a:xfrm>
            <a:off x="731520" y="1162051"/>
            <a:ext cx="7886700" cy="32194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lnSpcReduction="20000"/>
          </a:bodyPr>
          <a:lstStyle/>
          <a:p>
            <a:r>
              <a:rPr lang="fr-BE" dirty="0"/>
              <a:t>Objectifs:</a:t>
            </a:r>
            <a:endParaRPr lang="fr-BE" sz="1800" dirty="0"/>
          </a:p>
          <a:p>
            <a:pPr marL="0" indent="0">
              <a:buNone/>
            </a:pPr>
            <a:r>
              <a:rPr lang="fr-BE" sz="1800" dirty="0"/>
              <a:t>Réaliser des carte des qualités des routes wallonnes pour différents paramètres et indices (combinaison de plusieurs paramètres).</a:t>
            </a:r>
          </a:p>
          <a:p>
            <a:pPr marL="0" indent="0">
              <a:buNone/>
            </a:pPr>
            <a:r>
              <a:rPr lang="fr-BE" sz="1800" dirty="0"/>
              <a:t>Cartes CFT,CP2.5, CP10,RLD,ORC.</a:t>
            </a:r>
          </a:p>
          <a:p>
            <a:pPr marL="0" indent="0">
              <a:buNone/>
            </a:pPr>
            <a:endParaRPr lang="fr-BE" sz="1800" dirty="0"/>
          </a:p>
          <a:p>
            <a:pPr marL="0" indent="0">
              <a:buNone/>
            </a:pPr>
            <a:r>
              <a:rPr lang="fr-BE" sz="1800" dirty="0"/>
              <a:t>Cartes Indice IGC ( indice global de confort ) combine CP2,5 et CP10</a:t>
            </a:r>
          </a:p>
          <a:p>
            <a:pPr marL="0" indent="0">
              <a:buNone/>
            </a:pPr>
            <a:r>
              <a:rPr lang="fr-BE" sz="1800" dirty="0"/>
              <a:t>Cartes indice IGS (indice Global de sécurité) combine IGC, CFT, ORC</a:t>
            </a:r>
          </a:p>
          <a:p>
            <a:pPr marL="0" indent="0">
              <a:buNone/>
            </a:pPr>
            <a:endParaRPr lang="fr-BE" sz="1800" dirty="0"/>
          </a:p>
          <a:p>
            <a:pPr marL="0" indent="0">
              <a:buNone/>
            </a:pPr>
            <a:r>
              <a:rPr lang="fr-BE" sz="1800" dirty="0"/>
              <a:t>Prioriser les interventions à réaliser (Programmes de travaux GPS et PMS)</a:t>
            </a:r>
          </a:p>
          <a:p>
            <a:pPr marL="0" indent="0">
              <a:buNone/>
            </a:pPr>
            <a:r>
              <a:rPr lang="fr-BE" sz="1800" dirty="0"/>
              <a:t>Sur base des indicateurs de mesures.</a:t>
            </a:r>
          </a:p>
          <a:p>
            <a:pPr marL="0" indent="0">
              <a:buNone/>
            </a:pPr>
            <a:endParaRPr lang="fr-BE" sz="1800" dirty="0"/>
          </a:p>
          <a:p>
            <a:pPr marL="0" indent="0">
              <a:buNone/>
            </a:pPr>
            <a:r>
              <a:rPr lang="fr-BE" sz="1800" dirty="0"/>
              <a:t>Avoir un historique des mesures dans la base donnée routière (BDR)</a:t>
            </a:r>
          </a:p>
          <a:p>
            <a:pPr marL="0" indent="0">
              <a:buNone/>
            </a:pPr>
            <a:endParaRPr lang="fr-BE" sz="1800" dirty="0"/>
          </a:p>
          <a:p>
            <a:pPr marL="0" indent="0">
              <a:buNone/>
            </a:pPr>
            <a:endParaRPr lang="fr-BE" sz="1800" dirty="0"/>
          </a:p>
          <a:p>
            <a:pPr marL="0" indent="0">
              <a:buNone/>
            </a:pPr>
            <a:endParaRPr lang="fr-BE" sz="1800" dirty="0"/>
          </a:p>
          <a:p>
            <a:pPr marL="0" indent="0">
              <a:buNone/>
            </a:pPr>
            <a:endParaRPr lang="fr-BE" sz="1800" dirty="0"/>
          </a:p>
          <a:p>
            <a:pPr marL="0" indent="0">
              <a:buNone/>
            </a:pPr>
            <a:endParaRPr lang="fr-BE" sz="1800" dirty="0"/>
          </a:p>
          <a:p>
            <a:pPr marL="0" indent="0">
              <a:buNone/>
            </a:pPr>
            <a:endParaRPr lang="fr-BE" dirty="0"/>
          </a:p>
          <a:p>
            <a:pPr marL="0" indent="0">
              <a:buNone/>
            </a:pPr>
            <a:endParaRPr lang="fr-FR" dirty="0"/>
          </a:p>
        </p:txBody>
      </p:sp>
    </p:spTree>
    <p:extLst>
      <p:ext uri="{BB962C8B-B14F-4D97-AF65-F5344CB8AC3E}">
        <p14:creationId xmlns:p14="http://schemas.microsoft.com/office/powerpoint/2010/main" val="1387895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71575" y="273844"/>
            <a:ext cx="6838950" cy="526256"/>
          </a:xfrm>
          <a:solidFill>
            <a:schemeClr val="accent1">
              <a:lumMod val="40000"/>
              <a:lumOff val="60000"/>
            </a:schemeClr>
          </a:solidFill>
        </p:spPr>
        <p:txBody>
          <a:bodyPr>
            <a:normAutofit/>
          </a:bodyPr>
          <a:lstStyle/>
          <a:p>
            <a:pPr algn="ctr"/>
            <a:r>
              <a:rPr lang="fr-BE" sz="2100" u="sng" dirty="0"/>
              <a:t>Déroulement des essais systématiques:</a:t>
            </a:r>
          </a:p>
        </p:txBody>
      </p:sp>
      <p:sp>
        <p:nvSpPr>
          <p:cNvPr id="3" name="Espace réservé du contenu 2"/>
          <p:cNvSpPr>
            <a:spLocks noGrp="1"/>
          </p:cNvSpPr>
          <p:nvPr>
            <p:ph idx="1"/>
          </p:nvPr>
        </p:nvSpPr>
        <p:spPr>
          <a:xfrm>
            <a:off x="628650" y="800101"/>
            <a:ext cx="7886700" cy="360997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77500" lnSpcReduction="20000"/>
          </a:bodyPr>
          <a:lstStyle/>
          <a:p>
            <a:pPr>
              <a:buNone/>
            </a:pPr>
            <a:endParaRPr lang="fr-BE" sz="1500" dirty="0"/>
          </a:p>
          <a:p>
            <a:pPr>
              <a:buNone/>
            </a:pPr>
            <a:r>
              <a:rPr lang="fr-BE" sz="1950" u="sng" dirty="0"/>
              <a:t>Paramètres mesurés:</a:t>
            </a:r>
          </a:p>
          <a:p>
            <a:pPr>
              <a:buNone/>
            </a:pPr>
            <a:r>
              <a:rPr lang="fr-BE" sz="1500" dirty="0"/>
              <a:t>Rugosité (CFT), Orniérage (ORC), Planéité (CP), RLD (RL) + dégradations (appareil Multifonctions) à venir...</a:t>
            </a:r>
          </a:p>
          <a:p>
            <a:pPr>
              <a:buNone/>
            </a:pPr>
            <a:r>
              <a:rPr lang="fr-BE" sz="1500" dirty="0"/>
              <a:t>Valeurs adaptées dans la BDR </a:t>
            </a:r>
          </a:p>
          <a:p>
            <a:pPr>
              <a:buNone/>
            </a:pPr>
            <a:r>
              <a:rPr lang="fr-BE" sz="2175" u="sng" dirty="0"/>
              <a:t>Déroulement des essais:</a:t>
            </a:r>
          </a:p>
          <a:p>
            <a:pPr>
              <a:buNone/>
            </a:pPr>
            <a:r>
              <a:rPr lang="fr-BE" sz="1500" dirty="0"/>
              <a:t>Pas de rendez-vous </a:t>
            </a:r>
          </a:p>
          <a:p>
            <a:pPr>
              <a:buNone/>
            </a:pPr>
            <a:r>
              <a:rPr lang="fr-BE" sz="1500" dirty="0"/>
              <a:t>Uniquement en voie lente</a:t>
            </a:r>
          </a:p>
          <a:p>
            <a:pPr>
              <a:buNone/>
            </a:pPr>
            <a:r>
              <a:rPr lang="fr-BE" sz="1500" dirty="0"/>
              <a:t>En fonction des conditions météo (ORC, RLD, multifonction), appareils sans contact (lasers, lidars, etc..)</a:t>
            </a:r>
          </a:p>
          <a:p>
            <a:pPr>
              <a:buNone/>
            </a:pPr>
            <a:r>
              <a:rPr lang="fr-BE" sz="1500" dirty="0"/>
              <a:t>Dépouillement ( vérification, correction des fichiers )</a:t>
            </a:r>
          </a:p>
          <a:p>
            <a:pPr>
              <a:buNone/>
            </a:pPr>
            <a:r>
              <a:rPr lang="fr-BE" sz="1500" dirty="0"/>
              <a:t>Injection dans la BDPQR (avec tests de validités des mesures)</a:t>
            </a:r>
          </a:p>
          <a:p>
            <a:pPr>
              <a:buNone/>
            </a:pPr>
            <a:r>
              <a:rPr lang="fr-BE" sz="1500" dirty="0"/>
              <a:t>	Cohérences avec BDR, repositionnement,..</a:t>
            </a:r>
          </a:p>
          <a:p>
            <a:pPr>
              <a:buNone/>
            </a:pPr>
            <a:r>
              <a:rPr lang="fr-BE" sz="1500" dirty="0"/>
              <a:t>	Validation, corrections des mesures (</a:t>
            </a:r>
            <a:r>
              <a:rPr lang="fr-BE" sz="1500" dirty="0" err="1"/>
              <a:t>scrim</a:t>
            </a:r>
            <a:r>
              <a:rPr lang="fr-BE" sz="1500" dirty="0"/>
              <a:t>)</a:t>
            </a:r>
          </a:p>
          <a:p>
            <a:pPr>
              <a:buNone/>
            </a:pPr>
            <a:r>
              <a:rPr lang="fr-BE" sz="1500" dirty="0"/>
              <a:t> 	Détermination des valeurs hectométriques</a:t>
            </a:r>
          </a:p>
          <a:p>
            <a:pPr>
              <a:buNone/>
            </a:pPr>
            <a:r>
              <a:rPr lang="fr-BE" sz="1500" dirty="0"/>
              <a:t> 	Détermination des classes de qualité: A,B, C,D,E par paramètre (CFT, </a:t>
            </a:r>
            <a:r>
              <a:rPr lang="fr-BE" sz="1500" dirty="0" err="1"/>
              <a:t>CPs</a:t>
            </a:r>
            <a:r>
              <a:rPr lang="fr-BE" sz="1500" dirty="0"/>
              <a:t>, RLD...)</a:t>
            </a:r>
          </a:p>
          <a:p>
            <a:pPr>
              <a:buNone/>
            </a:pPr>
            <a:r>
              <a:rPr lang="fr-BE" sz="1500" dirty="0"/>
              <a:t>	Détermination des indices globaux: indice global de confort IGC et Indice global de sécurité IGS. (en évolution Indice Global de dégradation)</a:t>
            </a:r>
          </a:p>
          <a:p>
            <a:pPr>
              <a:buNone/>
            </a:pPr>
            <a:r>
              <a:rPr lang="fr-BE" sz="1500" dirty="0"/>
              <a:t>Transfert (injection et traitements massifs dans la BDR) via la BDPQR. </a:t>
            </a:r>
          </a:p>
          <a:p>
            <a:pPr>
              <a:buNone/>
            </a:pPr>
            <a:r>
              <a:rPr lang="fr-BE" sz="1500" dirty="0"/>
              <a:t>Consultation des classes de qualités possibles.	</a:t>
            </a:r>
          </a:p>
          <a:p>
            <a:pPr>
              <a:buNone/>
            </a:pPr>
            <a:endParaRPr lang="fr-BE" sz="1500" dirty="0"/>
          </a:p>
          <a:p>
            <a:pPr>
              <a:buNone/>
            </a:pPr>
            <a:endParaRPr lang="fr-BE" sz="1500" dirty="0"/>
          </a:p>
          <a:p>
            <a:pPr>
              <a:buNone/>
            </a:pPr>
            <a:endParaRPr lang="fr-BE" sz="1500" dirty="0"/>
          </a:p>
          <a:p>
            <a:pPr>
              <a:buNone/>
            </a:pPr>
            <a:endParaRPr lang="fr-BE" sz="1500" dirty="0"/>
          </a:p>
          <a:p>
            <a:pPr>
              <a:buNone/>
            </a:pPr>
            <a:endParaRPr lang="fr-BE" sz="1500" dirty="0"/>
          </a:p>
          <a:p>
            <a:pPr>
              <a:buNone/>
            </a:pPr>
            <a:endParaRPr lang="fr-BE" dirty="0"/>
          </a:p>
        </p:txBody>
      </p:sp>
    </p:spTree>
    <p:extLst>
      <p:ext uri="{BB962C8B-B14F-4D97-AF65-F5344CB8AC3E}">
        <p14:creationId xmlns:p14="http://schemas.microsoft.com/office/powerpoint/2010/main" val="2691410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bdr01">
            <a:extLst>
              <a:ext uri="{FF2B5EF4-FFF2-40B4-BE49-F238E27FC236}">
                <a16:creationId xmlns:a16="http://schemas.microsoft.com/office/drawing/2014/main" id="{A75CD79A-C886-4D20-AD31-8403C5998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92" y="89159"/>
            <a:ext cx="3803486" cy="25903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a:extLst>
              <a:ext uri="{FF2B5EF4-FFF2-40B4-BE49-F238E27FC236}">
                <a16:creationId xmlns:a16="http://schemas.microsoft.com/office/drawing/2014/main" id="{D82A681C-97E5-4FA3-BB91-6F39086D9D6C}"/>
              </a:ext>
            </a:extLst>
          </p:cNvPr>
          <p:cNvSpPr txBox="1">
            <a:spLocks noChangeArrowheads="1"/>
          </p:cNvSpPr>
          <p:nvPr/>
        </p:nvSpPr>
        <p:spPr bwMode="auto">
          <a:xfrm>
            <a:off x="77985" y="3273010"/>
            <a:ext cx="21973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panose="020B0604030504040204" pitchFamily="34" charset="0"/>
              </a:defRPr>
            </a:lvl1pPr>
            <a:lvl2pPr marL="742950" indent="-285750" eaLnBrk="0" hangingPunct="0">
              <a:defRPr sz="2400">
                <a:solidFill>
                  <a:schemeClr val="tx1"/>
                </a:solidFill>
                <a:latin typeface="Verdana" panose="020B0604030504040204" pitchFamily="34" charset="0"/>
              </a:defRPr>
            </a:lvl2pPr>
            <a:lvl3pPr marL="1143000" indent="-228600" eaLnBrk="0" hangingPunct="0">
              <a:defRPr sz="2400">
                <a:solidFill>
                  <a:schemeClr val="tx1"/>
                </a:solidFill>
                <a:latin typeface="Verdana" panose="020B0604030504040204" pitchFamily="34" charset="0"/>
              </a:defRPr>
            </a:lvl3pPr>
            <a:lvl4pPr marL="1600200" indent="-228600" eaLnBrk="0" hangingPunct="0">
              <a:defRPr sz="2400">
                <a:solidFill>
                  <a:schemeClr val="tx1"/>
                </a:solidFill>
                <a:latin typeface="Verdana" panose="020B0604030504040204" pitchFamily="34" charset="0"/>
              </a:defRPr>
            </a:lvl4pPr>
            <a:lvl5pPr marL="2057400" indent="-228600" eaLnBrk="0" hangingPunct="0">
              <a:defRPr sz="24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4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4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4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400">
                <a:solidFill>
                  <a:schemeClr val="tx1"/>
                </a:solidFill>
                <a:latin typeface="Verdana" panose="020B0604030504040204" pitchFamily="34" charset="0"/>
              </a:defRPr>
            </a:lvl9pPr>
          </a:lstStyle>
          <a:p>
            <a:pPr eaLnBrk="1" hangingPunct="1">
              <a:spcBef>
                <a:spcPct val="50000"/>
              </a:spcBef>
            </a:pPr>
            <a:r>
              <a:rPr lang="fr-BE" altLang="fr-FR" sz="1600" dirty="0"/>
              <a:t>Pour chaque hectomètre de voie de circulation.</a:t>
            </a:r>
          </a:p>
        </p:txBody>
      </p:sp>
      <p:pic>
        <p:nvPicPr>
          <p:cNvPr id="11" name="Image 10">
            <a:extLst>
              <a:ext uri="{FF2B5EF4-FFF2-40B4-BE49-F238E27FC236}">
                <a16:creationId xmlns:a16="http://schemas.microsoft.com/office/drawing/2014/main" id="{3F09DC12-0730-4E01-ACFB-F2CECB1346E7}"/>
              </a:ext>
            </a:extLst>
          </p:cNvPr>
          <p:cNvPicPr>
            <a:picLocks noChangeAspect="1"/>
          </p:cNvPicPr>
          <p:nvPr/>
        </p:nvPicPr>
        <p:blipFill>
          <a:blip r:embed="rId3"/>
          <a:stretch>
            <a:fillRect/>
          </a:stretch>
        </p:blipFill>
        <p:spPr>
          <a:xfrm>
            <a:off x="2275344" y="3013446"/>
            <a:ext cx="6727549" cy="1350126"/>
          </a:xfrm>
          <a:prstGeom prst="rect">
            <a:avLst/>
          </a:prstGeom>
        </p:spPr>
      </p:pic>
      <p:pic>
        <p:nvPicPr>
          <p:cNvPr id="3" name="Image 2">
            <a:extLst>
              <a:ext uri="{FF2B5EF4-FFF2-40B4-BE49-F238E27FC236}">
                <a16:creationId xmlns:a16="http://schemas.microsoft.com/office/drawing/2014/main" id="{F74C82CB-5B4A-4DDE-A7A5-3D624554CA26}"/>
              </a:ext>
            </a:extLst>
          </p:cNvPr>
          <p:cNvPicPr>
            <a:picLocks noChangeAspect="1"/>
          </p:cNvPicPr>
          <p:nvPr/>
        </p:nvPicPr>
        <p:blipFill rotWithShape="1">
          <a:blip r:embed="rId4"/>
          <a:srcRect l="1390" t="10611"/>
          <a:stretch/>
        </p:blipFill>
        <p:spPr>
          <a:xfrm>
            <a:off x="4188091" y="153563"/>
            <a:ext cx="4741289" cy="2525917"/>
          </a:xfrm>
          <a:prstGeom prst="rect">
            <a:avLst/>
          </a:prstGeom>
        </p:spPr>
      </p:pic>
    </p:spTree>
    <p:extLst>
      <p:ext uri="{BB962C8B-B14F-4D97-AF65-F5344CB8AC3E}">
        <p14:creationId xmlns:p14="http://schemas.microsoft.com/office/powerpoint/2010/main" val="1227638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BAA9DD-061D-4BCA-B36D-2702C2649475}"/>
              </a:ext>
            </a:extLst>
          </p:cNvPr>
          <p:cNvSpPr>
            <a:spLocks noGrp="1"/>
          </p:cNvSpPr>
          <p:nvPr>
            <p:ph type="title"/>
          </p:nvPr>
        </p:nvSpPr>
        <p:spPr>
          <a:xfrm>
            <a:off x="554182" y="273844"/>
            <a:ext cx="7446818" cy="705871"/>
          </a:xfrm>
          <a:solidFill>
            <a:schemeClr val="accent1">
              <a:lumMod val="40000"/>
              <a:lumOff val="60000"/>
            </a:schemeClr>
          </a:solidFill>
        </p:spPr>
        <p:txBody>
          <a:bodyPr>
            <a:normAutofit/>
          </a:bodyPr>
          <a:lstStyle/>
          <a:p>
            <a:pPr algn="ctr"/>
            <a:r>
              <a:rPr lang="fr-BE" sz="2400" dirty="0"/>
              <a:t>Essais sur échantillons prélevés (carottes)</a:t>
            </a:r>
            <a:endParaRPr lang="fr-FR" sz="2400" dirty="0"/>
          </a:p>
        </p:txBody>
      </p:sp>
      <p:sp>
        <p:nvSpPr>
          <p:cNvPr id="3" name="Espace réservé du contenu 2">
            <a:extLst>
              <a:ext uri="{FF2B5EF4-FFF2-40B4-BE49-F238E27FC236}">
                <a16:creationId xmlns:a16="http://schemas.microsoft.com/office/drawing/2014/main" id="{C6B69CF0-3A4B-4D9B-87EA-41D58BDFC4A8}"/>
              </a:ext>
            </a:extLst>
          </p:cNvPr>
          <p:cNvSpPr>
            <a:spLocks noGrp="1"/>
          </p:cNvSpPr>
          <p:nvPr>
            <p:ph idx="1"/>
          </p:nvPr>
        </p:nvSpPr>
        <p:spPr>
          <a:xfrm>
            <a:off x="554182" y="1200151"/>
            <a:ext cx="7868120" cy="31242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lnSpcReduction="10000"/>
          </a:bodyPr>
          <a:lstStyle/>
          <a:p>
            <a:pPr marL="0" indent="0">
              <a:buNone/>
            </a:pPr>
            <a:endParaRPr lang="fr-BE" dirty="0"/>
          </a:p>
          <a:p>
            <a:r>
              <a:rPr lang="fr-BE" sz="1800" dirty="0"/>
              <a:t>La DTR dispose d’une équipe de forage accréditée dans le cadre de la Norme NBN  17025 (Qualité).</a:t>
            </a:r>
          </a:p>
          <a:p>
            <a:pPr marL="0" indent="0">
              <a:buNone/>
            </a:pPr>
            <a:r>
              <a:rPr lang="fr-BE" sz="1800" dirty="0"/>
              <a:t>Responsable Activité et Matériel: Mireille JACOBS.</a:t>
            </a:r>
          </a:p>
          <a:p>
            <a:pPr marL="0" indent="0">
              <a:buNone/>
            </a:pPr>
            <a:r>
              <a:rPr lang="fr-BE" sz="1800" dirty="0"/>
              <a:t>-  prélèvements des échantillons par carottage.</a:t>
            </a:r>
          </a:p>
          <a:p>
            <a:pPr marL="0" indent="0">
              <a:buNone/>
            </a:pPr>
            <a:r>
              <a:rPr lang="fr-BE" sz="1800" dirty="0"/>
              <a:t>- essais de mesurage des épaisseurs de couches.</a:t>
            </a:r>
          </a:p>
          <a:p>
            <a:endParaRPr lang="fr-BE" sz="1800" dirty="0"/>
          </a:p>
          <a:p>
            <a:r>
              <a:rPr lang="fr-BE" sz="1800" dirty="0"/>
              <a:t>Les prélèvements sont réalisés par l’équipe dans le cadre: de la préparation de CSC (composition de la route avant travaux) et dans le cadre des réceptions de chantier sur couches de revêtements.</a:t>
            </a:r>
          </a:p>
          <a:p>
            <a:endParaRPr lang="fr-BE" sz="1800" dirty="0"/>
          </a:p>
          <a:p>
            <a:endParaRPr lang="fr-FR" dirty="0"/>
          </a:p>
        </p:txBody>
      </p:sp>
    </p:spTree>
    <p:extLst>
      <p:ext uri="{BB962C8B-B14F-4D97-AF65-F5344CB8AC3E}">
        <p14:creationId xmlns:p14="http://schemas.microsoft.com/office/powerpoint/2010/main" val="2570900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intérieur&#10;&#10;Description générée automatiquement">
            <a:extLst>
              <a:ext uri="{FF2B5EF4-FFF2-40B4-BE49-F238E27FC236}">
                <a16:creationId xmlns:a16="http://schemas.microsoft.com/office/drawing/2014/main" id="{FEAEB0BE-CE74-4121-9257-940860E8106C}"/>
              </a:ext>
            </a:extLst>
          </p:cNvPr>
          <p:cNvPicPr>
            <a:picLocks noChangeAspect="1"/>
          </p:cNvPicPr>
          <p:nvPr/>
        </p:nvPicPr>
        <p:blipFill rotWithShape="1">
          <a:blip r:embed="rId2"/>
          <a:srcRect r="3907"/>
          <a:stretch/>
        </p:blipFill>
        <p:spPr>
          <a:xfrm>
            <a:off x="340924" y="2571750"/>
            <a:ext cx="2655280" cy="1755478"/>
          </a:xfrm>
          <a:prstGeom prst="rect">
            <a:avLst/>
          </a:prstGeom>
        </p:spPr>
      </p:pic>
      <p:pic>
        <p:nvPicPr>
          <p:cNvPr id="1026" name="3A885946-6E00-443B-BA16-0C02E2F6795D" descr="IMG_1541.jpg">
            <a:extLst>
              <a:ext uri="{FF2B5EF4-FFF2-40B4-BE49-F238E27FC236}">
                <a16:creationId xmlns:a16="http://schemas.microsoft.com/office/drawing/2014/main" id="{5FF49F72-F958-4288-AEAA-4658A13F2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5573" y="451074"/>
            <a:ext cx="3180525" cy="409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2C4278E4-65FD-46A7-AB2B-0A03D9B8B1C5}"/>
              </a:ext>
            </a:extLst>
          </p:cNvPr>
          <p:cNvPicPr>
            <a:picLocks noChangeAspect="1"/>
          </p:cNvPicPr>
          <p:nvPr/>
        </p:nvPicPr>
        <p:blipFill rotWithShape="1">
          <a:blip r:embed="rId4" r:link="rId5">
            <a:extLst>
              <a:ext uri="{28A0092B-C50C-407E-A947-70E740481C1C}">
                <a14:useLocalDpi xmlns:a14="http://schemas.microsoft.com/office/drawing/2010/main" val="0"/>
              </a:ext>
            </a:extLst>
          </a:blip>
          <a:srcRect l="21891" t="16138" r="32317" b="31864"/>
          <a:stretch/>
        </p:blipFill>
        <p:spPr bwMode="auto">
          <a:xfrm>
            <a:off x="906675" y="152425"/>
            <a:ext cx="1523778" cy="2307893"/>
          </a:xfrm>
          <a:prstGeom prst="rect">
            <a:avLst/>
          </a:prstGeom>
          <a:noFill/>
          <a:ln>
            <a:noFill/>
          </a:ln>
          <a:extLst>
            <a:ext uri="{53640926-AAD7-44D8-BBD7-CCE9431645EC}">
              <a14:shadowObscured xmlns:a14="http://schemas.microsoft.com/office/drawing/2010/main"/>
            </a:ext>
          </a:extLst>
        </p:spPr>
      </p:pic>
      <p:pic>
        <p:nvPicPr>
          <p:cNvPr id="9" name="Image 8">
            <a:extLst>
              <a:ext uri="{FF2B5EF4-FFF2-40B4-BE49-F238E27FC236}">
                <a16:creationId xmlns:a16="http://schemas.microsoft.com/office/drawing/2014/main" id="{2CC2652B-B6DF-411D-8C1C-A91C6A362350}"/>
              </a:ext>
            </a:extLst>
          </p:cNvPr>
          <p:cNvPicPr>
            <a:picLocks noChangeAspect="1"/>
          </p:cNvPicPr>
          <p:nvPr/>
        </p:nvPicPr>
        <p:blipFill rotWithShape="1">
          <a:blip r:embed="rId6" r:link="rId7">
            <a:extLst>
              <a:ext uri="{28A0092B-C50C-407E-A947-70E740481C1C}">
                <a14:useLocalDpi xmlns:a14="http://schemas.microsoft.com/office/drawing/2010/main" val="0"/>
              </a:ext>
            </a:extLst>
          </a:blip>
          <a:srcRect l="32489" r="33555" b="17760"/>
          <a:stretch/>
        </p:blipFill>
        <p:spPr bwMode="auto">
          <a:xfrm>
            <a:off x="3327990" y="451074"/>
            <a:ext cx="1244010" cy="40184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970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CF85FC1-37AD-49DC-ACD6-023CFCA55823}"/>
              </a:ext>
            </a:extLst>
          </p:cNvPr>
          <p:cNvSpPr>
            <a:spLocks noGrp="1"/>
          </p:cNvSpPr>
          <p:nvPr>
            <p:ph type="title"/>
          </p:nvPr>
        </p:nvSpPr>
        <p:spPr>
          <a:xfrm>
            <a:off x="628651" y="273844"/>
            <a:ext cx="7353300" cy="2084468"/>
          </a:xfrm>
          <a:solidFill>
            <a:schemeClr val="accent1">
              <a:lumMod val="40000"/>
              <a:lumOff val="60000"/>
            </a:schemeClr>
          </a:solidFill>
        </p:spPr>
        <p:txBody>
          <a:bodyPr>
            <a:normAutofit fontScale="90000"/>
          </a:bodyPr>
          <a:lstStyle/>
          <a:p>
            <a:r>
              <a:rPr lang="fr-BE" sz="1800" b="0" u="sng" dirty="0">
                <a:solidFill>
                  <a:schemeClr val="tx1"/>
                </a:solidFill>
              </a:rPr>
              <a:t>Numéros Utiles:</a:t>
            </a:r>
            <a:br>
              <a:rPr lang="fr-BE" sz="1350" b="0" u="sng" dirty="0">
                <a:solidFill>
                  <a:schemeClr val="tx1"/>
                </a:solidFill>
              </a:rPr>
            </a:br>
            <a:br>
              <a:rPr lang="fr-BE" sz="1350" b="0" u="sng" dirty="0">
                <a:solidFill>
                  <a:schemeClr val="tx1"/>
                </a:solidFill>
              </a:rPr>
            </a:br>
            <a:br>
              <a:rPr lang="fr-BE" sz="1350" b="0" u="sng" dirty="0">
                <a:solidFill>
                  <a:schemeClr val="tx1"/>
                </a:solidFill>
              </a:rPr>
            </a:br>
            <a:r>
              <a:rPr lang="fr-BE" sz="1500" b="0" dirty="0">
                <a:solidFill>
                  <a:schemeClr val="tx1"/>
                </a:solidFill>
              </a:rPr>
              <a:t>SECRETARIAT: Martine HENKENS: 067 28 33 34</a:t>
            </a:r>
            <a:br>
              <a:rPr lang="fr-BE" sz="1500" b="0" dirty="0">
                <a:solidFill>
                  <a:schemeClr val="tx1"/>
                </a:solidFill>
              </a:rPr>
            </a:br>
            <a:r>
              <a:rPr lang="fr-BE" sz="1500" b="0" dirty="0">
                <a:solidFill>
                  <a:schemeClr val="tx1"/>
                </a:solidFill>
              </a:rPr>
              <a:t>Christophe KALECINSKI : 067 28 33 33 (Responsable)</a:t>
            </a:r>
            <a:br>
              <a:rPr lang="fr-BE" sz="1500" b="0" dirty="0">
                <a:solidFill>
                  <a:schemeClr val="tx1"/>
                </a:solidFill>
              </a:rPr>
            </a:br>
            <a:br>
              <a:rPr lang="fr-BE" sz="1500" b="0" dirty="0">
                <a:solidFill>
                  <a:schemeClr val="tx1"/>
                </a:solidFill>
              </a:rPr>
            </a:br>
            <a:r>
              <a:rPr lang="fr-BE" sz="1500" b="0" dirty="0">
                <a:solidFill>
                  <a:schemeClr val="tx1"/>
                </a:solidFill>
              </a:rPr>
              <a:t>Mireille JACOBS: 067 28 33 65 (Forages)</a:t>
            </a:r>
            <a:br>
              <a:rPr lang="fr-BE" sz="1500" b="0" dirty="0">
                <a:solidFill>
                  <a:schemeClr val="tx1"/>
                </a:solidFill>
              </a:rPr>
            </a:br>
            <a:r>
              <a:rPr lang="fr-BE" sz="1500" b="0" dirty="0">
                <a:solidFill>
                  <a:schemeClr val="tx1"/>
                </a:solidFill>
              </a:rPr>
              <a:t>Hadjira BOULGHALEGH : 067 28 33 04 (BDR)</a:t>
            </a:r>
            <a:br>
              <a:rPr lang="fr-BE" sz="1500" b="0" dirty="0">
                <a:solidFill>
                  <a:schemeClr val="tx1"/>
                </a:solidFill>
              </a:rPr>
            </a:br>
            <a:r>
              <a:rPr lang="fr-BE" sz="1500" b="0" dirty="0">
                <a:solidFill>
                  <a:schemeClr val="tx1"/>
                </a:solidFill>
              </a:rPr>
              <a:t>Bilal IDAN: 067 28 33 47 (Cellule Technique)</a:t>
            </a:r>
            <a:endParaRPr lang="fr-FR" sz="1500" b="0" dirty="0">
              <a:solidFill>
                <a:schemeClr val="tx1"/>
              </a:solidFill>
            </a:endParaRPr>
          </a:p>
        </p:txBody>
      </p:sp>
      <p:sp>
        <p:nvSpPr>
          <p:cNvPr id="6" name="Espace réservé du contenu 5">
            <a:extLst>
              <a:ext uri="{FF2B5EF4-FFF2-40B4-BE49-F238E27FC236}">
                <a16:creationId xmlns:a16="http://schemas.microsoft.com/office/drawing/2014/main" id="{5F4C27FB-606A-45DD-9ADE-C678B2EF9ABA}"/>
              </a:ext>
            </a:extLst>
          </p:cNvPr>
          <p:cNvSpPr>
            <a:spLocks noGrp="1"/>
          </p:cNvSpPr>
          <p:nvPr>
            <p:ph idx="1"/>
          </p:nvPr>
        </p:nvSpPr>
        <p:spPr>
          <a:xfrm>
            <a:off x="628649" y="2869164"/>
            <a:ext cx="7353301" cy="90273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0" indent="0" algn="ctr">
              <a:buNone/>
            </a:pPr>
            <a:r>
              <a:rPr lang="fr-BE" dirty="0">
                <a:solidFill>
                  <a:schemeClr val="accent1"/>
                </a:solidFill>
              </a:rPr>
              <a:t>Merci pour votre attention!</a:t>
            </a:r>
            <a:endParaRPr lang="fr-FR" dirty="0">
              <a:solidFill>
                <a:schemeClr val="accent1"/>
              </a:solidFill>
            </a:endParaRPr>
          </a:p>
        </p:txBody>
      </p:sp>
    </p:spTree>
    <p:extLst>
      <p:ext uri="{BB962C8B-B14F-4D97-AF65-F5344CB8AC3E}">
        <p14:creationId xmlns:p14="http://schemas.microsoft.com/office/powerpoint/2010/main" val="464135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21113" y="2107800"/>
            <a:ext cx="7060578" cy="1544400"/>
          </a:xfrm>
        </p:spPr>
        <p:txBody>
          <a:bodyPr/>
          <a:lstStyle/>
          <a:p>
            <a:r>
              <a:rPr lang="fr-FR" dirty="0"/>
              <a:t>Direction des techniques routières</a:t>
            </a:r>
            <a:br>
              <a:rPr lang="fr-FR" dirty="0"/>
            </a:br>
            <a:br>
              <a:rPr lang="fr-FR" dirty="0"/>
            </a:br>
            <a:r>
              <a:rPr lang="fr-FR" dirty="0"/>
              <a:t>Cellule Expertises</a:t>
            </a:r>
          </a:p>
        </p:txBody>
      </p:sp>
    </p:spTree>
    <p:extLst>
      <p:ext uri="{BB962C8B-B14F-4D97-AF65-F5344CB8AC3E}">
        <p14:creationId xmlns:p14="http://schemas.microsoft.com/office/powerpoint/2010/main" val="1999340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D8FBA-655B-45EC-96A1-2EDF5450D60B}"/>
              </a:ext>
            </a:extLst>
          </p:cNvPr>
          <p:cNvSpPr>
            <a:spLocks noGrp="1"/>
          </p:cNvSpPr>
          <p:nvPr>
            <p:ph type="title"/>
          </p:nvPr>
        </p:nvSpPr>
        <p:spPr/>
        <p:txBody>
          <a:bodyPr/>
          <a:lstStyle/>
          <a:p>
            <a:r>
              <a:rPr lang="fr-BE" dirty="0"/>
              <a:t>Cellule Expertises</a:t>
            </a:r>
          </a:p>
        </p:txBody>
      </p:sp>
      <p:sp>
        <p:nvSpPr>
          <p:cNvPr id="3" name="Espace réservé du contenu 2">
            <a:extLst>
              <a:ext uri="{FF2B5EF4-FFF2-40B4-BE49-F238E27FC236}">
                <a16:creationId xmlns:a16="http://schemas.microsoft.com/office/drawing/2014/main" id="{230F92A6-0A58-45B2-858A-5713C70C4CBC}"/>
              </a:ext>
            </a:extLst>
          </p:cNvPr>
          <p:cNvSpPr>
            <a:spLocks noGrp="1"/>
          </p:cNvSpPr>
          <p:nvPr>
            <p:ph idx="1"/>
          </p:nvPr>
        </p:nvSpPr>
        <p:spPr>
          <a:xfrm>
            <a:off x="554182" y="893774"/>
            <a:ext cx="5190484" cy="3534225"/>
          </a:xfrm>
        </p:spPr>
        <p:txBody>
          <a:bodyPr>
            <a:normAutofit/>
          </a:bodyPr>
          <a:lstStyle/>
          <a:p>
            <a:pPr marL="0" indent="0">
              <a:buNone/>
            </a:pPr>
            <a:r>
              <a:rPr lang="fr-BE" b="1" dirty="0"/>
              <a:t>Avis techniques et support:</a:t>
            </a:r>
          </a:p>
          <a:p>
            <a:pPr marL="0" indent="0">
              <a:buNone/>
            </a:pPr>
            <a:endParaRPr lang="fr-BE" dirty="0"/>
          </a:p>
          <a:p>
            <a:pPr>
              <a:buFontTx/>
              <a:buChar char="-"/>
            </a:pPr>
            <a:r>
              <a:rPr lang="fr-BE" dirty="0"/>
              <a:t>Choix des matériaux et structures des routes</a:t>
            </a:r>
          </a:p>
          <a:p>
            <a:pPr>
              <a:buFontTx/>
              <a:buChar char="-"/>
            </a:pPr>
            <a:endParaRPr lang="fr-BE" dirty="0"/>
          </a:p>
          <a:p>
            <a:pPr>
              <a:buFontTx/>
              <a:buChar char="-"/>
            </a:pPr>
            <a:endParaRPr lang="fr-BE" dirty="0"/>
          </a:p>
          <a:p>
            <a:pPr>
              <a:buFontTx/>
              <a:buChar char="-"/>
            </a:pPr>
            <a:r>
              <a:rPr lang="fr-BE" dirty="0"/>
              <a:t>Stratégies de réparations</a:t>
            </a:r>
          </a:p>
          <a:p>
            <a:pPr marL="0" indent="0">
              <a:buNone/>
            </a:pPr>
            <a:endParaRPr lang="fr-BE" dirty="0"/>
          </a:p>
        </p:txBody>
      </p:sp>
      <p:pic>
        <p:nvPicPr>
          <p:cNvPr id="4" name="Espace réservé du contenu 4">
            <a:extLst>
              <a:ext uri="{FF2B5EF4-FFF2-40B4-BE49-F238E27FC236}">
                <a16:creationId xmlns:a16="http://schemas.microsoft.com/office/drawing/2014/main" id="{334BEA56-951B-4100-BD5E-6E44C0D9823B}"/>
              </a:ext>
            </a:extLst>
          </p:cNvPr>
          <p:cNvPicPr>
            <a:picLocks noChangeAspect="1"/>
          </p:cNvPicPr>
          <p:nvPr/>
        </p:nvPicPr>
        <p:blipFill rotWithShape="1">
          <a:blip r:embed="rId2"/>
          <a:srcRect b="9582"/>
          <a:stretch/>
        </p:blipFill>
        <p:spPr>
          <a:xfrm>
            <a:off x="5563430" y="1344849"/>
            <a:ext cx="3054453" cy="1698497"/>
          </a:xfrm>
          <a:prstGeom prst="rect">
            <a:avLst/>
          </a:prstGeom>
          <a:noFill/>
        </p:spPr>
      </p:pic>
      <p:pic>
        <p:nvPicPr>
          <p:cNvPr id="6" name="Image 5" descr="Une image contenant terrain, extérieur, trottoir, passage&#10;&#10;Description générée automatiquement">
            <a:extLst>
              <a:ext uri="{FF2B5EF4-FFF2-40B4-BE49-F238E27FC236}">
                <a16:creationId xmlns:a16="http://schemas.microsoft.com/office/drawing/2014/main" id="{A280E1A8-CFFE-40BB-BFB3-18920EDD4679}"/>
              </a:ext>
            </a:extLst>
          </p:cNvPr>
          <p:cNvPicPr>
            <a:picLocks noChangeAspect="1"/>
          </p:cNvPicPr>
          <p:nvPr/>
        </p:nvPicPr>
        <p:blipFill>
          <a:blip r:embed="rId3"/>
          <a:stretch>
            <a:fillRect/>
          </a:stretch>
        </p:blipFill>
        <p:spPr>
          <a:xfrm>
            <a:off x="4829878" y="3454701"/>
            <a:ext cx="1117600" cy="1026160"/>
          </a:xfrm>
          <a:prstGeom prst="rect">
            <a:avLst/>
          </a:prstGeom>
        </p:spPr>
      </p:pic>
      <p:pic>
        <p:nvPicPr>
          <p:cNvPr id="8" name="Image 7" descr="Une image contenant route, terrain, extérieur, passage&#10;&#10;Description générée automatiquement">
            <a:extLst>
              <a:ext uri="{FF2B5EF4-FFF2-40B4-BE49-F238E27FC236}">
                <a16:creationId xmlns:a16="http://schemas.microsoft.com/office/drawing/2014/main" id="{66429FC9-003A-498D-BF4D-71531B11EF58}"/>
              </a:ext>
            </a:extLst>
          </p:cNvPr>
          <p:cNvPicPr>
            <a:picLocks noChangeAspect="1"/>
          </p:cNvPicPr>
          <p:nvPr/>
        </p:nvPicPr>
        <p:blipFill>
          <a:blip r:embed="rId4"/>
          <a:stretch>
            <a:fillRect/>
          </a:stretch>
        </p:blipFill>
        <p:spPr>
          <a:xfrm>
            <a:off x="6358701" y="3446554"/>
            <a:ext cx="1298527" cy="981445"/>
          </a:xfrm>
          <a:prstGeom prst="rect">
            <a:avLst/>
          </a:prstGeom>
        </p:spPr>
      </p:pic>
    </p:spTree>
    <p:extLst>
      <p:ext uri="{BB962C8B-B14F-4D97-AF65-F5344CB8AC3E}">
        <p14:creationId xmlns:p14="http://schemas.microsoft.com/office/powerpoint/2010/main" val="3903903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D8FBA-655B-45EC-96A1-2EDF5450D60B}"/>
              </a:ext>
            </a:extLst>
          </p:cNvPr>
          <p:cNvSpPr>
            <a:spLocks noGrp="1"/>
          </p:cNvSpPr>
          <p:nvPr>
            <p:ph type="title"/>
          </p:nvPr>
        </p:nvSpPr>
        <p:spPr/>
        <p:txBody>
          <a:bodyPr/>
          <a:lstStyle/>
          <a:p>
            <a:r>
              <a:rPr lang="fr-BE" dirty="0"/>
              <a:t>Cellule Expertises</a:t>
            </a:r>
          </a:p>
        </p:txBody>
      </p:sp>
      <p:sp>
        <p:nvSpPr>
          <p:cNvPr id="3" name="Espace réservé du contenu 2">
            <a:extLst>
              <a:ext uri="{FF2B5EF4-FFF2-40B4-BE49-F238E27FC236}">
                <a16:creationId xmlns:a16="http://schemas.microsoft.com/office/drawing/2014/main" id="{230F92A6-0A58-45B2-858A-5713C70C4CBC}"/>
              </a:ext>
            </a:extLst>
          </p:cNvPr>
          <p:cNvSpPr>
            <a:spLocks noGrp="1"/>
          </p:cNvSpPr>
          <p:nvPr>
            <p:ph idx="1"/>
          </p:nvPr>
        </p:nvSpPr>
        <p:spPr>
          <a:xfrm>
            <a:off x="554182" y="893774"/>
            <a:ext cx="7868120" cy="3534225"/>
          </a:xfrm>
        </p:spPr>
        <p:txBody>
          <a:bodyPr>
            <a:normAutofit/>
          </a:bodyPr>
          <a:lstStyle/>
          <a:p>
            <a:pPr marL="0" indent="0">
              <a:buNone/>
            </a:pPr>
            <a:r>
              <a:rPr lang="fr-BE" b="1" dirty="0"/>
              <a:t>Avis techniques et support:</a:t>
            </a:r>
          </a:p>
          <a:p>
            <a:pPr marL="0" indent="0">
              <a:buNone/>
            </a:pPr>
            <a:endParaRPr lang="fr-BE" dirty="0"/>
          </a:p>
          <a:p>
            <a:pPr>
              <a:buFontTx/>
              <a:buChar char="-"/>
            </a:pPr>
            <a:r>
              <a:rPr lang="fr-BE" dirty="0"/>
              <a:t>Interprétation des résultats d’auscultation</a:t>
            </a:r>
          </a:p>
          <a:p>
            <a:pPr>
              <a:buFontTx/>
              <a:buChar char="-"/>
            </a:pPr>
            <a:endParaRPr lang="fr-BE" dirty="0"/>
          </a:p>
          <a:p>
            <a:pPr>
              <a:buFontTx/>
              <a:buChar char="-"/>
            </a:pPr>
            <a:r>
              <a:rPr lang="fr-BE" dirty="0"/>
              <a:t>Fiches techniques</a:t>
            </a:r>
          </a:p>
          <a:p>
            <a:pPr>
              <a:buFontTx/>
              <a:buChar char="-"/>
            </a:pPr>
            <a:endParaRPr lang="fr-BE" dirty="0"/>
          </a:p>
          <a:p>
            <a:pPr>
              <a:buFontTx/>
              <a:buChar char="-"/>
            </a:pPr>
            <a:r>
              <a:rPr lang="fr-BE" dirty="0"/>
              <a:t>Dimensionnement (</a:t>
            </a:r>
            <a:r>
              <a:rPr lang="fr-BE" dirty="0" err="1"/>
              <a:t>QualiDim</a:t>
            </a:r>
            <a:r>
              <a:rPr lang="fr-BE" dirty="0"/>
              <a:t>)</a:t>
            </a:r>
          </a:p>
        </p:txBody>
      </p:sp>
      <p:pic>
        <p:nvPicPr>
          <p:cNvPr id="5" name="Image 4">
            <a:extLst>
              <a:ext uri="{FF2B5EF4-FFF2-40B4-BE49-F238E27FC236}">
                <a16:creationId xmlns:a16="http://schemas.microsoft.com/office/drawing/2014/main" id="{E8443466-3C55-4F6C-A9B2-AA3C6A5271A8}"/>
              </a:ext>
            </a:extLst>
          </p:cNvPr>
          <p:cNvPicPr>
            <a:picLocks noChangeAspect="1"/>
          </p:cNvPicPr>
          <p:nvPr/>
        </p:nvPicPr>
        <p:blipFill>
          <a:blip r:embed="rId2"/>
          <a:stretch>
            <a:fillRect/>
          </a:stretch>
        </p:blipFill>
        <p:spPr>
          <a:xfrm>
            <a:off x="4748124" y="2284693"/>
            <a:ext cx="877500" cy="1254245"/>
          </a:xfrm>
          <a:prstGeom prst="rect">
            <a:avLst/>
          </a:prstGeom>
        </p:spPr>
      </p:pic>
      <p:pic>
        <p:nvPicPr>
          <p:cNvPr id="1026" name="Image 3">
            <a:extLst>
              <a:ext uri="{FF2B5EF4-FFF2-40B4-BE49-F238E27FC236}">
                <a16:creationId xmlns:a16="http://schemas.microsoft.com/office/drawing/2014/main" id="{F77C5951-79BF-4C36-82A2-53C877D9D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400" y="2186153"/>
            <a:ext cx="2766811" cy="2509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447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3616F2C-36D6-4E02-A61D-6CF3FAFC44F2}"/>
              </a:ext>
            </a:extLst>
          </p:cNvPr>
          <p:cNvSpPr>
            <a:spLocks noGrp="1"/>
          </p:cNvSpPr>
          <p:nvPr>
            <p:ph type="title"/>
          </p:nvPr>
        </p:nvSpPr>
        <p:spPr>
          <a:xfrm>
            <a:off x="554038" y="206375"/>
            <a:ext cx="7867650" cy="857250"/>
          </a:xfrm>
        </p:spPr>
        <p:txBody>
          <a:bodyPr/>
          <a:lstStyle/>
          <a:p>
            <a:r>
              <a:rPr lang="fr-BE" dirty="0"/>
              <a:t>Cellule Expertises</a:t>
            </a:r>
          </a:p>
        </p:txBody>
      </p:sp>
      <p:sp>
        <p:nvSpPr>
          <p:cNvPr id="5" name="Espace réservé du contenu 2">
            <a:extLst>
              <a:ext uri="{FF2B5EF4-FFF2-40B4-BE49-F238E27FC236}">
                <a16:creationId xmlns:a16="http://schemas.microsoft.com/office/drawing/2014/main" id="{FF5A32D2-71E7-422B-B442-F6BE96364305}"/>
              </a:ext>
            </a:extLst>
          </p:cNvPr>
          <p:cNvSpPr>
            <a:spLocks noGrp="1"/>
          </p:cNvSpPr>
          <p:nvPr>
            <p:ph idx="1"/>
          </p:nvPr>
        </p:nvSpPr>
        <p:spPr>
          <a:xfrm>
            <a:off x="554038" y="1200150"/>
            <a:ext cx="7867650" cy="3227388"/>
          </a:xfrm>
        </p:spPr>
        <p:txBody>
          <a:bodyPr>
            <a:normAutofit fontScale="92500" lnSpcReduction="10000"/>
          </a:bodyPr>
          <a:lstStyle/>
          <a:p>
            <a:pPr marL="0" indent="0">
              <a:buNone/>
            </a:pPr>
            <a:r>
              <a:rPr lang="fr-BE" b="1" dirty="0"/>
              <a:t>Avis techniques et support:</a:t>
            </a:r>
          </a:p>
          <a:p>
            <a:pPr marL="0" indent="0">
              <a:buNone/>
            </a:pPr>
            <a:endParaRPr lang="fr-BE" dirty="0"/>
          </a:p>
          <a:p>
            <a:pPr>
              <a:buFontTx/>
              <a:buChar char="-"/>
            </a:pPr>
            <a:r>
              <a:rPr lang="fr-BE" dirty="0"/>
              <a:t>Marché d’étude de portance</a:t>
            </a:r>
          </a:p>
          <a:p>
            <a:pPr lvl="1">
              <a:buFontTx/>
              <a:buChar char="-"/>
            </a:pPr>
            <a:r>
              <a:rPr lang="fr-BE" dirty="0"/>
              <a:t>Résultats des précédentes campagnes disponibles</a:t>
            </a:r>
          </a:p>
          <a:p>
            <a:pPr lvl="1">
              <a:buFontTx/>
              <a:buChar char="-"/>
            </a:pPr>
            <a:r>
              <a:rPr lang="fr-BE" dirty="0"/>
              <a:t>Nouveau marché prévu en 2023</a:t>
            </a:r>
          </a:p>
          <a:p>
            <a:pPr>
              <a:buFontTx/>
              <a:buChar char="-"/>
            </a:pPr>
            <a:endParaRPr lang="fr-BE" dirty="0"/>
          </a:p>
          <a:p>
            <a:pPr>
              <a:buFontTx/>
              <a:buChar char="-"/>
            </a:pPr>
            <a:r>
              <a:rPr lang="fr-BE" dirty="0"/>
              <a:t>Dispositifs de retenue</a:t>
            </a:r>
          </a:p>
          <a:p>
            <a:pPr lvl="1">
              <a:buFontTx/>
              <a:buChar char="-"/>
            </a:pPr>
            <a:r>
              <a:rPr lang="fr-BE" dirty="0"/>
              <a:t>Banque de donnée des Dispositifs de </a:t>
            </a:r>
            <a:r>
              <a:rPr lang="fr-BE"/>
              <a:t>Retenue Routiers </a:t>
            </a:r>
            <a:r>
              <a:rPr lang="fr-BE" dirty="0"/>
              <a:t>validés</a:t>
            </a:r>
          </a:p>
          <a:p>
            <a:pPr lvl="2">
              <a:buFontTx/>
              <a:buChar char="-"/>
            </a:pPr>
            <a:r>
              <a:rPr lang="fr-BE" dirty="0"/>
              <a:t>Dossiers techniques complets</a:t>
            </a:r>
          </a:p>
          <a:p>
            <a:pPr>
              <a:buFontTx/>
              <a:buChar char="-"/>
            </a:pPr>
            <a:endParaRPr lang="fr-BE" dirty="0"/>
          </a:p>
        </p:txBody>
      </p:sp>
    </p:spTree>
    <p:extLst>
      <p:ext uri="{BB962C8B-B14F-4D97-AF65-F5344CB8AC3E}">
        <p14:creationId xmlns:p14="http://schemas.microsoft.com/office/powerpoint/2010/main" val="1929805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57FF0C-AB9F-4018-8D51-9DE8E069BBD3}"/>
              </a:ext>
            </a:extLst>
          </p:cNvPr>
          <p:cNvSpPr>
            <a:spLocks noGrp="1"/>
          </p:cNvSpPr>
          <p:nvPr>
            <p:ph type="title"/>
          </p:nvPr>
        </p:nvSpPr>
        <p:spPr>
          <a:xfrm>
            <a:off x="628650" y="273845"/>
            <a:ext cx="7886700" cy="379299"/>
          </a:xfrm>
        </p:spPr>
        <p:txBody>
          <a:bodyPr>
            <a:normAutofit fontScale="90000"/>
          </a:bodyPr>
          <a:lstStyle/>
          <a:p>
            <a:pPr algn="ctr"/>
            <a:r>
              <a:rPr lang="fr-BE" dirty="0"/>
              <a:t>http://qc.spw.wallonie.be/</a:t>
            </a:r>
          </a:p>
        </p:txBody>
      </p:sp>
      <p:pic>
        <p:nvPicPr>
          <p:cNvPr id="7" name="Espace réservé du contenu 6" descr="Une image contenant texte&#10;&#10;Description générée automatiquement">
            <a:extLst>
              <a:ext uri="{FF2B5EF4-FFF2-40B4-BE49-F238E27FC236}">
                <a16:creationId xmlns:a16="http://schemas.microsoft.com/office/drawing/2014/main" id="{2615E989-F533-408B-A8FE-602FBE8DA1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4479" y="899672"/>
            <a:ext cx="7629994" cy="3483646"/>
          </a:xfrm>
        </p:spPr>
      </p:pic>
    </p:spTree>
    <p:extLst>
      <p:ext uri="{BB962C8B-B14F-4D97-AF65-F5344CB8AC3E}">
        <p14:creationId xmlns:p14="http://schemas.microsoft.com/office/powerpoint/2010/main" val="613079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D8FBA-655B-45EC-96A1-2EDF5450D60B}"/>
              </a:ext>
            </a:extLst>
          </p:cNvPr>
          <p:cNvSpPr>
            <a:spLocks noGrp="1"/>
          </p:cNvSpPr>
          <p:nvPr>
            <p:ph type="title"/>
          </p:nvPr>
        </p:nvSpPr>
        <p:spPr/>
        <p:txBody>
          <a:bodyPr/>
          <a:lstStyle/>
          <a:p>
            <a:r>
              <a:rPr lang="fr-BE" dirty="0"/>
              <a:t>Cellule Expertises</a:t>
            </a:r>
          </a:p>
        </p:txBody>
      </p:sp>
      <p:sp>
        <p:nvSpPr>
          <p:cNvPr id="3" name="Espace réservé du contenu 2">
            <a:extLst>
              <a:ext uri="{FF2B5EF4-FFF2-40B4-BE49-F238E27FC236}">
                <a16:creationId xmlns:a16="http://schemas.microsoft.com/office/drawing/2014/main" id="{230F92A6-0A58-45B2-858A-5713C70C4CBC}"/>
              </a:ext>
            </a:extLst>
          </p:cNvPr>
          <p:cNvSpPr>
            <a:spLocks noGrp="1"/>
          </p:cNvSpPr>
          <p:nvPr>
            <p:ph idx="1"/>
          </p:nvPr>
        </p:nvSpPr>
        <p:spPr>
          <a:xfrm>
            <a:off x="554182" y="893774"/>
            <a:ext cx="7868120" cy="3534225"/>
          </a:xfrm>
        </p:spPr>
        <p:txBody>
          <a:bodyPr>
            <a:normAutofit/>
          </a:bodyPr>
          <a:lstStyle/>
          <a:p>
            <a:pPr marL="0" indent="0">
              <a:buNone/>
            </a:pPr>
            <a:r>
              <a:rPr lang="fr-BE" b="1" dirty="0"/>
              <a:t>Avis techniques et support:</a:t>
            </a:r>
          </a:p>
          <a:p>
            <a:pPr marL="0" indent="0">
              <a:buNone/>
            </a:pPr>
            <a:endParaRPr lang="fr-BE" dirty="0"/>
          </a:p>
          <a:p>
            <a:pPr marL="0" indent="0">
              <a:buNone/>
            </a:pPr>
            <a:r>
              <a:rPr lang="fr-BE" dirty="0"/>
              <a:t>Cela peut se faire</a:t>
            </a:r>
          </a:p>
          <a:p>
            <a:pPr>
              <a:buFontTx/>
              <a:buChar char="-"/>
            </a:pPr>
            <a:r>
              <a:rPr lang="fr-BE" dirty="0"/>
              <a:t>Par téléphone / Teams</a:t>
            </a:r>
          </a:p>
          <a:p>
            <a:pPr>
              <a:buFontTx/>
              <a:buChar char="-"/>
            </a:pPr>
            <a:r>
              <a:rPr lang="fr-BE" dirty="0"/>
              <a:t>Par mail</a:t>
            </a:r>
          </a:p>
          <a:p>
            <a:pPr>
              <a:buFontTx/>
              <a:buChar char="-"/>
            </a:pPr>
            <a:r>
              <a:rPr lang="fr-BE" dirty="0"/>
              <a:t>Sur site</a:t>
            </a:r>
          </a:p>
          <a:p>
            <a:pPr>
              <a:buFontTx/>
              <a:buChar char="-"/>
            </a:pPr>
            <a:r>
              <a:rPr lang="fr-BE" dirty="0"/>
              <a:t>Avec rapport détaillé</a:t>
            </a:r>
          </a:p>
        </p:txBody>
      </p:sp>
    </p:spTree>
    <p:extLst>
      <p:ext uri="{BB962C8B-B14F-4D97-AF65-F5344CB8AC3E}">
        <p14:creationId xmlns:p14="http://schemas.microsoft.com/office/powerpoint/2010/main" val="1389581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D8FBA-655B-45EC-96A1-2EDF5450D60B}"/>
              </a:ext>
            </a:extLst>
          </p:cNvPr>
          <p:cNvSpPr>
            <a:spLocks noGrp="1"/>
          </p:cNvSpPr>
          <p:nvPr>
            <p:ph type="title"/>
          </p:nvPr>
        </p:nvSpPr>
        <p:spPr/>
        <p:txBody>
          <a:bodyPr/>
          <a:lstStyle/>
          <a:p>
            <a:r>
              <a:rPr lang="fr-BE" dirty="0"/>
              <a:t>Cellule Expertises</a:t>
            </a:r>
          </a:p>
        </p:txBody>
      </p:sp>
      <p:sp>
        <p:nvSpPr>
          <p:cNvPr id="3" name="Espace réservé du contenu 2">
            <a:extLst>
              <a:ext uri="{FF2B5EF4-FFF2-40B4-BE49-F238E27FC236}">
                <a16:creationId xmlns:a16="http://schemas.microsoft.com/office/drawing/2014/main" id="{230F92A6-0A58-45B2-858A-5713C70C4CBC}"/>
              </a:ext>
            </a:extLst>
          </p:cNvPr>
          <p:cNvSpPr>
            <a:spLocks noGrp="1"/>
          </p:cNvSpPr>
          <p:nvPr>
            <p:ph idx="1"/>
          </p:nvPr>
        </p:nvSpPr>
        <p:spPr>
          <a:xfrm>
            <a:off x="756270" y="1017528"/>
            <a:ext cx="7666031" cy="3128588"/>
          </a:xfrm>
        </p:spPr>
        <p:txBody>
          <a:bodyPr>
            <a:normAutofit/>
          </a:bodyPr>
          <a:lstStyle/>
          <a:p>
            <a:pPr marL="0" indent="0">
              <a:buNone/>
            </a:pPr>
            <a:r>
              <a:rPr lang="fr-BE" dirty="0"/>
              <a:t>Régis LORANT</a:t>
            </a:r>
          </a:p>
          <a:p>
            <a:pPr marL="0" indent="0">
              <a:buNone/>
            </a:pPr>
            <a:r>
              <a:rPr lang="fr-BE" dirty="0">
                <a:hlinkClick r:id="rId2"/>
              </a:rPr>
              <a:t>regis.lorant@spw.wallonie.be</a:t>
            </a:r>
            <a:endParaRPr lang="fr-BE" dirty="0"/>
          </a:p>
          <a:p>
            <a:pPr marL="0" indent="0">
              <a:buNone/>
            </a:pPr>
            <a:r>
              <a:rPr lang="fr-BE" dirty="0"/>
              <a:t>067/28 33 30</a:t>
            </a:r>
          </a:p>
          <a:p>
            <a:pPr marL="0" indent="0">
              <a:buNone/>
            </a:pPr>
            <a:endParaRPr lang="fr-BE" dirty="0"/>
          </a:p>
          <a:p>
            <a:pPr marL="0" indent="0">
              <a:buNone/>
            </a:pPr>
            <a:r>
              <a:rPr lang="fr-BE" dirty="0"/>
              <a:t>Pierre NIGRO</a:t>
            </a:r>
          </a:p>
          <a:p>
            <a:pPr marL="0" indent="0">
              <a:buNone/>
            </a:pPr>
            <a:r>
              <a:rPr lang="fr-BE" dirty="0">
                <a:hlinkClick r:id="rId3"/>
              </a:rPr>
              <a:t>pierre.nigro@spw.wallonie.be</a:t>
            </a:r>
            <a:endParaRPr lang="fr-BE" dirty="0"/>
          </a:p>
          <a:p>
            <a:pPr marL="0" indent="0">
              <a:buNone/>
            </a:pPr>
            <a:r>
              <a:rPr lang="fr-BE" dirty="0"/>
              <a:t>067/28 33 29</a:t>
            </a:r>
          </a:p>
        </p:txBody>
      </p:sp>
    </p:spTree>
    <p:extLst>
      <p:ext uri="{BB962C8B-B14F-4D97-AF65-F5344CB8AC3E}">
        <p14:creationId xmlns:p14="http://schemas.microsoft.com/office/powerpoint/2010/main" val="2028599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Espace réservé de la date 3"/>
          <p:cNvSpPr>
            <a:spLocks noGrp="1"/>
          </p:cNvSpPr>
          <p:nvPr>
            <p:ph type="dt" sz="quarter" idx="10"/>
          </p:nvPr>
        </p:nvSpPr>
        <p:spPr>
          <a:noFill/>
        </p:spPr>
        <p:txBody>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fld id="{29C41EF2-A98A-4A7C-AB03-CF726D3E0543}" type="slidenum">
              <a:rPr lang="fr-FR" smtClean="0">
                <a:latin typeface="Calibri" panose="020F0502020204030204" pitchFamily="34" charset="0"/>
              </a:rPr>
              <a:pPr/>
              <a:t>32</a:t>
            </a:fld>
            <a:r>
              <a:rPr lang="fr-FR" dirty="0">
                <a:solidFill>
                  <a:schemeClr val="bg1"/>
                </a:solidFill>
                <a:latin typeface="Calibri" panose="020F0502020204030204" pitchFamily="34" charset="0"/>
              </a:rPr>
              <a:t> </a:t>
            </a:r>
          </a:p>
        </p:txBody>
      </p:sp>
      <p:sp>
        <p:nvSpPr>
          <p:cNvPr id="334851" name="Rectangle 2"/>
          <p:cNvSpPr>
            <a:spLocks noGrp="1" noChangeArrowheads="1"/>
          </p:cNvSpPr>
          <p:nvPr>
            <p:ph type="ctrTitle"/>
          </p:nvPr>
        </p:nvSpPr>
        <p:spPr>
          <a:xfrm>
            <a:off x="1061610" y="573528"/>
            <a:ext cx="6858000" cy="270105"/>
          </a:xfrm>
          <a:noFill/>
        </p:spPr>
        <p:txBody>
          <a:bodyPr>
            <a:normAutofit fontScale="90000"/>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br>
              <a:rPr lang="fr-CA" sz="1350" b="0" dirty="0">
                <a:solidFill>
                  <a:srgbClr val="000000"/>
                </a:solidFill>
                <a:latin typeface="Myriad Pro"/>
              </a:rPr>
            </a:br>
            <a:r>
              <a:rPr lang="fr-BE" sz="3300" b="0" dirty="0"/>
              <a:t>Présentation du département DESG aux nouveaux ingénieurs</a:t>
            </a:r>
            <a:r>
              <a:rPr lang="fr-BE" sz="1350" b="0" i="0" u="none" strike="noStrike" baseline="0" dirty="0">
                <a:solidFill>
                  <a:srgbClr val="211D1E"/>
                </a:solidFill>
                <a:latin typeface="Myriad Pro"/>
              </a:rPr>
              <a:t>	 </a:t>
            </a:r>
            <a:r>
              <a:rPr lang="fr-BE" sz="3300" b="0" dirty="0"/>
              <a:t>au</a:t>
            </a:r>
            <a:r>
              <a:rPr lang="fr-BE" sz="1350" b="0" i="0" u="none" strike="noStrike" baseline="0" dirty="0">
                <a:solidFill>
                  <a:srgbClr val="211D1E"/>
                </a:solidFill>
                <a:latin typeface="Myriad Pro"/>
              </a:rPr>
              <a:t> </a:t>
            </a:r>
            <a:r>
              <a:rPr lang="fr-BE" sz="3300" b="0" dirty="0"/>
              <a:t>SPW-M&amp;I</a:t>
            </a:r>
            <a:br>
              <a:rPr lang="fr-BE" sz="1350" b="0" i="0" u="none" strike="noStrike" baseline="0" dirty="0">
                <a:solidFill>
                  <a:srgbClr val="211D1E"/>
                </a:solidFill>
                <a:latin typeface="Myriad Pro"/>
              </a:rPr>
            </a:br>
            <a:endParaRPr lang="fr-FR" sz="3300" b="0" dirty="0"/>
          </a:p>
        </p:txBody>
      </p:sp>
      <p:sp>
        <p:nvSpPr>
          <p:cNvPr id="334852" name="Text Box 5"/>
          <p:cNvSpPr txBox="1">
            <a:spLocks noChangeArrowheads="1"/>
          </p:cNvSpPr>
          <p:nvPr/>
        </p:nvSpPr>
        <p:spPr bwMode="auto">
          <a:xfrm>
            <a:off x="5706126" y="1113589"/>
            <a:ext cx="2646294" cy="3393236"/>
          </a:xfrm>
          <a:prstGeom prst="rect">
            <a:avLst/>
          </a:prstGeom>
          <a:noFill/>
          <a:ln w="9525">
            <a:noFill/>
            <a:miter lim="800000"/>
            <a:headEnd/>
            <a:tailEnd/>
          </a:ln>
        </p:spPr>
        <p:txBody>
          <a:bodyPr wrap="square">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eaLnBrk="0" hangingPunct="0">
              <a:spcBef>
                <a:spcPct val="100000"/>
              </a:spcBef>
            </a:pPr>
            <a:endParaRPr lang="fr-FR" sz="1200" dirty="0">
              <a:latin typeface="Calibri" panose="020F0502020204030204" pitchFamily="34" charset="0"/>
            </a:endParaRPr>
          </a:p>
          <a:p>
            <a:pPr eaLnBrk="0" hangingPunct="0">
              <a:spcBef>
                <a:spcPct val="100000"/>
              </a:spcBef>
            </a:pPr>
            <a:r>
              <a:rPr lang="fr-FR" sz="1200" dirty="0">
                <a:latin typeface="Calibri" panose="020F0502020204030204" pitchFamily="34" charset="0"/>
              </a:rPr>
              <a:t>ir. Gauthier MICHAUX         </a:t>
            </a:r>
            <a:r>
              <a:rPr lang="fr-FR" sz="1200" dirty="0">
                <a:latin typeface="Calibri" panose="020F0502020204030204" pitchFamily="34" charset="0"/>
                <a:hlinkClick r:id="rId3"/>
              </a:rPr>
              <a:t>gauthier.michaux@spw.wallonie.be</a:t>
            </a:r>
            <a:r>
              <a:rPr lang="fr-FR" sz="1200" dirty="0">
                <a:latin typeface="Calibri" panose="020F0502020204030204" pitchFamily="34" charset="0"/>
              </a:rPr>
              <a:t> </a:t>
            </a:r>
          </a:p>
          <a:p>
            <a:pPr eaLnBrk="0" hangingPunct="0"/>
            <a:endParaRPr lang="fr-FR" sz="1200" dirty="0">
              <a:latin typeface="Calibri" panose="020F0502020204030204" pitchFamily="34" charset="0"/>
            </a:endParaRPr>
          </a:p>
          <a:p>
            <a:pPr eaLnBrk="0" hangingPunct="0"/>
            <a:r>
              <a:rPr lang="fr-FR" sz="1200" dirty="0">
                <a:latin typeface="Calibri" panose="020F0502020204030204" pitchFamily="34" charset="0"/>
              </a:rPr>
              <a:t>SPW Mobilité &amp; Infrastructures</a:t>
            </a:r>
          </a:p>
          <a:p>
            <a:pPr eaLnBrk="0" hangingPunct="0"/>
            <a:endParaRPr lang="fr-FR" sz="1200" dirty="0">
              <a:latin typeface="Calibri" panose="020F0502020204030204" pitchFamily="34" charset="0"/>
            </a:endParaRPr>
          </a:p>
          <a:p>
            <a:pPr eaLnBrk="0" hangingPunct="0"/>
            <a:r>
              <a:rPr lang="fr-FR" sz="1200" b="1" dirty="0">
                <a:latin typeface="Calibri" panose="020F0502020204030204" pitchFamily="34" charset="0"/>
              </a:rPr>
              <a:t>Département Expertises, Structures et Géotechnique</a:t>
            </a:r>
          </a:p>
          <a:p>
            <a:pPr eaLnBrk="0" hangingPunct="0"/>
            <a:r>
              <a:rPr lang="fr-FR" sz="1200" dirty="0">
                <a:latin typeface="Calibri" panose="020F0502020204030204" pitchFamily="34" charset="0"/>
              </a:rPr>
              <a:t>Direction des Techniques routières</a:t>
            </a:r>
          </a:p>
          <a:p>
            <a:pPr eaLnBrk="0" hangingPunct="0"/>
            <a:endParaRPr lang="fr-FR" sz="1200" dirty="0">
              <a:latin typeface="Calibri" panose="020F0502020204030204" pitchFamily="34" charset="0"/>
            </a:endParaRPr>
          </a:p>
          <a:p>
            <a:pPr eaLnBrk="0" hangingPunct="0"/>
            <a:endParaRPr lang="fr-FR" sz="1200" dirty="0">
              <a:latin typeface="Calibri" panose="020F0502020204030204" pitchFamily="34" charset="0"/>
            </a:endParaRPr>
          </a:p>
          <a:p>
            <a:pPr eaLnBrk="0" hangingPunct="0"/>
            <a:r>
              <a:rPr lang="fr-FR" sz="1200" dirty="0">
                <a:latin typeface="Calibri" panose="020F0502020204030204" pitchFamily="34" charset="0"/>
              </a:rPr>
              <a:t>Informations Ingénieurs SPW-MI</a:t>
            </a:r>
          </a:p>
          <a:p>
            <a:pPr eaLnBrk="0" hangingPunct="0"/>
            <a:endParaRPr lang="fr-FR" sz="1200" dirty="0">
              <a:latin typeface="Calibri" panose="020F0502020204030204" pitchFamily="34" charset="0"/>
            </a:endParaRPr>
          </a:p>
          <a:p>
            <a:pPr eaLnBrk="0" hangingPunct="0"/>
            <a:r>
              <a:rPr lang="fr-FR" sz="1200" dirty="0">
                <a:latin typeface="Calibri" panose="020F0502020204030204" pitchFamily="34" charset="0"/>
              </a:rPr>
              <a:t>Automne 2022 </a:t>
            </a:r>
          </a:p>
          <a:p>
            <a:pPr eaLnBrk="0" hangingPunct="0"/>
            <a:endParaRPr lang="fr-FR" sz="1200" dirty="0">
              <a:latin typeface="Calibri" panose="020F0502020204030204" pitchFamily="34" charset="0"/>
            </a:endParaRPr>
          </a:p>
          <a:p>
            <a:pPr eaLnBrk="0" hangingPunct="0">
              <a:spcBef>
                <a:spcPct val="100000"/>
              </a:spcBef>
            </a:pPr>
            <a:endParaRPr lang="fr-FR" sz="1200" dirty="0">
              <a:latin typeface="Calibri" panose="020F0502020204030204" pitchFamily="34" charset="0"/>
            </a:endParaRPr>
          </a:p>
        </p:txBody>
      </p:sp>
      <p:sp>
        <p:nvSpPr>
          <p:cNvPr id="5" name="Rectangle 2">
            <a:extLst>
              <a:ext uri="{FF2B5EF4-FFF2-40B4-BE49-F238E27FC236}">
                <a16:creationId xmlns:a16="http://schemas.microsoft.com/office/drawing/2014/main" id="{227EF96B-F61B-44A5-BC92-74BF6CE1D760}"/>
              </a:ext>
            </a:extLst>
          </p:cNvPr>
          <p:cNvSpPr txBox="1">
            <a:spLocks noChangeArrowheads="1"/>
          </p:cNvSpPr>
          <p:nvPr/>
        </p:nvSpPr>
        <p:spPr>
          <a:xfrm>
            <a:off x="359532" y="1761660"/>
            <a:ext cx="5202356" cy="1620180"/>
          </a:xfrm>
          <a:prstGeom prst="rect">
            <a:avLst/>
          </a:prstGeom>
          <a:noFill/>
        </p:spPr>
        <p:txBody>
          <a:bodyPr vert="horz" lIns="68580" tIns="34290" rIns="68580" bIns="34290" rtlCol="0" anchor="ctr">
            <a:normAutofit lnSpcReduction="10000"/>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br>
              <a:rPr lang="fr-CA" sz="1350" b="0" dirty="0">
                <a:solidFill>
                  <a:srgbClr val="000000"/>
                </a:solidFill>
                <a:latin typeface="Myriad Pro"/>
              </a:rPr>
            </a:br>
            <a:r>
              <a:rPr lang="fr-BE" sz="3300" dirty="0">
                <a:solidFill>
                  <a:srgbClr val="000000"/>
                </a:solidFill>
                <a:latin typeface="Myriad Pro"/>
              </a:rPr>
              <a:t>Cellule</a:t>
            </a:r>
          </a:p>
          <a:p>
            <a:pPr algn="ctr"/>
            <a:endParaRPr lang="fr-BE" sz="3300" dirty="0">
              <a:solidFill>
                <a:srgbClr val="000000"/>
              </a:solidFill>
              <a:latin typeface="Myriad Pro"/>
            </a:endParaRPr>
          </a:p>
          <a:p>
            <a:pPr algn="ctr"/>
            <a:r>
              <a:rPr lang="fr-BE" sz="3300" dirty="0">
                <a:solidFill>
                  <a:srgbClr val="000000"/>
                </a:solidFill>
                <a:latin typeface="Myriad Pro"/>
              </a:rPr>
              <a:t>"Equipements routiers"</a:t>
            </a:r>
            <a:endParaRPr lang="fr-FR" sz="3300" dirty="0"/>
          </a:p>
        </p:txBody>
      </p:sp>
    </p:spTree>
    <p:extLst>
      <p:ext uri="{BB962C8B-B14F-4D97-AF65-F5344CB8AC3E}">
        <p14:creationId xmlns:p14="http://schemas.microsoft.com/office/powerpoint/2010/main" val="2286113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1143000" y="141686"/>
            <a:ext cx="6348413" cy="539353"/>
          </a:xfrm>
          <a:prstGeom prst="rect">
            <a:avLst/>
          </a:prstGeom>
          <a:noFill/>
          <a:ln w="9525">
            <a:noFill/>
            <a:miter lim="800000"/>
            <a:headEnd/>
            <a:tailEnd/>
          </a:ln>
          <a:effectLst>
            <a:outerShdw dist="17961" dir="2700000" algn="ctr" rotWithShape="0">
              <a:schemeClr val="tx1"/>
            </a:outerShdw>
          </a:effectLst>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eaLnBrk="0" hangingPunct="0">
              <a:spcBef>
                <a:spcPct val="80000"/>
              </a:spcBef>
            </a:pPr>
            <a:r>
              <a:rPr lang="fr-FR" sz="2700" b="1" dirty="0">
                <a:latin typeface="Calibri" panose="020F0502020204030204" pitchFamily="34" charset="0"/>
                <a:cs typeface="Calibri" panose="020F0502020204030204" pitchFamily="34" charset="0"/>
              </a:rPr>
              <a:t>La signalisation dans le CCT QUALIROUTES</a:t>
            </a:r>
            <a:br>
              <a:rPr lang="fr-FR" sz="2700" b="1" dirty="0">
                <a:latin typeface="Calibri" panose="020F0502020204030204" pitchFamily="34" charset="0"/>
                <a:cs typeface="Calibri" panose="020F0502020204030204" pitchFamily="34" charset="0"/>
              </a:rPr>
            </a:br>
            <a:endParaRPr lang="fr-FR" sz="2700" b="1" dirty="0">
              <a:latin typeface="Calibri" panose="020F0502020204030204" pitchFamily="34" charset="0"/>
              <a:cs typeface="Calibri" panose="020F0502020204030204" pitchFamily="34" charset="0"/>
            </a:endParaRPr>
          </a:p>
        </p:txBody>
      </p:sp>
      <p:sp>
        <p:nvSpPr>
          <p:cNvPr id="18435" name="Rectangle 6"/>
          <p:cNvSpPr>
            <a:spLocks noChangeArrowheads="1"/>
          </p:cNvSpPr>
          <p:nvPr/>
        </p:nvSpPr>
        <p:spPr bwMode="auto">
          <a:xfrm>
            <a:off x="2087724" y="735546"/>
            <a:ext cx="3942159" cy="3456384"/>
          </a:xfrm>
          <a:prstGeom prst="rect">
            <a:avLst/>
          </a:prstGeom>
          <a:noFill/>
          <a:ln w="9525">
            <a:noFill/>
            <a:miter lim="800000"/>
            <a:headEnd/>
            <a:tailEnd/>
          </a:ln>
          <a:effectLst/>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257175" indent="-257175" eaLnBrk="0" hangingPunct="0">
              <a:spcBef>
                <a:spcPct val="20000"/>
              </a:spcBef>
            </a:pPr>
            <a:endParaRPr lang="fr-BE" sz="1200" dirty="0">
              <a:latin typeface="Verdana" pitchFamily="34" charset="0"/>
            </a:endParaRPr>
          </a:p>
          <a:p>
            <a:pPr marL="257175" indent="-257175" eaLnBrk="0" hangingPunct="0">
              <a:spcBef>
                <a:spcPct val="20000"/>
              </a:spcBef>
            </a:pPr>
            <a:r>
              <a:rPr lang="fr-BE" sz="1500" b="1" dirty="0">
                <a:latin typeface="Verdana" pitchFamily="34" charset="0"/>
              </a:rPr>
              <a:t>GT 06 "Signalisation" – Chap. L</a:t>
            </a:r>
          </a:p>
          <a:p>
            <a:pPr marL="257175" indent="-257175" eaLnBrk="0" hangingPunct="0">
              <a:spcBef>
                <a:spcPct val="20000"/>
              </a:spcBef>
            </a:pPr>
            <a:endParaRPr lang="fr-BE" sz="1200" dirty="0">
              <a:latin typeface="Verdana" pitchFamily="34" charset="0"/>
            </a:endParaRPr>
          </a:p>
          <a:p>
            <a:pPr marL="257175" indent="-257175" eaLnBrk="0" hangingPunct="0">
              <a:spcBef>
                <a:spcPct val="20000"/>
              </a:spcBef>
            </a:pPr>
            <a:endParaRPr lang="fr-BE" sz="1200" dirty="0">
              <a:latin typeface="Verdana" pitchFamily="34" charset="0"/>
            </a:endParaRPr>
          </a:p>
          <a:p>
            <a:pPr marL="257175" indent="-257175" eaLnBrk="0" hangingPunct="0">
              <a:spcBef>
                <a:spcPct val="20000"/>
              </a:spcBef>
              <a:buFontTx/>
              <a:buChar char="•"/>
            </a:pPr>
            <a:r>
              <a:rPr lang="fr-BE" sz="1200" b="1" dirty="0">
                <a:solidFill>
                  <a:srgbClr val="0070C0"/>
                </a:solidFill>
                <a:latin typeface="Verdana" pitchFamily="34" charset="0"/>
              </a:rPr>
              <a:t>Signalisation de chantier</a:t>
            </a:r>
            <a:r>
              <a:rPr lang="fr-BE" sz="1200" dirty="0">
                <a:latin typeface="Verdana" pitchFamily="34" charset="0"/>
              </a:rPr>
              <a:t>: L. 1.</a:t>
            </a:r>
          </a:p>
          <a:p>
            <a:pPr marL="257175" indent="-257175" eaLnBrk="0" hangingPunct="0">
              <a:spcBef>
                <a:spcPct val="20000"/>
              </a:spcBef>
            </a:pPr>
            <a:endParaRPr lang="fr-BE" sz="1200" dirty="0">
              <a:latin typeface="Verdana" pitchFamily="34" charset="0"/>
            </a:endParaRPr>
          </a:p>
          <a:p>
            <a:pPr marL="257175" indent="-257175" eaLnBrk="0" hangingPunct="0">
              <a:spcBef>
                <a:spcPct val="20000"/>
              </a:spcBef>
              <a:buFontTx/>
              <a:buChar char="•"/>
            </a:pPr>
            <a:r>
              <a:rPr lang="fr-BE" sz="1200" b="1" dirty="0">
                <a:solidFill>
                  <a:srgbClr val="0070C0"/>
                </a:solidFill>
                <a:latin typeface="Verdana" pitchFamily="34" charset="0"/>
              </a:rPr>
              <a:t>Signalisation verticale</a:t>
            </a:r>
            <a:r>
              <a:rPr lang="fr-BE" sz="1200" dirty="0">
                <a:latin typeface="Verdana" pitchFamily="34" charset="0"/>
              </a:rPr>
              <a:t>: L. 2. + C. 53.</a:t>
            </a:r>
          </a:p>
          <a:p>
            <a:pPr marL="257175" indent="-257175" eaLnBrk="0" hangingPunct="0">
              <a:spcBef>
                <a:spcPct val="20000"/>
              </a:spcBef>
              <a:buFontTx/>
              <a:buChar char="•"/>
            </a:pPr>
            <a:endParaRPr lang="fr-BE" sz="1200" dirty="0">
              <a:latin typeface="Verdana" pitchFamily="34" charset="0"/>
            </a:endParaRPr>
          </a:p>
          <a:p>
            <a:pPr marL="257175" indent="-257175" eaLnBrk="0" hangingPunct="0">
              <a:spcBef>
                <a:spcPct val="20000"/>
              </a:spcBef>
              <a:buFontTx/>
              <a:buChar char="•"/>
            </a:pPr>
            <a:r>
              <a:rPr lang="fr-BE" sz="1200" b="1" dirty="0">
                <a:latin typeface="Verdana" pitchFamily="34" charset="0"/>
              </a:rPr>
              <a:t>Balisage des routes</a:t>
            </a:r>
            <a:r>
              <a:rPr lang="fr-BE" sz="1200" dirty="0">
                <a:latin typeface="Verdana" pitchFamily="34" charset="0"/>
              </a:rPr>
              <a:t>: L. 3. + C. 62.</a:t>
            </a:r>
          </a:p>
          <a:p>
            <a:pPr marL="257175" indent="-257175" eaLnBrk="0" hangingPunct="0">
              <a:spcBef>
                <a:spcPct val="20000"/>
              </a:spcBef>
              <a:buFontTx/>
              <a:buChar char="•"/>
            </a:pPr>
            <a:endParaRPr lang="fr-BE" sz="1200" dirty="0">
              <a:latin typeface="Verdana" pitchFamily="34" charset="0"/>
            </a:endParaRPr>
          </a:p>
          <a:p>
            <a:pPr marL="257175" indent="-257175" eaLnBrk="0" hangingPunct="0">
              <a:spcBef>
                <a:spcPct val="20000"/>
              </a:spcBef>
              <a:buFontTx/>
              <a:buChar char="•"/>
            </a:pPr>
            <a:r>
              <a:rPr lang="fr-BE" sz="1200" b="1" dirty="0">
                <a:solidFill>
                  <a:srgbClr val="0070C0"/>
                </a:solidFill>
                <a:latin typeface="Verdana" pitchFamily="34" charset="0"/>
              </a:rPr>
              <a:t>Marquages routiers</a:t>
            </a:r>
            <a:r>
              <a:rPr lang="fr-BE" sz="1200" dirty="0">
                <a:latin typeface="Verdana" pitchFamily="34" charset="0"/>
              </a:rPr>
              <a:t>: L. 4. + C. 52.</a:t>
            </a:r>
          </a:p>
          <a:p>
            <a:pPr marL="257175" indent="-257175" eaLnBrk="0" hangingPunct="0">
              <a:spcBef>
                <a:spcPct val="20000"/>
              </a:spcBef>
              <a:buFontTx/>
              <a:buChar char="•"/>
            </a:pPr>
            <a:endParaRPr lang="fr-BE" sz="1200" dirty="0">
              <a:latin typeface="Verdana" pitchFamily="34" charset="0"/>
            </a:endParaRPr>
          </a:p>
          <a:p>
            <a:pPr marL="257175" indent="-257175" eaLnBrk="0" hangingPunct="0">
              <a:spcBef>
                <a:spcPct val="20000"/>
              </a:spcBef>
              <a:buFontTx/>
              <a:buChar char="•"/>
            </a:pPr>
            <a:r>
              <a:rPr lang="fr-BE" sz="1200" b="1" dirty="0">
                <a:latin typeface="Verdana" pitchFamily="34" charset="0"/>
              </a:rPr>
              <a:t>Écrans anti-éblouissement</a:t>
            </a:r>
            <a:r>
              <a:rPr lang="fr-BE" sz="1200" dirty="0">
                <a:latin typeface="Verdana" pitchFamily="34" charset="0"/>
              </a:rPr>
              <a:t>: L. 5. + C. 63. </a:t>
            </a:r>
          </a:p>
          <a:p>
            <a:pPr marL="257175" indent="-257175" eaLnBrk="0" hangingPunct="0">
              <a:spcBef>
                <a:spcPct val="20000"/>
              </a:spcBef>
            </a:pPr>
            <a:endParaRPr lang="fr-BE" sz="1200" dirty="0">
              <a:latin typeface="Verdana" pitchFamily="34" charset="0"/>
            </a:endParaRPr>
          </a:p>
        </p:txBody>
      </p:sp>
      <p:pic>
        <p:nvPicPr>
          <p:cNvPr id="3" name="Image 2">
            <a:extLst>
              <a:ext uri="{FF2B5EF4-FFF2-40B4-BE49-F238E27FC236}">
                <a16:creationId xmlns:a16="http://schemas.microsoft.com/office/drawing/2014/main" id="{B4CCBF4C-DE6A-4E2E-9853-E8AFC9867E51}"/>
              </a:ext>
            </a:extLst>
          </p:cNvPr>
          <p:cNvPicPr>
            <a:picLocks noChangeAspect="1"/>
          </p:cNvPicPr>
          <p:nvPr/>
        </p:nvPicPr>
        <p:blipFill>
          <a:blip r:embed="rId3"/>
          <a:stretch>
            <a:fillRect/>
          </a:stretch>
        </p:blipFill>
        <p:spPr>
          <a:xfrm>
            <a:off x="5911849" y="1305520"/>
            <a:ext cx="3232151" cy="2424113"/>
          </a:xfrm>
          <a:prstGeom prst="rect">
            <a:avLst/>
          </a:prstGeom>
        </p:spPr>
      </p:pic>
      <p:pic>
        <p:nvPicPr>
          <p:cNvPr id="5" name="Image 4">
            <a:extLst>
              <a:ext uri="{FF2B5EF4-FFF2-40B4-BE49-F238E27FC236}">
                <a16:creationId xmlns:a16="http://schemas.microsoft.com/office/drawing/2014/main" id="{86100E7C-9A86-42DE-A622-35218227BC23}"/>
              </a:ext>
            </a:extLst>
          </p:cNvPr>
          <p:cNvPicPr>
            <a:picLocks noChangeAspect="1"/>
          </p:cNvPicPr>
          <p:nvPr/>
        </p:nvPicPr>
        <p:blipFill>
          <a:blip r:embed="rId4"/>
          <a:stretch>
            <a:fillRect/>
          </a:stretch>
        </p:blipFill>
        <p:spPr>
          <a:xfrm>
            <a:off x="-9478" y="2771552"/>
            <a:ext cx="2056515" cy="2355726"/>
          </a:xfrm>
          <a:prstGeom prst="rect">
            <a:avLst/>
          </a:prstGeom>
        </p:spPr>
      </p:pic>
    </p:spTree>
    <p:extLst>
      <p:ext uri="{BB962C8B-B14F-4D97-AF65-F5344CB8AC3E}">
        <p14:creationId xmlns:p14="http://schemas.microsoft.com/office/powerpoint/2010/main" val="1041930796"/>
      </p:ext>
    </p:extLst>
  </p:cSld>
  <p:clrMapOvr>
    <a:masterClrMapping/>
  </p:clrMapOvr>
  <p:transition>
    <p:randomBa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5919085D-6108-450E-9791-43F15884DD8A}"/>
              </a:ext>
            </a:extLst>
          </p:cNvPr>
          <p:cNvSpPr>
            <a:spLocks noGrp="1"/>
          </p:cNvSpPr>
          <p:nvPr>
            <p:ph type="subTitle" idx="1"/>
          </p:nvPr>
        </p:nvSpPr>
        <p:spPr>
          <a:xfrm>
            <a:off x="575556" y="74712"/>
            <a:ext cx="6994866" cy="1314450"/>
          </a:xfrm>
        </p:spPr>
        <p:txBody>
          <a:bodyPr>
            <a:normAutofit fontScale="25000" lnSpcReduction="20000"/>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endParaRPr lang="fr-BE" dirty="0"/>
          </a:p>
          <a:p>
            <a:r>
              <a:rPr lang="fr-BE" sz="10800" b="1" dirty="0"/>
              <a:t>Marquages routiers</a:t>
            </a:r>
          </a:p>
          <a:p>
            <a:r>
              <a:rPr lang="fr-BE" sz="7200" dirty="0"/>
              <a:t>CCT Qualiroutes – C. 52. + L. 4.</a:t>
            </a:r>
          </a:p>
          <a:p>
            <a:endParaRPr lang="fr-BE" sz="10800" dirty="0"/>
          </a:p>
          <a:p>
            <a:pPr algn="l"/>
            <a:r>
              <a:rPr lang="fr-BE" sz="7200" b="1" i="1" dirty="0"/>
              <a:t>Produits de base:</a:t>
            </a:r>
          </a:p>
          <a:p>
            <a:pPr algn="l"/>
            <a:endParaRPr lang="fr-BE" sz="7200" b="1" i="1" dirty="0"/>
          </a:p>
          <a:p>
            <a:pPr algn="l"/>
            <a:endParaRPr lang="fr-BE" sz="7200" b="1" i="1" dirty="0"/>
          </a:p>
          <a:p>
            <a:pPr algn="l"/>
            <a:endParaRPr lang="fr-BE" sz="7200" b="1" i="1" dirty="0"/>
          </a:p>
          <a:p>
            <a:pPr algn="l"/>
            <a:endParaRPr lang="fr-BE" sz="7200" b="1" i="1" dirty="0"/>
          </a:p>
          <a:p>
            <a:pPr algn="l"/>
            <a:endParaRPr lang="fr-BE" sz="7200" b="1" i="1" dirty="0"/>
          </a:p>
          <a:p>
            <a:pPr algn="l"/>
            <a:r>
              <a:rPr lang="fr-BE" sz="7200" b="1" i="1" dirty="0"/>
              <a:t>+ </a:t>
            </a:r>
          </a:p>
          <a:p>
            <a:pPr algn="l"/>
            <a:r>
              <a:rPr lang="fr-BE" sz="7200" b="1" i="1" dirty="0"/>
              <a:t>Produits de saupoudrage:</a:t>
            </a:r>
          </a:p>
          <a:p>
            <a:pPr algn="l"/>
            <a:endParaRPr lang="fr-BE" sz="7200" b="1" i="1" dirty="0"/>
          </a:p>
          <a:p>
            <a:pPr algn="l"/>
            <a:endParaRPr lang="fr-BE" sz="10800" dirty="0"/>
          </a:p>
        </p:txBody>
      </p:sp>
      <p:graphicFrame>
        <p:nvGraphicFramePr>
          <p:cNvPr id="6" name="Tableau 5">
            <a:extLst>
              <a:ext uri="{FF2B5EF4-FFF2-40B4-BE49-F238E27FC236}">
                <a16:creationId xmlns:a16="http://schemas.microsoft.com/office/drawing/2014/main" id="{0536CFB4-82E0-4B53-B4EB-FD46118854E7}"/>
              </a:ext>
            </a:extLst>
          </p:cNvPr>
          <p:cNvGraphicFramePr>
            <a:graphicFrameLocks noGrp="1"/>
          </p:cNvGraphicFramePr>
          <p:nvPr/>
        </p:nvGraphicFramePr>
        <p:xfrm>
          <a:off x="1439652" y="1707654"/>
          <a:ext cx="5832648" cy="1638300"/>
        </p:xfrm>
        <a:graphic>
          <a:graphicData uri="http://schemas.openxmlformats.org/drawingml/2006/table">
            <a:tbl>
              <a:tblPr firstRow="1" bandRow="1">
                <a:tableStyleId>{5C22544A-7EE6-4342-B048-85BDC9FD1C3A}</a:tableStyleId>
              </a:tblPr>
              <a:tblGrid>
                <a:gridCol w="2518644">
                  <a:extLst>
                    <a:ext uri="{9D8B030D-6E8A-4147-A177-3AD203B41FA5}">
                      <a16:colId xmlns:a16="http://schemas.microsoft.com/office/drawing/2014/main" val="719684257"/>
                    </a:ext>
                  </a:extLst>
                </a:gridCol>
                <a:gridCol w="1193042">
                  <a:extLst>
                    <a:ext uri="{9D8B030D-6E8A-4147-A177-3AD203B41FA5}">
                      <a16:colId xmlns:a16="http://schemas.microsoft.com/office/drawing/2014/main" val="2418738948"/>
                    </a:ext>
                  </a:extLst>
                </a:gridCol>
                <a:gridCol w="1060481">
                  <a:extLst>
                    <a:ext uri="{9D8B030D-6E8A-4147-A177-3AD203B41FA5}">
                      <a16:colId xmlns:a16="http://schemas.microsoft.com/office/drawing/2014/main" val="515852233"/>
                    </a:ext>
                  </a:extLst>
                </a:gridCol>
                <a:gridCol w="1060481">
                  <a:extLst>
                    <a:ext uri="{9D8B030D-6E8A-4147-A177-3AD203B41FA5}">
                      <a16:colId xmlns:a16="http://schemas.microsoft.com/office/drawing/2014/main" val="1034023394"/>
                    </a:ext>
                  </a:extLst>
                </a:gridCol>
              </a:tblGrid>
              <a:tr h="297180">
                <a:tc>
                  <a:txBody>
                    <a:bodyPr/>
                    <a:lstStyle/>
                    <a:p>
                      <a:endParaRPr lang="fr-BE" sz="900" dirty="0"/>
                    </a:p>
                  </a:txBody>
                  <a:tcPr marL="68580" marR="68580" marT="34290" marB="34290"/>
                </a:tc>
                <a:tc>
                  <a:txBody>
                    <a:bodyPr/>
                    <a:lstStyle/>
                    <a:p>
                      <a:pPr algn="ctr"/>
                      <a:r>
                        <a:rPr lang="fr-BE" sz="1500" dirty="0"/>
                        <a:t>Norme</a:t>
                      </a:r>
                    </a:p>
                  </a:txBody>
                  <a:tcPr marL="68580" marR="68580" marT="34290" marB="34290"/>
                </a:tc>
                <a:tc>
                  <a:txBody>
                    <a:bodyPr/>
                    <a:lstStyle/>
                    <a:p>
                      <a:pPr algn="ctr"/>
                      <a:r>
                        <a:rPr lang="fr-BE" sz="1500" dirty="0"/>
                        <a:t>PTV</a:t>
                      </a:r>
                    </a:p>
                  </a:txBody>
                  <a:tcPr marL="68580" marR="68580" marT="34290" marB="34290"/>
                </a:tc>
                <a:tc>
                  <a:txBody>
                    <a:bodyPr/>
                    <a:lstStyle/>
                    <a:p>
                      <a:pPr algn="ctr"/>
                      <a:r>
                        <a:rPr lang="fr-BE" sz="1500" dirty="0"/>
                        <a:t>Garantie</a:t>
                      </a:r>
                    </a:p>
                  </a:txBody>
                  <a:tcPr marL="68580" marR="68580" marT="34290" marB="34290"/>
                </a:tc>
                <a:extLst>
                  <a:ext uri="{0D108BD9-81ED-4DB2-BD59-A6C34878D82A}">
                    <a16:rowId xmlns:a16="http://schemas.microsoft.com/office/drawing/2014/main" val="501980702"/>
                  </a:ext>
                </a:extLst>
              </a:tr>
              <a:tr h="48006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sz="1400" kern="1200" dirty="0">
                          <a:solidFill>
                            <a:schemeClr val="dk1"/>
                          </a:solidFill>
                          <a:latin typeface="+mn-lt"/>
                          <a:ea typeface="+mn-ea"/>
                          <a:cs typeface="+mn-cs"/>
                        </a:rPr>
                        <a:t>Peintures</a:t>
                      </a:r>
                      <a:r>
                        <a:rPr lang="fr-BE" sz="1400" dirty="0"/>
                        <a:t> routières </a:t>
                      </a:r>
                      <a:r>
                        <a:rPr lang="fr-BE" sz="1400" strike="sngStrike" dirty="0">
                          <a:solidFill>
                            <a:srgbClr val="FF0000"/>
                          </a:solidFill>
                        </a:rPr>
                        <a:t>à solvants</a:t>
                      </a:r>
                      <a:r>
                        <a:rPr lang="fr-BE" sz="1400" strike="noStrike" dirty="0">
                          <a:solidFill>
                            <a:schemeClr val="tx1"/>
                          </a:solidFill>
                        </a:rPr>
                        <a:t> et</a:t>
                      </a:r>
                    </a:p>
                    <a:p>
                      <a:pPr marL="0" marR="0" lvl="0" indent="0" algn="l" defTabSz="609585" rtl="0" eaLnBrk="1" fontAlgn="auto" latinLnBrk="0" hangingPunct="1">
                        <a:lnSpc>
                          <a:spcPct val="100000"/>
                        </a:lnSpc>
                        <a:spcBef>
                          <a:spcPts val="0"/>
                        </a:spcBef>
                        <a:spcAft>
                          <a:spcPts val="0"/>
                        </a:spcAft>
                        <a:buClrTx/>
                        <a:buSzTx/>
                        <a:buFontTx/>
                        <a:buNone/>
                        <a:tabLst/>
                        <a:defRPr/>
                      </a:pPr>
                      <a:r>
                        <a:rPr lang="fr-BE" sz="1400" dirty="0">
                          <a:solidFill>
                            <a:srgbClr val="00B0F0"/>
                          </a:solidFill>
                        </a:rPr>
                        <a:t>à l'eau! (01/01/2023)</a:t>
                      </a:r>
                      <a:endParaRPr lang="fr-BE" sz="1400" dirty="0">
                        <a:solidFill>
                          <a:srgbClr val="00B050"/>
                        </a:solidFill>
                      </a:endParaRPr>
                    </a:p>
                  </a:txBody>
                  <a:tcPr marL="68580" marR="68580" marT="34290" marB="34290"/>
                </a:tc>
                <a:tc>
                  <a:txBody>
                    <a:bodyPr/>
                    <a:lstStyle/>
                    <a:p>
                      <a:pPr algn="ctr"/>
                      <a:r>
                        <a:rPr lang="fr-BE" sz="1200" dirty="0"/>
                        <a:t>NBN EN 1871</a:t>
                      </a:r>
                    </a:p>
                  </a:txBody>
                  <a:tcPr marL="68580" marR="68580" marT="34290" marB="34290"/>
                </a:tc>
                <a:tc>
                  <a:txBody>
                    <a:bodyPr/>
                    <a:lstStyle/>
                    <a:p>
                      <a:pPr algn="ctr"/>
                      <a:r>
                        <a:rPr lang="fr-BE" sz="1200" kern="1200" dirty="0">
                          <a:solidFill>
                            <a:schemeClr val="dk1"/>
                          </a:solidFill>
                          <a:latin typeface="+mn-lt"/>
                          <a:ea typeface="+mn-ea"/>
                          <a:cs typeface="+mn-cs"/>
                        </a:rPr>
                        <a:t>PTV 883</a:t>
                      </a:r>
                    </a:p>
                  </a:txBody>
                  <a:tcPr marL="68580" marR="68580" marT="34290" marB="34290"/>
                </a:tc>
                <a:tc>
                  <a:txBody>
                    <a:bodyPr/>
                    <a:lstStyle/>
                    <a:p>
                      <a:pPr algn="ctr"/>
                      <a:r>
                        <a:rPr lang="fr-BE" sz="1200" kern="1200" dirty="0">
                          <a:solidFill>
                            <a:schemeClr val="dk1"/>
                          </a:solidFill>
                          <a:latin typeface="+mn-lt"/>
                          <a:ea typeface="+mn-ea"/>
                          <a:cs typeface="+mn-cs"/>
                        </a:rPr>
                        <a:t>1 an</a:t>
                      </a:r>
                    </a:p>
                  </a:txBody>
                  <a:tcPr marL="68580" marR="68580" marT="34290" marB="34290"/>
                </a:tc>
                <a:extLst>
                  <a:ext uri="{0D108BD9-81ED-4DB2-BD59-A6C34878D82A}">
                    <a16:rowId xmlns:a16="http://schemas.microsoft.com/office/drawing/2014/main" val="3319260195"/>
                  </a:ext>
                </a:extLst>
              </a:tr>
              <a:tr h="27813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sz="1400" dirty="0"/>
                        <a:t>Enduits à chaud (thermos)</a:t>
                      </a:r>
                    </a:p>
                  </a:txBody>
                  <a:tcPr marL="68580" marR="68580" marT="34290" marB="3429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fr-BE" sz="1200" kern="1200" dirty="0">
                          <a:solidFill>
                            <a:schemeClr val="dk1"/>
                          </a:solidFill>
                          <a:latin typeface="+mn-lt"/>
                          <a:ea typeface="+mn-ea"/>
                          <a:cs typeface="+mn-cs"/>
                        </a:rPr>
                        <a:t>NBN EN 1871</a:t>
                      </a:r>
                    </a:p>
                  </a:txBody>
                  <a:tcPr marL="68580" marR="68580" marT="34290" marB="34290"/>
                </a:tc>
                <a:tc>
                  <a:txBody>
                    <a:bodyPr/>
                    <a:lstStyle/>
                    <a:p>
                      <a:pPr algn="ctr"/>
                      <a:r>
                        <a:rPr lang="fr-BE" sz="1200" kern="1200" dirty="0">
                          <a:solidFill>
                            <a:schemeClr val="dk1"/>
                          </a:solidFill>
                          <a:latin typeface="+mn-lt"/>
                          <a:ea typeface="+mn-ea"/>
                          <a:cs typeface="+mn-cs"/>
                        </a:rPr>
                        <a:t>PTV 884</a:t>
                      </a:r>
                    </a:p>
                  </a:txBody>
                  <a:tcPr marL="68580" marR="68580" marT="34290" marB="34290"/>
                </a:tc>
                <a:tc>
                  <a:txBody>
                    <a:bodyPr/>
                    <a:lstStyle/>
                    <a:p>
                      <a:pPr algn="ctr"/>
                      <a:r>
                        <a:rPr lang="fr-BE" sz="1200" kern="1200" dirty="0">
                          <a:solidFill>
                            <a:schemeClr val="dk1"/>
                          </a:solidFill>
                          <a:latin typeface="+mn-lt"/>
                          <a:ea typeface="+mn-ea"/>
                          <a:cs typeface="+mn-cs"/>
                        </a:rPr>
                        <a:t>3 ans</a:t>
                      </a:r>
                    </a:p>
                  </a:txBody>
                  <a:tcPr marL="68580" marR="68580" marT="34290" marB="34290"/>
                </a:tc>
                <a:extLst>
                  <a:ext uri="{0D108BD9-81ED-4DB2-BD59-A6C34878D82A}">
                    <a16:rowId xmlns:a16="http://schemas.microsoft.com/office/drawing/2014/main" val="2383334472"/>
                  </a:ext>
                </a:extLst>
              </a:tr>
              <a:tr h="27813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fr-BE" sz="1400" dirty="0"/>
                        <a:t>Enduits à froid</a:t>
                      </a:r>
                    </a:p>
                  </a:txBody>
                  <a:tcPr marL="68580" marR="68580" marT="34290" marB="3429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fr-BE" sz="1200" kern="1200" dirty="0">
                          <a:solidFill>
                            <a:schemeClr val="dk1"/>
                          </a:solidFill>
                          <a:latin typeface="+mn-lt"/>
                          <a:ea typeface="+mn-ea"/>
                          <a:cs typeface="+mn-cs"/>
                        </a:rPr>
                        <a:t>NBN EN 1871</a:t>
                      </a:r>
                    </a:p>
                  </a:txBody>
                  <a:tcPr marL="68580" marR="68580" marT="34290" marB="34290"/>
                </a:tc>
                <a:tc>
                  <a:txBody>
                    <a:bodyPr/>
                    <a:lstStyle/>
                    <a:p>
                      <a:pPr algn="ctr"/>
                      <a:r>
                        <a:rPr lang="fr-BE" sz="1200" kern="1200" dirty="0">
                          <a:solidFill>
                            <a:schemeClr val="dk1"/>
                          </a:solidFill>
                          <a:latin typeface="+mn-lt"/>
                          <a:ea typeface="+mn-ea"/>
                          <a:cs typeface="+mn-cs"/>
                        </a:rPr>
                        <a:t>PTV 885</a:t>
                      </a:r>
                    </a:p>
                  </a:txBody>
                  <a:tcPr marL="68580" marR="68580" marT="34290" marB="34290"/>
                </a:tc>
                <a:tc>
                  <a:txBody>
                    <a:bodyPr/>
                    <a:lstStyle/>
                    <a:p>
                      <a:pPr algn="ctr"/>
                      <a:r>
                        <a:rPr lang="fr-BE" sz="1200" kern="1200" dirty="0">
                          <a:solidFill>
                            <a:schemeClr val="dk1"/>
                          </a:solidFill>
                          <a:latin typeface="+mn-lt"/>
                          <a:ea typeface="+mn-ea"/>
                          <a:cs typeface="+mn-cs"/>
                        </a:rPr>
                        <a:t>3 ans</a:t>
                      </a:r>
                    </a:p>
                  </a:txBody>
                  <a:tcPr marL="68580" marR="68580" marT="34290" marB="34290"/>
                </a:tc>
                <a:extLst>
                  <a:ext uri="{0D108BD9-81ED-4DB2-BD59-A6C34878D82A}">
                    <a16:rowId xmlns:a16="http://schemas.microsoft.com/office/drawing/2014/main" val="2879502464"/>
                  </a:ext>
                </a:extLst>
              </a:tr>
              <a:tr h="278130">
                <a:tc>
                  <a:txBody>
                    <a:bodyPr/>
                    <a:lstStyle/>
                    <a:p>
                      <a:r>
                        <a:rPr lang="fr-BE" sz="1400" dirty="0"/>
                        <a:t>Préformés collés à froid (tape)</a:t>
                      </a:r>
                    </a:p>
                  </a:txBody>
                  <a:tcPr marL="68580" marR="68580" marT="34290" marB="34290"/>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fr-BE" sz="1200" kern="1200" dirty="0">
                          <a:solidFill>
                            <a:schemeClr val="dk1"/>
                          </a:solidFill>
                          <a:latin typeface="+mn-lt"/>
                          <a:ea typeface="+mn-ea"/>
                          <a:cs typeface="+mn-cs"/>
                        </a:rPr>
                        <a:t>NBN EN 1790</a:t>
                      </a:r>
                    </a:p>
                  </a:txBody>
                  <a:tcPr marL="68580" marR="68580" marT="34290" marB="34290"/>
                </a:tc>
                <a:tc>
                  <a:txBody>
                    <a:bodyPr/>
                    <a:lstStyle/>
                    <a:p>
                      <a:pPr algn="ctr"/>
                      <a:r>
                        <a:rPr lang="fr-BE" sz="1200" kern="1200" dirty="0">
                          <a:solidFill>
                            <a:schemeClr val="dk1"/>
                          </a:solidFill>
                          <a:latin typeface="+mn-lt"/>
                          <a:ea typeface="+mn-ea"/>
                          <a:cs typeface="+mn-cs"/>
                        </a:rPr>
                        <a:t>PTV 888</a:t>
                      </a:r>
                    </a:p>
                  </a:txBody>
                  <a:tcPr marL="68580" marR="68580" marT="34290" marB="34290"/>
                </a:tc>
                <a:tc>
                  <a:txBody>
                    <a:bodyPr/>
                    <a:lstStyle/>
                    <a:p>
                      <a:pPr algn="ctr"/>
                      <a:r>
                        <a:rPr lang="fr-BE" sz="1200" kern="1200" dirty="0">
                          <a:solidFill>
                            <a:schemeClr val="dk1"/>
                          </a:solidFill>
                          <a:latin typeface="+mn-lt"/>
                          <a:ea typeface="+mn-ea"/>
                          <a:cs typeface="+mn-cs"/>
                        </a:rPr>
                        <a:t>6 ans</a:t>
                      </a:r>
                    </a:p>
                  </a:txBody>
                  <a:tcPr marL="68580" marR="68580" marT="34290" marB="34290"/>
                </a:tc>
                <a:extLst>
                  <a:ext uri="{0D108BD9-81ED-4DB2-BD59-A6C34878D82A}">
                    <a16:rowId xmlns:a16="http://schemas.microsoft.com/office/drawing/2014/main" val="1850833548"/>
                  </a:ext>
                </a:extLst>
              </a:tr>
            </a:tbl>
          </a:graphicData>
        </a:graphic>
      </p:graphicFrame>
      <p:graphicFrame>
        <p:nvGraphicFramePr>
          <p:cNvPr id="8" name="Tableau 7">
            <a:extLst>
              <a:ext uri="{FF2B5EF4-FFF2-40B4-BE49-F238E27FC236}">
                <a16:creationId xmlns:a16="http://schemas.microsoft.com/office/drawing/2014/main" id="{191EBC40-1169-4E75-8137-FF27E602E226}"/>
              </a:ext>
            </a:extLst>
          </p:cNvPr>
          <p:cNvGraphicFramePr>
            <a:graphicFrameLocks noGrp="1"/>
          </p:cNvGraphicFramePr>
          <p:nvPr/>
        </p:nvGraphicFramePr>
        <p:xfrm>
          <a:off x="1385647" y="3651870"/>
          <a:ext cx="6096000" cy="906780"/>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3617841695"/>
                    </a:ext>
                  </a:extLst>
                </a:gridCol>
                <a:gridCol w="1849754">
                  <a:extLst>
                    <a:ext uri="{9D8B030D-6E8A-4147-A177-3AD203B41FA5}">
                      <a16:colId xmlns:a16="http://schemas.microsoft.com/office/drawing/2014/main" val="3043737357"/>
                    </a:ext>
                  </a:extLst>
                </a:gridCol>
                <a:gridCol w="2032000">
                  <a:extLst>
                    <a:ext uri="{9D8B030D-6E8A-4147-A177-3AD203B41FA5}">
                      <a16:colId xmlns:a16="http://schemas.microsoft.com/office/drawing/2014/main" val="594296159"/>
                    </a:ext>
                  </a:extLst>
                </a:gridCol>
              </a:tblGrid>
              <a:tr h="342900">
                <a:tc>
                  <a:txBody>
                    <a:bodyPr/>
                    <a:lstStyle/>
                    <a:p>
                      <a:endParaRPr lang="fr-BE" sz="1800" dirty="0"/>
                    </a:p>
                  </a:txBody>
                  <a:tcPr marL="68580" marR="68580" marT="34290" marB="34290"/>
                </a:tc>
                <a:tc>
                  <a:txBody>
                    <a:bodyPr/>
                    <a:lstStyle/>
                    <a:p>
                      <a:endParaRPr lang="fr-BE" sz="1800"/>
                    </a:p>
                  </a:txBody>
                  <a:tcPr marL="68580" marR="68580" marT="34290" marB="34290"/>
                </a:tc>
                <a:tc>
                  <a:txBody>
                    <a:bodyPr/>
                    <a:lstStyle/>
                    <a:p>
                      <a:endParaRPr lang="fr-BE" sz="1800"/>
                    </a:p>
                  </a:txBody>
                  <a:tcPr marL="68580" marR="68580" marT="34290" marB="34290"/>
                </a:tc>
                <a:extLst>
                  <a:ext uri="{0D108BD9-81ED-4DB2-BD59-A6C34878D82A}">
                    <a16:rowId xmlns:a16="http://schemas.microsoft.com/office/drawing/2014/main" val="3395639370"/>
                  </a:ext>
                </a:extLst>
              </a:tr>
              <a:tr h="278130">
                <a:tc>
                  <a:txBody>
                    <a:bodyPr/>
                    <a:lstStyle/>
                    <a:p>
                      <a:r>
                        <a:rPr lang="fr-BE" sz="1400" kern="1200" dirty="0">
                          <a:solidFill>
                            <a:schemeClr val="dk1"/>
                          </a:solidFill>
                          <a:latin typeface="+mn-lt"/>
                          <a:ea typeface="+mn-ea"/>
                          <a:cs typeface="+mn-cs"/>
                        </a:rPr>
                        <a:t>Microbilles de saupoudrage</a:t>
                      </a:r>
                    </a:p>
                  </a:txBody>
                  <a:tcPr marL="68580" marR="68580" marT="34290" marB="34290"/>
                </a:tc>
                <a:tc>
                  <a:txBody>
                    <a:bodyPr/>
                    <a:lstStyle/>
                    <a:p>
                      <a:pPr algn="ctr"/>
                      <a:r>
                        <a:rPr lang="fr-BE" sz="1200" kern="1200" dirty="0">
                          <a:solidFill>
                            <a:schemeClr val="dk1"/>
                          </a:solidFill>
                          <a:latin typeface="+mn-lt"/>
                          <a:ea typeface="+mn-ea"/>
                          <a:cs typeface="+mn-cs"/>
                        </a:rPr>
                        <a:t>NBN EN 1423</a:t>
                      </a:r>
                    </a:p>
                  </a:txBody>
                  <a:tcPr marL="68580" marR="68580" marT="34290" marB="34290"/>
                </a:tc>
                <a:tc>
                  <a:txBody>
                    <a:bodyPr/>
                    <a:lstStyle/>
                    <a:p>
                      <a:pPr algn="ctr"/>
                      <a:r>
                        <a:rPr lang="fr-BE" sz="1200" kern="1200" dirty="0">
                          <a:solidFill>
                            <a:schemeClr val="dk1"/>
                          </a:solidFill>
                          <a:latin typeface="+mn-lt"/>
                          <a:ea typeface="+mn-ea"/>
                          <a:cs typeface="+mn-cs"/>
                        </a:rPr>
                        <a:t>PTV 881</a:t>
                      </a:r>
                    </a:p>
                  </a:txBody>
                  <a:tcPr marL="68580" marR="68580" marT="34290" marB="34290"/>
                </a:tc>
                <a:extLst>
                  <a:ext uri="{0D108BD9-81ED-4DB2-BD59-A6C34878D82A}">
                    <a16:rowId xmlns:a16="http://schemas.microsoft.com/office/drawing/2014/main" val="4029083053"/>
                  </a:ext>
                </a:extLst>
              </a:tr>
              <a:tr h="278130">
                <a:tc>
                  <a:txBody>
                    <a:bodyPr/>
                    <a:lstStyle/>
                    <a:p>
                      <a:r>
                        <a:rPr lang="fr-BE" sz="1400" kern="1200" dirty="0">
                          <a:solidFill>
                            <a:schemeClr val="dk1"/>
                          </a:solidFill>
                          <a:latin typeface="+mn-lt"/>
                          <a:ea typeface="+mn-ea"/>
                          <a:cs typeface="+mn-cs"/>
                        </a:rPr>
                        <a:t>Mélanges billes/granulats</a:t>
                      </a:r>
                    </a:p>
                  </a:txBody>
                  <a:tcPr marL="68580" marR="68580" marT="34290" marB="34290"/>
                </a:tc>
                <a:tc>
                  <a:txBody>
                    <a:bodyPr/>
                    <a:lstStyle/>
                    <a:p>
                      <a:pPr algn="ctr"/>
                      <a:r>
                        <a:rPr lang="fr-BE" sz="1200" kern="1200" dirty="0">
                          <a:solidFill>
                            <a:schemeClr val="dk1"/>
                          </a:solidFill>
                          <a:latin typeface="+mn-lt"/>
                          <a:ea typeface="+mn-ea"/>
                          <a:cs typeface="+mn-cs"/>
                        </a:rPr>
                        <a:t>NBN EN 1423</a:t>
                      </a:r>
                    </a:p>
                  </a:txBody>
                  <a:tcPr marL="68580" marR="68580" marT="34290" marB="34290"/>
                </a:tc>
                <a:tc>
                  <a:txBody>
                    <a:bodyPr/>
                    <a:lstStyle/>
                    <a:p>
                      <a:pPr algn="ctr"/>
                      <a:r>
                        <a:rPr lang="fr-BE" sz="1200" kern="1200" dirty="0">
                          <a:solidFill>
                            <a:schemeClr val="dk1"/>
                          </a:solidFill>
                          <a:latin typeface="+mn-lt"/>
                          <a:ea typeface="+mn-ea"/>
                          <a:cs typeface="+mn-cs"/>
                        </a:rPr>
                        <a:t>PTV 881</a:t>
                      </a:r>
                    </a:p>
                  </a:txBody>
                  <a:tcPr marL="68580" marR="68580" marT="34290" marB="34290"/>
                </a:tc>
                <a:extLst>
                  <a:ext uri="{0D108BD9-81ED-4DB2-BD59-A6C34878D82A}">
                    <a16:rowId xmlns:a16="http://schemas.microsoft.com/office/drawing/2014/main" val="655371577"/>
                  </a:ext>
                </a:extLst>
              </a:tr>
            </a:tbl>
          </a:graphicData>
        </a:graphic>
      </p:graphicFrame>
    </p:spTree>
    <p:extLst>
      <p:ext uri="{BB962C8B-B14F-4D97-AF65-F5344CB8AC3E}">
        <p14:creationId xmlns:p14="http://schemas.microsoft.com/office/powerpoint/2010/main" val="3965566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Espace réservé de la date 4"/>
          <p:cNvSpPr>
            <a:spLocks noGrp="1"/>
          </p:cNvSpPr>
          <p:nvPr>
            <p:ph type="dt" sz="quarter" idx="10"/>
          </p:nvPr>
        </p:nvSpPr>
        <p:spPr>
          <a:noFill/>
        </p:spPr>
        <p:txBody>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fld id="{79111E97-DA2B-4FC9-9E46-21E6D325023D}" type="slidenum">
              <a:rPr lang="fr-FR" smtClean="0"/>
              <a:pPr/>
              <a:t>35</a:t>
            </a:fld>
            <a:r>
              <a:rPr lang="fr-FR">
                <a:solidFill>
                  <a:schemeClr val="bg1"/>
                </a:solidFill>
              </a:rPr>
              <a:t> </a:t>
            </a:r>
          </a:p>
        </p:txBody>
      </p:sp>
      <p:sp>
        <p:nvSpPr>
          <p:cNvPr id="196612" name="Text Box 4"/>
          <p:cNvSpPr txBox="1">
            <a:spLocks noChangeArrowheads="1"/>
          </p:cNvSpPr>
          <p:nvPr/>
        </p:nvSpPr>
        <p:spPr bwMode="auto">
          <a:xfrm>
            <a:off x="1601670" y="141480"/>
            <a:ext cx="6048375" cy="248209"/>
          </a:xfrm>
          <a:prstGeom prst="rect">
            <a:avLst/>
          </a:prstGeom>
          <a:noFill/>
          <a:ln w="9525">
            <a:noFill/>
            <a:miter lim="800000"/>
            <a:headEnd/>
            <a:tailEnd/>
          </a:ln>
          <a:effectLst/>
        </p:spPr>
        <p:txBody>
          <a:bodyPr wrap="square">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spcBef>
                <a:spcPct val="50000"/>
              </a:spcBef>
              <a:defRPr/>
            </a:pPr>
            <a:r>
              <a:rPr lang="fr-BE" sz="1013" b="1" dirty="0">
                <a:effectLst>
                  <a:outerShdw blurRad="38100" dist="38100" dir="2700000" algn="tl">
                    <a:srgbClr val="C0C0C0"/>
                  </a:outerShdw>
                </a:effectLst>
                <a:latin typeface="Verdana" pitchFamily="34" charset="0"/>
              </a:rPr>
              <a:t>Marquages: Homologation Baillonville (NBN EN 1824)</a:t>
            </a:r>
          </a:p>
        </p:txBody>
      </p:sp>
      <p:sp>
        <p:nvSpPr>
          <p:cNvPr id="2" name="AutoShape 3" descr="https://tracking.dpd.de/images/icon_arrow_red.gif"/>
          <p:cNvSpPr>
            <a:spLocks noChangeAspect="1" noChangeArrowheads="1"/>
          </p:cNvSpPr>
          <p:nvPr/>
        </p:nvSpPr>
        <p:spPr bwMode="auto">
          <a:xfrm>
            <a:off x="1143000" y="0"/>
            <a:ext cx="228600" cy="228600"/>
          </a:xfrm>
          <a:prstGeom prst="rect">
            <a:avLst/>
          </a:prstGeom>
          <a:noFill/>
        </p:spPr>
        <p:txBody>
          <a:bodyPr vert="horz" wrap="square" lIns="68580" tIns="34290" rIns="68580" bIns="34290" numCol="1" anchor="t" anchorCtr="0" compatLnSpc="1">
            <a:prstTxWarp prst="textNoShape">
              <a:avLst/>
            </a:prstTxWarp>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endParaRPr lang="fr-BE" sz="1013"/>
          </a:p>
        </p:txBody>
      </p:sp>
      <p:sp>
        <p:nvSpPr>
          <p:cNvPr id="2052" name="AutoShape 4" descr="https://tracking.dpd.de/images/icon_arrow_red.gif"/>
          <p:cNvSpPr>
            <a:spLocks noChangeAspect="1" noChangeArrowheads="1"/>
          </p:cNvSpPr>
          <p:nvPr/>
        </p:nvSpPr>
        <p:spPr bwMode="auto">
          <a:xfrm>
            <a:off x="1143000" y="0"/>
            <a:ext cx="228600" cy="228600"/>
          </a:xfrm>
          <a:prstGeom prst="rect">
            <a:avLst/>
          </a:prstGeom>
          <a:noFill/>
        </p:spPr>
        <p:txBody>
          <a:bodyPr vert="horz" wrap="square" lIns="68580" tIns="34290" rIns="68580" bIns="34290" numCol="1" anchor="t" anchorCtr="0" compatLnSpc="1">
            <a:prstTxWarp prst="textNoShape">
              <a:avLst/>
            </a:prstTxWarp>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endParaRPr lang="fr-BE" sz="1013"/>
          </a:p>
        </p:txBody>
      </p:sp>
      <p:graphicFrame>
        <p:nvGraphicFramePr>
          <p:cNvPr id="11" name="Chart 3"/>
          <p:cNvGraphicFramePr>
            <a:graphicFrameLocks/>
          </p:cNvGraphicFramePr>
          <p:nvPr/>
        </p:nvGraphicFramePr>
        <p:xfrm>
          <a:off x="822960" y="2841780"/>
          <a:ext cx="4501980" cy="1628775"/>
        </p:xfrm>
        <a:graphic>
          <a:graphicData uri="http://schemas.openxmlformats.org/drawingml/2006/chart">
            <c:chart xmlns:c="http://schemas.openxmlformats.org/drawingml/2006/chart" xmlns:r="http://schemas.openxmlformats.org/officeDocument/2006/relationships" r:id="rId3"/>
          </a:graphicData>
        </a:graphic>
      </p:graphicFrame>
      <p:pic>
        <p:nvPicPr>
          <p:cNvPr id="1499138" name="Picture 2"/>
          <p:cNvPicPr>
            <a:picLocks noChangeAspect="1" noChangeArrowheads="1"/>
          </p:cNvPicPr>
          <p:nvPr/>
        </p:nvPicPr>
        <p:blipFill>
          <a:blip r:embed="rId4" cstate="print"/>
          <a:srcRect/>
          <a:stretch>
            <a:fillRect/>
          </a:stretch>
        </p:blipFill>
        <p:spPr bwMode="auto">
          <a:xfrm>
            <a:off x="996777" y="496276"/>
            <a:ext cx="3942438" cy="2513578"/>
          </a:xfrm>
          <a:prstGeom prst="rect">
            <a:avLst/>
          </a:prstGeom>
          <a:noFill/>
          <a:ln w="9525">
            <a:noFill/>
            <a:miter lim="800000"/>
            <a:headEnd/>
            <a:tailEnd/>
          </a:ln>
        </p:spPr>
      </p:pic>
      <p:graphicFrame>
        <p:nvGraphicFramePr>
          <p:cNvPr id="13" name="Tableau 12"/>
          <p:cNvGraphicFramePr>
            <a:graphicFrameLocks noGrp="1"/>
          </p:cNvGraphicFramePr>
          <p:nvPr/>
        </p:nvGraphicFramePr>
        <p:xfrm>
          <a:off x="5490102" y="1113588"/>
          <a:ext cx="2348880" cy="2430270"/>
        </p:xfrm>
        <a:graphic>
          <a:graphicData uri="http://schemas.openxmlformats.org/drawingml/2006/table">
            <a:tbl>
              <a:tblPr/>
              <a:tblGrid>
                <a:gridCol w="798461">
                  <a:extLst>
                    <a:ext uri="{9D8B030D-6E8A-4147-A177-3AD203B41FA5}">
                      <a16:colId xmlns:a16="http://schemas.microsoft.com/office/drawing/2014/main" val="20000"/>
                    </a:ext>
                  </a:extLst>
                </a:gridCol>
                <a:gridCol w="1550419">
                  <a:extLst>
                    <a:ext uri="{9D8B030D-6E8A-4147-A177-3AD203B41FA5}">
                      <a16:colId xmlns:a16="http://schemas.microsoft.com/office/drawing/2014/main" val="20001"/>
                    </a:ext>
                  </a:extLst>
                </a:gridCol>
              </a:tblGrid>
              <a:tr h="262732">
                <a:tc>
                  <a:txBody>
                    <a:bodyPr/>
                    <a:lstStyle/>
                    <a:p>
                      <a:pPr algn="ctr">
                        <a:spcBef>
                          <a:spcPts val="600"/>
                        </a:spcBef>
                        <a:spcAft>
                          <a:spcPts val="600"/>
                        </a:spcAft>
                        <a:tabLst>
                          <a:tab pos="-3217545" algn="l"/>
                          <a:tab pos="-2677160" algn="l"/>
                          <a:tab pos="-2136775" algn="l"/>
                          <a:tab pos="-1597025" algn="l"/>
                          <a:tab pos="-1056640" algn="l"/>
                          <a:tab pos="-516255" algn="l"/>
                          <a:tab pos="24130" algn="l"/>
                          <a:tab pos="564515" algn="l"/>
                          <a:tab pos="1104265" algn="l"/>
                          <a:tab pos="1644650" algn="l"/>
                          <a:tab pos="2185035" algn="l"/>
                          <a:tab pos="2725420" algn="l"/>
                        </a:tabLst>
                      </a:pPr>
                      <a:r>
                        <a:rPr lang="fr-BE" sz="800" b="1" spc="-15" dirty="0">
                          <a:latin typeface="Arial"/>
                          <a:ea typeface="Times New Roman"/>
                          <a:cs typeface="Times New Roman"/>
                        </a:rPr>
                        <a:t>Classe de roulage</a:t>
                      </a:r>
                      <a:endParaRPr lang="fr-BE" sz="800" dirty="0">
                        <a:latin typeface="Arial"/>
                        <a:ea typeface="Times New Roman"/>
                        <a:cs typeface="Times New Roman"/>
                      </a:endParaRPr>
                    </a:p>
                  </a:txBody>
                  <a:tcPr marL="57150" marR="571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Bef>
                          <a:spcPts val="600"/>
                        </a:spcBef>
                        <a:spcAft>
                          <a:spcPts val="600"/>
                        </a:spcAft>
                        <a:tabLst>
                          <a:tab pos="-3217545" algn="l"/>
                          <a:tab pos="-2677160" algn="l"/>
                          <a:tab pos="-2136775" algn="l"/>
                          <a:tab pos="-1597025" algn="l"/>
                          <a:tab pos="-1056640" algn="l"/>
                          <a:tab pos="-516255" algn="l"/>
                          <a:tab pos="24130" algn="l"/>
                          <a:tab pos="564515" algn="l"/>
                          <a:tab pos="1104265" algn="l"/>
                          <a:tab pos="1644650" algn="l"/>
                          <a:tab pos="2185035" algn="l"/>
                          <a:tab pos="2725420" algn="l"/>
                        </a:tabLst>
                      </a:pPr>
                      <a:r>
                        <a:rPr lang="fr-BE" sz="800" b="1" spc="-15">
                          <a:latin typeface="Arial"/>
                          <a:ea typeface="Times New Roman"/>
                          <a:cs typeface="Times New Roman"/>
                        </a:rPr>
                        <a:t>Nombre de passage de roues</a:t>
                      </a:r>
                      <a:endParaRPr lang="fr-BE" sz="800">
                        <a:latin typeface="Arial"/>
                        <a:ea typeface="Times New Roman"/>
                        <a:cs typeface="Times New Roman"/>
                      </a:endParaRPr>
                    </a:p>
                  </a:txBody>
                  <a:tcPr marL="57150" marR="571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91147">
                <a:tc>
                  <a:txBody>
                    <a:bodyPr/>
                    <a:lstStyle/>
                    <a:p>
                      <a:pPr algn="ctr">
                        <a:lnSpc>
                          <a:spcPct val="150000"/>
                        </a:lnSpc>
                        <a:spcBef>
                          <a:spcPts val="600"/>
                        </a:spcBef>
                        <a:spcAft>
                          <a:spcPts val="0"/>
                        </a:spcAft>
                        <a:tabLst>
                          <a:tab pos="-1917065" algn="l"/>
                          <a:tab pos="-1376680" algn="l"/>
                          <a:tab pos="-836295" algn="l"/>
                          <a:tab pos="-296545" algn="l"/>
                          <a:tab pos="243840" algn="l"/>
                          <a:tab pos="784225" algn="l"/>
                          <a:tab pos="1324610" algn="l"/>
                          <a:tab pos="1864995" algn="l"/>
                          <a:tab pos="2404745" algn="l"/>
                          <a:tab pos="2945130" algn="l"/>
                        </a:tabLst>
                      </a:pPr>
                      <a:r>
                        <a:rPr lang="fr-BE" sz="800" spc="-15">
                          <a:latin typeface="Arial"/>
                          <a:ea typeface="Times New Roman"/>
                          <a:cs typeface="Times New Roman"/>
                        </a:rPr>
                        <a:t>T0</a:t>
                      </a:r>
                      <a:endParaRPr lang="fr-BE" sz="800">
                        <a:latin typeface="Arial"/>
                        <a:ea typeface="Times New Roman"/>
                        <a:cs typeface="Times New Roman"/>
                      </a:endParaRPr>
                    </a:p>
                    <a:p>
                      <a:pPr algn="ctr">
                        <a:lnSpc>
                          <a:spcPct val="150000"/>
                        </a:lnSpc>
                        <a:spcAft>
                          <a:spcPts val="0"/>
                        </a:spcAft>
                        <a:tabLst>
                          <a:tab pos="-1917065" algn="l"/>
                          <a:tab pos="-1376680" algn="l"/>
                          <a:tab pos="-836295" algn="l"/>
                          <a:tab pos="-296545" algn="l"/>
                          <a:tab pos="243840" algn="l"/>
                          <a:tab pos="784225" algn="l"/>
                          <a:tab pos="1324610" algn="l"/>
                          <a:tab pos="1864995" algn="l"/>
                          <a:tab pos="2404745" algn="l"/>
                          <a:tab pos="2945130" algn="l"/>
                        </a:tabLst>
                      </a:pPr>
                      <a:r>
                        <a:rPr lang="fr-BE" sz="800" spc="-15">
                          <a:latin typeface="Arial"/>
                          <a:ea typeface="Times New Roman"/>
                          <a:cs typeface="Times New Roman"/>
                        </a:rPr>
                        <a:t>T1</a:t>
                      </a:r>
                      <a:endParaRPr lang="fr-BE" sz="800">
                        <a:latin typeface="Arial"/>
                        <a:ea typeface="Times New Roman"/>
                        <a:cs typeface="Times New Roman"/>
                      </a:endParaRPr>
                    </a:p>
                    <a:p>
                      <a:pPr algn="ctr">
                        <a:lnSpc>
                          <a:spcPct val="150000"/>
                        </a:lnSpc>
                        <a:spcAft>
                          <a:spcPts val="0"/>
                        </a:spcAft>
                        <a:tabLst>
                          <a:tab pos="-1917065" algn="l"/>
                          <a:tab pos="-1376680" algn="l"/>
                          <a:tab pos="-836295" algn="l"/>
                          <a:tab pos="-296545" algn="l"/>
                          <a:tab pos="243840" algn="l"/>
                          <a:tab pos="784225" algn="l"/>
                          <a:tab pos="1324610" algn="l"/>
                          <a:tab pos="1864995" algn="l"/>
                          <a:tab pos="2404745" algn="l"/>
                          <a:tab pos="2945130" algn="l"/>
                        </a:tabLst>
                      </a:pPr>
                      <a:r>
                        <a:rPr lang="fr-BE" sz="800" spc="-15">
                          <a:latin typeface="Arial"/>
                          <a:ea typeface="Times New Roman"/>
                          <a:cs typeface="Times New Roman"/>
                        </a:rPr>
                        <a:t>T2</a:t>
                      </a:r>
                      <a:endParaRPr lang="fr-BE" sz="800">
                        <a:latin typeface="Arial"/>
                        <a:ea typeface="Times New Roman"/>
                        <a:cs typeface="Times New Roman"/>
                      </a:endParaRPr>
                    </a:p>
                  </a:txBody>
                  <a:tcPr marL="57150" marR="571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3217545" algn="l"/>
                          <a:tab pos="-2677160" algn="l"/>
                          <a:tab pos="-2136775" algn="l"/>
                          <a:tab pos="-1597025" algn="l"/>
                          <a:tab pos="-1056640" algn="l"/>
                          <a:tab pos="-516255" algn="l"/>
                          <a:tab pos="24130" algn="l"/>
                          <a:tab pos="564515" algn="l"/>
                          <a:tab pos="1104265" algn="l"/>
                          <a:tab pos="1644650" algn="l"/>
                          <a:tab pos="2185035" algn="l"/>
                          <a:tab pos="2725420" algn="l"/>
                        </a:tabLst>
                      </a:pPr>
                      <a:r>
                        <a:rPr lang="fr-BE" sz="800" spc="-15" dirty="0">
                          <a:latin typeface="Arial"/>
                          <a:ea typeface="Times New Roman"/>
                          <a:cs typeface="Times New Roman"/>
                        </a:rPr>
                        <a:t>&lt; 50 000</a:t>
                      </a:r>
                      <a:endParaRPr lang="fr-BE" sz="800" dirty="0">
                        <a:latin typeface="Arial"/>
                        <a:ea typeface="Times New Roman"/>
                        <a:cs typeface="Times New Roman"/>
                      </a:endParaRPr>
                    </a:p>
                    <a:p>
                      <a:pPr algn="ctr">
                        <a:lnSpc>
                          <a:spcPct val="150000"/>
                        </a:lnSpc>
                        <a:spcAft>
                          <a:spcPts val="0"/>
                        </a:spcAft>
                        <a:tabLst>
                          <a:tab pos="-3217545" algn="l"/>
                          <a:tab pos="-2677160" algn="l"/>
                          <a:tab pos="-2136775" algn="l"/>
                          <a:tab pos="-1597025" algn="l"/>
                          <a:tab pos="-1056640" algn="l"/>
                          <a:tab pos="-516255" algn="l"/>
                          <a:tab pos="24130" algn="l"/>
                          <a:tab pos="564515" algn="l"/>
                          <a:tab pos="1104265" algn="l"/>
                          <a:tab pos="1644650" algn="l"/>
                          <a:tab pos="2185035" algn="l"/>
                          <a:tab pos="2725420" algn="l"/>
                        </a:tabLst>
                      </a:pPr>
                      <a:r>
                        <a:rPr lang="fr-BE" sz="800" spc="-15" dirty="0">
                          <a:latin typeface="Arial"/>
                          <a:ea typeface="Times New Roman"/>
                          <a:cs typeface="Times New Roman"/>
                        </a:rPr>
                        <a:t>Entre 50 000 et 60 000</a:t>
                      </a:r>
                      <a:endParaRPr lang="fr-BE" sz="800" dirty="0">
                        <a:latin typeface="Arial"/>
                        <a:ea typeface="Times New Roman"/>
                        <a:cs typeface="Times New Roman"/>
                      </a:endParaRPr>
                    </a:p>
                    <a:p>
                      <a:pPr algn="ctr">
                        <a:lnSpc>
                          <a:spcPct val="150000"/>
                        </a:lnSpc>
                        <a:spcAft>
                          <a:spcPts val="0"/>
                        </a:spcAft>
                        <a:tabLst>
                          <a:tab pos="-3217545" algn="l"/>
                          <a:tab pos="-2677160" algn="l"/>
                          <a:tab pos="-2136775" algn="l"/>
                          <a:tab pos="-1597025" algn="l"/>
                          <a:tab pos="-1056640" algn="l"/>
                          <a:tab pos="-516255" algn="l"/>
                          <a:tab pos="24130" algn="l"/>
                          <a:tab pos="564515" algn="l"/>
                          <a:tab pos="1104265" algn="l"/>
                          <a:tab pos="1644650" algn="l"/>
                          <a:tab pos="2185035" algn="l"/>
                          <a:tab pos="2725420" algn="l"/>
                        </a:tabLst>
                      </a:pPr>
                      <a:r>
                        <a:rPr lang="fr-BE" sz="800" spc="-15" dirty="0">
                          <a:latin typeface="Arial"/>
                          <a:ea typeface="Times New Roman"/>
                          <a:cs typeface="Times New Roman"/>
                        </a:rPr>
                        <a:t>100 000 </a:t>
                      </a:r>
                      <a:r>
                        <a:rPr lang="fr-BE" sz="800" spc="-15" dirty="0">
                          <a:latin typeface="Arial"/>
                          <a:ea typeface="Times New Roman"/>
                          <a:cs typeface="Arial"/>
                        </a:rPr>
                        <a:t>±</a:t>
                      </a:r>
                      <a:r>
                        <a:rPr lang="fr-BE" sz="800" spc="-15" dirty="0">
                          <a:latin typeface="Arial"/>
                          <a:ea typeface="Times New Roman"/>
                          <a:cs typeface="Times New Roman"/>
                        </a:rPr>
                        <a:t> 20%</a:t>
                      </a:r>
                      <a:endParaRPr lang="fr-BE" sz="800" dirty="0">
                        <a:latin typeface="Arial"/>
                        <a:ea typeface="Times New Roman"/>
                        <a:cs typeface="Times New Roman"/>
                      </a:endParaRPr>
                    </a:p>
                  </a:txBody>
                  <a:tcPr marL="57150" marR="571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76391">
                <a:tc>
                  <a:txBody>
                    <a:bodyPr/>
                    <a:lstStyle/>
                    <a:p>
                      <a:pPr algn="ctr">
                        <a:lnSpc>
                          <a:spcPct val="150000"/>
                        </a:lnSpc>
                        <a:spcBef>
                          <a:spcPts val="600"/>
                        </a:spcBef>
                        <a:spcAft>
                          <a:spcPts val="0"/>
                        </a:spcAft>
                        <a:tabLst>
                          <a:tab pos="-1917065" algn="l"/>
                          <a:tab pos="-1376680" algn="l"/>
                          <a:tab pos="-836295" algn="l"/>
                          <a:tab pos="-296545" algn="l"/>
                          <a:tab pos="243840" algn="l"/>
                          <a:tab pos="784225" algn="l"/>
                          <a:tab pos="1324610" algn="l"/>
                          <a:tab pos="1864995" algn="l"/>
                          <a:tab pos="2404745" algn="l"/>
                          <a:tab pos="2945130" algn="l"/>
                        </a:tabLst>
                      </a:pPr>
                      <a:r>
                        <a:rPr lang="fr-BE" sz="800" spc="-15">
                          <a:latin typeface="Arial"/>
                          <a:ea typeface="Times New Roman"/>
                          <a:cs typeface="Times New Roman"/>
                        </a:rPr>
                        <a:t>P0</a:t>
                      </a:r>
                      <a:endParaRPr lang="fr-BE" sz="800">
                        <a:latin typeface="Arial"/>
                        <a:ea typeface="Times New Roman"/>
                        <a:cs typeface="Times New Roman"/>
                      </a:endParaRPr>
                    </a:p>
                    <a:p>
                      <a:pPr algn="ctr">
                        <a:lnSpc>
                          <a:spcPct val="150000"/>
                        </a:lnSpc>
                        <a:spcAft>
                          <a:spcPts val="0"/>
                        </a:spcAft>
                        <a:tabLst>
                          <a:tab pos="-1917065" algn="l"/>
                          <a:tab pos="-1376680" algn="l"/>
                          <a:tab pos="-836295" algn="l"/>
                          <a:tab pos="-296545" algn="l"/>
                          <a:tab pos="243840" algn="l"/>
                          <a:tab pos="784225" algn="l"/>
                          <a:tab pos="1324610" algn="l"/>
                          <a:tab pos="1864995" algn="l"/>
                          <a:tab pos="2404745" algn="l"/>
                          <a:tab pos="2945130" algn="l"/>
                        </a:tabLst>
                      </a:pPr>
                      <a:r>
                        <a:rPr lang="fr-BE" sz="800" spc="-15">
                          <a:latin typeface="Arial"/>
                          <a:ea typeface="Times New Roman"/>
                          <a:cs typeface="Times New Roman"/>
                        </a:rPr>
                        <a:t>P1</a:t>
                      </a:r>
                      <a:endParaRPr lang="fr-BE" sz="800">
                        <a:latin typeface="Arial"/>
                        <a:ea typeface="Times New Roman"/>
                        <a:cs typeface="Times New Roman"/>
                      </a:endParaRPr>
                    </a:p>
                    <a:p>
                      <a:pPr algn="ctr">
                        <a:lnSpc>
                          <a:spcPct val="150000"/>
                        </a:lnSpc>
                        <a:spcAft>
                          <a:spcPts val="0"/>
                        </a:spcAft>
                        <a:tabLst>
                          <a:tab pos="-1917065" algn="l"/>
                          <a:tab pos="-1376680" algn="l"/>
                          <a:tab pos="-836295" algn="l"/>
                          <a:tab pos="-296545" algn="l"/>
                          <a:tab pos="243840" algn="l"/>
                          <a:tab pos="784225" algn="l"/>
                          <a:tab pos="1324610" algn="l"/>
                          <a:tab pos="1864995" algn="l"/>
                          <a:tab pos="2404745" algn="l"/>
                          <a:tab pos="2945130" algn="l"/>
                        </a:tabLst>
                      </a:pPr>
                      <a:r>
                        <a:rPr lang="fr-BE" sz="800" spc="-15">
                          <a:latin typeface="Arial"/>
                          <a:ea typeface="Times New Roman"/>
                          <a:cs typeface="Times New Roman"/>
                        </a:rPr>
                        <a:t>P2</a:t>
                      </a:r>
                      <a:endParaRPr lang="fr-BE" sz="800">
                        <a:latin typeface="Arial"/>
                        <a:ea typeface="Times New Roman"/>
                        <a:cs typeface="Times New Roman"/>
                      </a:endParaRPr>
                    </a:p>
                    <a:p>
                      <a:pPr algn="ctr">
                        <a:lnSpc>
                          <a:spcPct val="150000"/>
                        </a:lnSpc>
                        <a:spcAft>
                          <a:spcPts val="0"/>
                        </a:spcAft>
                        <a:tabLst>
                          <a:tab pos="-3217545" algn="l"/>
                          <a:tab pos="-2677160" algn="l"/>
                          <a:tab pos="-2136775" algn="l"/>
                          <a:tab pos="-1597025" algn="l"/>
                          <a:tab pos="-1056640" algn="l"/>
                          <a:tab pos="-516255" algn="l"/>
                          <a:tab pos="24130" algn="l"/>
                          <a:tab pos="564515" algn="l"/>
                          <a:tab pos="1104265" algn="l"/>
                          <a:tab pos="1644650" algn="l"/>
                          <a:tab pos="2185035" algn="l"/>
                          <a:tab pos="2725420" algn="l"/>
                        </a:tabLst>
                      </a:pPr>
                      <a:r>
                        <a:rPr lang="fr-BE" sz="800" spc="-15">
                          <a:latin typeface="Arial"/>
                          <a:ea typeface="Times New Roman"/>
                          <a:cs typeface="Times New Roman"/>
                        </a:rPr>
                        <a:t>P3</a:t>
                      </a:r>
                      <a:endParaRPr lang="fr-BE" sz="800">
                        <a:latin typeface="Arial"/>
                        <a:ea typeface="Times New Roman"/>
                        <a:cs typeface="Times New Roman"/>
                      </a:endParaRPr>
                    </a:p>
                    <a:p>
                      <a:pPr algn="ctr">
                        <a:lnSpc>
                          <a:spcPct val="150000"/>
                        </a:lnSpc>
                        <a:spcAft>
                          <a:spcPts val="0"/>
                        </a:spcAft>
                        <a:tabLst>
                          <a:tab pos="-3217545" algn="l"/>
                          <a:tab pos="-2677160" algn="l"/>
                          <a:tab pos="-2136775" algn="l"/>
                          <a:tab pos="-1597025" algn="l"/>
                          <a:tab pos="-1056640" algn="l"/>
                          <a:tab pos="-516255" algn="l"/>
                          <a:tab pos="24130" algn="l"/>
                          <a:tab pos="564515" algn="l"/>
                          <a:tab pos="1104265" algn="l"/>
                          <a:tab pos="1644650" algn="l"/>
                          <a:tab pos="2185035" algn="l"/>
                          <a:tab pos="2725420" algn="l"/>
                        </a:tabLst>
                      </a:pPr>
                      <a:r>
                        <a:rPr lang="fr-BE" sz="800" spc="-15">
                          <a:latin typeface="Arial"/>
                          <a:ea typeface="Times New Roman"/>
                          <a:cs typeface="Times New Roman"/>
                        </a:rPr>
                        <a:t>P4</a:t>
                      </a:r>
                      <a:endParaRPr lang="fr-BE" sz="800">
                        <a:latin typeface="Arial"/>
                        <a:ea typeface="Times New Roman"/>
                        <a:cs typeface="Times New Roman"/>
                      </a:endParaRPr>
                    </a:p>
                    <a:p>
                      <a:pPr algn="ctr">
                        <a:lnSpc>
                          <a:spcPct val="150000"/>
                        </a:lnSpc>
                        <a:spcAft>
                          <a:spcPts val="0"/>
                        </a:spcAft>
                        <a:tabLst>
                          <a:tab pos="-3217545" algn="l"/>
                          <a:tab pos="-2677160" algn="l"/>
                          <a:tab pos="-2136775" algn="l"/>
                          <a:tab pos="-1597025" algn="l"/>
                          <a:tab pos="-1056640" algn="l"/>
                          <a:tab pos="-516255" algn="l"/>
                          <a:tab pos="24130" algn="l"/>
                          <a:tab pos="564515" algn="l"/>
                          <a:tab pos="1104265" algn="l"/>
                          <a:tab pos="1644650" algn="l"/>
                          <a:tab pos="2185035" algn="l"/>
                          <a:tab pos="2725420" algn="l"/>
                        </a:tabLst>
                      </a:pPr>
                      <a:r>
                        <a:rPr lang="fr-BE" sz="800" spc="-15">
                          <a:latin typeface="Arial"/>
                          <a:ea typeface="Times New Roman"/>
                          <a:cs typeface="Times New Roman"/>
                        </a:rPr>
                        <a:t>P5</a:t>
                      </a:r>
                      <a:endParaRPr lang="fr-BE" sz="800">
                        <a:latin typeface="Arial"/>
                        <a:ea typeface="Times New Roman"/>
                        <a:cs typeface="Times New Roman"/>
                      </a:endParaRPr>
                    </a:p>
                    <a:p>
                      <a:pPr algn="ctr">
                        <a:lnSpc>
                          <a:spcPct val="150000"/>
                        </a:lnSpc>
                        <a:spcAft>
                          <a:spcPts val="0"/>
                        </a:spcAft>
                        <a:tabLst>
                          <a:tab pos="-3217545" algn="l"/>
                          <a:tab pos="-2677160" algn="l"/>
                          <a:tab pos="-2136775" algn="l"/>
                          <a:tab pos="-1597025" algn="l"/>
                          <a:tab pos="-1056640" algn="l"/>
                          <a:tab pos="-516255" algn="l"/>
                          <a:tab pos="24130" algn="l"/>
                          <a:tab pos="564515" algn="l"/>
                          <a:tab pos="1104265" algn="l"/>
                          <a:tab pos="1644650" algn="l"/>
                          <a:tab pos="2185035" algn="l"/>
                          <a:tab pos="2725420" algn="l"/>
                        </a:tabLst>
                      </a:pPr>
                      <a:r>
                        <a:rPr lang="fr-BE" sz="800" spc="-15">
                          <a:latin typeface="Arial"/>
                          <a:ea typeface="Times New Roman"/>
                          <a:cs typeface="Times New Roman"/>
                        </a:rPr>
                        <a:t>P5.5</a:t>
                      </a:r>
                      <a:endParaRPr lang="fr-BE" sz="800">
                        <a:latin typeface="Arial"/>
                        <a:ea typeface="Times New Roman"/>
                        <a:cs typeface="Times New Roman"/>
                      </a:endParaRPr>
                    </a:p>
                    <a:p>
                      <a:pPr algn="ctr">
                        <a:lnSpc>
                          <a:spcPct val="150000"/>
                        </a:lnSpc>
                        <a:spcAft>
                          <a:spcPts val="0"/>
                        </a:spcAft>
                        <a:tabLst>
                          <a:tab pos="-3217545" algn="l"/>
                          <a:tab pos="-2677160" algn="l"/>
                          <a:tab pos="-2136775" algn="l"/>
                          <a:tab pos="-1597025" algn="l"/>
                          <a:tab pos="-1056640" algn="l"/>
                          <a:tab pos="-516255" algn="l"/>
                          <a:tab pos="24130" algn="l"/>
                          <a:tab pos="564515" algn="l"/>
                          <a:tab pos="1104265" algn="l"/>
                          <a:tab pos="1644650" algn="l"/>
                          <a:tab pos="2185035" algn="l"/>
                          <a:tab pos="2725420" algn="l"/>
                        </a:tabLst>
                      </a:pPr>
                      <a:r>
                        <a:rPr lang="fr-BE" sz="800" spc="-15">
                          <a:latin typeface="Arial"/>
                          <a:ea typeface="Times New Roman"/>
                          <a:cs typeface="Times New Roman"/>
                        </a:rPr>
                        <a:t>P6</a:t>
                      </a:r>
                      <a:endParaRPr lang="fr-BE" sz="800">
                        <a:latin typeface="Arial"/>
                        <a:ea typeface="Times New Roman"/>
                        <a:cs typeface="Times New Roman"/>
                      </a:endParaRPr>
                    </a:p>
                  </a:txBody>
                  <a:tcPr marL="57150" marR="571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tabLst>
                          <a:tab pos="-3217545" algn="l"/>
                          <a:tab pos="-2677160" algn="l"/>
                          <a:tab pos="-2136775" algn="l"/>
                          <a:tab pos="-1597025" algn="l"/>
                          <a:tab pos="-1056640" algn="l"/>
                          <a:tab pos="-516255" algn="l"/>
                          <a:tab pos="24130" algn="l"/>
                          <a:tab pos="564515" algn="l"/>
                          <a:tab pos="1104265" algn="l"/>
                          <a:tab pos="1644650" algn="l"/>
                          <a:tab pos="2185035" algn="l"/>
                          <a:tab pos="2725420" algn="l"/>
                        </a:tabLst>
                      </a:pPr>
                      <a:r>
                        <a:rPr lang="fr-BE" sz="800" spc="-15" dirty="0">
                          <a:latin typeface="Arial"/>
                          <a:ea typeface="Times New Roman"/>
                          <a:cs typeface="Times New Roman"/>
                        </a:rPr>
                        <a:t>&lt; 50 000</a:t>
                      </a:r>
                      <a:endParaRPr lang="fr-BE" sz="800" dirty="0">
                        <a:latin typeface="Arial"/>
                        <a:ea typeface="Times New Roman"/>
                        <a:cs typeface="Times New Roman"/>
                      </a:endParaRPr>
                    </a:p>
                    <a:p>
                      <a:pPr algn="ctr">
                        <a:lnSpc>
                          <a:spcPct val="150000"/>
                        </a:lnSpc>
                        <a:spcAft>
                          <a:spcPts val="0"/>
                        </a:spcAft>
                        <a:tabLst>
                          <a:tab pos="-3217545" algn="l"/>
                          <a:tab pos="-2677160" algn="l"/>
                          <a:tab pos="-2136775" algn="l"/>
                          <a:tab pos="-1597025" algn="l"/>
                          <a:tab pos="-1056640" algn="l"/>
                          <a:tab pos="-516255" algn="l"/>
                          <a:tab pos="24130" algn="l"/>
                          <a:tab pos="564515" algn="l"/>
                          <a:tab pos="1104265" algn="l"/>
                          <a:tab pos="1644650" algn="l"/>
                          <a:tab pos="2185035" algn="l"/>
                          <a:tab pos="2725420" algn="l"/>
                        </a:tabLst>
                      </a:pPr>
                      <a:r>
                        <a:rPr lang="fr-BE" sz="800" spc="-15" dirty="0">
                          <a:latin typeface="Arial"/>
                          <a:ea typeface="Times New Roman"/>
                          <a:cs typeface="Times New Roman"/>
                        </a:rPr>
                        <a:t>Entre 50 000 et 60 000</a:t>
                      </a:r>
                      <a:endParaRPr lang="fr-BE" sz="800" dirty="0">
                        <a:latin typeface="Arial"/>
                        <a:ea typeface="Times New Roman"/>
                        <a:cs typeface="Times New Roman"/>
                      </a:endParaRPr>
                    </a:p>
                    <a:p>
                      <a:pPr algn="ctr">
                        <a:lnSpc>
                          <a:spcPct val="150000"/>
                        </a:lnSpc>
                        <a:spcAft>
                          <a:spcPts val="0"/>
                        </a:spcAft>
                        <a:tabLst>
                          <a:tab pos="-3217545" algn="l"/>
                          <a:tab pos="-2677160" algn="l"/>
                          <a:tab pos="-2136775" algn="l"/>
                          <a:tab pos="-1597025" algn="l"/>
                          <a:tab pos="-1056640" algn="l"/>
                          <a:tab pos="-516255" algn="l"/>
                          <a:tab pos="24130" algn="l"/>
                          <a:tab pos="564515" algn="l"/>
                          <a:tab pos="1104265" algn="l"/>
                          <a:tab pos="1644650" algn="l"/>
                          <a:tab pos="2185035" algn="l"/>
                          <a:tab pos="2725420" algn="l"/>
                        </a:tabLst>
                      </a:pPr>
                      <a:r>
                        <a:rPr lang="fr-BE" sz="800" spc="-15" dirty="0">
                          <a:latin typeface="Arial"/>
                          <a:ea typeface="Times New Roman"/>
                          <a:cs typeface="Times New Roman"/>
                        </a:rPr>
                        <a:t>100 000 </a:t>
                      </a:r>
                      <a:r>
                        <a:rPr lang="fr-BE" sz="800" spc="-15" dirty="0">
                          <a:latin typeface="Arial"/>
                          <a:ea typeface="Times New Roman"/>
                          <a:cs typeface="Arial"/>
                        </a:rPr>
                        <a:t>±</a:t>
                      </a:r>
                      <a:r>
                        <a:rPr lang="fr-BE" sz="800" spc="-15" dirty="0">
                          <a:latin typeface="Arial"/>
                          <a:ea typeface="Times New Roman"/>
                          <a:cs typeface="Times New Roman"/>
                        </a:rPr>
                        <a:t> 20%</a:t>
                      </a:r>
                      <a:endParaRPr lang="fr-BE" sz="800" dirty="0">
                        <a:latin typeface="Arial"/>
                        <a:ea typeface="Times New Roman"/>
                        <a:cs typeface="Times New Roman"/>
                      </a:endParaRPr>
                    </a:p>
                    <a:p>
                      <a:pPr algn="ctr">
                        <a:lnSpc>
                          <a:spcPct val="150000"/>
                        </a:lnSpc>
                        <a:spcAft>
                          <a:spcPts val="0"/>
                        </a:spcAft>
                        <a:tabLst>
                          <a:tab pos="-3217545" algn="l"/>
                          <a:tab pos="-2677160" algn="l"/>
                          <a:tab pos="-2136775" algn="l"/>
                          <a:tab pos="-1597025" algn="l"/>
                          <a:tab pos="-1056640" algn="l"/>
                          <a:tab pos="-516255" algn="l"/>
                          <a:tab pos="24130" algn="l"/>
                          <a:tab pos="564515" algn="l"/>
                          <a:tab pos="1104265" algn="l"/>
                          <a:tab pos="1644650" algn="l"/>
                          <a:tab pos="2185035" algn="l"/>
                          <a:tab pos="2725420" algn="l"/>
                        </a:tabLst>
                      </a:pPr>
                      <a:r>
                        <a:rPr lang="fr-BE" sz="800" spc="-15" dirty="0">
                          <a:latin typeface="Arial"/>
                          <a:ea typeface="Times New Roman"/>
                          <a:cs typeface="Times New Roman"/>
                        </a:rPr>
                        <a:t>200 000 </a:t>
                      </a:r>
                      <a:r>
                        <a:rPr lang="fr-BE" sz="800" spc="-15" dirty="0">
                          <a:latin typeface="Arial"/>
                          <a:ea typeface="Times New Roman"/>
                          <a:cs typeface="Arial"/>
                        </a:rPr>
                        <a:t>±</a:t>
                      </a:r>
                      <a:r>
                        <a:rPr lang="fr-BE" sz="800" spc="-15" dirty="0">
                          <a:latin typeface="Arial"/>
                          <a:ea typeface="Times New Roman"/>
                          <a:cs typeface="Times New Roman"/>
                        </a:rPr>
                        <a:t> 20%</a:t>
                      </a:r>
                      <a:endParaRPr lang="fr-BE" sz="800" dirty="0">
                        <a:latin typeface="Arial"/>
                        <a:ea typeface="Times New Roman"/>
                        <a:cs typeface="Times New Roman"/>
                      </a:endParaRPr>
                    </a:p>
                    <a:p>
                      <a:pPr algn="ctr">
                        <a:lnSpc>
                          <a:spcPct val="150000"/>
                        </a:lnSpc>
                        <a:spcAft>
                          <a:spcPts val="0"/>
                        </a:spcAft>
                        <a:tabLst>
                          <a:tab pos="-3217545" algn="l"/>
                          <a:tab pos="-2677160" algn="l"/>
                          <a:tab pos="-2136775" algn="l"/>
                          <a:tab pos="-1597025" algn="l"/>
                          <a:tab pos="-1056640" algn="l"/>
                          <a:tab pos="-516255" algn="l"/>
                          <a:tab pos="24130" algn="l"/>
                          <a:tab pos="564515" algn="l"/>
                          <a:tab pos="1104265" algn="l"/>
                          <a:tab pos="1644650" algn="l"/>
                          <a:tab pos="2185035" algn="l"/>
                          <a:tab pos="2725420" algn="l"/>
                        </a:tabLst>
                      </a:pPr>
                      <a:r>
                        <a:rPr lang="fr-BE" sz="800" spc="-15" dirty="0">
                          <a:latin typeface="Arial"/>
                          <a:ea typeface="Times New Roman"/>
                          <a:cs typeface="Times New Roman"/>
                        </a:rPr>
                        <a:t>500 000 </a:t>
                      </a:r>
                      <a:r>
                        <a:rPr lang="fr-BE" sz="800" spc="-15" dirty="0">
                          <a:latin typeface="Arial"/>
                          <a:ea typeface="Times New Roman"/>
                          <a:cs typeface="Arial"/>
                        </a:rPr>
                        <a:t>±</a:t>
                      </a:r>
                      <a:r>
                        <a:rPr lang="fr-BE" sz="800" spc="-15" dirty="0">
                          <a:latin typeface="Arial"/>
                          <a:ea typeface="Times New Roman"/>
                          <a:cs typeface="Times New Roman"/>
                        </a:rPr>
                        <a:t> 20%</a:t>
                      </a:r>
                      <a:endParaRPr lang="fr-BE" sz="800" dirty="0">
                        <a:latin typeface="Arial"/>
                        <a:ea typeface="Times New Roman"/>
                        <a:cs typeface="Times New Roman"/>
                      </a:endParaRPr>
                    </a:p>
                    <a:p>
                      <a:pPr algn="ctr">
                        <a:lnSpc>
                          <a:spcPct val="150000"/>
                        </a:lnSpc>
                        <a:spcAft>
                          <a:spcPts val="0"/>
                        </a:spcAft>
                        <a:tabLst>
                          <a:tab pos="-3217545" algn="l"/>
                          <a:tab pos="-2677160" algn="l"/>
                          <a:tab pos="-2136775" algn="l"/>
                          <a:tab pos="-1597025" algn="l"/>
                          <a:tab pos="-1056640" algn="l"/>
                          <a:tab pos="-516255" algn="l"/>
                          <a:tab pos="24130" algn="l"/>
                          <a:tab pos="564515" algn="l"/>
                          <a:tab pos="1104265" algn="l"/>
                          <a:tab pos="1644650" algn="l"/>
                          <a:tab pos="2185035" algn="l"/>
                          <a:tab pos="2725420" algn="l"/>
                        </a:tabLst>
                      </a:pPr>
                      <a:r>
                        <a:rPr lang="fr-BE" sz="800" spc="-15" dirty="0">
                          <a:latin typeface="Arial"/>
                          <a:ea typeface="Times New Roman"/>
                          <a:cs typeface="Times New Roman"/>
                        </a:rPr>
                        <a:t>1 000 </a:t>
                      </a:r>
                      <a:r>
                        <a:rPr lang="fr-BE" sz="800" spc="-15" dirty="0" err="1">
                          <a:latin typeface="Arial"/>
                          <a:ea typeface="Times New Roman"/>
                          <a:cs typeface="Times New Roman"/>
                        </a:rPr>
                        <a:t>000</a:t>
                      </a:r>
                      <a:r>
                        <a:rPr lang="fr-BE" sz="800" spc="-15" dirty="0">
                          <a:latin typeface="Arial"/>
                          <a:ea typeface="Times New Roman"/>
                          <a:cs typeface="Times New Roman"/>
                        </a:rPr>
                        <a:t> </a:t>
                      </a:r>
                      <a:r>
                        <a:rPr lang="fr-BE" sz="800" spc="-15" dirty="0">
                          <a:latin typeface="Arial"/>
                          <a:ea typeface="Times New Roman"/>
                          <a:cs typeface="Arial"/>
                        </a:rPr>
                        <a:t>±</a:t>
                      </a:r>
                      <a:r>
                        <a:rPr lang="fr-BE" sz="800" spc="-15" dirty="0">
                          <a:latin typeface="Arial"/>
                          <a:ea typeface="Times New Roman"/>
                          <a:cs typeface="Times New Roman"/>
                        </a:rPr>
                        <a:t> 20%</a:t>
                      </a:r>
                      <a:endParaRPr lang="fr-BE" sz="800" dirty="0">
                        <a:latin typeface="Arial"/>
                        <a:ea typeface="Times New Roman"/>
                        <a:cs typeface="Times New Roman"/>
                      </a:endParaRPr>
                    </a:p>
                    <a:p>
                      <a:pPr algn="ctr">
                        <a:lnSpc>
                          <a:spcPct val="150000"/>
                        </a:lnSpc>
                        <a:spcAft>
                          <a:spcPts val="0"/>
                        </a:spcAft>
                        <a:tabLst>
                          <a:tab pos="-3217545" algn="l"/>
                          <a:tab pos="-2677160" algn="l"/>
                          <a:tab pos="-2136775" algn="l"/>
                          <a:tab pos="-1597025" algn="l"/>
                          <a:tab pos="-1056640" algn="l"/>
                          <a:tab pos="-516255" algn="l"/>
                          <a:tab pos="24130" algn="l"/>
                          <a:tab pos="564515" algn="l"/>
                          <a:tab pos="1104265" algn="l"/>
                          <a:tab pos="1644650" algn="l"/>
                          <a:tab pos="2185035" algn="l"/>
                          <a:tab pos="2725420" algn="l"/>
                        </a:tabLst>
                      </a:pPr>
                      <a:r>
                        <a:rPr lang="fr-BE" sz="800" spc="-15" dirty="0">
                          <a:latin typeface="Arial"/>
                          <a:ea typeface="Times New Roman"/>
                          <a:cs typeface="Times New Roman"/>
                        </a:rPr>
                        <a:t>1 500 000 </a:t>
                      </a:r>
                      <a:r>
                        <a:rPr lang="fr-BE" sz="800" spc="-15" dirty="0">
                          <a:latin typeface="Arial"/>
                          <a:ea typeface="Times New Roman"/>
                          <a:cs typeface="Arial"/>
                        </a:rPr>
                        <a:t>±</a:t>
                      </a:r>
                      <a:r>
                        <a:rPr lang="fr-BE" sz="800" spc="-15" dirty="0">
                          <a:latin typeface="Arial"/>
                          <a:ea typeface="Times New Roman"/>
                          <a:cs typeface="Times New Roman"/>
                        </a:rPr>
                        <a:t> 10%</a:t>
                      </a:r>
                      <a:endParaRPr lang="fr-BE" sz="800" dirty="0">
                        <a:latin typeface="Arial"/>
                        <a:ea typeface="Times New Roman"/>
                        <a:cs typeface="Times New Roman"/>
                      </a:endParaRPr>
                    </a:p>
                    <a:p>
                      <a:pPr algn="ctr">
                        <a:lnSpc>
                          <a:spcPct val="150000"/>
                        </a:lnSpc>
                        <a:spcAft>
                          <a:spcPts val="0"/>
                        </a:spcAft>
                        <a:tabLst>
                          <a:tab pos="-3217545" algn="l"/>
                          <a:tab pos="-2677160" algn="l"/>
                          <a:tab pos="-2136775" algn="l"/>
                          <a:tab pos="-1597025" algn="l"/>
                          <a:tab pos="-1056640" algn="l"/>
                          <a:tab pos="-516255" algn="l"/>
                          <a:tab pos="24130" algn="l"/>
                          <a:tab pos="564515" algn="l"/>
                          <a:tab pos="1104265" algn="l"/>
                          <a:tab pos="1644650" algn="l"/>
                          <a:tab pos="2185035" algn="l"/>
                          <a:tab pos="2725420" algn="l"/>
                        </a:tabLst>
                      </a:pPr>
                      <a:r>
                        <a:rPr lang="fr-BE" sz="800" spc="-15" dirty="0">
                          <a:latin typeface="Arial"/>
                          <a:ea typeface="Times New Roman"/>
                          <a:cs typeface="Times New Roman"/>
                        </a:rPr>
                        <a:t>2 000 </a:t>
                      </a:r>
                      <a:r>
                        <a:rPr lang="fr-BE" sz="800" spc="-15" dirty="0" err="1">
                          <a:latin typeface="Arial"/>
                          <a:ea typeface="Times New Roman"/>
                          <a:cs typeface="Times New Roman"/>
                        </a:rPr>
                        <a:t>000</a:t>
                      </a:r>
                      <a:r>
                        <a:rPr lang="fr-BE" sz="800" spc="-15" dirty="0">
                          <a:latin typeface="Arial"/>
                          <a:ea typeface="Times New Roman"/>
                          <a:cs typeface="Times New Roman"/>
                        </a:rPr>
                        <a:t> </a:t>
                      </a:r>
                      <a:r>
                        <a:rPr lang="fr-BE" sz="800" spc="-15" dirty="0">
                          <a:latin typeface="Arial"/>
                          <a:ea typeface="Times New Roman"/>
                          <a:cs typeface="Arial"/>
                        </a:rPr>
                        <a:t>±</a:t>
                      </a:r>
                      <a:r>
                        <a:rPr lang="fr-BE" sz="800" spc="-15" dirty="0">
                          <a:latin typeface="Arial"/>
                          <a:ea typeface="Times New Roman"/>
                          <a:cs typeface="Times New Roman"/>
                        </a:rPr>
                        <a:t> 10%</a:t>
                      </a:r>
                      <a:endParaRPr lang="fr-BE" sz="800" dirty="0">
                        <a:latin typeface="Arial"/>
                        <a:ea typeface="Times New Roman"/>
                        <a:cs typeface="Times New Roman"/>
                      </a:endParaRPr>
                    </a:p>
                  </a:txBody>
                  <a:tcPr marL="57150" marR="571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 name="Rectangle 8"/>
          <p:cNvSpPr/>
          <p:nvPr/>
        </p:nvSpPr>
        <p:spPr bwMode="auto">
          <a:xfrm>
            <a:off x="5706126" y="2031690"/>
            <a:ext cx="1944216" cy="1026114"/>
          </a:xfrm>
          <a:prstGeom prst="rect">
            <a:avLst/>
          </a:prstGeom>
          <a:no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defTabSz="685800" fontAlgn="base">
              <a:spcBef>
                <a:spcPct val="0"/>
              </a:spcBef>
              <a:spcAft>
                <a:spcPct val="0"/>
              </a:spcAft>
            </a:pPr>
            <a:endParaRPr lang="fr-BE" sz="1800">
              <a:latin typeface="Times New Roman" pitchFamily="18" charset="0"/>
              <a:ea typeface="Geneva" pitchFamily="64" charset="-128"/>
            </a:endParaRPr>
          </a:p>
        </p:txBody>
      </p:sp>
      <p:cxnSp>
        <p:nvCxnSpPr>
          <p:cNvPr id="12" name="Connecteur droit avec flèche 11"/>
          <p:cNvCxnSpPr>
            <a:stCxn id="14" idx="0"/>
          </p:cNvCxnSpPr>
          <p:nvPr/>
        </p:nvCxnSpPr>
        <p:spPr bwMode="auto">
          <a:xfrm flipV="1">
            <a:off x="5976156" y="3057804"/>
            <a:ext cx="243027" cy="81009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ZoneTexte 13"/>
          <p:cNvSpPr txBox="1"/>
          <p:nvPr/>
        </p:nvSpPr>
        <p:spPr>
          <a:xfrm>
            <a:off x="5490102" y="3867894"/>
            <a:ext cx="972108" cy="248209"/>
          </a:xfrm>
          <a:prstGeom prst="rect">
            <a:avLst/>
          </a:prstGeom>
          <a:noFill/>
          <a:ln>
            <a:solidFill>
              <a:schemeClr val="tx1"/>
            </a:solidFill>
          </a:ln>
        </p:spPr>
        <p:txBody>
          <a:bodyPr wrap="square"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fr-BE" sz="1013" dirty="0"/>
              <a:t>1 an</a:t>
            </a:r>
          </a:p>
        </p:txBody>
      </p:sp>
      <p:cxnSp>
        <p:nvCxnSpPr>
          <p:cNvPr id="22" name="Connecteur droit avec flèche 21"/>
          <p:cNvCxnSpPr>
            <a:stCxn id="23" idx="0"/>
          </p:cNvCxnSpPr>
          <p:nvPr/>
        </p:nvCxnSpPr>
        <p:spPr bwMode="auto">
          <a:xfrm flipH="1" flipV="1">
            <a:off x="6894258" y="3435846"/>
            <a:ext cx="270030" cy="43204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23" name="ZoneTexte 22"/>
          <p:cNvSpPr txBox="1"/>
          <p:nvPr/>
        </p:nvSpPr>
        <p:spPr>
          <a:xfrm>
            <a:off x="6678234" y="3867894"/>
            <a:ext cx="972108" cy="248209"/>
          </a:xfrm>
          <a:prstGeom prst="rect">
            <a:avLst/>
          </a:prstGeom>
          <a:noFill/>
          <a:ln>
            <a:solidFill>
              <a:srgbClr val="FF0000"/>
            </a:solidFill>
          </a:ln>
        </p:spPr>
        <p:txBody>
          <a:bodyPr wrap="square"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fr-BE" sz="1013" dirty="0">
                <a:solidFill>
                  <a:srgbClr val="FF0000"/>
                </a:solidFill>
              </a:rPr>
              <a:t>2 ans</a:t>
            </a:r>
          </a:p>
        </p:txBody>
      </p:sp>
      <p:sp>
        <p:nvSpPr>
          <p:cNvPr id="24" name="Rectangle 23"/>
          <p:cNvSpPr/>
          <p:nvPr/>
        </p:nvSpPr>
        <p:spPr bwMode="auto">
          <a:xfrm>
            <a:off x="5706126" y="3111810"/>
            <a:ext cx="1944216" cy="324036"/>
          </a:xfrm>
          <a:prstGeom prst="rect">
            <a:avLst/>
          </a:prstGeom>
          <a:noFill/>
          <a:ln w="9525" cap="flat" cmpd="sng" algn="ctr">
            <a:solidFill>
              <a:srgbClr val="FF0000"/>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defTabSz="685800" fontAlgn="base">
              <a:spcBef>
                <a:spcPct val="0"/>
              </a:spcBef>
              <a:spcAft>
                <a:spcPct val="0"/>
              </a:spcAft>
            </a:pPr>
            <a:endParaRPr lang="fr-BE" sz="1800">
              <a:latin typeface="Times New Roman" pitchFamily="18" charset="0"/>
              <a:ea typeface="Geneva" pitchFamily="64" charset="-128"/>
            </a:endParaRPr>
          </a:p>
        </p:txBody>
      </p:sp>
      <p:sp>
        <p:nvSpPr>
          <p:cNvPr id="26" name="Rectangle 25"/>
          <p:cNvSpPr/>
          <p:nvPr/>
        </p:nvSpPr>
        <p:spPr bwMode="auto">
          <a:xfrm>
            <a:off x="5706126" y="1437624"/>
            <a:ext cx="1944216" cy="486054"/>
          </a:xfrm>
          <a:prstGeom prst="rect">
            <a:avLst/>
          </a:prstGeom>
          <a:noFill/>
          <a:ln w="9525" cap="flat" cmpd="sng" algn="ctr">
            <a:solidFill>
              <a:srgbClr val="FFC000"/>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defTabSz="685800" fontAlgn="base">
              <a:spcBef>
                <a:spcPct val="0"/>
              </a:spcBef>
              <a:spcAft>
                <a:spcPct val="0"/>
              </a:spcAft>
            </a:pPr>
            <a:endParaRPr lang="fr-BE" sz="1800">
              <a:latin typeface="Times New Roman" pitchFamily="18" charset="0"/>
              <a:ea typeface="Geneva" pitchFamily="64" charset="-128"/>
            </a:endParaRPr>
          </a:p>
        </p:txBody>
      </p:sp>
      <p:sp>
        <p:nvSpPr>
          <p:cNvPr id="27" name="ZoneTexte 26"/>
          <p:cNvSpPr txBox="1"/>
          <p:nvPr/>
        </p:nvSpPr>
        <p:spPr>
          <a:xfrm>
            <a:off x="6030162" y="573528"/>
            <a:ext cx="972108" cy="248209"/>
          </a:xfrm>
          <a:prstGeom prst="rect">
            <a:avLst/>
          </a:prstGeom>
          <a:noFill/>
          <a:ln>
            <a:solidFill>
              <a:srgbClr val="FFC000"/>
            </a:solidFill>
          </a:ln>
        </p:spPr>
        <p:txBody>
          <a:bodyPr wrap="square"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fr-BE" sz="1013" dirty="0">
                <a:solidFill>
                  <a:srgbClr val="FFC000"/>
                </a:solidFill>
              </a:rPr>
              <a:t>3 mois</a:t>
            </a:r>
          </a:p>
        </p:txBody>
      </p:sp>
      <p:cxnSp>
        <p:nvCxnSpPr>
          <p:cNvPr id="29" name="Connecteur droit avec flèche 28"/>
          <p:cNvCxnSpPr/>
          <p:nvPr/>
        </p:nvCxnSpPr>
        <p:spPr bwMode="auto">
          <a:xfrm>
            <a:off x="6354198" y="843558"/>
            <a:ext cx="162018" cy="594066"/>
          </a:xfrm>
          <a:prstGeom prst="straightConnector1">
            <a:avLst/>
          </a:prstGeom>
          <a:solidFill>
            <a:schemeClr val="accent1"/>
          </a:solidFill>
          <a:ln w="9525" cap="flat" cmpd="sng" algn="ctr">
            <a:solidFill>
              <a:srgbClr val="FFC000"/>
            </a:solidFill>
            <a:prstDash val="solid"/>
            <a:round/>
            <a:headEnd type="none" w="med" len="med"/>
            <a:tailEnd type="arrow"/>
          </a:ln>
          <a:effectLst/>
        </p:spPr>
      </p:cxnSp>
      <p:cxnSp>
        <p:nvCxnSpPr>
          <p:cNvPr id="33" name="Connecteur droit avec flèche 32"/>
          <p:cNvCxnSpPr>
            <a:cxnSpLocks/>
          </p:cNvCxnSpPr>
          <p:nvPr/>
        </p:nvCxnSpPr>
        <p:spPr bwMode="auto">
          <a:xfrm flipV="1">
            <a:off x="3545886" y="3003798"/>
            <a:ext cx="2268252" cy="108012"/>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p:spTree>
    <p:extLst>
      <p:ext uri="{BB962C8B-B14F-4D97-AF65-F5344CB8AC3E}">
        <p14:creationId xmlns:p14="http://schemas.microsoft.com/office/powerpoint/2010/main" val="2388915395"/>
      </p:ext>
    </p:extLst>
  </p:cSld>
  <p:clrMapOvr>
    <a:masterClrMapping/>
  </p:clrMapOvr>
  <p:transition>
    <p:randomBa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defRPr/>
            </a:pPr>
            <a:r>
              <a:rPr lang="fr-FR" dirty="0">
                <a:solidFill>
                  <a:schemeClr val="bg1"/>
                </a:solidFill>
              </a:rPr>
              <a:t> </a:t>
            </a:r>
          </a:p>
        </p:txBody>
      </p:sp>
      <p:sp>
        <p:nvSpPr>
          <p:cNvPr id="4" name="ZoneTexte 3"/>
          <p:cNvSpPr txBox="1"/>
          <p:nvPr/>
        </p:nvSpPr>
        <p:spPr>
          <a:xfrm>
            <a:off x="616251" y="-16098"/>
            <a:ext cx="7911498" cy="738664"/>
          </a:xfrm>
          <a:prstGeom prst="rect">
            <a:avLst/>
          </a:prstGeom>
          <a:noFill/>
        </p:spPr>
        <p:txBody>
          <a:bodyPr wrap="square"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fr-BE" sz="2100" b="1" dirty="0">
                <a:latin typeface="Arial" pitchFamily="34" charset="0"/>
                <a:cs typeface="Arial" pitchFamily="34" charset="0"/>
              </a:rPr>
              <a:t>Liste des systèmes homologués avec attestation Baillonville </a:t>
            </a:r>
          </a:p>
        </p:txBody>
      </p:sp>
      <p:sp>
        <p:nvSpPr>
          <p:cNvPr id="5" name="ZoneTexte 4"/>
          <p:cNvSpPr txBox="1"/>
          <p:nvPr/>
        </p:nvSpPr>
        <p:spPr>
          <a:xfrm>
            <a:off x="1124535" y="3928199"/>
            <a:ext cx="7551921" cy="1390958"/>
          </a:xfrm>
          <a:prstGeom prst="rect">
            <a:avLst/>
          </a:prstGeom>
          <a:noFill/>
        </p:spPr>
        <p:txBody>
          <a:bodyPr wrap="square"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BE" sz="1013" b="1" dirty="0">
                <a:latin typeface="Arial" pitchFamily="34" charset="0"/>
                <a:cs typeface="Arial" pitchFamily="34" charset="0"/>
              </a:rPr>
              <a:t>Source: Site Q&amp;C – Rubrique Qualiroutes </a:t>
            </a:r>
          </a:p>
          <a:p>
            <a:r>
              <a:rPr lang="fr-BE" sz="1200" b="1" dirty="0">
                <a:solidFill>
                  <a:schemeClr val="accent2"/>
                </a:solidFill>
                <a:latin typeface="Arial" pitchFamily="34" charset="0"/>
                <a:cs typeface="Arial" pitchFamily="34" charset="0"/>
              </a:rPr>
              <a:t>Homologation des systèmes de marquages routiers (Baillonville - G0025 - Fichier PDF) </a:t>
            </a:r>
            <a:r>
              <a:rPr lang="fr-BE" sz="1200" b="1" u="sng" dirty="0">
                <a:solidFill>
                  <a:schemeClr val="accent2"/>
                </a:solidFill>
                <a:latin typeface="Arial" pitchFamily="34" charset="0"/>
                <a:cs typeface="Arial" pitchFamily="34" charset="0"/>
              </a:rPr>
              <a:t>http://qc.spw.wallonie.be/fr/qualiroutes/doc/Systemes_Baillonville.pdf </a:t>
            </a:r>
            <a:r>
              <a:rPr lang="fr-BE" sz="2100" b="1" dirty="0">
                <a:latin typeface="Arial" pitchFamily="34" charset="0"/>
                <a:cs typeface="Arial" pitchFamily="34" charset="0"/>
              </a:rPr>
              <a:t> </a:t>
            </a:r>
          </a:p>
          <a:p>
            <a:endParaRPr lang="fr-BE" sz="1013" b="1" dirty="0">
              <a:latin typeface="Arial" pitchFamily="34" charset="0"/>
              <a:cs typeface="Arial" pitchFamily="34" charset="0"/>
            </a:endParaRPr>
          </a:p>
          <a:p>
            <a:r>
              <a:rPr lang="fr-BE" sz="1013" b="1" dirty="0">
                <a:latin typeface="Arial" pitchFamily="34" charset="0"/>
                <a:cs typeface="Arial" pitchFamily="34" charset="0"/>
              </a:rPr>
              <a:t>Seuls les dosages peuvent être adaptés.</a:t>
            </a:r>
          </a:p>
          <a:p>
            <a:endParaRPr lang="fr-BE" sz="2100" b="1" dirty="0">
              <a:latin typeface="Arial" pitchFamily="34" charset="0"/>
              <a:cs typeface="Arial" pitchFamily="34" charset="0"/>
            </a:endParaRPr>
          </a:p>
        </p:txBody>
      </p:sp>
      <p:pic>
        <p:nvPicPr>
          <p:cNvPr id="7" name="Image 6">
            <a:extLst>
              <a:ext uri="{FF2B5EF4-FFF2-40B4-BE49-F238E27FC236}">
                <a16:creationId xmlns:a16="http://schemas.microsoft.com/office/drawing/2014/main" id="{A78C0446-5C9F-43E4-B876-DA7DC68DAEE1}"/>
              </a:ext>
            </a:extLst>
          </p:cNvPr>
          <p:cNvPicPr>
            <a:picLocks noChangeAspect="1"/>
          </p:cNvPicPr>
          <p:nvPr/>
        </p:nvPicPr>
        <p:blipFill>
          <a:blip r:embed="rId2"/>
          <a:stretch>
            <a:fillRect/>
          </a:stretch>
        </p:blipFill>
        <p:spPr>
          <a:xfrm>
            <a:off x="0" y="627535"/>
            <a:ext cx="9144000" cy="2813063"/>
          </a:xfrm>
          <a:prstGeom prst="rect">
            <a:avLst/>
          </a:prstGeom>
        </p:spPr>
      </p:pic>
    </p:spTree>
    <p:extLst>
      <p:ext uri="{BB962C8B-B14F-4D97-AF65-F5344CB8AC3E}">
        <p14:creationId xmlns:p14="http://schemas.microsoft.com/office/powerpoint/2010/main" val="1011855255"/>
      </p:ext>
    </p:extLst>
  </p:cSld>
  <p:clrMapOvr>
    <a:masterClrMapping/>
  </p:clrMapOvr>
  <p:transition>
    <p:randomBa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1143000" y="249493"/>
            <a:ext cx="6858000" cy="539353"/>
          </a:xfrm>
          <a:prstGeom prst="rect">
            <a:avLst/>
          </a:prstGeom>
          <a:noFill/>
          <a:ln w="9525">
            <a:noFill/>
            <a:miter lim="800000"/>
            <a:headEnd/>
            <a:tailEnd/>
          </a:ln>
          <a:effectLst>
            <a:outerShdw dist="17961" dir="2700000" algn="ctr" rotWithShape="0">
              <a:schemeClr val="tx1"/>
            </a:outerShdw>
          </a:effectLst>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spcBef>
                <a:spcPct val="80000"/>
              </a:spcBef>
              <a:defRPr/>
            </a:pPr>
            <a:r>
              <a:rPr lang="fr-FR" sz="2100" b="1" dirty="0">
                <a:solidFill>
                  <a:srgbClr val="131313"/>
                </a:solidFill>
                <a:latin typeface="Arial" charset="0"/>
              </a:rPr>
              <a:t>Contrôles aux différentes phases</a:t>
            </a:r>
          </a:p>
        </p:txBody>
      </p:sp>
      <p:sp>
        <p:nvSpPr>
          <p:cNvPr id="360451" name="Rectangle 3"/>
          <p:cNvSpPr>
            <a:spLocks noChangeArrowheads="1"/>
          </p:cNvSpPr>
          <p:nvPr/>
        </p:nvSpPr>
        <p:spPr bwMode="auto">
          <a:xfrm>
            <a:off x="1331120" y="951311"/>
            <a:ext cx="6669881" cy="3240881"/>
          </a:xfrm>
          <a:prstGeom prst="rect">
            <a:avLst/>
          </a:prstGeom>
          <a:noFill/>
          <a:ln w="9525">
            <a:noFill/>
            <a:miter lim="800000"/>
            <a:headEnd/>
            <a:tailEnd/>
          </a:ln>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257175" indent="-257175">
              <a:spcBef>
                <a:spcPct val="20000"/>
              </a:spcBef>
              <a:buFontTx/>
              <a:buChar char="•"/>
            </a:pPr>
            <a:r>
              <a:rPr lang="fr-FR" sz="1500" dirty="0">
                <a:latin typeface="Verdana" pitchFamily="34" charset="0"/>
              </a:rPr>
              <a:t>Rédaction correcte du CSC </a:t>
            </a:r>
          </a:p>
          <a:p>
            <a:pPr>
              <a:spcBef>
                <a:spcPct val="20000"/>
              </a:spcBef>
            </a:pPr>
            <a:endParaRPr lang="fr-FR" sz="1500" dirty="0">
              <a:latin typeface="Verdana" pitchFamily="34" charset="0"/>
            </a:endParaRPr>
          </a:p>
          <a:p>
            <a:pPr marL="257175" indent="-257175">
              <a:spcBef>
                <a:spcPct val="20000"/>
              </a:spcBef>
              <a:buFontTx/>
              <a:buChar char="•"/>
            </a:pPr>
            <a:r>
              <a:rPr lang="fr-FR" sz="1500" dirty="0">
                <a:latin typeface="Verdana" pitchFamily="34" charset="0"/>
              </a:rPr>
              <a:t>Validation de </a:t>
            </a:r>
            <a:r>
              <a:rPr lang="fr-FR" sz="1500" b="1" dirty="0">
                <a:latin typeface="Verdana" pitchFamily="34" charset="0"/>
              </a:rPr>
              <a:t>fiches techniques </a:t>
            </a:r>
            <a:r>
              <a:rPr lang="fr-FR" sz="1500" dirty="0">
                <a:latin typeface="Verdana" pitchFamily="34" charset="0"/>
              </a:rPr>
              <a:t>(FT)</a:t>
            </a:r>
          </a:p>
          <a:p>
            <a:pPr marL="257175" indent="-257175">
              <a:spcBef>
                <a:spcPct val="20000"/>
              </a:spcBef>
              <a:buFontTx/>
              <a:buChar char="•"/>
            </a:pPr>
            <a:endParaRPr lang="fr-FR" sz="1500" dirty="0">
              <a:latin typeface="Verdana" pitchFamily="34" charset="0"/>
            </a:endParaRPr>
          </a:p>
          <a:p>
            <a:pPr marL="257175" indent="-257175">
              <a:spcBef>
                <a:spcPct val="20000"/>
              </a:spcBef>
              <a:buFontTx/>
              <a:buChar char="•"/>
            </a:pPr>
            <a:r>
              <a:rPr lang="fr-FR" sz="1500" dirty="0">
                <a:latin typeface="Verdana" pitchFamily="34" charset="0"/>
              </a:rPr>
              <a:t>Contrôles </a:t>
            </a:r>
            <a:r>
              <a:rPr lang="fr-FR" sz="1500" b="1" dirty="0">
                <a:latin typeface="Verdana" pitchFamily="34" charset="0"/>
              </a:rPr>
              <a:t>lors de l'application</a:t>
            </a:r>
          </a:p>
          <a:p>
            <a:pPr marL="257175" indent="-257175">
              <a:spcBef>
                <a:spcPct val="20000"/>
              </a:spcBef>
            </a:pPr>
            <a:r>
              <a:rPr lang="fr-FR" sz="1500" dirty="0">
                <a:latin typeface="Verdana" pitchFamily="34" charset="0"/>
              </a:rPr>
              <a:t>	(certifications, dosages, conditions, géométrie…)</a:t>
            </a:r>
          </a:p>
          <a:p>
            <a:pPr marL="257175" indent="-257175">
              <a:spcBef>
                <a:spcPct val="20000"/>
              </a:spcBef>
            </a:pPr>
            <a:endParaRPr lang="fr-FR" sz="1500" dirty="0">
              <a:latin typeface="Verdana" pitchFamily="34" charset="0"/>
            </a:endParaRPr>
          </a:p>
          <a:p>
            <a:pPr marL="257175" indent="-257175">
              <a:spcBef>
                <a:spcPct val="20000"/>
              </a:spcBef>
              <a:buFontTx/>
              <a:buChar char="•"/>
            </a:pPr>
            <a:r>
              <a:rPr lang="fr-FR" sz="1500" dirty="0">
                <a:latin typeface="Verdana" pitchFamily="34" charset="0"/>
              </a:rPr>
              <a:t>Contrôles des </a:t>
            </a:r>
            <a:r>
              <a:rPr lang="fr-FR" sz="1500" b="1" dirty="0">
                <a:latin typeface="Verdana" pitchFamily="34" charset="0"/>
              </a:rPr>
              <a:t>performances</a:t>
            </a:r>
            <a:r>
              <a:rPr lang="fr-FR" sz="1500" dirty="0">
                <a:latin typeface="Verdana" pitchFamily="34" charset="0"/>
              </a:rPr>
              <a:t> durant la garantie </a:t>
            </a:r>
          </a:p>
          <a:p>
            <a:pPr marL="257175" indent="-257175">
              <a:spcBef>
                <a:spcPct val="20000"/>
              </a:spcBef>
            </a:pPr>
            <a:r>
              <a:rPr lang="fr-FR" sz="1500" dirty="0">
                <a:latin typeface="Verdana" pitchFamily="34" charset="0"/>
              </a:rPr>
              <a:t>	(idéal: 6 mois avant la fin)</a:t>
            </a:r>
          </a:p>
          <a:p>
            <a:pPr marL="257175" indent="-257175">
              <a:spcBef>
                <a:spcPct val="20000"/>
              </a:spcBef>
            </a:pPr>
            <a:endParaRPr lang="fr-FR" sz="1500" dirty="0">
              <a:latin typeface="Verdana" pitchFamily="34" charset="0"/>
            </a:endParaRPr>
          </a:p>
          <a:p>
            <a:pPr marL="257175" indent="-257175">
              <a:spcBef>
                <a:spcPct val="20000"/>
              </a:spcBef>
              <a:buFontTx/>
              <a:buChar char="•"/>
            </a:pPr>
            <a:r>
              <a:rPr lang="fr-FR" sz="1500" dirty="0">
                <a:latin typeface="Verdana" pitchFamily="34" charset="0"/>
              </a:rPr>
              <a:t>Vérification de la conformité des performances après garantie</a:t>
            </a:r>
          </a:p>
          <a:p>
            <a:pPr marL="857250" lvl="2" indent="-171450">
              <a:spcBef>
                <a:spcPct val="20000"/>
              </a:spcBef>
            </a:pPr>
            <a:r>
              <a:rPr lang="fr-BE" sz="1200" dirty="0">
                <a:latin typeface="Verdana" pitchFamily="34" charset="0"/>
              </a:rPr>
              <a:t>		</a:t>
            </a:r>
          </a:p>
        </p:txBody>
      </p:sp>
      <p:pic>
        <p:nvPicPr>
          <p:cNvPr id="4" name="Picture 2" descr="https://lh3.googleusercontent.com/gZcyFMydAnl890G4teoZRTZufaJr_7OxRKptp5iFaA3-SLVZwkk5cFnfrz2K9AkBFn1BZ2En6q405S80FTUitl3U51uvfYdIQCl5qV3Wgbs5tAR1KE-6cbTe_1uVA8fmZqPP-xlDcwDtPdr6NghUZiNcChy8zlBVqo2gPBaG85YS6IOJ9x7pd6uTYbuRR5Nvtze8gEPdea04cj6qq7uZydCd49FNwF5yZDSuBhf8rg4T3-HXZNxDoi9Ce8bhXYA_0LHzeu8MkGURCbqjKZAbUbwqqYpyePJYy-IkeYbfkVYRIjCKwcacP94CptYcgt5a3uif-oRgT7VvNcvDCZzNL4aWXPCEQ5RkDeDkQ5uO6Ypuog-tpSx8d8gZQ0j6NZqoIrsL78DI1b8YZpSan2kPJkb4iXKUEOyY1_rpoY9vxw0n-8kCQqj3rxcsWyVCkfYHNQYHdbHLUuJSN2ge3gmTPPzkNElGFh8qEwADli4udi7cwlYUS6jbdkitJBUb4LpwZGL-oUE3N8ElQk9M70kqgKSzL82ZwNFen-KGHsAhEs1zQ6F1jOx7EHj-kAk_NhBd7e-nx8gQQ7nZSP9zLqbueMCzYWOL7nfTrJ-O6y7bLiXN0zJ1RmhA2o1zo6A4N08otqpQ2BuvnQRARaFYTQo_gKUE=w1657-h933-no">
            <a:extLst>
              <a:ext uri="{FF2B5EF4-FFF2-40B4-BE49-F238E27FC236}">
                <a16:creationId xmlns:a16="http://schemas.microsoft.com/office/drawing/2014/main" id="{E3249EE3-E5A1-4ED7-B81F-095185A17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 y="18808"/>
            <a:ext cx="1691215" cy="9513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a:extLst>
              <a:ext uri="{FF2B5EF4-FFF2-40B4-BE49-F238E27FC236}">
                <a16:creationId xmlns:a16="http://schemas.microsoft.com/office/drawing/2014/main" id="{FA06740B-C11D-49D6-AFC2-2AF4D503CCF5}"/>
              </a:ext>
            </a:extLst>
          </p:cNvPr>
          <p:cNvPicPr>
            <a:picLocks noChangeAspect="1" noChangeArrowheads="1"/>
          </p:cNvPicPr>
          <p:nvPr/>
        </p:nvPicPr>
        <p:blipFill>
          <a:blip r:embed="rId4" cstate="print"/>
          <a:srcRect/>
          <a:stretch>
            <a:fillRect/>
          </a:stretch>
        </p:blipFill>
        <p:spPr bwMode="auto">
          <a:xfrm>
            <a:off x="7114421" y="18808"/>
            <a:ext cx="2026142" cy="1356195"/>
          </a:xfrm>
          <a:prstGeom prst="rect">
            <a:avLst/>
          </a:prstGeom>
          <a:noFill/>
          <a:ln w="9525">
            <a:noFill/>
            <a:miter lim="800000"/>
            <a:headEnd/>
            <a:tailEnd/>
          </a:ln>
        </p:spPr>
      </p:pic>
      <p:pic>
        <p:nvPicPr>
          <p:cNvPr id="6" name="Picture 12" descr="photo 3-6 mesure dyn rétroréflexion 1">
            <a:extLst>
              <a:ext uri="{FF2B5EF4-FFF2-40B4-BE49-F238E27FC236}">
                <a16:creationId xmlns:a16="http://schemas.microsoft.com/office/drawing/2014/main" id="{BD079521-1C9D-4FAC-9348-4AB3FDD58AD5}"/>
              </a:ext>
            </a:extLst>
          </p:cNvPr>
          <p:cNvPicPr>
            <a:picLocks noChangeAspect="1" noChangeArrowheads="1"/>
          </p:cNvPicPr>
          <p:nvPr/>
        </p:nvPicPr>
        <p:blipFill>
          <a:blip r:embed="rId5" cstate="print"/>
          <a:srcRect/>
          <a:stretch>
            <a:fillRect/>
          </a:stretch>
        </p:blipFill>
        <p:spPr>
          <a:xfrm>
            <a:off x="-886" y="3992959"/>
            <a:ext cx="1548551" cy="1161182"/>
          </a:xfrm>
          <a:prstGeom prst="rect">
            <a:avLst/>
          </a:prstGeom>
          <a:noFill/>
        </p:spPr>
      </p:pic>
      <p:pic>
        <p:nvPicPr>
          <p:cNvPr id="7" name="Picture 1">
            <a:extLst>
              <a:ext uri="{FF2B5EF4-FFF2-40B4-BE49-F238E27FC236}">
                <a16:creationId xmlns:a16="http://schemas.microsoft.com/office/drawing/2014/main" id="{ECDA3810-1F0D-4DA3-8BC7-CF1FD0C14867}"/>
              </a:ext>
            </a:extLst>
          </p:cNvPr>
          <p:cNvPicPr>
            <a:picLocks noChangeAspect="1" noChangeArrowheads="1"/>
          </p:cNvPicPr>
          <p:nvPr/>
        </p:nvPicPr>
        <p:blipFill>
          <a:blip r:embed="rId6" cstate="print"/>
          <a:srcRect/>
          <a:stretch>
            <a:fillRect/>
          </a:stretch>
        </p:blipFill>
        <p:spPr bwMode="auto">
          <a:xfrm>
            <a:off x="7056276" y="3959843"/>
            <a:ext cx="2106071" cy="1183657"/>
          </a:xfrm>
          <a:prstGeom prst="rect">
            <a:avLst/>
          </a:prstGeom>
          <a:noFill/>
          <a:ln w="9525">
            <a:noFill/>
            <a:miter lim="800000"/>
            <a:headEnd/>
            <a:tailEnd/>
          </a:ln>
        </p:spPr>
      </p:pic>
      <p:pic>
        <p:nvPicPr>
          <p:cNvPr id="8" name="Picture 8" descr="braivespektralphotometer">
            <a:extLst>
              <a:ext uri="{FF2B5EF4-FFF2-40B4-BE49-F238E27FC236}">
                <a16:creationId xmlns:a16="http://schemas.microsoft.com/office/drawing/2014/main" id="{CCD44456-40D2-43A7-B3E7-E452EC9E4F52}"/>
              </a:ext>
            </a:extLst>
          </p:cNvPr>
          <p:cNvPicPr>
            <a:picLocks noChangeAspect="1" noChangeArrowheads="1"/>
          </p:cNvPicPr>
          <p:nvPr/>
        </p:nvPicPr>
        <p:blipFill>
          <a:blip r:embed="rId7" cstate="print"/>
          <a:srcRect/>
          <a:stretch>
            <a:fillRect/>
          </a:stretch>
        </p:blipFill>
        <p:spPr bwMode="auto">
          <a:xfrm>
            <a:off x="7069580" y="1857375"/>
            <a:ext cx="1512094" cy="1428750"/>
          </a:xfrm>
          <a:prstGeom prst="rect">
            <a:avLst/>
          </a:prstGeom>
          <a:noFill/>
          <a:ln w="19050">
            <a:noFill/>
            <a:miter lim="800000"/>
            <a:headEnd/>
            <a:tailEnd/>
          </a:ln>
        </p:spPr>
      </p:pic>
    </p:spTree>
    <p:extLst>
      <p:ext uri="{BB962C8B-B14F-4D97-AF65-F5344CB8AC3E}">
        <p14:creationId xmlns:p14="http://schemas.microsoft.com/office/powerpoint/2010/main" val="1251757386"/>
      </p:ext>
    </p:extLst>
  </p:cSld>
  <p:clrMapOvr>
    <a:masterClrMapping/>
  </p:clrMapOvr>
  <p:transition>
    <p:randomBa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143000" y="141686"/>
            <a:ext cx="6348413" cy="539353"/>
          </a:xfrm>
          <a:prstGeom prst="rect">
            <a:avLst/>
          </a:prstGeom>
          <a:noFill/>
          <a:ln w="9525">
            <a:noFill/>
            <a:miter lim="800000"/>
            <a:headEnd/>
            <a:tailEnd/>
          </a:ln>
          <a:effectLst>
            <a:outerShdw dist="17961" dir="2700000" algn="ctr" rotWithShape="0">
              <a:schemeClr val="tx1"/>
            </a:outerShdw>
          </a:effectLst>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eaLnBrk="0" hangingPunct="0">
              <a:spcBef>
                <a:spcPct val="80000"/>
              </a:spcBef>
            </a:pPr>
            <a:r>
              <a:rPr lang="fr-FR" sz="2700" b="1" dirty="0">
                <a:latin typeface="Calibri" panose="020F0502020204030204" pitchFamily="34" charset="0"/>
                <a:cs typeface="Calibri" panose="020F0502020204030204" pitchFamily="34" charset="0"/>
              </a:rPr>
              <a:t>Signalisation verticale</a:t>
            </a:r>
          </a:p>
        </p:txBody>
      </p:sp>
      <p:sp>
        <p:nvSpPr>
          <p:cNvPr id="30723" name="Rectangle 3"/>
          <p:cNvSpPr>
            <a:spLocks noChangeArrowheads="1"/>
          </p:cNvSpPr>
          <p:nvPr/>
        </p:nvSpPr>
        <p:spPr bwMode="auto">
          <a:xfrm>
            <a:off x="1143000" y="627460"/>
            <a:ext cx="6858000" cy="3780234"/>
          </a:xfrm>
          <a:prstGeom prst="rect">
            <a:avLst/>
          </a:prstGeom>
          <a:noFill/>
          <a:ln w="9525">
            <a:noFill/>
            <a:miter lim="800000"/>
            <a:headEnd/>
            <a:tailEnd/>
          </a:ln>
          <a:effectLst/>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257175" indent="-257175" eaLnBrk="0" hangingPunct="0">
              <a:spcBef>
                <a:spcPct val="20000"/>
              </a:spcBef>
            </a:pPr>
            <a:r>
              <a:rPr lang="fr-BE" sz="1500" dirty="0">
                <a:latin typeface="Arial" charset="0"/>
              </a:rPr>
              <a:t>CCT Qualiroutes – C. 53 +. L. 2. </a:t>
            </a:r>
          </a:p>
          <a:p>
            <a:pPr marL="257175" indent="-257175" eaLnBrk="0" hangingPunct="0">
              <a:spcBef>
                <a:spcPct val="20000"/>
              </a:spcBef>
            </a:pPr>
            <a:endParaRPr lang="fr-BE" sz="1500" dirty="0">
              <a:latin typeface="Arial" charset="0"/>
            </a:endParaRPr>
          </a:p>
          <a:p>
            <a:pPr marL="257175" indent="-257175" eaLnBrk="0" hangingPunct="0">
              <a:spcBef>
                <a:spcPct val="20000"/>
              </a:spcBef>
            </a:pPr>
            <a:endParaRPr lang="fr-BE" sz="1013" b="1" u="sng" dirty="0">
              <a:latin typeface="Arial" charset="0"/>
            </a:endParaRPr>
          </a:p>
          <a:p>
            <a:pPr marL="257175" indent="-257175" eaLnBrk="0" hangingPunct="0">
              <a:spcBef>
                <a:spcPct val="20000"/>
              </a:spcBef>
            </a:pPr>
            <a:r>
              <a:rPr lang="fr-FR" sz="1013" b="1" u="sng" dirty="0">
                <a:latin typeface="Verdana" pitchFamily="34" charset="0"/>
              </a:rPr>
              <a:t>C. 53.1. Matériaux pour signaux routiers</a:t>
            </a:r>
          </a:p>
          <a:p>
            <a:pPr marL="257175" indent="-257175" eaLnBrk="0" hangingPunct="0">
              <a:spcBef>
                <a:spcPct val="20000"/>
              </a:spcBef>
            </a:pPr>
            <a:endParaRPr lang="fr-FR" sz="600" b="1" u="sng" dirty="0">
              <a:latin typeface="Verdana" pitchFamily="34" charset="0"/>
            </a:endParaRPr>
          </a:p>
          <a:p>
            <a:pPr marL="257175" indent="-257175" eaLnBrk="0" hangingPunct="0">
              <a:spcBef>
                <a:spcPct val="20000"/>
              </a:spcBef>
            </a:pPr>
            <a:r>
              <a:rPr lang="fr-FR" sz="1013" dirty="0">
                <a:latin typeface="Verdana" pitchFamily="34" charset="0"/>
              </a:rPr>
              <a:t>La NBN EN 12899-1 et le PTV 662 sont d'application.</a:t>
            </a:r>
          </a:p>
          <a:p>
            <a:pPr marL="257175" indent="-257175" eaLnBrk="0" hangingPunct="0">
              <a:spcBef>
                <a:spcPct val="20000"/>
              </a:spcBef>
            </a:pPr>
            <a:endParaRPr lang="fr-FR" sz="1013" dirty="0">
              <a:latin typeface="Verdana" pitchFamily="34" charset="0"/>
            </a:endParaRPr>
          </a:p>
          <a:p>
            <a:pPr marL="257175" indent="-257175" eaLnBrk="0" hangingPunct="0">
              <a:spcBef>
                <a:spcPct val="20000"/>
              </a:spcBef>
            </a:pPr>
            <a:endParaRPr lang="fr-FR" sz="1013" dirty="0">
              <a:latin typeface="Verdana" pitchFamily="34" charset="0"/>
            </a:endParaRPr>
          </a:p>
        </p:txBody>
      </p:sp>
      <p:pic>
        <p:nvPicPr>
          <p:cNvPr id="7" name="Picture 6" descr="CE"/>
          <p:cNvPicPr>
            <a:picLocks noChangeAspect="1" noChangeArrowheads="1"/>
          </p:cNvPicPr>
          <p:nvPr/>
        </p:nvPicPr>
        <p:blipFill>
          <a:blip r:embed="rId3" cstate="print"/>
          <a:srcRect b="23476"/>
          <a:stretch>
            <a:fillRect/>
          </a:stretch>
        </p:blipFill>
        <p:spPr bwMode="auto">
          <a:xfrm>
            <a:off x="2519772" y="2193708"/>
            <a:ext cx="477141" cy="378042"/>
          </a:xfrm>
          <a:prstGeom prst="rect">
            <a:avLst/>
          </a:prstGeom>
          <a:noFill/>
          <a:ln w="9525">
            <a:noFill/>
            <a:miter lim="800000"/>
            <a:headEnd/>
            <a:tailEnd/>
          </a:ln>
        </p:spPr>
      </p:pic>
      <p:sp>
        <p:nvSpPr>
          <p:cNvPr id="8" name="Rectangle 7"/>
          <p:cNvSpPr/>
          <p:nvPr/>
        </p:nvSpPr>
        <p:spPr>
          <a:xfrm>
            <a:off x="1143000" y="2247714"/>
            <a:ext cx="6237312" cy="559961"/>
          </a:xfrm>
          <a:prstGeom prst="rect">
            <a:avLst/>
          </a:prstGeom>
        </p:spPr>
        <p:txBody>
          <a:bodyPr wrap="square">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FR" sz="1013" b="1" dirty="0">
                <a:solidFill>
                  <a:srgbClr val="000000"/>
                </a:solidFill>
                <a:latin typeface="Verdana" pitchFamily="34" charset="0"/>
              </a:rPr>
              <a:t>Le marquage         est obligatoire </a:t>
            </a:r>
            <a:r>
              <a:rPr lang="fr-FR" sz="1013" b="1">
                <a:solidFill>
                  <a:srgbClr val="000000"/>
                </a:solidFill>
                <a:latin typeface="Verdana" pitchFamily="34" charset="0"/>
              </a:rPr>
              <a:t>depuis 2013.</a:t>
            </a:r>
            <a:endParaRPr lang="fr-FR" sz="1013" b="1" dirty="0">
              <a:solidFill>
                <a:srgbClr val="000000"/>
              </a:solidFill>
              <a:latin typeface="Verdana" pitchFamily="34" charset="0"/>
            </a:endParaRPr>
          </a:p>
          <a:p>
            <a:endParaRPr lang="fr-FR" sz="1013" b="1" dirty="0">
              <a:solidFill>
                <a:srgbClr val="000000"/>
              </a:solidFill>
              <a:latin typeface="Verdana" pitchFamily="34" charset="0"/>
            </a:endParaRPr>
          </a:p>
          <a:p>
            <a:endParaRPr lang="fr-BE" sz="1013" b="1" dirty="0"/>
          </a:p>
        </p:txBody>
      </p:sp>
      <p:pic>
        <p:nvPicPr>
          <p:cNvPr id="753666" name="Picture 2"/>
          <p:cNvPicPr>
            <a:picLocks noChangeAspect="1" noChangeArrowheads="1"/>
          </p:cNvPicPr>
          <p:nvPr/>
        </p:nvPicPr>
        <p:blipFill>
          <a:blip r:embed="rId4" cstate="print"/>
          <a:srcRect/>
          <a:stretch>
            <a:fillRect/>
          </a:stretch>
        </p:blipFill>
        <p:spPr bwMode="auto">
          <a:xfrm>
            <a:off x="3383868" y="2733768"/>
            <a:ext cx="2480645" cy="1523349"/>
          </a:xfrm>
          <a:prstGeom prst="rect">
            <a:avLst/>
          </a:prstGeom>
          <a:noFill/>
          <a:ln w="9525">
            <a:noFill/>
            <a:miter lim="800000"/>
            <a:headEnd/>
            <a:tailEnd/>
          </a:ln>
        </p:spPr>
      </p:pic>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01652">
            <a:off x="5106106" y="415150"/>
            <a:ext cx="899510" cy="1293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60338">
            <a:off x="6829361" y="422542"/>
            <a:ext cx="905388" cy="1270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4138" y="465517"/>
            <a:ext cx="1049077" cy="949840"/>
          </a:xfrm>
          <a:prstGeom prst="rect">
            <a:avLst/>
          </a:prstGeom>
        </p:spPr>
      </p:pic>
      <p:pic>
        <p:nvPicPr>
          <p:cNvPr id="3" name="Image 2">
            <a:extLst>
              <a:ext uri="{FF2B5EF4-FFF2-40B4-BE49-F238E27FC236}">
                <a16:creationId xmlns:a16="http://schemas.microsoft.com/office/drawing/2014/main" id="{DF507CEC-4581-4C71-952A-1AAAB4BA712E}"/>
              </a:ext>
            </a:extLst>
          </p:cNvPr>
          <p:cNvPicPr>
            <a:picLocks noChangeAspect="1"/>
          </p:cNvPicPr>
          <p:nvPr/>
        </p:nvPicPr>
        <p:blipFill>
          <a:blip r:embed="rId8"/>
          <a:stretch>
            <a:fillRect/>
          </a:stretch>
        </p:blipFill>
        <p:spPr>
          <a:xfrm>
            <a:off x="3275856" y="2593963"/>
            <a:ext cx="2754306" cy="2083589"/>
          </a:xfrm>
          <a:prstGeom prst="rect">
            <a:avLst/>
          </a:prstGeom>
        </p:spPr>
      </p:pic>
    </p:spTree>
    <p:extLst>
      <p:ext uri="{BB962C8B-B14F-4D97-AF65-F5344CB8AC3E}">
        <p14:creationId xmlns:p14="http://schemas.microsoft.com/office/powerpoint/2010/main" val="115935928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36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defRPr/>
            </a:pPr>
            <a:fld id="{2A092FEE-C740-4CA9-A1A4-94E8545645D5}" type="slidenum">
              <a:rPr lang="fr-FR" smtClean="0">
                <a:latin typeface="Calibri" panose="020F0502020204030204" pitchFamily="34" charset="0"/>
              </a:rPr>
              <a:pPr>
                <a:defRPr/>
              </a:pPr>
              <a:t>39</a:t>
            </a:fld>
            <a:r>
              <a:rPr lang="fr-FR" dirty="0">
                <a:solidFill>
                  <a:schemeClr val="bg1"/>
                </a:solidFill>
                <a:latin typeface="Calibri" panose="020F0502020204030204" pitchFamily="34" charset="0"/>
              </a:rPr>
              <a:t> </a:t>
            </a:r>
          </a:p>
        </p:txBody>
      </p:sp>
      <p:sp>
        <p:nvSpPr>
          <p:cNvPr id="5" name="ZoneTexte 4"/>
          <p:cNvSpPr txBox="1"/>
          <p:nvPr/>
        </p:nvSpPr>
        <p:spPr>
          <a:xfrm>
            <a:off x="1169622" y="105529"/>
            <a:ext cx="6588732" cy="461665"/>
          </a:xfrm>
          <a:prstGeom prst="rect">
            <a:avLst/>
          </a:prstGeom>
          <a:noFill/>
        </p:spPr>
        <p:txBody>
          <a:bodyPr wrap="square"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r>
              <a:rPr lang="fr-BE" sz="1013" dirty="0"/>
              <a:t> </a:t>
            </a:r>
            <a:r>
              <a:rPr lang="fr-BE" sz="2400" b="1" dirty="0">
                <a:solidFill>
                  <a:srgbClr val="49C5B1"/>
                </a:solidFill>
                <a:latin typeface="Calibri" panose="020F0502020204030204" pitchFamily="34" charset="0"/>
                <a:ea typeface="+mj-ea"/>
                <a:cs typeface="Calibri" panose="020F0502020204030204" pitchFamily="34" charset="0"/>
              </a:rPr>
              <a:t>Rétroréflexion (cd/m².lux) – PTV 662 – Type 3</a:t>
            </a:r>
          </a:p>
        </p:txBody>
      </p:sp>
      <p:pic>
        <p:nvPicPr>
          <p:cNvPr id="1524738" name="Picture 2" descr="Résultat de recherche d'images pour &quot;retrochecker rc2000&quo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68144" y="801846"/>
            <a:ext cx="1890210" cy="1890211"/>
          </a:xfrm>
          <a:prstGeom prst="rect">
            <a:avLst/>
          </a:prstGeom>
          <a:noFill/>
        </p:spPr>
      </p:pic>
      <p:pic>
        <p:nvPicPr>
          <p:cNvPr id="7" name="Picture 2" descr="product_grx_617px"/>
          <p:cNvPicPr>
            <a:picLocks noChangeAspect="1" noChangeArrowheads="1"/>
          </p:cNvPicPr>
          <p:nvPr/>
        </p:nvPicPr>
        <p:blipFill>
          <a:blip r:embed="rId3" cstate="print"/>
          <a:srcRect/>
          <a:stretch>
            <a:fillRect/>
          </a:stretch>
        </p:blipFill>
        <p:spPr bwMode="auto">
          <a:xfrm>
            <a:off x="5297061" y="2949793"/>
            <a:ext cx="3186354" cy="1766180"/>
          </a:xfrm>
          <a:prstGeom prst="rect">
            <a:avLst/>
          </a:prstGeom>
          <a:noFill/>
        </p:spPr>
      </p:pic>
      <p:pic>
        <p:nvPicPr>
          <p:cNvPr id="3" name="Image 2">
            <a:extLst>
              <a:ext uri="{FF2B5EF4-FFF2-40B4-BE49-F238E27FC236}">
                <a16:creationId xmlns:a16="http://schemas.microsoft.com/office/drawing/2014/main" id="{1D478491-E147-4574-A64C-07D5AF7F5FA2}"/>
              </a:ext>
            </a:extLst>
          </p:cNvPr>
          <p:cNvPicPr>
            <a:picLocks noChangeAspect="1"/>
          </p:cNvPicPr>
          <p:nvPr/>
        </p:nvPicPr>
        <p:blipFill>
          <a:blip r:embed="rId4"/>
          <a:stretch>
            <a:fillRect/>
          </a:stretch>
        </p:blipFill>
        <p:spPr>
          <a:xfrm>
            <a:off x="671499" y="544109"/>
            <a:ext cx="3792490" cy="4353948"/>
          </a:xfrm>
          <a:prstGeom prst="rect">
            <a:avLst/>
          </a:prstGeom>
        </p:spPr>
      </p:pic>
    </p:spTree>
    <p:extLst>
      <p:ext uri="{BB962C8B-B14F-4D97-AF65-F5344CB8AC3E}">
        <p14:creationId xmlns:p14="http://schemas.microsoft.com/office/powerpoint/2010/main" val="2599396159"/>
      </p:ext>
    </p:extLst>
  </p:cSld>
  <p:clrMapOvr>
    <a:masterClrMapping/>
  </p:clrMapOvr>
  <p:transition>
    <p:randomBa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57FF0C-AB9F-4018-8D51-9DE8E069BBD3}"/>
              </a:ext>
            </a:extLst>
          </p:cNvPr>
          <p:cNvSpPr>
            <a:spLocks noGrp="1"/>
          </p:cNvSpPr>
          <p:nvPr>
            <p:ph type="title"/>
          </p:nvPr>
        </p:nvSpPr>
        <p:spPr>
          <a:xfrm>
            <a:off x="628650" y="273845"/>
            <a:ext cx="7886700" cy="379299"/>
          </a:xfrm>
        </p:spPr>
        <p:txBody>
          <a:bodyPr>
            <a:normAutofit fontScale="90000"/>
          </a:bodyPr>
          <a:lstStyle/>
          <a:p>
            <a:pPr algn="ctr"/>
            <a:r>
              <a:rPr lang="fr-BE" dirty="0"/>
              <a:t>CCT Qualiroutes</a:t>
            </a:r>
          </a:p>
        </p:txBody>
      </p:sp>
      <p:pic>
        <p:nvPicPr>
          <p:cNvPr id="9" name="Espace réservé du contenu 8" descr="Une image contenant texte&#10;&#10;Description générée automatiquement">
            <a:extLst>
              <a:ext uri="{FF2B5EF4-FFF2-40B4-BE49-F238E27FC236}">
                <a16:creationId xmlns:a16="http://schemas.microsoft.com/office/drawing/2014/main" id="{D6CA069D-0375-4884-98C4-258A166732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9047" y="685454"/>
            <a:ext cx="6042500" cy="3826585"/>
          </a:xfrm>
        </p:spPr>
      </p:pic>
    </p:spTree>
    <p:extLst>
      <p:ext uri="{BB962C8B-B14F-4D97-AF65-F5344CB8AC3E}">
        <p14:creationId xmlns:p14="http://schemas.microsoft.com/office/powerpoint/2010/main" val="3434099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auto">
          <a:xfrm>
            <a:off x="1052513" y="4857750"/>
            <a:ext cx="1350169" cy="134541"/>
          </a:xfrm>
          <a:prstGeom prst="rect">
            <a:avLst/>
          </a:prstGeom>
          <a:noFill/>
          <a:ln w="9525">
            <a:noFill/>
            <a:miter lim="800000"/>
            <a:headEnd/>
            <a:tailEnd/>
          </a:ln>
        </p:spPr>
        <p:txBody>
          <a:bodyPr vert="horz" wrap="square" lIns="0" tIns="34290" rIns="0" bIns="34290" numCol="1" anchor="ctr" anchorCtr="0" compatLnSpc="1">
            <a:prstTxWarp prst="textNoShape">
              <a:avLst/>
            </a:prstTxWarp>
          </a:bodyPr>
          <a:lst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a:lstStyle>
          <a:p>
            <a:pPr>
              <a:defRPr/>
            </a:pPr>
            <a:fld id="{2A092FEE-C740-4CA9-A1A4-94E8545645D5}" type="slidenum">
              <a:rPr lang="fr-FR" smtClean="0"/>
              <a:pPr>
                <a:defRPr/>
              </a:pPr>
              <a:t>40</a:t>
            </a:fld>
            <a:r>
              <a:rPr lang="fr-FR">
                <a:solidFill>
                  <a:schemeClr val="bg1"/>
                </a:solidFill>
              </a:rPr>
              <a:t> </a:t>
            </a:r>
          </a:p>
        </p:txBody>
      </p:sp>
      <p:pic>
        <p:nvPicPr>
          <p:cNvPr id="4" name="Image 3" descr="20130517_081045.jpg"/>
          <p:cNvPicPr>
            <a:picLocks noChangeAspect="1"/>
          </p:cNvPicPr>
          <p:nvPr/>
        </p:nvPicPr>
        <p:blipFill>
          <a:blip r:embed="rId2" cstate="print"/>
          <a:stretch>
            <a:fillRect/>
          </a:stretch>
        </p:blipFill>
        <p:spPr>
          <a:xfrm>
            <a:off x="1143000" y="1167594"/>
            <a:ext cx="4401108" cy="3300831"/>
          </a:xfrm>
          <a:prstGeom prst="rect">
            <a:avLst/>
          </a:prstGeom>
        </p:spPr>
      </p:pic>
      <p:pic>
        <p:nvPicPr>
          <p:cNvPr id="5" name="Image 4" descr="20130517_081147.jpg"/>
          <p:cNvPicPr>
            <a:picLocks noChangeAspect="1"/>
          </p:cNvPicPr>
          <p:nvPr/>
        </p:nvPicPr>
        <p:blipFill>
          <a:blip r:embed="rId3" cstate="print"/>
          <a:stretch>
            <a:fillRect/>
          </a:stretch>
        </p:blipFill>
        <p:spPr>
          <a:xfrm>
            <a:off x="5076057" y="2301720"/>
            <a:ext cx="2924944" cy="2193708"/>
          </a:xfrm>
          <a:prstGeom prst="rect">
            <a:avLst/>
          </a:prstGeom>
        </p:spPr>
      </p:pic>
      <p:pic>
        <p:nvPicPr>
          <p:cNvPr id="6" name="Image 5" descr="20130517_081624.jpg"/>
          <p:cNvPicPr>
            <a:picLocks noChangeAspect="1"/>
          </p:cNvPicPr>
          <p:nvPr/>
        </p:nvPicPr>
        <p:blipFill>
          <a:blip r:embed="rId4" cstate="print"/>
          <a:stretch>
            <a:fillRect/>
          </a:stretch>
        </p:blipFill>
        <p:spPr>
          <a:xfrm>
            <a:off x="5922150" y="1005576"/>
            <a:ext cx="1620180" cy="1215135"/>
          </a:xfrm>
          <a:prstGeom prst="rect">
            <a:avLst/>
          </a:prstGeom>
        </p:spPr>
      </p:pic>
      <p:sp>
        <p:nvSpPr>
          <p:cNvPr id="8" name="ZoneTexte 7"/>
          <p:cNvSpPr txBox="1"/>
          <p:nvPr/>
        </p:nvSpPr>
        <p:spPr>
          <a:xfrm>
            <a:off x="2357754" y="303498"/>
            <a:ext cx="4428492" cy="692497"/>
          </a:xfrm>
          <a:prstGeom prst="rect">
            <a:avLst/>
          </a:prstGeom>
          <a:noFill/>
        </p:spPr>
        <p:txBody>
          <a:bodyPr wrap="square"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fr-FR" sz="1500" b="1" dirty="0">
                <a:solidFill>
                  <a:srgbClr val="595959"/>
                </a:solidFill>
                <a:latin typeface="+mj-lt"/>
                <a:ea typeface="+mj-ea"/>
                <a:cs typeface="+mj-cs"/>
              </a:rPr>
              <a:t>Panneaux conformes à Qualiroutes</a:t>
            </a:r>
          </a:p>
          <a:p>
            <a:pPr algn="ctr"/>
            <a:endParaRPr lang="fr-FR" sz="900" b="1" dirty="0">
              <a:solidFill>
                <a:srgbClr val="595959"/>
              </a:solidFill>
              <a:latin typeface="+mj-lt"/>
              <a:ea typeface="+mj-ea"/>
              <a:cs typeface="+mj-cs"/>
            </a:endParaRPr>
          </a:p>
          <a:p>
            <a:pPr algn="ctr"/>
            <a:r>
              <a:rPr lang="fr-FR" sz="1500" b="1" dirty="0">
                <a:solidFill>
                  <a:srgbClr val="FF0000"/>
                </a:solidFill>
                <a:latin typeface="+mj-lt"/>
                <a:ea typeface="+mj-ea"/>
                <a:cs typeface="+mj-cs"/>
              </a:rPr>
              <a:t>(+ chantiers sous Qualiroutes!)</a:t>
            </a:r>
            <a:endParaRPr lang="fr-BE" sz="1500" b="1" dirty="0">
              <a:solidFill>
                <a:srgbClr val="FF0000"/>
              </a:solidFill>
              <a:latin typeface="+mj-lt"/>
              <a:ea typeface="+mj-ea"/>
              <a:cs typeface="+mj-cs"/>
            </a:endParaRPr>
          </a:p>
        </p:txBody>
      </p:sp>
      <p:pic>
        <p:nvPicPr>
          <p:cNvPr id="7" name="Picture 2" descr="http://www.beauxvillages.be/QS3/FR/userfiles/logo_wallonie_definitif.jpg"/>
          <p:cNvPicPr>
            <a:picLocks noChangeAspect="1" noChangeArrowheads="1"/>
          </p:cNvPicPr>
          <p:nvPr/>
        </p:nvPicPr>
        <p:blipFill>
          <a:blip r:embed="rId5" cstate="print"/>
          <a:srcRect/>
          <a:stretch>
            <a:fillRect/>
          </a:stretch>
        </p:blipFill>
        <p:spPr bwMode="auto">
          <a:xfrm>
            <a:off x="7488324" y="195486"/>
            <a:ext cx="411510" cy="411510"/>
          </a:xfrm>
          <a:prstGeom prst="rect">
            <a:avLst/>
          </a:prstGeom>
          <a:noFill/>
        </p:spPr>
      </p:pic>
    </p:spTree>
    <p:extLst>
      <p:ext uri="{BB962C8B-B14F-4D97-AF65-F5344CB8AC3E}">
        <p14:creationId xmlns:p14="http://schemas.microsoft.com/office/powerpoint/2010/main" val="3303699269"/>
      </p:ext>
    </p:extLst>
  </p:cSld>
  <p:clrMapOvr>
    <a:masterClrMapping/>
  </p:clrMapOvr>
  <p:transition>
    <p:randomBa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39A3417-C6AB-428B-9D66-787851B7F817}"/>
              </a:ext>
            </a:extLst>
          </p:cNvPr>
          <p:cNvPicPr>
            <a:picLocks noChangeAspect="1"/>
          </p:cNvPicPr>
          <p:nvPr/>
        </p:nvPicPr>
        <p:blipFill>
          <a:blip r:embed="rId2"/>
          <a:stretch>
            <a:fillRect/>
          </a:stretch>
        </p:blipFill>
        <p:spPr>
          <a:xfrm>
            <a:off x="251521" y="1030892"/>
            <a:ext cx="4562726" cy="4146964"/>
          </a:xfrm>
          <a:prstGeom prst="rect">
            <a:avLst/>
          </a:prstGeom>
        </p:spPr>
      </p:pic>
      <p:sp>
        <p:nvSpPr>
          <p:cNvPr id="6" name="Titre 1">
            <a:extLst>
              <a:ext uri="{FF2B5EF4-FFF2-40B4-BE49-F238E27FC236}">
                <a16:creationId xmlns:a16="http://schemas.microsoft.com/office/drawing/2014/main" id="{C7F94DC5-F659-4430-917C-5352B366EED1}"/>
              </a:ext>
            </a:extLst>
          </p:cNvPr>
          <p:cNvSpPr>
            <a:spLocks noGrp="1"/>
          </p:cNvSpPr>
          <p:nvPr>
            <p:ph type="title"/>
          </p:nvPr>
        </p:nvSpPr>
        <p:spPr>
          <a:xfrm>
            <a:off x="553462" y="66950"/>
            <a:ext cx="7868840" cy="857250"/>
          </a:xfrm>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fr-BE" sz="3000" b="1" dirty="0">
                <a:solidFill>
                  <a:schemeClr val="tx1"/>
                </a:solidFill>
              </a:rPr>
              <a:t>Signalisation de chantier</a:t>
            </a:r>
            <a:br>
              <a:rPr lang="fr-BE" sz="7200" b="1" dirty="0"/>
            </a:br>
            <a:r>
              <a:rPr lang="fr-BE" dirty="0">
                <a:latin typeface="+mj-lt"/>
              </a:rPr>
              <a:t>AGW 16/12/2020</a:t>
            </a:r>
          </a:p>
        </p:txBody>
      </p:sp>
      <p:pic>
        <p:nvPicPr>
          <p:cNvPr id="7" name="Image 6">
            <a:extLst>
              <a:ext uri="{FF2B5EF4-FFF2-40B4-BE49-F238E27FC236}">
                <a16:creationId xmlns:a16="http://schemas.microsoft.com/office/drawing/2014/main" id="{B8BC9110-BCD5-4334-87A9-E9F272D180AE}"/>
              </a:ext>
            </a:extLst>
          </p:cNvPr>
          <p:cNvPicPr>
            <a:picLocks noChangeAspect="1"/>
          </p:cNvPicPr>
          <p:nvPr/>
        </p:nvPicPr>
        <p:blipFill>
          <a:blip r:embed="rId3"/>
          <a:stretch>
            <a:fillRect/>
          </a:stretch>
        </p:blipFill>
        <p:spPr>
          <a:xfrm>
            <a:off x="4355976" y="1582457"/>
            <a:ext cx="5075980" cy="2555425"/>
          </a:xfrm>
          <a:prstGeom prst="rect">
            <a:avLst/>
          </a:prstGeom>
        </p:spPr>
      </p:pic>
      <p:pic>
        <p:nvPicPr>
          <p:cNvPr id="9" name="Image 8">
            <a:extLst>
              <a:ext uri="{FF2B5EF4-FFF2-40B4-BE49-F238E27FC236}">
                <a16:creationId xmlns:a16="http://schemas.microsoft.com/office/drawing/2014/main" id="{58B27297-C2D2-4112-BC59-303C4DDB6133}"/>
              </a:ext>
            </a:extLst>
          </p:cNvPr>
          <p:cNvPicPr>
            <a:picLocks noChangeAspect="1"/>
          </p:cNvPicPr>
          <p:nvPr/>
        </p:nvPicPr>
        <p:blipFill>
          <a:blip r:embed="rId4"/>
          <a:stretch>
            <a:fillRect/>
          </a:stretch>
        </p:blipFill>
        <p:spPr>
          <a:xfrm>
            <a:off x="4814246" y="4232216"/>
            <a:ext cx="2021334" cy="927177"/>
          </a:xfrm>
          <a:prstGeom prst="rect">
            <a:avLst/>
          </a:prstGeom>
        </p:spPr>
      </p:pic>
    </p:spTree>
    <p:extLst>
      <p:ext uri="{BB962C8B-B14F-4D97-AF65-F5344CB8AC3E}">
        <p14:creationId xmlns:p14="http://schemas.microsoft.com/office/powerpoint/2010/main" val="1850623137"/>
      </p:ext>
    </p:extLst>
  </p:cSld>
  <p:clrMapOvr>
    <a:masterClrMapping/>
  </p:clrMapOvr>
  <p:transition>
    <p:randomBa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073371-A79B-48A8-93CD-D010868BC7D3}"/>
              </a:ext>
            </a:extLst>
          </p:cNvPr>
          <p:cNvSpPr>
            <a:spLocks noGrp="1"/>
          </p:cNvSpPr>
          <p:nvPr>
            <p:ph type="title"/>
          </p:nvPr>
        </p:nvSpPr>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endParaRPr lang="fr-BE"/>
          </a:p>
        </p:txBody>
      </p:sp>
      <p:sp>
        <p:nvSpPr>
          <p:cNvPr id="3" name="Espace réservé du contenu 2">
            <a:extLst>
              <a:ext uri="{FF2B5EF4-FFF2-40B4-BE49-F238E27FC236}">
                <a16:creationId xmlns:a16="http://schemas.microsoft.com/office/drawing/2014/main" id="{58F681F6-B4AB-490C-9184-1F4F7A3B20C1}"/>
              </a:ext>
            </a:extLst>
          </p:cNvPr>
          <p:cNvSpPr>
            <a:spLocks noGrp="1"/>
          </p:cNvSpPr>
          <p:nvPr>
            <p:ph sz="quarter" idx="15"/>
          </p:nvPr>
        </p:nvSpPr>
        <p:spPr/>
        <p:txBody>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endParaRPr lang="fr-BE" dirty="0"/>
          </a:p>
        </p:txBody>
      </p:sp>
      <p:pic>
        <p:nvPicPr>
          <p:cNvPr id="5" name="Image 4">
            <a:extLst>
              <a:ext uri="{FF2B5EF4-FFF2-40B4-BE49-F238E27FC236}">
                <a16:creationId xmlns:a16="http://schemas.microsoft.com/office/drawing/2014/main" id="{B437A972-A078-4EC7-9E38-7A4F6EDF9C95}"/>
              </a:ext>
            </a:extLst>
          </p:cNvPr>
          <p:cNvPicPr>
            <a:picLocks noChangeAspect="1"/>
          </p:cNvPicPr>
          <p:nvPr/>
        </p:nvPicPr>
        <p:blipFill>
          <a:blip r:embed="rId2"/>
          <a:stretch>
            <a:fillRect/>
          </a:stretch>
        </p:blipFill>
        <p:spPr>
          <a:xfrm>
            <a:off x="2678547" y="195486"/>
            <a:ext cx="3780951" cy="4574380"/>
          </a:xfrm>
          <a:prstGeom prst="rect">
            <a:avLst/>
          </a:prstGeom>
        </p:spPr>
      </p:pic>
    </p:spTree>
    <p:extLst>
      <p:ext uri="{BB962C8B-B14F-4D97-AF65-F5344CB8AC3E}">
        <p14:creationId xmlns:p14="http://schemas.microsoft.com/office/powerpoint/2010/main" val="354657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21113" y="2107800"/>
            <a:ext cx="7060578" cy="1544400"/>
          </a:xfrm>
        </p:spPr>
        <p:txBody>
          <a:bodyPr/>
          <a:lstStyle/>
          <a:p>
            <a:r>
              <a:rPr lang="fr-FR" dirty="0"/>
              <a:t>Direction des techniques routières</a:t>
            </a:r>
            <a:br>
              <a:rPr lang="fr-FR" dirty="0"/>
            </a:br>
            <a:br>
              <a:rPr lang="fr-FR" dirty="0"/>
            </a:br>
            <a:r>
              <a:rPr lang="fr-FR" dirty="0"/>
              <a:t>Cellule Laboratoire</a:t>
            </a:r>
          </a:p>
        </p:txBody>
      </p:sp>
    </p:spTree>
    <p:extLst>
      <p:ext uri="{BB962C8B-B14F-4D97-AF65-F5344CB8AC3E}">
        <p14:creationId xmlns:p14="http://schemas.microsoft.com/office/powerpoint/2010/main" val="1963027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D8FBA-655B-45EC-96A1-2EDF5450D60B}"/>
              </a:ext>
            </a:extLst>
          </p:cNvPr>
          <p:cNvSpPr>
            <a:spLocks noGrp="1"/>
          </p:cNvSpPr>
          <p:nvPr>
            <p:ph type="title"/>
          </p:nvPr>
        </p:nvSpPr>
        <p:spPr/>
        <p:txBody>
          <a:bodyPr/>
          <a:lstStyle/>
          <a:p>
            <a:r>
              <a:rPr lang="fr-BE" dirty="0"/>
              <a:t>Cellule Laboratoire</a:t>
            </a:r>
          </a:p>
        </p:txBody>
      </p:sp>
      <p:sp>
        <p:nvSpPr>
          <p:cNvPr id="3" name="Espace réservé du contenu 2">
            <a:extLst>
              <a:ext uri="{FF2B5EF4-FFF2-40B4-BE49-F238E27FC236}">
                <a16:creationId xmlns:a16="http://schemas.microsoft.com/office/drawing/2014/main" id="{230F92A6-0A58-45B2-858A-5713C70C4CBC}"/>
              </a:ext>
            </a:extLst>
          </p:cNvPr>
          <p:cNvSpPr>
            <a:spLocks noGrp="1"/>
          </p:cNvSpPr>
          <p:nvPr>
            <p:ph idx="1"/>
          </p:nvPr>
        </p:nvSpPr>
        <p:spPr>
          <a:xfrm>
            <a:off x="554182" y="893774"/>
            <a:ext cx="5190484" cy="3534225"/>
          </a:xfrm>
        </p:spPr>
        <p:txBody>
          <a:bodyPr>
            <a:normAutofit fontScale="70000" lnSpcReduction="20000"/>
          </a:bodyPr>
          <a:lstStyle/>
          <a:p>
            <a:pPr marL="0" indent="0">
              <a:buNone/>
            </a:pPr>
            <a:endParaRPr lang="fr-BE" b="1" dirty="0"/>
          </a:p>
          <a:p>
            <a:pPr>
              <a:buFontTx/>
              <a:buChar char="-"/>
            </a:pPr>
            <a:r>
              <a:rPr lang="fr-BE" dirty="0"/>
              <a:t>Validation de mélanges d’enrobés bitumineux</a:t>
            </a:r>
          </a:p>
          <a:p>
            <a:pPr marL="0" indent="0">
              <a:buNone/>
            </a:pPr>
            <a:endParaRPr lang="fr-BE" dirty="0"/>
          </a:p>
          <a:p>
            <a:pPr lvl="1">
              <a:buFontTx/>
              <a:buChar char="-"/>
            </a:pPr>
            <a:r>
              <a:rPr lang="fr-BE" dirty="0"/>
              <a:t>Théorique</a:t>
            </a:r>
          </a:p>
          <a:p>
            <a:pPr lvl="1">
              <a:buFontTx/>
              <a:buChar char="-"/>
            </a:pPr>
            <a:r>
              <a:rPr lang="fr-BE" dirty="0"/>
              <a:t>Etude réalisée par le labo pour valider les mélanges</a:t>
            </a:r>
          </a:p>
          <a:p>
            <a:pPr lvl="2">
              <a:buFontTx/>
              <a:buChar char="-"/>
            </a:pPr>
            <a:r>
              <a:rPr lang="fr-BE" sz="2000" dirty="0"/>
              <a:t>Enrobé bitumineux (et enrobés colorés)</a:t>
            </a:r>
          </a:p>
          <a:p>
            <a:pPr lvl="2">
              <a:buFontTx/>
              <a:buChar char="-"/>
            </a:pPr>
            <a:r>
              <a:rPr lang="fr-BE" sz="2000" dirty="0"/>
              <a:t>Enrobé stockable</a:t>
            </a:r>
          </a:p>
          <a:p>
            <a:pPr lvl="2">
              <a:buFontTx/>
              <a:buChar char="-"/>
            </a:pPr>
            <a:r>
              <a:rPr lang="fr-BE" sz="2000" dirty="0"/>
              <a:t>Asphalte coulé</a:t>
            </a:r>
          </a:p>
          <a:p>
            <a:pPr marL="0" indent="0">
              <a:buNone/>
            </a:pPr>
            <a:endParaRPr lang="fr-BE" b="1" dirty="0"/>
          </a:p>
          <a:p>
            <a:pPr>
              <a:buFontTx/>
              <a:buChar char="-"/>
            </a:pPr>
            <a:r>
              <a:rPr lang="fr-BE" dirty="0"/>
              <a:t>Essais pour les entreprises et pour les DT</a:t>
            </a:r>
          </a:p>
          <a:p>
            <a:pPr>
              <a:buFontTx/>
              <a:buChar char="-"/>
            </a:pPr>
            <a:endParaRPr lang="fr-BE" dirty="0"/>
          </a:p>
          <a:p>
            <a:pPr>
              <a:buFontTx/>
              <a:buChar char="-"/>
            </a:pPr>
            <a:r>
              <a:rPr lang="fr-BE" dirty="0"/>
              <a:t>Accréditation BELAC </a:t>
            </a:r>
            <a:r>
              <a:rPr lang="fr-BE" sz="2000" dirty="0"/>
              <a:t>(Teneur en liant, granulométrie, indentation, </a:t>
            </a:r>
            <a:r>
              <a:rPr lang="fr-BE" sz="2000" dirty="0" err="1"/>
              <a:t>pen</a:t>
            </a:r>
            <a:r>
              <a:rPr lang="fr-BE" sz="2000" dirty="0"/>
              <a:t>, A&amp;B)</a:t>
            </a:r>
          </a:p>
          <a:p>
            <a:pPr marL="0" indent="0">
              <a:buNone/>
            </a:pPr>
            <a:endParaRPr lang="fr-BE" dirty="0"/>
          </a:p>
          <a:p>
            <a:pPr marL="0" indent="0">
              <a:buNone/>
            </a:pPr>
            <a:endParaRPr lang="fr-BE" dirty="0"/>
          </a:p>
        </p:txBody>
      </p:sp>
    </p:spTree>
    <p:extLst>
      <p:ext uri="{BB962C8B-B14F-4D97-AF65-F5344CB8AC3E}">
        <p14:creationId xmlns:p14="http://schemas.microsoft.com/office/powerpoint/2010/main" val="1267387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D8FBA-655B-45EC-96A1-2EDF5450D60B}"/>
              </a:ext>
            </a:extLst>
          </p:cNvPr>
          <p:cNvSpPr>
            <a:spLocks noGrp="1"/>
          </p:cNvSpPr>
          <p:nvPr>
            <p:ph type="title"/>
          </p:nvPr>
        </p:nvSpPr>
        <p:spPr/>
        <p:txBody>
          <a:bodyPr/>
          <a:lstStyle/>
          <a:p>
            <a:r>
              <a:rPr lang="fr-BE" dirty="0"/>
              <a:t>Validation de mélanges</a:t>
            </a:r>
          </a:p>
        </p:txBody>
      </p:sp>
      <p:sp>
        <p:nvSpPr>
          <p:cNvPr id="3" name="Espace réservé du contenu 2">
            <a:extLst>
              <a:ext uri="{FF2B5EF4-FFF2-40B4-BE49-F238E27FC236}">
                <a16:creationId xmlns:a16="http://schemas.microsoft.com/office/drawing/2014/main" id="{230F92A6-0A58-45B2-858A-5713C70C4CBC}"/>
              </a:ext>
            </a:extLst>
          </p:cNvPr>
          <p:cNvSpPr>
            <a:spLocks noGrp="1"/>
          </p:cNvSpPr>
          <p:nvPr>
            <p:ph idx="1"/>
          </p:nvPr>
        </p:nvSpPr>
        <p:spPr>
          <a:xfrm>
            <a:off x="554182" y="893774"/>
            <a:ext cx="7868120" cy="3534225"/>
          </a:xfrm>
        </p:spPr>
        <p:txBody>
          <a:bodyPr>
            <a:normAutofit/>
          </a:bodyPr>
          <a:lstStyle/>
          <a:p>
            <a:pPr>
              <a:buFontTx/>
              <a:buChar char="-"/>
            </a:pPr>
            <a:r>
              <a:rPr lang="fr-BE" sz="1700" dirty="0"/>
              <a:t>Différents essais sont réalisés en vue d’une validation</a:t>
            </a:r>
          </a:p>
          <a:p>
            <a:pPr lvl="1">
              <a:buFontTx/>
              <a:buChar char="-"/>
            </a:pPr>
            <a:r>
              <a:rPr lang="fr-BE" sz="1400" dirty="0"/>
              <a:t>Liste des mélanges approuvés sur le site QC construction </a:t>
            </a:r>
          </a:p>
          <a:p>
            <a:pPr>
              <a:buFontTx/>
              <a:buChar char="-"/>
            </a:pPr>
            <a:endParaRPr lang="fr-BE" dirty="0"/>
          </a:p>
          <a:p>
            <a:pPr>
              <a:buFontTx/>
              <a:buChar char="-"/>
            </a:pPr>
            <a:r>
              <a:rPr lang="fr-BE" sz="1700" dirty="0"/>
              <a:t>Essais :</a:t>
            </a:r>
          </a:p>
          <a:p>
            <a:pPr lvl="1">
              <a:buFontTx/>
              <a:buChar char="-"/>
            </a:pPr>
            <a:r>
              <a:rPr lang="fr-BE" sz="1400" dirty="0"/>
              <a:t>Malaxage</a:t>
            </a:r>
          </a:p>
          <a:p>
            <a:pPr lvl="1">
              <a:buFontTx/>
              <a:buChar char="-"/>
            </a:pPr>
            <a:r>
              <a:rPr lang="fr-BE" sz="1400" dirty="0"/>
              <a:t>Orniérage</a:t>
            </a:r>
          </a:p>
          <a:p>
            <a:pPr lvl="1">
              <a:buFontTx/>
              <a:buChar char="-"/>
            </a:pPr>
            <a:r>
              <a:rPr lang="fr-BE" sz="1400" dirty="0"/>
              <a:t>Sensibilité à l’eau</a:t>
            </a:r>
          </a:p>
        </p:txBody>
      </p:sp>
      <p:pic>
        <p:nvPicPr>
          <p:cNvPr id="5" name="Image 4" descr="Une image contenant texte, intérieur, bleu, bureau&#10;&#10;Description générée automatiquement">
            <a:extLst>
              <a:ext uri="{FF2B5EF4-FFF2-40B4-BE49-F238E27FC236}">
                <a16:creationId xmlns:a16="http://schemas.microsoft.com/office/drawing/2014/main" id="{941D0840-ABCF-4BD1-960C-58BDC7CBB93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67841" y="2945624"/>
            <a:ext cx="1629429" cy="1629429"/>
          </a:xfrm>
          <a:prstGeom prst="rect">
            <a:avLst/>
          </a:prstGeom>
        </p:spPr>
      </p:pic>
      <p:pic>
        <p:nvPicPr>
          <p:cNvPr id="7" name="Image 6" descr="Une image contenant texte, plancher, rouge, intérieur&#10;&#10;Description générée automatiquement">
            <a:extLst>
              <a:ext uri="{FF2B5EF4-FFF2-40B4-BE49-F238E27FC236}">
                <a16:creationId xmlns:a16="http://schemas.microsoft.com/office/drawing/2014/main" id="{D1E66C6E-1668-4929-8AE2-041EB414A9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83695" y="2380406"/>
            <a:ext cx="2460068" cy="2460068"/>
          </a:xfrm>
          <a:prstGeom prst="rect">
            <a:avLst/>
          </a:prstGeom>
        </p:spPr>
      </p:pic>
      <p:pic>
        <p:nvPicPr>
          <p:cNvPr id="9" name="Image 8" descr="Une image contenant sale&#10;&#10;Description générée automatiquement">
            <a:extLst>
              <a:ext uri="{FF2B5EF4-FFF2-40B4-BE49-F238E27FC236}">
                <a16:creationId xmlns:a16="http://schemas.microsoft.com/office/drawing/2014/main" id="{A86DD1B0-B8A9-43C6-9A06-4178470CCD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62406" y="1806097"/>
            <a:ext cx="1796953" cy="1796953"/>
          </a:xfrm>
          <a:prstGeom prst="rect">
            <a:avLst/>
          </a:prstGeom>
        </p:spPr>
      </p:pic>
    </p:spTree>
    <p:extLst>
      <p:ext uri="{BB962C8B-B14F-4D97-AF65-F5344CB8AC3E}">
        <p14:creationId xmlns:p14="http://schemas.microsoft.com/office/powerpoint/2010/main" val="4113380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D8FBA-655B-45EC-96A1-2EDF5450D60B}"/>
              </a:ext>
            </a:extLst>
          </p:cNvPr>
          <p:cNvSpPr>
            <a:spLocks noGrp="1"/>
          </p:cNvSpPr>
          <p:nvPr>
            <p:ph type="title"/>
          </p:nvPr>
        </p:nvSpPr>
        <p:spPr/>
        <p:txBody>
          <a:bodyPr/>
          <a:lstStyle/>
          <a:p>
            <a:r>
              <a:rPr lang="fr-BE" dirty="0"/>
              <a:t>Validation de mélanges</a:t>
            </a:r>
          </a:p>
        </p:txBody>
      </p:sp>
      <p:sp>
        <p:nvSpPr>
          <p:cNvPr id="3" name="Espace réservé du contenu 2">
            <a:extLst>
              <a:ext uri="{FF2B5EF4-FFF2-40B4-BE49-F238E27FC236}">
                <a16:creationId xmlns:a16="http://schemas.microsoft.com/office/drawing/2014/main" id="{230F92A6-0A58-45B2-858A-5713C70C4CBC}"/>
              </a:ext>
            </a:extLst>
          </p:cNvPr>
          <p:cNvSpPr>
            <a:spLocks noGrp="1"/>
          </p:cNvSpPr>
          <p:nvPr>
            <p:ph idx="1"/>
          </p:nvPr>
        </p:nvSpPr>
        <p:spPr>
          <a:xfrm>
            <a:off x="554182" y="893774"/>
            <a:ext cx="7868120" cy="3534225"/>
          </a:xfrm>
        </p:spPr>
        <p:txBody>
          <a:bodyPr>
            <a:normAutofit/>
          </a:bodyPr>
          <a:lstStyle/>
          <a:p>
            <a:pPr>
              <a:buFontTx/>
              <a:buChar char="-"/>
            </a:pPr>
            <a:r>
              <a:rPr lang="fr-BE" sz="1700" dirty="0"/>
              <a:t>Essais (suite) :</a:t>
            </a:r>
          </a:p>
          <a:p>
            <a:pPr lvl="1">
              <a:buFontTx/>
              <a:buChar char="-"/>
            </a:pPr>
            <a:r>
              <a:rPr lang="fr-BE" sz="1400" dirty="0"/>
              <a:t>% vides PCG et Marshall</a:t>
            </a:r>
          </a:p>
          <a:p>
            <a:pPr lvl="1">
              <a:buFontTx/>
              <a:buChar char="-"/>
            </a:pPr>
            <a:r>
              <a:rPr lang="fr-BE" sz="1400" dirty="0"/>
              <a:t>Essais sur le liant (Pen, A&amp;B, Retour élastique)</a:t>
            </a:r>
          </a:p>
          <a:p>
            <a:pPr lvl="1">
              <a:buFontTx/>
              <a:buChar char="-"/>
            </a:pPr>
            <a:r>
              <a:rPr lang="fr-BE" sz="1400" dirty="0"/>
              <a:t>Granulométrie</a:t>
            </a:r>
          </a:p>
          <a:p>
            <a:pPr lvl="1">
              <a:buFontTx/>
              <a:buChar char="-"/>
            </a:pPr>
            <a:r>
              <a:rPr lang="fr-BE" sz="1400" dirty="0"/>
              <a:t>Teneur en liant</a:t>
            </a:r>
          </a:p>
          <a:p>
            <a:pPr lvl="1">
              <a:buFontTx/>
              <a:buChar char="-"/>
            </a:pPr>
            <a:r>
              <a:rPr lang="fr-BE" sz="1400" dirty="0"/>
              <a:t>Egouttage du liant (enrobés pierreux)</a:t>
            </a:r>
          </a:p>
          <a:p>
            <a:pPr lvl="1">
              <a:buFontTx/>
              <a:buChar char="-"/>
            </a:pPr>
            <a:r>
              <a:rPr lang="fr-BE" sz="1400" dirty="0" err="1"/>
              <a:t>Cantabro</a:t>
            </a:r>
            <a:r>
              <a:rPr lang="fr-BE" sz="1400" dirty="0"/>
              <a:t> (enrobé drainant)</a:t>
            </a:r>
          </a:p>
          <a:p>
            <a:pPr lvl="1">
              <a:buFontTx/>
              <a:buChar char="-"/>
            </a:pPr>
            <a:r>
              <a:rPr lang="fr-BE" sz="1400" dirty="0"/>
              <a:t>Colorimétrie (enrobés colorés)</a:t>
            </a:r>
          </a:p>
          <a:p>
            <a:pPr lvl="1">
              <a:buFontTx/>
              <a:buChar char="-"/>
            </a:pPr>
            <a:r>
              <a:rPr lang="fr-BE" sz="1400" dirty="0"/>
              <a:t>Indentation (asphalte coulé)</a:t>
            </a:r>
          </a:p>
          <a:p>
            <a:pPr lvl="1">
              <a:buFontTx/>
              <a:buChar char="-"/>
            </a:pPr>
            <a:r>
              <a:rPr lang="fr-BE" sz="1400" dirty="0"/>
              <a:t>Essais spécifiques enrobés stockables</a:t>
            </a:r>
          </a:p>
          <a:p>
            <a:pPr lvl="2">
              <a:buFontTx/>
              <a:buChar char="-"/>
            </a:pPr>
            <a:r>
              <a:rPr lang="fr-BE" sz="1200" dirty="0"/>
              <a:t>Stabilité</a:t>
            </a:r>
          </a:p>
          <a:p>
            <a:pPr lvl="2">
              <a:buFontTx/>
              <a:buChar char="-"/>
            </a:pPr>
            <a:r>
              <a:rPr lang="fr-BE" sz="1200" dirty="0"/>
              <a:t>Durcissement</a:t>
            </a:r>
          </a:p>
          <a:p>
            <a:pPr lvl="2">
              <a:buFontTx/>
              <a:buChar char="-"/>
            </a:pPr>
            <a:r>
              <a:rPr lang="fr-BE" sz="1200" dirty="0"/>
              <a:t>Résistance au </a:t>
            </a:r>
            <a:r>
              <a:rPr lang="fr-BE" sz="1200" dirty="0" err="1"/>
              <a:t>désenrobage</a:t>
            </a:r>
            <a:endParaRPr lang="fr-BE" sz="1200" dirty="0"/>
          </a:p>
          <a:p>
            <a:pPr marL="914400" lvl="2" indent="0">
              <a:buNone/>
            </a:pPr>
            <a:endParaRPr lang="fr-BE" sz="1200" dirty="0"/>
          </a:p>
        </p:txBody>
      </p:sp>
      <p:pic>
        <p:nvPicPr>
          <p:cNvPr id="10" name="Image 9" descr="Une image contenant appareil de cuisine, poubelle&#10;&#10;Description générée automatiquement">
            <a:extLst>
              <a:ext uri="{FF2B5EF4-FFF2-40B4-BE49-F238E27FC236}">
                <a16:creationId xmlns:a16="http://schemas.microsoft.com/office/drawing/2014/main" id="{CC96DCEA-FCA9-42B0-B684-4762216D9B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32616" y="888169"/>
            <a:ext cx="1614022" cy="1614022"/>
          </a:xfrm>
          <a:prstGeom prst="rect">
            <a:avLst/>
          </a:prstGeom>
        </p:spPr>
      </p:pic>
      <p:pic>
        <p:nvPicPr>
          <p:cNvPr id="12" name="Image 11" descr="Une image contenant texte, appareil de cuisine&#10;&#10;Description générée automatiquement">
            <a:extLst>
              <a:ext uri="{FF2B5EF4-FFF2-40B4-BE49-F238E27FC236}">
                <a16:creationId xmlns:a16="http://schemas.microsoft.com/office/drawing/2014/main" id="{E886C460-FA02-483C-A8E9-CC772EC850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93704" y="2517479"/>
            <a:ext cx="1720171" cy="1720171"/>
          </a:xfrm>
          <a:prstGeom prst="rect">
            <a:avLst/>
          </a:prstGeom>
        </p:spPr>
      </p:pic>
    </p:spTree>
    <p:extLst>
      <p:ext uri="{BB962C8B-B14F-4D97-AF65-F5344CB8AC3E}">
        <p14:creationId xmlns:p14="http://schemas.microsoft.com/office/powerpoint/2010/main" val="2360732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3616F2C-36D6-4E02-A61D-6CF3FAFC44F2}"/>
              </a:ext>
            </a:extLst>
          </p:cNvPr>
          <p:cNvSpPr>
            <a:spLocks noGrp="1"/>
          </p:cNvSpPr>
          <p:nvPr>
            <p:ph type="title"/>
          </p:nvPr>
        </p:nvSpPr>
        <p:spPr>
          <a:xfrm>
            <a:off x="554038" y="206375"/>
            <a:ext cx="7867650" cy="857250"/>
          </a:xfrm>
        </p:spPr>
        <p:txBody>
          <a:bodyPr/>
          <a:lstStyle/>
          <a:p>
            <a:r>
              <a:rPr lang="fr-BE" dirty="0"/>
              <a:t>Le labo de la DTR pour les DT</a:t>
            </a:r>
          </a:p>
        </p:txBody>
      </p:sp>
      <p:sp>
        <p:nvSpPr>
          <p:cNvPr id="5" name="Espace réservé du contenu 2">
            <a:extLst>
              <a:ext uri="{FF2B5EF4-FFF2-40B4-BE49-F238E27FC236}">
                <a16:creationId xmlns:a16="http://schemas.microsoft.com/office/drawing/2014/main" id="{FF5A32D2-71E7-422B-B442-F6BE96364305}"/>
              </a:ext>
            </a:extLst>
          </p:cNvPr>
          <p:cNvSpPr>
            <a:spLocks noGrp="1"/>
          </p:cNvSpPr>
          <p:nvPr>
            <p:ph idx="1"/>
          </p:nvPr>
        </p:nvSpPr>
        <p:spPr>
          <a:xfrm>
            <a:off x="554038" y="872083"/>
            <a:ext cx="7867650" cy="3227388"/>
          </a:xfrm>
        </p:spPr>
        <p:txBody>
          <a:bodyPr>
            <a:normAutofit fontScale="77500" lnSpcReduction="20000"/>
          </a:bodyPr>
          <a:lstStyle/>
          <a:p>
            <a:pPr marL="0" indent="0">
              <a:buNone/>
            </a:pPr>
            <a:endParaRPr lang="fr-BE" dirty="0"/>
          </a:p>
          <a:p>
            <a:pPr>
              <a:buFontTx/>
              <a:buChar char="-"/>
            </a:pPr>
            <a:r>
              <a:rPr lang="fr-BE" sz="1900" dirty="0"/>
              <a:t>Essais (et contre-essais)</a:t>
            </a:r>
          </a:p>
          <a:p>
            <a:pPr lvl="1">
              <a:buFontTx/>
              <a:buChar char="-"/>
            </a:pPr>
            <a:r>
              <a:rPr lang="fr-BE" sz="1500" dirty="0"/>
              <a:t>Compacité relative</a:t>
            </a:r>
          </a:p>
          <a:p>
            <a:pPr lvl="1">
              <a:buFontTx/>
              <a:buChar char="-"/>
            </a:pPr>
            <a:r>
              <a:rPr lang="fr-BE" sz="1500" dirty="0"/>
              <a:t>% vides</a:t>
            </a:r>
          </a:p>
          <a:p>
            <a:pPr lvl="1">
              <a:buFontTx/>
              <a:buChar char="-"/>
            </a:pPr>
            <a:r>
              <a:rPr lang="fr-BE" sz="1500" dirty="0"/>
              <a:t>Teneur ne liant (*)</a:t>
            </a:r>
          </a:p>
          <a:p>
            <a:pPr lvl="1">
              <a:buFontTx/>
              <a:buChar char="-"/>
            </a:pPr>
            <a:r>
              <a:rPr lang="fr-BE" sz="1500" dirty="0"/>
              <a:t>Granulométrie (*) </a:t>
            </a:r>
          </a:p>
          <a:p>
            <a:pPr lvl="1">
              <a:buFontTx/>
              <a:buChar char="-"/>
            </a:pPr>
            <a:r>
              <a:rPr lang="fr-BE" sz="1500" dirty="0"/>
              <a:t>Pen, A&amp;B (*)</a:t>
            </a:r>
          </a:p>
          <a:p>
            <a:pPr lvl="1">
              <a:buFontTx/>
              <a:buChar char="-"/>
            </a:pPr>
            <a:r>
              <a:rPr lang="fr-BE" sz="1500" dirty="0"/>
              <a:t>Orniérage (essais de « rattrapage »)</a:t>
            </a:r>
          </a:p>
          <a:p>
            <a:pPr lvl="1">
              <a:buFontTx/>
              <a:buChar char="-"/>
            </a:pPr>
            <a:r>
              <a:rPr lang="fr-BE" sz="1500" dirty="0"/>
              <a:t>Essais Micro-</a:t>
            </a:r>
            <a:r>
              <a:rPr lang="fr-BE" sz="1500" dirty="0" err="1"/>
              <a:t>Deval</a:t>
            </a:r>
            <a:r>
              <a:rPr lang="fr-BE" sz="1500" dirty="0"/>
              <a:t> et Los Angeles (sous-fondation et fondation)</a:t>
            </a:r>
          </a:p>
          <a:p>
            <a:pPr lvl="1">
              <a:buFontTx/>
              <a:buChar char="-"/>
            </a:pPr>
            <a:r>
              <a:rPr lang="fr-BE" sz="1500" dirty="0"/>
              <a:t>Indentation</a:t>
            </a:r>
          </a:p>
          <a:p>
            <a:pPr lvl="1">
              <a:buFontTx/>
              <a:buChar char="-"/>
            </a:pPr>
            <a:r>
              <a:rPr lang="fr-BE" sz="1500" dirty="0"/>
              <a:t>Colorimétrie, SRT.</a:t>
            </a:r>
          </a:p>
          <a:p>
            <a:pPr marL="1371600" lvl="3" indent="0">
              <a:buNone/>
            </a:pPr>
            <a:r>
              <a:rPr lang="fr-BE" sz="1100" dirty="0"/>
              <a:t>(*) accrédité actuellement</a:t>
            </a:r>
          </a:p>
          <a:p>
            <a:pPr>
              <a:buFontTx/>
              <a:buChar char="-"/>
            </a:pPr>
            <a:endParaRPr lang="fr-BE" sz="1900" dirty="0"/>
          </a:p>
          <a:p>
            <a:pPr>
              <a:buFontTx/>
              <a:buChar char="-"/>
            </a:pPr>
            <a:r>
              <a:rPr lang="fr-BE" sz="1900" dirty="0"/>
              <a:t>Fiches techniques de produits</a:t>
            </a:r>
          </a:p>
          <a:p>
            <a:pPr>
              <a:buFontTx/>
              <a:buChar char="-"/>
            </a:pPr>
            <a:r>
              <a:rPr lang="fr-BE" sz="1900" dirty="0"/>
              <a:t>Marché des essais : La DTR le centralise  en contact avec les cellules qualités</a:t>
            </a:r>
          </a:p>
          <a:p>
            <a:pPr>
              <a:buFontTx/>
              <a:buChar char="-"/>
            </a:pPr>
            <a:endParaRPr lang="fr-BE" sz="1900" dirty="0"/>
          </a:p>
          <a:p>
            <a:pPr marL="457200" lvl="1" indent="0">
              <a:buNone/>
            </a:pPr>
            <a:endParaRPr lang="fr-BE" dirty="0"/>
          </a:p>
          <a:p>
            <a:pPr>
              <a:buFontTx/>
              <a:buChar char="-"/>
            </a:pPr>
            <a:endParaRPr lang="fr-BE" dirty="0"/>
          </a:p>
        </p:txBody>
      </p:sp>
    </p:spTree>
    <p:extLst>
      <p:ext uri="{BB962C8B-B14F-4D97-AF65-F5344CB8AC3E}">
        <p14:creationId xmlns:p14="http://schemas.microsoft.com/office/powerpoint/2010/main" val="2231417753"/>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1241</TotalTime>
  <Words>1977</Words>
  <Application>Microsoft Office PowerPoint</Application>
  <PresentationFormat>Affichage à l'écran (16:9)</PresentationFormat>
  <Paragraphs>388</Paragraphs>
  <Slides>42</Slides>
  <Notes>9</Notes>
  <HiddenSlides>0</HiddenSlides>
  <MMClips>0</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42</vt:i4>
      </vt:variant>
    </vt:vector>
  </HeadingPairs>
  <TitlesOfParts>
    <vt:vector size="52" baseType="lpstr">
      <vt:lpstr>Arial</vt:lpstr>
      <vt:lpstr>Calibri</vt:lpstr>
      <vt:lpstr>Century Gothic</vt:lpstr>
      <vt:lpstr>Myriad Pro</vt:lpstr>
      <vt:lpstr>Times New Roman</vt:lpstr>
      <vt:lpstr>Verdana</vt:lpstr>
      <vt:lpstr>Wingdings</vt:lpstr>
      <vt:lpstr>Thème Office</vt:lpstr>
      <vt:lpstr>Thème Office</vt:lpstr>
      <vt:lpstr>Thème Office</vt:lpstr>
      <vt:lpstr>La Direction des Techniques routières</vt:lpstr>
      <vt:lpstr>Activités des quatre cellules</vt:lpstr>
      <vt:lpstr>http://qc.spw.wallonie.be/</vt:lpstr>
      <vt:lpstr>CCT Qualiroutes</vt:lpstr>
      <vt:lpstr>Direction des techniques routières  Cellule Laboratoire</vt:lpstr>
      <vt:lpstr>Cellule Laboratoire</vt:lpstr>
      <vt:lpstr>Validation de mélanges</vt:lpstr>
      <vt:lpstr>Validation de mélanges</vt:lpstr>
      <vt:lpstr>Le labo de la DTR pour les DT</vt:lpstr>
      <vt:lpstr>Cellule Labo</vt:lpstr>
      <vt:lpstr>Auscultation</vt:lpstr>
      <vt:lpstr>Présentation PowerPoint</vt:lpstr>
      <vt:lpstr>Présentation PowerPoint</vt:lpstr>
      <vt:lpstr>Présentation PowerPoint</vt:lpstr>
      <vt:lpstr>Déroulement des essais contractuels</vt:lpstr>
      <vt:lpstr>Essais systématiques</vt:lpstr>
      <vt:lpstr>Présentation PowerPoint</vt:lpstr>
      <vt:lpstr>Essais systématiques</vt:lpstr>
      <vt:lpstr>Présentation PowerPoint</vt:lpstr>
      <vt:lpstr>Essais systématiques</vt:lpstr>
      <vt:lpstr>Déroulement des essais systématiques:</vt:lpstr>
      <vt:lpstr>Présentation PowerPoint</vt:lpstr>
      <vt:lpstr>Essais sur échantillons prélevés (carottes)</vt:lpstr>
      <vt:lpstr>Présentation PowerPoint</vt:lpstr>
      <vt:lpstr>Numéros Utiles:   SECRETARIAT: Martine HENKENS: 067 28 33 34 Christophe KALECINSKI : 067 28 33 33 (Responsable)  Mireille JACOBS: 067 28 33 65 (Forages) Hadjira BOULGHALEGH : 067 28 33 04 (BDR) Bilal IDAN: 067 28 33 47 (Cellule Technique)</vt:lpstr>
      <vt:lpstr>Direction des techniques routières  Cellule Expertises</vt:lpstr>
      <vt:lpstr>Cellule Expertises</vt:lpstr>
      <vt:lpstr>Cellule Expertises</vt:lpstr>
      <vt:lpstr>Cellule Expertises</vt:lpstr>
      <vt:lpstr>Cellule Expertises</vt:lpstr>
      <vt:lpstr>Cellule Expertises</vt:lpstr>
      <vt:lpstr> Présentation du département DESG aux nouveaux ingénieurs  au SPW-M&amp;I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Signalisation de chantier AGW 16/12/2020</vt:lpstr>
      <vt:lpstr>Présentation PowerPoint</vt:lpstr>
    </vt:vector>
  </TitlesOfParts>
  <Company>Service public de Wallonie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Jean-Sébastien Cornélis</dc:creator>
  <cp:lastModifiedBy>IDAN Bilal</cp:lastModifiedBy>
  <cp:revision>45</cp:revision>
  <dcterms:created xsi:type="dcterms:W3CDTF">2017-06-20T09:48:45Z</dcterms:created>
  <dcterms:modified xsi:type="dcterms:W3CDTF">2022-11-16T13:30:17Z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7a477d1-147d-4e34-b5e3-7b26d2f44870_Enabled">
    <vt:lpwstr>true</vt:lpwstr>
  </property>
  <property fmtid="{D5CDD505-2E9C-101B-9397-08002B2CF9AE}" pid="3" name="MSIP_Label_97a477d1-147d-4e34-b5e3-7b26d2f44870_SetDate">
    <vt:lpwstr>2022-10-13T08:19:23Z</vt:lpwstr>
  </property>
  <property fmtid="{D5CDD505-2E9C-101B-9397-08002B2CF9AE}" pid="4" name="MSIP_Label_97a477d1-147d-4e34-b5e3-7b26d2f44870_Method">
    <vt:lpwstr>Standard</vt:lpwstr>
  </property>
  <property fmtid="{D5CDD505-2E9C-101B-9397-08002B2CF9AE}" pid="5" name="MSIP_Label_97a477d1-147d-4e34-b5e3-7b26d2f44870_Name">
    <vt:lpwstr>97a477d1-147d-4e34-b5e3-7b26d2f44870</vt:lpwstr>
  </property>
  <property fmtid="{D5CDD505-2E9C-101B-9397-08002B2CF9AE}" pid="6" name="MSIP_Label_97a477d1-147d-4e34-b5e3-7b26d2f44870_SiteId">
    <vt:lpwstr>1f816a84-7aa6-4a56-b22a-7b3452fa8681</vt:lpwstr>
  </property>
  <property fmtid="{D5CDD505-2E9C-101B-9397-08002B2CF9AE}" pid="7" name="MSIP_Label_97a477d1-147d-4e34-b5e3-7b26d2f44870_ActionId">
    <vt:lpwstr>9d09b8ea-3b69-41df-9cf2-746deb596d43</vt:lpwstr>
  </property>
  <property fmtid="{D5CDD505-2E9C-101B-9397-08002B2CF9AE}" pid="8" name="MSIP_Label_97a477d1-147d-4e34-b5e3-7b26d2f44870_ContentBits">
    <vt:lpwstr>0</vt:lpwstr>
  </property>
</Properties>
</file>