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274" r:id="rId5"/>
    <p:sldId id="284" r:id="rId6"/>
    <p:sldId id="285" r:id="rId7"/>
    <p:sldId id="286" r:id="rId8"/>
    <p:sldId id="287" r:id="rId9"/>
    <p:sldId id="288" r:id="rId10"/>
    <p:sldId id="289" r:id="rId11"/>
    <p:sldId id="266" r:id="rId12"/>
    <p:sldId id="290" r:id="rId13"/>
    <p:sldId id="260" r:id="rId14"/>
    <p:sldId id="262" r:id="rId15"/>
    <p:sldId id="276" r:id="rId16"/>
    <p:sldId id="277" r:id="rId17"/>
    <p:sldId id="281" r:id="rId18"/>
    <p:sldId id="282" r:id="rId19"/>
    <p:sldId id="279" r:id="rId20"/>
    <p:sldId id="283" r:id="rId21"/>
    <p:sldId id="291" r:id="rId22"/>
    <p:sldId id="292" r:id="rId23"/>
    <p:sldId id="264" r:id="rId24"/>
    <p:sldId id="293" r:id="rId25"/>
    <p:sldId id="294" r:id="rId26"/>
    <p:sldId id="272" r:id="rId27"/>
    <p:sldId id="267" r:id="rId28"/>
    <p:sldId id="295" r:id="rId29"/>
    <p:sldId id="296" r:id="rId30"/>
    <p:sldId id="297" r:id="rId31"/>
    <p:sldId id="298" r:id="rId32"/>
    <p:sldId id="270" r:id="rId33"/>
    <p:sldId id="271" r:id="rId34"/>
    <p:sldId id="275" r:id="rId3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C5B1"/>
    <a:srgbClr val="2B8979"/>
    <a:srgbClr val="3366FF"/>
    <a:srgbClr val="0071B9"/>
    <a:srgbClr val="F9B000"/>
    <a:srgbClr val="A10E2F"/>
    <a:srgbClr val="002D59"/>
    <a:srgbClr val="89898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8" d="100"/>
          <a:sy n="58" d="100"/>
        </p:scale>
        <p:origin x="1056" y="3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Nombre de collaborateurs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E56-4C18-95FC-A778C995D8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E56-4C18-95FC-A778C995D8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E56-4C18-95FC-A778C995D8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E56-4C18-95FC-A778C995D8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E56-4C18-95FC-A778C995D8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21-48A1-9D37-BF919BC48CB6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0E21-48A1-9D37-BF919BC48CB6}"/>
              </c:ext>
            </c:extLst>
          </c:dPt>
          <c:dPt>
            <c:idx val="7"/>
            <c:bubble3D val="0"/>
            <c:explosion val="1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21-48A1-9D37-BF919BC48CB6}"/>
              </c:ext>
            </c:extLst>
          </c:dPt>
          <c:dLbls>
            <c:dLbl>
              <c:idx val="5"/>
              <c:layout>
                <c:manualLayout>
                  <c:x val="4.0142134385106922E-2"/>
                  <c:y val="7.44641275983191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21-48A1-9D37-BF919BC48CB6}"/>
                </c:ext>
              </c:extLst>
            </c:dLbl>
            <c:dLbl>
              <c:idx val="6"/>
              <c:layout>
                <c:manualLayout>
                  <c:x val="2.9917562989111465E-2"/>
                  <c:y val="8.01581213743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21-48A1-9D37-BF919BC48C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Feuil1!$A$2:$A$9</c:f>
              <c:strCache>
                <c:ptCount val="8"/>
                <c:pt idx="0">
                  <c:v>Ingénieurs &amp; Géologues</c:v>
                </c:pt>
                <c:pt idx="1">
                  <c:v>Personnel de terrain</c:v>
                </c:pt>
                <c:pt idx="2">
                  <c:v>Contrôleurs de chantier</c:v>
                </c:pt>
                <c:pt idx="3">
                  <c:v>Laborants</c:v>
                </c:pt>
                <c:pt idx="4">
                  <c:v>Personnel administratif</c:v>
                </c:pt>
                <c:pt idx="5">
                  <c:v>Gradué en construction</c:v>
                </c:pt>
                <c:pt idx="6">
                  <c:v>Dessinateur</c:v>
                </c:pt>
                <c:pt idx="7">
                  <c:v>Directrice</c:v>
                </c:pt>
              </c:strCache>
            </c:strRef>
          </c:cat>
          <c:val>
            <c:numRef>
              <c:f>Feuil1!$B$2:$B$9</c:f>
              <c:numCache>
                <c:formatCode>General</c:formatCode>
                <c:ptCount val="8"/>
                <c:pt idx="0">
                  <c:v>6</c:v>
                </c:pt>
                <c:pt idx="1">
                  <c:v>7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21-48A1-9D37-BF919BC48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800620561511972"/>
          <c:y val="0"/>
          <c:w val="0.4289390923686569"/>
          <c:h val="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87169A-2A1B-4925-ACC9-CBE518B1302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7677D447-B2BC-4793-9356-DEB51ECC8F5B}">
      <dgm:prSet phldrT="[Texte]"/>
      <dgm:spPr>
        <a:solidFill>
          <a:srgbClr val="2B8979"/>
        </a:solidFill>
      </dgm:spPr>
      <dgm:t>
        <a:bodyPr/>
        <a:lstStyle/>
        <a:p>
          <a:r>
            <a:rPr lang="fr-BE" dirty="0"/>
            <a:t>Consultation des données disponibles</a:t>
          </a:r>
        </a:p>
      </dgm:t>
    </dgm:pt>
    <dgm:pt modelId="{E25A54AA-A021-4F8F-83BA-A0A3AF39879A}" type="parTrans" cxnId="{3A3F46F0-1F37-4217-9ECF-52A2A1F1FB20}">
      <dgm:prSet/>
      <dgm:spPr/>
      <dgm:t>
        <a:bodyPr/>
        <a:lstStyle/>
        <a:p>
          <a:endParaRPr lang="fr-BE"/>
        </a:p>
      </dgm:t>
    </dgm:pt>
    <dgm:pt modelId="{0ACB53B6-1C06-4E20-BE23-4869CB1462A0}" type="sibTrans" cxnId="{3A3F46F0-1F37-4217-9ECF-52A2A1F1FB20}">
      <dgm:prSet/>
      <dgm:spPr/>
      <dgm:t>
        <a:bodyPr/>
        <a:lstStyle/>
        <a:p>
          <a:endParaRPr lang="fr-BE"/>
        </a:p>
      </dgm:t>
    </dgm:pt>
    <dgm:pt modelId="{227469B9-E811-49E7-8C61-EFBF67AD7B5D}">
      <dgm:prSet phldrT="[Texte]"/>
      <dgm:spPr>
        <a:solidFill>
          <a:srgbClr val="49C5B1"/>
        </a:solidFill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dirty="0"/>
            <a:t>Conception de la campagne géotechnique</a:t>
          </a:r>
        </a:p>
        <a:p>
          <a:pPr marL="0" lvl="0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dirty="0"/>
        </a:p>
      </dgm:t>
    </dgm:pt>
    <dgm:pt modelId="{273606E6-A9E8-4B57-A501-ADD44F21E054}" type="parTrans" cxnId="{33580AD4-B0CC-4708-AC78-4B37CAD839DC}">
      <dgm:prSet/>
      <dgm:spPr/>
      <dgm:t>
        <a:bodyPr/>
        <a:lstStyle/>
        <a:p>
          <a:endParaRPr lang="fr-BE"/>
        </a:p>
      </dgm:t>
    </dgm:pt>
    <dgm:pt modelId="{FA29D996-5B4B-4A63-A51A-2D6965674652}" type="sibTrans" cxnId="{33580AD4-B0CC-4708-AC78-4B37CAD839DC}">
      <dgm:prSet/>
      <dgm:spPr/>
      <dgm:t>
        <a:bodyPr/>
        <a:lstStyle/>
        <a:p>
          <a:endParaRPr lang="fr-BE"/>
        </a:p>
      </dgm:t>
    </dgm:pt>
    <dgm:pt modelId="{27DE1CBD-3E48-43A3-A508-B03F06C87A15}">
      <dgm:prSet phldrT="[Texte]"/>
      <dgm:spPr>
        <a:solidFill>
          <a:srgbClr val="2B8979"/>
        </a:solidFill>
      </dgm:spPr>
      <dgm:t>
        <a:bodyPr/>
        <a:lstStyle/>
        <a:p>
          <a:r>
            <a:rPr lang="fr-BE" dirty="0"/>
            <a:t>Réalisation de la campagne géotechnique</a:t>
          </a:r>
        </a:p>
      </dgm:t>
    </dgm:pt>
    <dgm:pt modelId="{5156A487-D9C5-409A-8463-71DF3C87FDF5}" type="parTrans" cxnId="{BFD82374-E079-4BB9-BB45-CCC154776585}">
      <dgm:prSet/>
      <dgm:spPr/>
      <dgm:t>
        <a:bodyPr/>
        <a:lstStyle/>
        <a:p>
          <a:endParaRPr lang="fr-BE"/>
        </a:p>
      </dgm:t>
    </dgm:pt>
    <dgm:pt modelId="{08217317-A324-4FF9-9EE7-6DF9A523B7E9}" type="sibTrans" cxnId="{BFD82374-E079-4BB9-BB45-CCC154776585}">
      <dgm:prSet/>
      <dgm:spPr/>
      <dgm:t>
        <a:bodyPr/>
        <a:lstStyle/>
        <a:p>
          <a:endParaRPr lang="fr-BE"/>
        </a:p>
      </dgm:t>
    </dgm:pt>
    <dgm:pt modelId="{9E909745-26D3-4662-9655-AEE6F55A09E1}">
      <dgm:prSet phldrT="[Texte]"/>
      <dgm:spPr>
        <a:solidFill>
          <a:srgbClr val="49C5B1"/>
        </a:solidFill>
      </dgm:spPr>
      <dgm:t>
        <a:bodyPr/>
        <a:lstStyle/>
        <a:p>
          <a:r>
            <a:rPr lang="fr-BE" dirty="0"/>
            <a:t>Encodage des résultats</a:t>
          </a:r>
        </a:p>
      </dgm:t>
    </dgm:pt>
    <dgm:pt modelId="{E04AE742-F8A3-4A64-8224-7032592F236B}" type="parTrans" cxnId="{056AA5DE-4B39-4A98-8093-CB3B3E7BF67F}">
      <dgm:prSet/>
      <dgm:spPr/>
      <dgm:t>
        <a:bodyPr/>
        <a:lstStyle/>
        <a:p>
          <a:endParaRPr lang="fr-BE"/>
        </a:p>
      </dgm:t>
    </dgm:pt>
    <dgm:pt modelId="{83EDE0FC-A366-4F20-A4B5-59BBC221626B}" type="sibTrans" cxnId="{056AA5DE-4B39-4A98-8093-CB3B3E7BF67F}">
      <dgm:prSet/>
      <dgm:spPr/>
      <dgm:t>
        <a:bodyPr/>
        <a:lstStyle/>
        <a:p>
          <a:endParaRPr lang="fr-BE"/>
        </a:p>
      </dgm:t>
    </dgm:pt>
    <dgm:pt modelId="{6A3B057D-84E1-4BA2-9BB7-92D86EE77BEF}">
      <dgm:prSet phldrT="[Texte]"/>
      <dgm:spPr>
        <a:solidFill>
          <a:srgbClr val="2B8979"/>
        </a:solidFill>
      </dgm:spPr>
      <dgm:t>
        <a:bodyPr/>
        <a:lstStyle/>
        <a:p>
          <a:r>
            <a:rPr lang="fr-BE" dirty="0"/>
            <a:t>Interprétation des résultats</a:t>
          </a:r>
        </a:p>
      </dgm:t>
    </dgm:pt>
    <dgm:pt modelId="{500D8735-4B0B-4DC8-853A-DC89F56FBE87}" type="parTrans" cxnId="{AE57D6C9-9066-4D48-8C90-00B2DA1CE50D}">
      <dgm:prSet/>
      <dgm:spPr/>
      <dgm:t>
        <a:bodyPr/>
        <a:lstStyle/>
        <a:p>
          <a:endParaRPr lang="fr-BE"/>
        </a:p>
      </dgm:t>
    </dgm:pt>
    <dgm:pt modelId="{4FBD1BCC-21FE-4822-9D05-5F05545CB82F}" type="sibTrans" cxnId="{AE57D6C9-9066-4D48-8C90-00B2DA1CE50D}">
      <dgm:prSet/>
      <dgm:spPr/>
      <dgm:t>
        <a:bodyPr/>
        <a:lstStyle/>
        <a:p>
          <a:endParaRPr lang="fr-BE"/>
        </a:p>
      </dgm:t>
    </dgm:pt>
    <dgm:pt modelId="{036E16F3-DE6E-488B-9E92-38E3D26F0FB3}">
      <dgm:prSet/>
      <dgm:spPr>
        <a:solidFill>
          <a:srgbClr val="49C5B1"/>
        </a:solidFill>
      </dgm:spPr>
      <dgm:t>
        <a:bodyPr/>
        <a:lstStyle/>
        <a:p>
          <a:r>
            <a:rPr lang="fr-BE" dirty="0"/>
            <a:t>Rédaction d’un </a:t>
          </a:r>
          <a:r>
            <a:rPr lang="fr-BE" dirty="0" err="1"/>
            <a:t>pv</a:t>
          </a:r>
          <a:r>
            <a:rPr lang="fr-BE" dirty="0"/>
            <a:t> </a:t>
          </a:r>
        </a:p>
      </dgm:t>
    </dgm:pt>
    <dgm:pt modelId="{187AA1F5-9347-48D7-AF5A-98BED8B65A1C}" type="parTrans" cxnId="{02916BB5-F12C-4DD3-855A-ED2177BA056C}">
      <dgm:prSet/>
      <dgm:spPr/>
      <dgm:t>
        <a:bodyPr/>
        <a:lstStyle/>
        <a:p>
          <a:endParaRPr lang="fr-BE"/>
        </a:p>
      </dgm:t>
    </dgm:pt>
    <dgm:pt modelId="{5E797D50-158F-49F9-9F25-CA8F8BE14C5E}" type="sibTrans" cxnId="{02916BB5-F12C-4DD3-855A-ED2177BA056C}">
      <dgm:prSet/>
      <dgm:spPr/>
      <dgm:t>
        <a:bodyPr/>
        <a:lstStyle/>
        <a:p>
          <a:endParaRPr lang="fr-BE"/>
        </a:p>
      </dgm:t>
    </dgm:pt>
    <dgm:pt modelId="{138396C7-8B82-4776-8EE7-3C74F38F8AB0}" type="pres">
      <dgm:prSet presAssocID="{C387169A-2A1B-4925-ACC9-CBE518B13029}" presName="Name0" presStyleCnt="0">
        <dgm:presLayoutVars>
          <dgm:dir/>
          <dgm:animLvl val="lvl"/>
          <dgm:resizeHandles val="exact"/>
        </dgm:presLayoutVars>
      </dgm:prSet>
      <dgm:spPr/>
    </dgm:pt>
    <dgm:pt modelId="{60494319-6866-45A4-A4EC-47BAFE7EAB81}" type="pres">
      <dgm:prSet presAssocID="{7677D447-B2BC-4793-9356-DEB51ECC8F5B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F7D64557-2E37-48E9-B628-08585882594B}" type="pres">
      <dgm:prSet presAssocID="{0ACB53B6-1C06-4E20-BE23-4869CB1462A0}" presName="parTxOnlySpace" presStyleCnt="0"/>
      <dgm:spPr/>
    </dgm:pt>
    <dgm:pt modelId="{24F549DD-7D1D-40D9-9EFB-8A3252684EE1}" type="pres">
      <dgm:prSet presAssocID="{227469B9-E811-49E7-8C61-EFBF67AD7B5D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8AF3830A-C4A4-4D52-9FFE-4C4C25B5DCF6}" type="pres">
      <dgm:prSet presAssocID="{FA29D996-5B4B-4A63-A51A-2D6965674652}" presName="parTxOnlySpace" presStyleCnt="0"/>
      <dgm:spPr/>
    </dgm:pt>
    <dgm:pt modelId="{ADDC92BA-085D-442F-BACE-C1EE4CF53BE0}" type="pres">
      <dgm:prSet presAssocID="{27DE1CBD-3E48-43A3-A508-B03F06C87A15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C11D9D8-9C26-4FDD-9B26-0CF080BFED15}" type="pres">
      <dgm:prSet presAssocID="{08217317-A324-4FF9-9EE7-6DF9A523B7E9}" presName="parTxOnlySpace" presStyleCnt="0"/>
      <dgm:spPr/>
    </dgm:pt>
    <dgm:pt modelId="{D68C2A29-336C-4741-9132-1784431A122A}" type="pres">
      <dgm:prSet presAssocID="{9E909745-26D3-4662-9655-AEE6F55A09E1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0FD23A80-DA4E-4AD7-872F-08D82255BF00}" type="pres">
      <dgm:prSet presAssocID="{83EDE0FC-A366-4F20-A4B5-59BBC221626B}" presName="parTxOnlySpace" presStyleCnt="0"/>
      <dgm:spPr/>
    </dgm:pt>
    <dgm:pt modelId="{BB6CB9D0-A7F3-4BA9-919F-D2E9FBE562A6}" type="pres">
      <dgm:prSet presAssocID="{6A3B057D-84E1-4BA2-9BB7-92D86EE77BEF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D49EDC53-2176-4743-88A6-9D9E5E7B5F63}" type="pres">
      <dgm:prSet presAssocID="{4FBD1BCC-21FE-4822-9D05-5F05545CB82F}" presName="parTxOnlySpace" presStyleCnt="0"/>
      <dgm:spPr/>
    </dgm:pt>
    <dgm:pt modelId="{580C6871-6875-4FD9-AD07-EB86DCE7CCC0}" type="pres">
      <dgm:prSet presAssocID="{036E16F3-DE6E-488B-9E92-38E3D26F0FB3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8FF9021D-3AF5-4675-A576-3E58418FF193}" type="presOf" srcId="{227469B9-E811-49E7-8C61-EFBF67AD7B5D}" destId="{24F549DD-7D1D-40D9-9EFB-8A3252684EE1}" srcOrd="0" destOrd="0" presId="urn:microsoft.com/office/officeart/2005/8/layout/chevron1"/>
    <dgm:cxn modelId="{2467B766-6E15-406B-825D-8F81D08F0405}" type="presOf" srcId="{27DE1CBD-3E48-43A3-A508-B03F06C87A15}" destId="{ADDC92BA-085D-442F-BACE-C1EE4CF53BE0}" srcOrd="0" destOrd="0" presId="urn:microsoft.com/office/officeart/2005/8/layout/chevron1"/>
    <dgm:cxn modelId="{8E8ADD4C-B411-43D0-A4F3-CAA57F12295E}" type="presOf" srcId="{6A3B057D-84E1-4BA2-9BB7-92D86EE77BEF}" destId="{BB6CB9D0-A7F3-4BA9-919F-D2E9FBE562A6}" srcOrd="0" destOrd="0" presId="urn:microsoft.com/office/officeart/2005/8/layout/chevron1"/>
    <dgm:cxn modelId="{851E0052-59AA-4037-B5DE-FEE569BBEB2A}" type="presOf" srcId="{036E16F3-DE6E-488B-9E92-38E3D26F0FB3}" destId="{580C6871-6875-4FD9-AD07-EB86DCE7CCC0}" srcOrd="0" destOrd="0" presId="urn:microsoft.com/office/officeart/2005/8/layout/chevron1"/>
    <dgm:cxn modelId="{BFD82374-E079-4BB9-BB45-CCC154776585}" srcId="{C387169A-2A1B-4925-ACC9-CBE518B13029}" destId="{27DE1CBD-3E48-43A3-A508-B03F06C87A15}" srcOrd="2" destOrd="0" parTransId="{5156A487-D9C5-409A-8463-71DF3C87FDF5}" sibTransId="{08217317-A324-4FF9-9EE7-6DF9A523B7E9}"/>
    <dgm:cxn modelId="{7D6ACBA7-522C-49DE-8230-33C0D58A82CB}" type="presOf" srcId="{7677D447-B2BC-4793-9356-DEB51ECC8F5B}" destId="{60494319-6866-45A4-A4EC-47BAFE7EAB81}" srcOrd="0" destOrd="0" presId="urn:microsoft.com/office/officeart/2005/8/layout/chevron1"/>
    <dgm:cxn modelId="{651B1AB0-23AD-445A-B41F-C89ACF73DB93}" type="presOf" srcId="{9E909745-26D3-4662-9655-AEE6F55A09E1}" destId="{D68C2A29-336C-4741-9132-1784431A122A}" srcOrd="0" destOrd="0" presId="urn:microsoft.com/office/officeart/2005/8/layout/chevron1"/>
    <dgm:cxn modelId="{02916BB5-F12C-4DD3-855A-ED2177BA056C}" srcId="{C387169A-2A1B-4925-ACC9-CBE518B13029}" destId="{036E16F3-DE6E-488B-9E92-38E3D26F0FB3}" srcOrd="5" destOrd="0" parTransId="{187AA1F5-9347-48D7-AF5A-98BED8B65A1C}" sibTransId="{5E797D50-158F-49F9-9F25-CA8F8BE14C5E}"/>
    <dgm:cxn modelId="{AE57D6C9-9066-4D48-8C90-00B2DA1CE50D}" srcId="{C387169A-2A1B-4925-ACC9-CBE518B13029}" destId="{6A3B057D-84E1-4BA2-9BB7-92D86EE77BEF}" srcOrd="4" destOrd="0" parTransId="{500D8735-4B0B-4DC8-853A-DC89F56FBE87}" sibTransId="{4FBD1BCC-21FE-4822-9D05-5F05545CB82F}"/>
    <dgm:cxn modelId="{33580AD4-B0CC-4708-AC78-4B37CAD839DC}" srcId="{C387169A-2A1B-4925-ACC9-CBE518B13029}" destId="{227469B9-E811-49E7-8C61-EFBF67AD7B5D}" srcOrd="1" destOrd="0" parTransId="{273606E6-A9E8-4B57-A501-ADD44F21E054}" sibTransId="{FA29D996-5B4B-4A63-A51A-2D6965674652}"/>
    <dgm:cxn modelId="{78A58ADB-0B03-4F65-9A44-47177C3AC324}" type="presOf" srcId="{C387169A-2A1B-4925-ACC9-CBE518B13029}" destId="{138396C7-8B82-4776-8EE7-3C74F38F8AB0}" srcOrd="0" destOrd="0" presId="urn:microsoft.com/office/officeart/2005/8/layout/chevron1"/>
    <dgm:cxn modelId="{056AA5DE-4B39-4A98-8093-CB3B3E7BF67F}" srcId="{C387169A-2A1B-4925-ACC9-CBE518B13029}" destId="{9E909745-26D3-4662-9655-AEE6F55A09E1}" srcOrd="3" destOrd="0" parTransId="{E04AE742-F8A3-4A64-8224-7032592F236B}" sibTransId="{83EDE0FC-A366-4F20-A4B5-59BBC221626B}"/>
    <dgm:cxn modelId="{3A3F46F0-1F37-4217-9ECF-52A2A1F1FB20}" srcId="{C387169A-2A1B-4925-ACC9-CBE518B13029}" destId="{7677D447-B2BC-4793-9356-DEB51ECC8F5B}" srcOrd="0" destOrd="0" parTransId="{E25A54AA-A021-4F8F-83BA-A0A3AF39879A}" sibTransId="{0ACB53B6-1C06-4E20-BE23-4869CB1462A0}"/>
    <dgm:cxn modelId="{370F796E-89B0-4E08-865F-4F2C020FA8FC}" type="presParOf" srcId="{138396C7-8B82-4776-8EE7-3C74F38F8AB0}" destId="{60494319-6866-45A4-A4EC-47BAFE7EAB81}" srcOrd="0" destOrd="0" presId="urn:microsoft.com/office/officeart/2005/8/layout/chevron1"/>
    <dgm:cxn modelId="{184BF581-ADFD-4317-964A-4C124B43FC78}" type="presParOf" srcId="{138396C7-8B82-4776-8EE7-3C74F38F8AB0}" destId="{F7D64557-2E37-48E9-B628-08585882594B}" srcOrd="1" destOrd="0" presId="urn:microsoft.com/office/officeart/2005/8/layout/chevron1"/>
    <dgm:cxn modelId="{35B77A04-166B-4664-8CEA-1FDCAF0BC9EA}" type="presParOf" srcId="{138396C7-8B82-4776-8EE7-3C74F38F8AB0}" destId="{24F549DD-7D1D-40D9-9EFB-8A3252684EE1}" srcOrd="2" destOrd="0" presId="urn:microsoft.com/office/officeart/2005/8/layout/chevron1"/>
    <dgm:cxn modelId="{0458886F-ECAD-4835-91DC-DF0555507319}" type="presParOf" srcId="{138396C7-8B82-4776-8EE7-3C74F38F8AB0}" destId="{8AF3830A-C4A4-4D52-9FFE-4C4C25B5DCF6}" srcOrd="3" destOrd="0" presId="urn:microsoft.com/office/officeart/2005/8/layout/chevron1"/>
    <dgm:cxn modelId="{F37809C3-0CC7-4BB7-880F-166C6F89A122}" type="presParOf" srcId="{138396C7-8B82-4776-8EE7-3C74F38F8AB0}" destId="{ADDC92BA-085D-442F-BACE-C1EE4CF53BE0}" srcOrd="4" destOrd="0" presId="urn:microsoft.com/office/officeart/2005/8/layout/chevron1"/>
    <dgm:cxn modelId="{8A74B91B-29EB-42B5-95A7-B03428B02C15}" type="presParOf" srcId="{138396C7-8B82-4776-8EE7-3C74F38F8AB0}" destId="{AC11D9D8-9C26-4FDD-9B26-0CF080BFED15}" srcOrd="5" destOrd="0" presId="urn:microsoft.com/office/officeart/2005/8/layout/chevron1"/>
    <dgm:cxn modelId="{DF3D4B04-BA70-42A9-AB2A-C9F47E982657}" type="presParOf" srcId="{138396C7-8B82-4776-8EE7-3C74F38F8AB0}" destId="{D68C2A29-336C-4741-9132-1784431A122A}" srcOrd="6" destOrd="0" presId="urn:microsoft.com/office/officeart/2005/8/layout/chevron1"/>
    <dgm:cxn modelId="{AF73A5A4-22CE-4070-8212-37AFCE34CE11}" type="presParOf" srcId="{138396C7-8B82-4776-8EE7-3C74F38F8AB0}" destId="{0FD23A80-DA4E-4AD7-872F-08D82255BF00}" srcOrd="7" destOrd="0" presId="urn:microsoft.com/office/officeart/2005/8/layout/chevron1"/>
    <dgm:cxn modelId="{B69DF12E-6EEF-4C44-840C-0651DE63FB1D}" type="presParOf" srcId="{138396C7-8B82-4776-8EE7-3C74F38F8AB0}" destId="{BB6CB9D0-A7F3-4BA9-919F-D2E9FBE562A6}" srcOrd="8" destOrd="0" presId="urn:microsoft.com/office/officeart/2005/8/layout/chevron1"/>
    <dgm:cxn modelId="{EB90FB2C-F1E7-4C8B-A958-8B2254E263A3}" type="presParOf" srcId="{138396C7-8B82-4776-8EE7-3C74F38F8AB0}" destId="{D49EDC53-2176-4743-88A6-9D9E5E7B5F63}" srcOrd="9" destOrd="0" presId="urn:microsoft.com/office/officeart/2005/8/layout/chevron1"/>
    <dgm:cxn modelId="{2742D145-1CFC-431A-A0EA-94090050220A}" type="presParOf" srcId="{138396C7-8B82-4776-8EE7-3C74F38F8AB0}" destId="{580C6871-6875-4FD9-AD07-EB86DCE7CCC0}" srcOrd="1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494319-6866-45A4-A4EC-47BAFE7EAB81}">
      <dsp:nvSpPr>
        <dsp:cNvPr id="0" name=""/>
        <dsp:cNvSpPr/>
      </dsp:nvSpPr>
      <dsp:spPr>
        <a:xfrm>
          <a:off x="3841" y="1327877"/>
          <a:ext cx="1429084" cy="571633"/>
        </a:xfrm>
        <a:prstGeom prst="chevron">
          <a:avLst/>
        </a:prstGeom>
        <a:solidFill>
          <a:srgbClr val="2B89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Consultation des données disponibles</a:t>
          </a:r>
        </a:p>
      </dsp:txBody>
      <dsp:txXfrm>
        <a:off x="289658" y="1327877"/>
        <a:ext cx="857451" cy="571633"/>
      </dsp:txXfrm>
    </dsp:sp>
    <dsp:sp modelId="{24F549DD-7D1D-40D9-9EFB-8A3252684EE1}">
      <dsp:nvSpPr>
        <dsp:cNvPr id="0" name=""/>
        <dsp:cNvSpPr/>
      </dsp:nvSpPr>
      <dsp:spPr>
        <a:xfrm>
          <a:off x="1290018" y="1327877"/>
          <a:ext cx="1429084" cy="571633"/>
        </a:xfrm>
        <a:prstGeom prst="chevron">
          <a:avLst/>
        </a:prstGeom>
        <a:solidFill>
          <a:srgbClr val="49C5B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fr-BE" sz="900" kern="1200" dirty="0"/>
            <a:t>Conception de la campagne géotechnique</a:t>
          </a:r>
        </a:p>
        <a:p>
          <a:pPr marL="0"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900" kern="1200" dirty="0"/>
        </a:p>
      </dsp:txBody>
      <dsp:txXfrm>
        <a:off x="1575835" y="1327877"/>
        <a:ext cx="857451" cy="571633"/>
      </dsp:txXfrm>
    </dsp:sp>
    <dsp:sp modelId="{ADDC92BA-085D-442F-BACE-C1EE4CF53BE0}">
      <dsp:nvSpPr>
        <dsp:cNvPr id="0" name=""/>
        <dsp:cNvSpPr/>
      </dsp:nvSpPr>
      <dsp:spPr>
        <a:xfrm>
          <a:off x="2576194" y="1327877"/>
          <a:ext cx="1429084" cy="571633"/>
        </a:xfrm>
        <a:prstGeom prst="chevron">
          <a:avLst/>
        </a:prstGeom>
        <a:solidFill>
          <a:srgbClr val="2B89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Réalisation de la campagne géotechnique</a:t>
          </a:r>
        </a:p>
      </dsp:txBody>
      <dsp:txXfrm>
        <a:off x="2862011" y="1327877"/>
        <a:ext cx="857451" cy="571633"/>
      </dsp:txXfrm>
    </dsp:sp>
    <dsp:sp modelId="{D68C2A29-336C-4741-9132-1784431A122A}">
      <dsp:nvSpPr>
        <dsp:cNvPr id="0" name=""/>
        <dsp:cNvSpPr/>
      </dsp:nvSpPr>
      <dsp:spPr>
        <a:xfrm>
          <a:off x="3862370" y="1327877"/>
          <a:ext cx="1429084" cy="571633"/>
        </a:xfrm>
        <a:prstGeom prst="chevron">
          <a:avLst/>
        </a:prstGeom>
        <a:solidFill>
          <a:srgbClr val="49C5B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Encodage des résultats</a:t>
          </a:r>
        </a:p>
      </dsp:txBody>
      <dsp:txXfrm>
        <a:off x="4148187" y="1327877"/>
        <a:ext cx="857451" cy="571633"/>
      </dsp:txXfrm>
    </dsp:sp>
    <dsp:sp modelId="{BB6CB9D0-A7F3-4BA9-919F-D2E9FBE562A6}">
      <dsp:nvSpPr>
        <dsp:cNvPr id="0" name=""/>
        <dsp:cNvSpPr/>
      </dsp:nvSpPr>
      <dsp:spPr>
        <a:xfrm>
          <a:off x="5148547" y="1327877"/>
          <a:ext cx="1429084" cy="571633"/>
        </a:xfrm>
        <a:prstGeom prst="chevron">
          <a:avLst/>
        </a:prstGeom>
        <a:solidFill>
          <a:srgbClr val="2B897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Interprétation des résultats</a:t>
          </a:r>
        </a:p>
      </dsp:txBody>
      <dsp:txXfrm>
        <a:off x="5434364" y="1327877"/>
        <a:ext cx="857451" cy="571633"/>
      </dsp:txXfrm>
    </dsp:sp>
    <dsp:sp modelId="{580C6871-6875-4FD9-AD07-EB86DCE7CCC0}">
      <dsp:nvSpPr>
        <dsp:cNvPr id="0" name=""/>
        <dsp:cNvSpPr/>
      </dsp:nvSpPr>
      <dsp:spPr>
        <a:xfrm>
          <a:off x="6434723" y="1327877"/>
          <a:ext cx="1429084" cy="571633"/>
        </a:xfrm>
        <a:prstGeom prst="chevron">
          <a:avLst/>
        </a:prstGeom>
        <a:solidFill>
          <a:srgbClr val="49C5B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005" tIns="12002" rIns="12002" bIns="12002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900" kern="1200" dirty="0"/>
            <a:t>Rédaction d’un </a:t>
          </a:r>
          <a:r>
            <a:rPr lang="fr-BE" sz="900" kern="1200" dirty="0" err="1"/>
            <a:t>pv</a:t>
          </a:r>
          <a:r>
            <a:rPr lang="fr-BE" sz="900" kern="1200" dirty="0"/>
            <a:t> </a:t>
          </a:r>
        </a:p>
      </dsp:txBody>
      <dsp:txXfrm>
        <a:off x="6720540" y="1327877"/>
        <a:ext cx="857451" cy="571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EB07DE-0584-49D9-A6D5-24512D0B277A}" type="datetimeFigureOut">
              <a:rPr lang="fr-BE" smtClean="0"/>
              <a:t>08/11/2022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8F9289-4FDF-436B-B5B3-32C262E2DDAA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2668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61428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Bruno et Marc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9552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Equipé de façon similaire , chenillard plus mobile dans endroits étroits,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08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Bruno et Marc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19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Bruno et Marc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55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Bruno et Marc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072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Thierry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984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Piezo</a:t>
            </a:r>
            <a:r>
              <a:rPr lang="fr-BE" dirty="0"/>
              <a:t>, débits: </a:t>
            </a:r>
            <a:r>
              <a:rPr lang="fr-BE" dirty="0" err="1"/>
              <a:t>alexis</a:t>
            </a:r>
            <a:r>
              <a:rPr lang="fr-BE" dirty="0"/>
              <a:t> // </a:t>
            </a:r>
            <a:r>
              <a:rPr lang="fr-BE" dirty="0" err="1"/>
              <a:t>inclino</a:t>
            </a:r>
            <a:r>
              <a:rPr lang="fr-BE" dirty="0"/>
              <a:t>, </a:t>
            </a:r>
            <a:r>
              <a:rPr lang="fr-BE" dirty="0" err="1"/>
              <a:t>piezo</a:t>
            </a:r>
            <a:r>
              <a:rPr lang="fr-BE" dirty="0"/>
              <a:t>: </a:t>
            </a:r>
            <a:r>
              <a:rPr lang="fr-BE" dirty="0" err="1"/>
              <a:t>baltha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970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Piezo</a:t>
            </a:r>
            <a:r>
              <a:rPr lang="fr-BE" dirty="0"/>
              <a:t>, débits: </a:t>
            </a:r>
            <a:r>
              <a:rPr lang="fr-BE" dirty="0" err="1"/>
              <a:t>alexis</a:t>
            </a:r>
            <a:r>
              <a:rPr lang="fr-BE" dirty="0"/>
              <a:t> // </a:t>
            </a:r>
            <a:r>
              <a:rPr lang="fr-BE" dirty="0" err="1"/>
              <a:t>inclino</a:t>
            </a:r>
            <a:r>
              <a:rPr lang="fr-BE" dirty="0"/>
              <a:t>, </a:t>
            </a:r>
            <a:r>
              <a:rPr lang="fr-BE" dirty="0" err="1"/>
              <a:t>piezo</a:t>
            </a:r>
            <a:r>
              <a:rPr lang="fr-BE" dirty="0"/>
              <a:t>: </a:t>
            </a:r>
            <a:r>
              <a:rPr lang="fr-BE" dirty="0" err="1"/>
              <a:t>baltha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982583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Piezo</a:t>
            </a:r>
            <a:r>
              <a:rPr lang="fr-BE" dirty="0"/>
              <a:t>, débits: </a:t>
            </a:r>
            <a:r>
              <a:rPr lang="fr-BE" dirty="0" err="1"/>
              <a:t>alexis</a:t>
            </a:r>
            <a:r>
              <a:rPr lang="fr-BE" dirty="0"/>
              <a:t> // </a:t>
            </a:r>
            <a:r>
              <a:rPr lang="fr-BE" dirty="0" err="1"/>
              <a:t>inclino</a:t>
            </a:r>
            <a:r>
              <a:rPr lang="fr-BE" dirty="0"/>
              <a:t>, </a:t>
            </a:r>
            <a:r>
              <a:rPr lang="fr-BE" dirty="0" err="1"/>
              <a:t>piezo</a:t>
            </a:r>
            <a:r>
              <a:rPr lang="fr-BE" dirty="0"/>
              <a:t>: </a:t>
            </a:r>
            <a:r>
              <a:rPr lang="fr-BE" dirty="0" err="1"/>
              <a:t>baltha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26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98131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Piezo</a:t>
            </a:r>
            <a:r>
              <a:rPr lang="fr-BE" dirty="0"/>
              <a:t>, débits: </a:t>
            </a:r>
            <a:r>
              <a:rPr lang="fr-BE" dirty="0" err="1"/>
              <a:t>alexis</a:t>
            </a:r>
            <a:r>
              <a:rPr lang="fr-BE" dirty="0"/>
              <a:t> // </a:t>
            </a:r>
            <a:r>
              <a:rPr lang="fr-BE" dirty="0" err="1"/>
              <a:t>inclino</a:t>
            </a:r>
            <a:r>
              <a:rPr lang="fr-BE" dirty="0"/>
              <a:t>, </a:t>
            </a:r>
            <a:r>
              <a:rPr lang="fr-BE" dirty="0" err="1"/>
              <a:t>piezo</a:t>
            </a:r>
            <a:r>
              <a:rPr lang="fr-BE" dirty="0"/>
              <a:t>: </a:t>
            </a:r>
            <a:r>
              <a:rPr lang="fr-BE" dirty="0" err="1"/>
              <a:t>baltha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65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43154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/>
              <a:t>Piezo</a:t>
            </a:r>
            <a:r>
              <a:rPr lang="fr-BE" dirty="0"/>
              <a:t>, débits: </a:t>
            </a:r>
            <a:r>
              <a:rPr lang="fr-BE" dirty="0" err="1"/>
              <a:t>alexis</a:t>
            </a:r>
            <a:r>
              <a:rPr lang="fr-BE" dirty="0"/>
              <a:t> // </a:t>
            </a:r>
            <a:r>
              <a:rPr lang="fr-BE" dirty="0" err="1"/>
              <a:t>inclino</a:t>
            </a:r>
            <a:r>
              <a:rPr lang="fr-BE" dirty="0"/>
              <a:t>, </a:t>
            </a:r>
            <a:r>
              <a:rPr lang="fr-BE" dirty="0" err="1"/>
              <a:t>piezo</a:t>
            </a:r>
            <a:r>
              <a:rPr lang="fr-BE" dirty="0"/>
              <a:t>: </a:t>
            </a:r>
            <a:r>
              <a:rPr lang="fr-BE" dirty="0" err="1"/>
              <a:t>baltha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9604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Simon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814088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Simon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16633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Simon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9587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543398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631607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34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50925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0517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Autre version avec ma photo.</a:t>
            </a:r>
          </a:p>
        </p:txBody>
      </p:sp>
    </p:spTree>
    <p:extLst>
      <p:ext uri="{BB962C8B-B14F-4D97-AF65-F5344CB8AC3E}">
        <p14:creationId xmlns:p14="http://schemas.microsoft.com/office/powerpoint/2010/main" val="1583361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17720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Geoffrey et Laure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51540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Geoffrey et Laure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5780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FT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8F9289-4FDF-436B-B5B3-32C262E2DDAA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91179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Bruno et Marc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8F9289-4FDF-436B-B5B3-32C262E2DDA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94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882289" cy="2160000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0" y="4248000"/>
            <a:ext cx="307878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62364" y="2880000"/>
            <a:ext cx="7060578" cy="1544400"/>
          </a:xfrm>
        </p:spPr>
        <p:txBody>
          <a:bodyPr anchor="t">
            <a:normAutofit/>
          </a:bodyPr>
          <a:lstStyle>
            <a:lvl1pPr algn="l">
              <a:defRPr sz="3000" b="1">
                <a:solidFill>
                  <a:srgbClr val="49C5B1"/>
                </a:solidFill>
              </a:defRPr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8422942" y="459551"/>
            <a:ext cx="721058" cy="900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8666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6621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22337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F1A8C95-C954-4212-AFFE-FDA6914F3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20469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600" b="1" cap="all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5007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54182" y="1156643"/>
            <a:ext cx="3741498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156643"/>
            <a:ext cx="3774102" cy="254555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683131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10053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08/11/2022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58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08/11/2022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61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EB6A17-D7A4-3049-9C0B-80302430D2B0}" type="datetimeFigureOut">
              <a:rPr lang="fr-FR" smtClean="0"/>
              <a:t>08/11/2022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E794143-8163-F543-A4DC-FC997488DC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623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95069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43500"/>
            <a:ext cx="2867623" cy="900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54182" y="1200150"/>
            <a:ext cx="7868120" cy="3227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8" name="Espace réservé de la date 3"/>
          <p:cNvSpPr txBox="1">
            <a:spLocks/>
          </p:cNvSpPr>
          <p:nvPr userDrawn="1"/>
        </p:nvSpPr>
        <p:spPr>
          <a:xfrm>
            <a:off x="8422302" y="216000"/>
            <a:ext cx="505698" cy="243452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r" defTabSz="457200" rtl="0" eaLnBrk="1" latinLnBrk="0" hangingPunct="1"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794143-8163-F543-A4DC-FC997488DC9F}" type="slidenum">
              <a:rPr lang="fr-FR" sz="1200" b="1" smtClean="0">
                <a:solidFill>
                  <a:srgbClr val="898989"/>
                </a:solidFill>
              </a:rPr>
              <a:pPr/>
              <a:t>‹N°›</a:t>
            </a:fld>
            <a:endParaRPr lang="fr-FR" sz="1200" b="1" dirty="0">
              <a:solidFill>
                <a:srgbClr val="898989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>
            <a:off x="8244000" y="4963500"/>
            <a:ext cx="900000" cy="180000"/>
          </a:xfrm>
          <a:prstGeom prst="rect">
            <a:avLst/>
          </a:prstGeom>
          <a:solidFill>
            <a:srgbClr val="49C5B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" name="ZoneTexte 12"/>
          <p:cNvSpPr txBox="1">
            <a:spLocks noChangeArrowheads="1"/>
          </p:cNvSpPr>
          <p:nvPr userDrawn="1"/>
        </p:nvSpPr>
        <p:spPr bwMode="auto">
          <a:xfrm>
            <a:off x="0" y="4649500"/>
            <a:ext cx="80640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fr-FR" sz="1200" b="1" spc="-50" dirty="0">
                <a:solidFill>
                  <a:srgbClr val="000000"/>
                </a:solidFill>
                <a:latin typeface="Arial" charset="0"/>
                <a:cs typeface="Arial" charset="0"/>
              </a:rPr>
              <a:t>Service public de Wallonie</a:t>
            </a:r>
            <a:r>
              <a:rPr lang="en-GB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1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|</a:t>
            </a:r>
            <a:r>
              <a:rPr lang="fr-FR" sz="1200" b="1" kern="1200" spc="-50" dirty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fr-FR" sz="1200" b="1" kern="1200" spc="-50" dirty="0">
                <a:solidFill>
                  <a:srgbClr val="49C5B1"/>
                </a:solidFill>
                <a:effectLst/>
                <a:latin typeface="Arial"/>
                <a:ea typeface="ＭＳ Ｐゴシック" charset="0"/>
                <a:cs typeface="Arial"/>
              </a:rPr>
              <a:t>SPW Mobilité et Infrastructures</a:t>
            </a:r>
            <a:endParaRPr lang="fr-FR" sz="1200" b="1" spc="-50" dirty="0">
              <a:solidFill>
                <a:srgbClr val="49C5B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485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rgbClr val="49C5B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0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fr-FR" sz="3600" dirty="0"/>
              <a:t>Direction de la Géotechnique</a:t>
            </a:r>
            <a:br>
              <a:rPr lang="fr-FR" dirty="0"/>
            </a:br>
            <a:br>
              <a:rPr lang="fr-FR" dirty="0"/>
            </a:br>
            <a:r>
              <a:rPr lang="fr-FR" sz="1600" dirty="0">
                <a:solidFill>
                  <a:schemeClr val="tx1"/>
                </a:solidFill>
              </a:rPr>
              <a:t>Ir Frédérique THEWISSEN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56F1DF-BC21-49BD-BC3F-65B831AD3A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508" y="641910"/>
            <a:ext cx="835253" cy="83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027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ECE54C7-84D6-4683-8093-EFB8B61F8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230" y="1063230"/>
            <a:ext cx="7797071" cy="3364770"/>
          </a:xfrm>
        </p:spPr>
        <p:txBody>
          <a:bodyPr/>
          <a:lstStyle/>
          <a:p>
            <a:pPr marL="0" indent="0">
              <a:buNone/>
            </a:pPr>
            <a:r>
              <a:rPr lang="fr-BE" sz="2000" u="sng" dirty="0"/>
              <a:t>Remblais renforcés</a:t>
            </a:r>
            <a:r>
              <a:rPr lang="fr-BE" sz="2000" dirty="0"/>
              <a:t> :</a:t>
            </a:r>
          </a:p>
          <a:p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833FF6C6-6AFA-45A1-9467-C338CEE6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DDB641A-F32D-4E56-A351-73A5F9173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843" y="1711594"/>
            <a:ext cx="3152711" cy="246314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9DC4D08-6930-4AC5-883E-EBD59EEED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2122" y="1711594"/>
            <a:ext cx="3300612" cy="24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45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192141B-E7CB-4690-BF27-3C87907C6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u="sng" dirty="0"/>
              <a:t>Tirants d’ancrage</a:t>
            </a:r>
            <a:r>
              <a:rPr lang="fr-BE" sz="2000" dirty="0"/>
              <a:t> :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5102865-E7E7-48E9-A1DD-5E4AEEE4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A22F0DC-8C5D-4749-A8B6-3337A93F60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1448" y="1757267"/>
            <a:ext cx="1918243" cy="255765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1341DC6-84B8-4A87-AB1B-E76DF39E43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7566" y="1757267"/>
            <a:ext cx="3836486" cy="255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64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08B4099-B516-4FC9-B1F9-928920FC5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u="sng" dirty="0"/>
              <a:t>Fond de coffre de chaussée traité ou renforcé </a:t>
            </a:r>
            <a:r>
              <a:rPr lang="fr-BE" sz="2000" dirty="0"/>
              <a:t>(géotextile de traction) 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1C087AC-B4FF-40F3-9724-66F3F441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44A958-31DD-4ABA-9B87-85168A9DD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086630"/>
            <a:ext cx="3685520" cy="2073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2F5862-DC57-43D1-A6EF-C03E09C1A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697" y="2086631"/>
            <a:ext cx="3687343" cy="20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57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B52BEA2-DDD6-45E0-8E00-E99DC661E1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000" dirty="0"/>
              <a:t>La DGEO s’occupe de la :</a:t>
            </a:r>
          </a:p>
          <a:p>
            <a:pPr marL="457200" indent="-457200">
              <a:buFont typeface="+mj-lt"/>
              <a:buAutoNum type="arabicPeriod"/>
            </a:pPr>
            <a:r>
              <a:rPr lang="fr-BE" sz="1600" dirty="0"/>
              <a:t>Vérification des NDC d’ouvrages géotechniques</a:t>
            </a:r>
          </a:p>
          <a:p>
            <a:pPr marL="457200" indent="-457200">
              <a:buFont typeface="+mj-lt"/>
              <a:buAutoNum type="arabicPeriod"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r>
              <a:rPr lang="fr-BE" sz="1600" dirty="0"/>
              <a:t>2.     Vérification des NDC d’un talus/remblai</a:t>
            </a:r>
          </a:p>
          <a:p>
            <a:pPr marL="457200" indent="-457200">
              <a:buFont typeface="+mj-lt"/>
              <a:buAutoNum type="arabicPeriod"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endParaRPr lang="fr-BE" sz="1600" dirty="0"/>
          </a:p>
          <a:p>
            <a:pPr marL="0" indent="0">
              <a:buNone/>
            </a:pPr>
            <a:r>
              <a:rPr lang="fr-BE" sz="1600" dirty="0"/>
              <a:t>3.     Vérification des PE d’ouvrages géotechniques</a:t>
            </a:r>
          </a:p>
          <a:p>
            <a:pPr marL="457200" indent="-457200">
              <a:buFont typeface="+mj-lt"/>
              <a:buAutoNum type="arabicPeriod"/>
            </a:pPr>
            <a:endParaRPr lang="fr-BE" sz="2000" dirty="0"/>
          </a:p>
          <a:p>
            <a:pPr marL="0" indent="0">
              <a:buNone/>
            </a:pPr>
            <a:endParaRPr lang="fr-BE" sz="2000" dirty="0"/>
          </a:p>
          <a:p>
            <a:pPr marL="457200" indent="-457200">
              <a:buFont typeface="+mj-lt"/>
              <a:buAutoNum type="arabicPeriod"/>
            </a:pPr>
            <a:endParaRPr lang="fr-BE" sz="2000" dirty="0"/>
          </a:p>
          <a:p>
            <a:pPr marL="457200" indent="-457200">
              <a:buFont typeface="+mj-lt"/>
              <a:buAutoNum type="arabicPeriod"/>
            </a:pPr>
            <a:endParaRPr lang="fr-BE" sz="2000" dirty="0"/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A283CED-CF17-4516-A83B-CC091C8E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Calculs géotechniques?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5654855-8011-4415-8E35-085C14011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1294" y="2889104"/>
            <a:ext cx="1606097" cy="153889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CA3A3D6-84E4-4FE1-9D43-EDAF6C9AE1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07" y="2995525"/>
            <a:ext cx="1606097" cy="88692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1F279EB-1F2F-4CBC-91BC-BBDD222EFFF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329" y="3135681"/>
            <a:ext cx="1981278" cy="60661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DEB195D-8E50-450B-8B99-149D0F064FF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0645" y="1945398"/>
            <a:ext cx="1140286" cy="7628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797E837-B6DB-4801-9D3C-54CF866F4D0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329" y="1945398"/>
            <a:ext cx="1272002" cy="715501"/>
          </a:xfrm>
          <a:prstGeom prst="rect">
            <a:avLst/>
          </a:prstGeom>
        </p:spPr>
      </p:pic>
      <p:pic>
        <p:nvPicPr>
          <p:cNvPr id="10" name="Image 9" descr="Une image contenant texte, personne, intérieur, ordinateur&#10;&#10;Description générée automatiquement">
            <a:extLst>
              <a:ext uri="{FF2B5EF4-FFF2-40B4-BE49-F238E27FC236}">
                <a16:creationId xmlns:a16="http://schemas.microsoft.com/office/drawing/2014/main" id="{193EFB4F-1DD1-47EE-9A48-18B5FF4A6A9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7391" y="1032857"/>
            <a:ext cx="1606097" cy="1538893"/>
          </a:xfrm>
          <a:prstGeom prst="rect">
            <a:avLst/>
          </a:prstGeom>
        </p:spPr>
      </p:pic>
      <p:pic>
        <p:nvPicPr>
          <p:cNvPr id="11" name="Image 10" descr="Une image contenant personne, intérieur, souriant, posant&#10;&#10;Description générée automatiquement">
            <a:extLst>
              <a:ext uri="{FF2B5EF4-FFF2-40B4-BE49-F238E27FC236}">
                <a16:creationId xmlns:a16="http://schemas.microsoft.com/office/drawing/2014/main" id="{9FE0EF53-91D2-4FC1-8C2D-2C6784925BB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9020" y="2889105"/>
            <a:ext cx="1044468" cy="15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14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FBFBA45-0359-47C9-A4D6-F26DBEAFA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Comment se déroule une campagne géotechnique?</a:t>
            </a:r>
          </a:p>
        </p:txBody>
      </p:sp>
      <p:graphicFrame>
        <p:nvGraphicFramePr>
          <p:cNvPr id="6" name="Espace réservé du contenu 5">
            <a:extLst>
              <a:ext uri="{FF2B5EF4-FFF2-40B4-BE49-F238E27FC236}">
                <a16:creationId xmlns:a16="http://schemas.microsoft.com/office/drawing/2014/main" id="{444BD4BC-6ADD-46D0-B83F-EBAD8A85C4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841295"/>
              </p:ext>
            </p:extLst>
          </p:nvPr>
        </p:nvGraphicFramePr>
        <p:xfrm>
          <a:off x="554038" y="1200150"/>
          <a:ext cx="7867650" cy="3227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Ellipse 7">
            <a:extLst>
              <a:ext uri="{FF2B5EF4-FFF2-40B4-BE49-F238E27FC236}">
                <a16:creationId xmlns:a16="http://schemas.microsoft.com/office/drawing/2014/main" id="{55C596DD-4E6F-4096-BF67-D8684375A2E5}"/>
              </a:ext>
            </a:extLst>
          </p:cNvPr>
          <p:cNvSpPr/>
          <p:nvPr/>
        </p:nvSpPr>
        <p:spPr>
          <a:xfrm>
            <a:off x="3903785" y="1063229"/>
            <a:ext cx="1009859" cy="7636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Projet</a:t>
            </a: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243F7F68-DDB9-4373-9B56-EB35DB40F139}"/>
              </a:ext>
            </a:extLst>
          </p:cNvPr>
          <p:cNvCxnSpPr/>
          <p:nvPr/>
        </p:nvCxnSpPr>
        <p:spPr>
          <a:xfrm>
            <a:off x="221063" y="2205613"/>
            <a:ext cx="841047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9F6F61ED-765A-4915-9412-7C76C73CD050}"/>
              </a:ext>
            </a:extLst>
          </p:cNvPr>
          <p:cNvSpPr txBox="1"/>
          <p:nvPr/>
        </p:nvSpPr>
        <p:spPr>
          <a:xfrm>
            <a:off x="221063" y="1769739"/>
            <a:ext cx="151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/>
              <a:t>Chef de projet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54C6AC82-EBFC-4E15-988C-D92EE1646433}"/>
              </a:ext>
            </a:extLst>
          </p:cNvPr>
          <p:cNvCxnSpPr>
            <a:cxnSpLocks/>
          </p:cNvCxnSpPr>
          <p:nvPr/>
        </p:nvCxnSpPr>
        <p:spPr>
          <a:xfrm>
            <a:off x="2542233" y="1879042"/>
            <a:ext cx="0" cy="64309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FDB8D97B-9A80-4B82-908B-94887463B90C}"/>
              </a:ext>
            </a:extLst>
          </p:cNvPr>
          <p:cNvSpPr txBox="1"/>
          <p:nvPr/>
        </p:nvSpPr>
        <p:spPr>
          <a:xfrm>
            <a:off x="221062" y="2202418"/>
            <a:ext cx="164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err="1"/>
              <a:t>DGéo</a:t>
            </a:r>
            <a:endParaRPr lang="fr-BE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6B387483-6105-4AA3-8EEF-030AFAE26DDC}"/>
              </a:ext>
            </a:extLst>
          </p:cNvPr>
          <p:cNvSpPr/>
          <p:nvPr/>
        </p:nvSpPr>
        <p:spPr>
          <a:xfrm>
            <a:off x="5702439" y="3722477"/>
            <a:ext cx="1472084" cy="763675"/>
          </a:xfrm>
          <a:prstGeom prst="ellipse">
            <a:avLst/>
          </a:prstGeom>
          <a:gradFill>
            <a:gsLst>
              <a:gs pos="0">
                <a:srgbClr val="2B8979"/>
              </a:gs>
              <a:gs pos="100000">
                <a:srgbClr val="49C5B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600" dirty="0"/>
              <a:t>Support logistique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82D9B0A8-D96E-4C97-B4C4-81F1FA3B5A29}"/>
              </a:ext>
            </a:extLst>
          </p:cNvPr>
          <p:cNvCxnSpPr>
            <a:cxnSpLocks/>
          </p:cNvCxnSpPr>
          <p:nvPr/>
        </p:nvCxnSpPr>
        <p:spPr>
          <a:xfrm flipV="1">
            <a:off x="7626699" y="1826904"/>
            <a:ext cx="0" cy="6952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74556133-3382-47C5-9750-84B41A31E617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066881" y="3086518"/>
            <a:ext cx="851140" cy="7477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B6EDBD2-36EC-4005-B4DB-EB370CBFD7A8}"/>
              </a:ext>
            </a:extLst>
          </p:cNvPr>
          <p:cNvCxnSpPr>
            <a:cxnSpLocks/>
            <a:endCxn id="17" idx="7"/>
          </p:cNvCxnSpPr>
          <p:nvPr/>
        </p:nvCxnSpPr>
        <p:spPr>
          <a:xfrm flipH="1">
            <a:off x="6958941" y="3086518"/>
            <a:ext cx="748145" cy="74779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ZoneTexte 27">
            <a:extLst>
              <a:ext uri="{FF2B5EF4-FFF2-40B4-BE49-F238E27FC236}">
                <a16:creationId xmlns:a16="http://schemas.microsoft.com/office/drawing/2014/main" id="{58B04978-47EA-4598-9CCF-82A4546571CF}"/>
              </a:ext>
            </a:extLst>
          </p:cNvPr>
          <p:cNvSpPr txBox="1"/>
          <p:nvPr/>
        </p:nvSpPr>
        <p:spPr>
          <a:xfrm>
            <a:off x="8149818" y="3286447"/>
            <a:ext cx="85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/>
              <a:t>Béatrice</a:t>
            </a:r>
          </a:p>
          <a:p>
            <a:pPr algn="r"/>
            <a:r>
              <a:rPr lang="fr-BE" sz="1400" dirty="0"/>
              <a:t> LEDUC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3C320E29-67BF-4E52-ABB3-845289A010EA}"/>
              </a:ext>
            </a:extLst>
          </p:cNvPr>
          <p:cNvSpPr txBox="1"/>
          <p:nvPr/>
        </p:nvSpPr>
        <p:spPr>
          <a:xfrm>
            <a:off x="4312227" y="3992535"/>
            <a:ext cx="1509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Luc BALTHASART Vincent GERMAIN</a:t>
            </a:r>
          </a:p>
        </p:txBody>
      </p:sp>
      <p:pic>
        <p:nvPicPr>
          <p:cNvPr id="31" name="Image 30" descr="Une image contenant personne, mur, intérieur, femme&#10;&#10;Description générée automatiquement">
            <a:extLst>
              <a:ext uri="{FF2B5EF4-FFF2-40B4-BE49-F238E27FC236}">
                <a16:creationId xmlns:a16="http://schemas.microsoft.com/office/drawing/2014/main" id="{042655A5-A43E-42FA-9EDA-006C1533D3A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207" y="4125213"/>
            <a:ext cx="988653" cy="781084"/>
          </a:xfrm>
          <a:prstGeom prst="rect">
            <a:avLst/>
          </a:prstGeom>
        </p:spPr>
      </p:pic>
      <p:pic>
        <p:nvPicPr>
          <p:cNvPr id="33" name="Image 32" descr="Une image contenant personne, mur, intérieur, habits&#10;&#10;Description générée automatiquement">
            <a:extLst>
              <a:ext uri="{FF2B5EF4-FFF2-40B4-BE49-F238E27FC236}">
                <a16:creationId xmlns:a16="http://schemas.microsoft.com/office/drawing/2014/main" id="{101D7A08-89DD-45A3-AD1E-C9C2D6B8952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1673" y="3552808"/>
            <a:ext cx="988714" cy="781084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37" name="Image 36" descr="Une image contenant texte, intérieur, fenêtre, table&#10;&#10;Description générée automatiquement">
            <a:extLst>
              <a:ext uri="{FF2B5EF4-FFF2-40B4-BE49-F238E27FC236}">
                <a16:creationId xmlns:a16="http://schemas.microsoft.com/office/drawing/2014/main" id="{C3B9A7C0-920D-45E9-B74C-359CDB52083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0056" y="3777380"/>
            <a:ext cx="861973" cy="91367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672613-3DBB-4371-AF91-3DE8E669CE7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961" y="3176092"/>
            <a:ext cx="832924" cy="81644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164179F-97C1-4F48-BCF2-8C7EC2456FBC}"/>
              </a:ext>
            </a:extLst>
          </p:cNvPr>
          <p:cNvSpPr txBox="1"/>
          <p:nvPr/>
        </p:nvSpPr>
        <p:spPr>
          <a:xfrm>
            <a:off x="7069126" y="4456717"/>
            <a:ext cx="1351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/>
              <a:t>Muriel HEINE</a:t>
            </a:r>
          </a:p>
        </p:txBody>
      </p:sp>
    </p:spTree>
    <p:extLst>
      <p:ext uri="{BB962C8B-B14F-4D97-AF65-F5344CB8AC3E}">
        <p14:creationId xmlns:p14="http://schemas.microsoft.com/office/powerpoint/2010/main" val="183240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05" y="745958"/>
            <a:ext cx="7813697" cy="3682043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Machine de forage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94974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pic>
        <p:nvPicPr>
          <p:cNvPr id="17" name="Image 16" descr="Une image contenant personne, extérieur, jaune, vêtement de travail&#10;&#10;Description générée automatiquement">
            <a:extLst>
              <a:ext uri="{FF2B5EF4-FFF2-40B4-BE49-F238E27FC236}">
                <a16:creationId xmlns:a16="http://schemas.microsoft.com/office/drawing/2014/main" id="{BDF3DDA7-A707-4E11-9C20-34726BEEC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870" y="1190445"/>
            <a:ext cx="2697886" cy="352917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965A7E8-7C34-4A46-8A03-60A12A64CD27}"/>
              </a:ext>
            </a:extLst>
          </p:cNvPr>
          <p:cNvSpPr txBox="1"/>
          <p:nvPr/>
        </p:nvSpPr>
        <p:spPr>
          <a:xfrm>
            <a:off x="5787870" y="1175422"/>
            <a:ext cx="29680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Antonio CUSUMANO, </a:t>
            </a:r>
          </a:p>
          <a:p>
            <a:r>
              <a:rPr lang="en-GB" sz="1500" dirty="0">
                <a:solidFill>
                  <a:schemeClr val="bg1"/>
                </a:solidFill>
              </a:rPr>
              <a:t>Anthony AGRO, Marc TILQUIN</a:t>
            </a:r>
          </a:p>
        </p:txBody>
      </p:sp>
      <p:pic>
        <p:nvPicPr>
          <p:cNvPr id="19" name="Image 18" descr="Une image contenant extérieur, personne, ciel, terrain&#10;&#10;Description générée automatiquement">
            <a:extLst>
              <a:ext uri="{FF2B5EF4-FFF2-40B4-BE49-F238E27FC236}">
                <a16:creationId xmlns:a16="http://schemas.microsoft.com/office/drawing/2014/main" id="{3AC85349-73BB-4692-8D42-2BB33CD3BF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1256445"/>
            <a:ext cx="1554443" cy="3106471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9869F4F4-D36F-4964-8E54-45A19047A88C}"/>
              </a:ext>
            </a:extLst>
          </p:cNvPr>
          <p:cNvSpPr txBox="1"/>
          <p:nvPr/>
        </p:nvSpPr>
        <p:spPr>
          <a:xfrm>
            <a:off x="687863" y="3854307"/>
            <a:ext cx="13778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500" dirty="0">
                <a:solidFill>
                  <a:schemeClr val="bg1"/>
                </a:solidFill>
              </a:rPr>
              <a:t>Gianni NARDESE</a:t>
            </a:r>
          </a:p>
        </p:txBody>
      </p:sp>
      <p:pic>
        <p:nvPicPr>
          <p:cNvPr id="21" name="Image 20" descr="Une image contenant arbre, extérieur, herbe, ciel&#10;&#10;Description générée automatiquement">
            <a:extLst>
              <a:ext uri="{FF2B5EF4-FFF2-40B4-BE49-F238E27FC236}">
                <a16:creationId xmlns:a16="http://schemas.microsoft.com/office/drawing/2014/main" id="{83A08439-5A71-4178-921A-4C48C4958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81917" y="1190445"/>
            <a:ext cx="2816098" cy="352917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307A39D-C3FE-4A1C-8687-2E98C15B30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933" y="1222913"/>
            <a:ext cx="1874609" cy="1246415"/>
          </a:xfrm>
          <a:prstGeom prst="rect">
            <a:avLst/>
          </a:prstGeom>
          <a:ln w="4762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29322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6033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B91B59-DDF0-4E68-AB62-DAE01779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042" y="1349039"/>
            <a:ext cx="1899455" cy="299439"/>
          </a:xfrm>
          <a:solidFill>
            <a:schemeClr val="bg1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pPr algn="ctr"/>
            <a:r>
              <a:rPr lang="en-GB" dirty="0"/>
              <a:t>Camion 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790180"/>
            <a:ext cx="8458200" cy="425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CPT – Cône de pénétration statique 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443FD10-1C11-49EA-8058-E105EF8A2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97204" y="1320261"/>
            <a:ext cx="2281428" cy="35699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BE" dirty="0"/>
              <a:t>Chenillard</a:t>
            </a:r>
          </a:p>
        </p:txBody>
      </p:sp>
      <p:pic>
        <p:nvPicPr>
          <p:cNvPr id="16" name="Espace réservé du contenu 15" descr="Une image contenant ciel, herbe, extérieur, transport&#10;&#10;Description générée automatiquement">
            <a:extLst>
              <a:ext uri="{FF2B5EF4-FFF2-40B4-BE49-F238E27FC236}">
                <a16:creationId xmlns:a16="http://schemas.microsoft.com/office/drawing/2014/main" id="{1078BE2C-5D2E-44A9-A6B1-A27430E06B7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019" y="1654211"/>
            <a:ext cx="3229244" cy="2572394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29874-1594-41DE-B80D-5DFC3CB0669B}"/>
              </a:ext>
            </a:extLst>
          </p:cNvPr>
          <p:cNvSpPr/>
          <p:nvPr/>
        </p:nvSpPr>
        <p:spPr>
          <a:xfrm>
            <a:off x="4712074" y="1262730"/>
            <a:ext cx="4048205" cy="3090591"/>
          </a:xfrm>
          <a:prstGeom prst="rect">
            <a:avLst/>
          </a:prstGeom>
          <a:noFill/>
          <a:ln>
            <a:solidFill>
              <a:srgbClr val="49C5B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D675E6-6F81-4F33-B3E0-38B0274FAFB1}"/>
              </a:ext>
            </a:extLst>
          </p:cNvPr>
          <p:cNvSpPr/>
          <p:nvPr/>
        </p:nvSpPr>
        <p:spPr>
          <a:xfrm>
            <a:off x="383721" y="1262730"/>
            <a:ext cx="4073979" cy="3090591"/>
          </a:xfrm>
          <a:prstGeom prst="rect">
            <a:avLst/>
          </a:prstGeom>
          <a:noFill/>
          <a:ln>
            <a:solidFill>
              <a:srgbClr val="49C5B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1A898C8-F0FF-43CF-B24E-1FA52FB99A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345" y="623299"/>
            <a:ext cx="1537296" cy="486140"/>
          </a:xfrm>
          <a:prstGeom prst="rect">
            <a:avLst/>
          </a:prstGeom>
        </p:spPr>
      </p:pic>
      <p:pic>
        <p:nvPicPr>
          <p:cNvPr id="5" name="Image 4" descr="Une image contenant extérieur, camion, ciel, transport&#10;&#10;Description générée automatiquement">
            <a:extLst>
              <a:ext uri="{FF2B5EF4-FFF2-40B4-BE49-F238E27FC236}">
                <a16:creationId xmlns:a16="http://schemas.microsoft.com/office/drawing/2014/main" id="{738F708F-AD18-4D48-91A5-3A82B352EA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998" y="1656782"/>
            <a:ext cx="3671572" cy="252979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FC8EB7-EBE9-41CC-BEBC-D3B081A84D43}"/>
              </a:ext>
            </a:extLst>
          </p:cNvPr>
          <p:cNvSpPr txBox="1"/>
          <p:nvPr/>
        </p:nvSpPr>
        <p:spPr>
          <a:xfrm>
            <a:off x="5244123" y="3877631"/>
            <a:ext cx="32668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chemeClr val="bg1"/>
                </a:solidFill>
              </a:rPr>
              <a:t>Raphaël FRANCUS, Roger GUISSARD</a:t>
            </a:r>
          </a:p>
        </p:txBody>
      </p:sp>
    </p:spTree>
    <p:extLst>
      <p:ext uri="{BB962C8B-B14F-4D97-AF65-F5344CB8AC3E}">
        <p14:creationId xmlns:p14="http://schemas.microsoft.com/office/powerpoint/2010/main" val="30008844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6033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3B91B59-DDF0-4E68-AB62-DAE017795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03042" y="1348532"/>
            <a:ext cx="1899455" cy="299439"/>
          </a:xfrm>
          <a:solidFill>
            <a:schemeClr val="bg1"/>
          </a:solidFill>
          <a:ln>
            <a:noFill/>
          </a:ln>
        </p:spPr>
        <p:txBody>
          <a:bodyPr>
            <a:normAutofit fontScale="70000" lnSpcReduction="20000"/>
          </a:bodyPr>
          <a:lstStyle/>
          <a:p>
            <a:pPr algn="ctr"/>
            <a:r>
              <a:rPr lang="en-GB" dirty="0"/>
              <a:t>Camion 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790180"/>
            <a:ext cx="8458200" cy="425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CPT – Cône de pénétration statique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443FD10-1C11-49EA-8058-E105EF8A2F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308154" y="1306987"/>
            <a:ext cx="2281428" cy="356993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fr-BE" dirty="0"/>
              <a:t>Chenillard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29874-1594-41DE-B80D-5DFC3CB0669B}"/>
              </a:ext>
            </a:extLst>
          </p:cNvPr>
          <p:cNvSpPr/>
          <p:nvPr/>
        </p:nvSpPr>
        <p:spPr>
          <a:xfrm>
            <a:off x="4712074" y="1262730"/>
            <a:ext cx="4048205" cy="3090591"/>
          </a:xfrm>
          <a:prstGeom prst="rect">
            <a:avLst/>
          </a:prstGeom>
          <a:noFill/>
          <a:ln>
            <a:solidFill>
              <a:srgbClr val="49C5B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D675E6-6F81-4F33-B3E0-38B0274FAFB1}"/>
              </a:ext>
            </a:extLst>
          </p:cNvPr>
          <p:cNvSpPr/>
          <p:nvPr/>
        </p:nvSpPr>
        <p:spPr>
          <a:xfrm>
            <a:off x="383721" y="1262730"/>
            <a:ext cx="4073979" cy="3090591"/>
          </a:xfrm>
          <a:prstGeom prst="rect">
            <a:avLst/>
          </a:prstGeom>
          <a:noFill/>
          <a:ln>
            <a:solidFill>
              <a:srgbClr val="49C5B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1A898C8-F0FF-43CF-B24E-1FA52FB99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345" y="623299"/>
            <a:ext cx="1537296" cy="486140"/>
          </a:xfrm>
          <a:prstGeom prst="rect">
            <a:avLst/>
          </a:prstGeom>
        </p:spPr>
      </p:pic>
      <p:pic>
        <p:nvPicPr>
          <p:cNvPr id="37" name="Image 36" descr="Une image contenant texte, intérieur, personne, ouvrir&#10;&#10;Description générée automatiquement">
            <a:extLst>
              <a:ext uri="{FF2B5EF4-FFF2-40B4-BE49-F238E27FC236}">
                <a16:creationId xmlns:a16="http://schemas.microsoft.com/office/drawing/2014/main" id="{84F668B2-806E-4D0B-930C-A64DBD5AE7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977" y="1647970"/>
            <a:ext cx="1997393" cy="257237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EA9EC17-28C8-4D7E-B5C1-713249D874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051" y="1662111"/>
            <a:ext cx="1820563" cy="2558233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7C959F4A-4A1A-4B53-9B3C-E103EC32F7E2}"/>
              </a:ext>
            </a:extLst>
          </p:cNvPr>
          <p:cNvSpPr txBox="1"/>
          <p:nvPr/>
        </p:nvSpPr>
        <p:spPr>
          <a:xfrm>
            <a:off x="754723" y="3897179"/>
            <a:ext cx="133341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>
                <a:solidFill>
                  <a:schemeClr val="bg1"/>
                </a:solidFill>
              </a:rPr>
              <a:t>Eric POTTIEZ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43860840-4600-4146-BB33-DA14A5880237}"/>
              </a:ext>
            </a:extLst>
          </p:cNvPr>
          <p:cNvSpPr txBox="1"/>
          <p:nvPr/>
        </p:nvSpPr>
        <p:spPr>
          <a:xfrm>
            <a:off x="2448868" y="3897179"/>
            <a:ext cx="197042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>
                <a:solidFill>
                  <a:schemeClr val="bg1"/>
                </a:solidFill>
              </a:rPr>
              <a:t>Jean-Marc DELAUNOIS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E005D76-DDC4-480B-B610-9167AC88EFF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03968" y="1638096"/>
            <a:ext cx="2635315" cy="26550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FC8EB7-EBE9-41CC-BEBC-D3B081A84D43}"/>
              </a:ext>
            </a:extLst>
          </p:cNvPr>
          <p:cNvSpPr txBox="1"/>
          <p:nvPr/>
        </p:nvSpPr>
        <p:spPr>
          <a:xfrm>
            <a:off x="6193924" y="3768546"/>
            <a:ext cx="162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500" dirty="0">
                <a:solidFill>
                  <a:schemeClr val="bg1"/>
                </a:solidFill>
              </a:rPr>
              <a:t>Roger GUISSARD,</a:t>
            </a:r>
          </a:p>
          <a:p>
            <a:pPr algn="ctr"/>
            <a:r>
              <a:rPr lang="en-GB" sz="1500" dirty="0">
                <a:solidFill>
                  <a:schemeClr val="bg1"/>
                </a:solidFill>
              </a:rPr>
              <a:t>Raphaël FRANCUS</a:t>
            </a:r>
          </a:p>
        </p:txBody>
      </p:sp>
    </p:spTree>
    <p:extLst>
      <p:ext uri="{BB962C8B-B14F-4D97-AF65-F5344CB8AC3E}">
        <p14:creationId xmlns:p14="http://schemas.microsoft.com/office/powerpoint/2010/main" val="18479533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56033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790180"/>
            <a:ext cx="8458200" cy="4250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CPT – Cône de pénétration statique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1A898C8-F0FF-43CF-B24E-1FA52FB99A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345" y="623299"/>
            <a:ext cx="1537296" cy="486140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7C959F4A-4A1A-4B53-9B3C-E103EC32F7E2}"/>
              </a:ext>
            </a:extLst>
          </p:cNvPr>
          <p:cNvSpPr txBox="1"/>
          <p:nvPr/>
        </p:nvSpPr>
        <p:spPr>
          <a:xfrm>
            <a:off x="675691" y="3096775"/>
            <a:ext cx="3248609" cy="646331"/>
          </a:xfrm>
          <a:prstGeom prst="rect">
            <a:avLst/>
          </a:prstGeom>
          <a:solidFill>
            <a:srgbClr val="49C5B1"/>
          </a:solidFill>
        </p:spPr>
        <p:txBody>
          <a:bodyPr wrap="square" rtlCol="0">
            <a:spAutoFit/>
          </a:bodyPr>
          <a:lstStyle/>
          <a:p>
            <a:r>
              <a:rPr lang="fr-BE" dirty="0"/>
              <a:t>Permet de définir les différentes couches et leurs caractéristiques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FC8EB7-EBE9-41CC-BEBC-D3B081A84D43}"/>
              </a:ext>
            </a:extLst>
          </p:cNvPr>
          <p:cNvSpPr txBox="1"/>
          <p:nvPr/>
        </p:nvSpPr>
        <p:spPr>
          <a:xfrm>
            <a:off x="5548720" y="4035481"/>
            <a:ext cx="26580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>
                <a:solidFill>
                  <a:schemeClr val="bg1"/>
                </a:solidFill>
              </a:rPr>
              <a:t>Roger GUISSARD, Raphaël FRANCUS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91CAC40-B0EE-4D8F-9EE6-2E60D3CBACC8}"/>
              </a:ext>
            </a:extLst>
          </p:cNvPr>
          <p:cNvSpPr txBox="1"/>
          <p:nvPr/>
        </p:nvSpPr>
        <p:spPr>
          <a:xfrm>
            <a:off x="675691" y="1514964"/>
            <a:ext cx="324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BE" dirty="0"/>
              <a:t>Mesure de la résistance à la pointe et du frottement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fr-BE" dirty="0"/>
              <a:t>Sol meuble uniquement </a:t>
            </a:r>
          </a:p>
          <a:p>
            <a:r>
              <a:rPr lang="fr-BE" dirty="0"/>
              <a:t> 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DDD8EAE3-3447-4D34-B466-35336765896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6514" y="1253476"/>
            <a:ext cx="4191795" cy="324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02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787091"/>
            <a:ext cx="7868120" cy="3640910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Essais de pénétration dynamique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81111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pic>
        <p:nvPicPr>
          <p:cNvPr id="5" name="Image 4" descr="Une image contenant terrain, extérieur, personne, homme&#10;&#10;Description générée automatiquement">
            <a:extLst>
              <a:ext uri="{FF2B5EF4-FFF2-40B4-BE49-F238E27FC236}">
                <a16:creationId xmlns:a16="http://schemas.microsoft.com/office/drawing/2014/main" id="{7BF85600-7771-44A8-95C6-E03F0A4B5B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6852" y="1885260"/>
            <a:ext cx="2931329" cy="25685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30D44D0-0611-402D-A51C-6F7C26662C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95" r="24033"/>
          <a:stretch/>
        </p:blipFill>
        <p:spPr>
          <a:xfrm>
            <a:off x="4654798" y="1603945"/>
            <a:ext cx="1207115" cy="3048487"/>
          </a:xfrm>
          <a:prstGeom prst="rect">
            <a:avLst/>
          </a:prstGeom>
        </p:spPr>
      </p:pic>
      <p:pic>
        <p:nvPicPr>
          <p:cNvPr id="8" name="Image 7" descr="Une image contenant extérieur, terrain, homme, personne&#10;&#10;Description générée automatiquement">
            <a:extLst>
              <a:ext uri="{FF2B5EF4-FFF2-40B4-BE49-F238E27FC236}">
                <a16:creationId xmlns:a16="http://schemas.microsoft.com/office/drawing/2014/main" id="{2B2D8394-8ADA-421A-8844-1DE3E34566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5485" y="1347187"/>
            <a:ext cx="2413509" cy="300922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661D9423-DF0A-455B-B9F1-3D5F4D83362C}"/>
              </a:ext>
            </a:extLst>
          </p:cNvPr>
          <p:cNvSpPr txBox="1"/>
          <p:nvPr/>
        </p:nvSpPr>
        <p:spPr>
          <a:xfrm>
            <a:off x="1801644" y="3999913"/>
            <a:ext cx="1687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Bruno HUBERT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3F81686-4258-49F3-90EF-2C110F512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027" y="2059027"/>
            <a:ext cx="2286000" cy="13144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D61AC4A-EEAF-42CF-B032-A0A93FC628D2}"/>
              </a:ext>
            </a:extLst>
          </p:cNvPr>
          <p:cNvSpPr/>
          <p:nvPr/>
        </p:nvSpPr>
        <p:spPr>
          <a:xfrm>
            <a:off x="315818" y="1368202"/>
            <a:ext cx="3933099" cy="3059798"/>
          </a:xfrm>
          <a:prstGeom prst="rect">
            <a:avLst/>
          </a:prstGeom>
          <a:noFill/>
          <a:ln w="25400">
            <a:solidFill>
              <a:srgbClr val="49C5B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93E393-662A-4D40-927D-C8A5D552426B}"/>
              </a:ext>
            </a:extLst>
          </p:cNvPr>
          <p:cNvSpPr/>
          <p:nvPr/>
        </p:nvSpPr>
        <p:spPr>
          <a:xfrm>
            <a:off x="4654797" y="1368202"/>
            <a:ext cx="4278639" cy="3232546"/>
          </a:xfrm>
          <a:prstGeom prst="rect">
            <a:avLst/>
          </a:prstGeom>
          <a:noFill/>
          <a:ln w="25400">
            <a:solidFill>
              <a:srgbClr val="49C5B1">
                <a:alpha val="97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255AB6-B5FE-4826-A32F-41FFA1BC7325}"/>
              </a:ext>
            </a:extLst>
          </p:cNvPr>
          <p:cNvSpPr txBox="1"/>
          <p:nvPr/>
        </p:nvSpPr>
        <p:spPr>
          <a:xfrm>
            <a:off x="382954" y="1432591"/>
            <a:ext cx="3760709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75" b="1" dirty="0"/>
              <a:t>PANDA – Pénétromètre dynamique léger à énergie variable </a:t>
            </a:r>
          </a:p>
          <a:p>
            <a:endParaRPr lang="fr-BE" sz="1875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704281-BB08-4DDF-B838-C98F0CF3AD2D}"/>
              </a:ext>
            </a:extLst>
          </p:cNvPr>
          <p:cNvSpPr txBox="1"/>
          <p:nvPr/>
        </p:nvSpPr>
        <p:spPr>
          <a:xfrm>
            <a:off x="5267569" y="1404268"/>
            <a:ext cx="3322249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75" b="1" dirty="0"/>
              <a:t>SBL – Sonde de battage légère</a:t>
            </a:r>
          </a:p>
        </p:txBody>
      </p:sp>
    </p:spTree>
    <p:extLst>
      <p:ext uri="{BB962C8B-B14F-4D97-AF65-F5344CB8AC3E}">
        <p14:creationId xmlns:p14="http://schemas.microsoft.com/office/powerpoint/2010/main" val="29243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DD3B47-2A68-4B29-88E6-A8A4B44F1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/>
          <a:lstStyle/>
          <a:p>
            <a:r>
              <a:rPr lang="fr-BE" dirty="0"/>
              <a:t>Qui sommes-nous?</a:t>
            </a:r>
          </a:p>
        </p:txBody>
      </p:sp>
      <p:pic>
        <p:nvPicPr>
          <p:cNvPr id="5" name="Espace réservé du contenu 4" descr="Une image contenant personne, arbre, extérieur, terrain&#10;&#10;Description générée automatiquement">
            <a:extLst>
              <a:ext uri="{FF2B5EF4-FFF2-40B4-BE49-F238E27FC236}">
                <a16:creationId xmlns:a16="http://schemas.microsoft.com/office/drawing/2014/main" id="{C2ED549B-EE3F-4B7E-A108-2BFACA9C1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82" y="1003124"/>
            <a:ext cx="4544126" cy="3227388"/>
          </a:xfrm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F31C1986-D302-4E42-8C56-66D29EDCB00F}"/>
              </a:ext>
            </a:extLst>
          </p:cNvPr>
          <p:cNvSpPr txBox="1">
            <a:spLocks/>
          </p:cNvSpPr>
          <p:nvPr/>
        </p:nvSpPr>
        <p:spPr>
          <a:xfrm>
            <a:off x="5338364" y="1003124"/>
            <a:ext cx="3696897" cy="3490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BE" dirty="0"/>
              <a:t>Une </a:t>
            </a:r>
            <a:r>
              <a:rPr lang="fr-BE" dirty="0">
                <a:solidFill>
                  <a:srgbClr val="49C5B1"/>
                </a:solidFill>
              </a:rPr>
              <a:t>équipe</a:t>
            </a:r>
            <a:r>
              <a:rPr lang="fr-BE" dirty="0"/>
              <a:t> </a:t>
            </a:r>
            <a:br>
              <a:rPr lang="fr-BE" dirty="0"/>
            </a:br>
            <a:r>
              <a:rPr lang="fr-BE" dirty="0"/>
              <a:t>de 23 collaborateurs motivés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348481A-7171-4F80-91E4-D1CBC96E18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8709744"/>
              </p:ext>
            </p:extLst>
          </p:nvPr>
        </p:nvGraphicFramePr>
        <p:xfrm>
          <a:off x="4877736" y="2121788"/>
          <a:ext cx="4157525" cy="26461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01465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67101414-22F4-442C-AA67-C652ED06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787091"/>
            <a:ext cx="7868120" cy="4275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u="sng" dirty="0"/>
              <a:t>Chantier</a:t>
            </a:r>
            <a:r>
              <a:rPr lang="fr-BE" dirty="0"/>
              <a:t> : Essais de pénétration dynamique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8504040-4222-4D0C-B649-8AAF44F2C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81111"/>
          </a:xfrm>
        </p:spPr>
        <p:txBody>
          <a:bodyPr/>
          <a:lstStyle/>
          <a:p>
            <a:r>
              <a:rPr lang="fr-BE" dirty="0"/>
              <a:t>De quoi sommes-nous équipés?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61AC4A-EEAF-42CF-B032-A0A93FC628D2}"/>
              </a:ext>
            </a:extLst>
          </p:cNvPr>
          <p:cNvSpPr/>
          <p:nvPr/>
        </p:nvSpPr>
        <p:spPr>
          <a:xfrm>
            <a:off x="554182" y="1417246"/>
            <a:ext cx="3890332" cy="2516808"/>
          </a:xfrm>
          <a:prstGeom prst="rect">
            <a:avLst/>
          </a:prstGeom>
          <a:noFill/>
          <a:ln w="25400">
            <a:solidFill>
              <a:srgbClr val="49C5B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93E393-662A-4D40-927D-C8A5D552426B}"/>
              </a:ext>
            </a:extLst>
          </p:cNvPr>
          <p:cNvSpPr/>
          <p:nvPr/>
        </p:nvSpPr>
        <p:spPr>
          <a:xfrm>
            <a:off x="4825088" y="1422952"/>
            <a:ext cx="3709313" cy="2516808"/>
          </a:xfrm>
          <a:prstGeom prst="rect">
            <a:avLst/>
          </a:prstGeom>
          <a:noFill/>
          <a:ln w="25400">
            <a:solidFill>
              <a:srgbClr val="49C5B1">
                <a:alpha val="97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3255AB6-B5FE-4826-A32F-41FFA1BC7325}"/>
              </a:ext>
            </a:extLst>
          </p:cNvPr>
          <p:cNvSpPr txBox="1"/>
          <p:nvPr/>
        </p:nvSpPr>
        <p:spPr>
          <a:xfrm>
            <a:off x="1742149" y="1526156"/>
            <a:ext cx="1272990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75" b="1" dirty="0"/>
              <a:t>PANDA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704281-BB08-4DDF-B838-C98F0CF3AD2D}"/>
              </a:ext>
            </a:extLst>
          </p:cNvPr>
          <p:cNvSpPr txBox="1"/>
          <p:nvPr/>
        </p:nvSpPr>
        <p:spPr>
          <a:xfrm>
            <a:off x="6602001" y="1449373"/>
            <a:ext cx="765942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875" b="1" dirty="0"/>
              <a:t>SBL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DF4ED85-8F49-4491-AA5F-A381DC6E0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465" y="1883721"/>
            <a:ext cx="1899531" cy="202554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1C6938B-D022-4197-BE75-DC9710ECE1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8394" y="1830246"/>
            <a:ext cx="2181803" cy="198626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1EC4A32-C420-4B45-A2AE-F76B4206D6E3}"/>
              </a:ext>
            </a:extLst>
          </p:cNvPr>
          <p:cNvSpPr txBox="1"/>
          <p:nvPr/>
        </p:nvSpPr>
        <p:spPr>
          <a:xfrm>
            <a:off x="609599" y="1963347"/>
            <a:ext cx="154447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Résistance à la pénétration dynamique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Jusqu’à 5 m de profondeur </a:t>
            </a:r>
          </a:p>
          <a:p>
            <a:endParaRPr lang="fr-BE" sz="1350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80D175C-219A-43F7-BB41-8E9B23A4F8C3}"/>
              </a:ext>
            </a:extLst>
          </p:cNvPr>
          <p:cNvSpPr txBox="1"/>
          <p:nvPr/>
        </p:nvSpPr>
        <p:spPr>
          <a:xfrm>
            <a:off x="4955648" y="1925778"/>
            <a:ext cx="145793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Enfoncement par coup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fr-BE" sz="1350" dirty="0"/>
              <a:t>Jusqu’à 2 m de profondeur  </a:t>
            </a:r>
          </a:p>
          <a:p>
            <a:endParaRPr lang="fr-BE" sz="1350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1C0098-2BC1-4125-B9F0-CAA1668F5434}"/>
              </a:ext>
            </a:extLst>
          </p:cNvPr>
          <p:cNvSpPr txBox="1"/>
          <p:nvPr/>
        </p:nvSpPr>
        <p:spPr>
          <a:xfrm>
            <a:off x="1813972" y="4077340"/>
            <a:ext cx="5886759" cy="415498"/>
          </a:xfrm>
          <a:prstGeom prst="rect">
            <a:avLst/>
          </a:prstGeom>
          <a:solidFill>
            <a:srgbClr val="49C5B1"/>
          </a:solidFill>
        </p:spPr>
        <p:txBody>
          <a:bodyPr wrap="square" rtlCol="0">
            <a:spAutoFit/>
          </a:bodyPr>
          <a:lstStyle/>
          <a:p>
            <a:r>
              <a:rPr lang="fr-BE" sz="2100" b="1" dirty="0"/>
              <a:t>Evaluation des travaux de terrassement &amp;  remblai 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D6813246-4A06-4C61-9FDE-6DB7DCAF2A25}"/>
              </a:ext>
            </a:extLst>
          </p:cNvPr>
          <p:cNvCxnSpPr>
            <a:cxnSpLocks/>
          </p:cNvCxnSpPr>
          <p:nvPr/>
        </p:nvCxnSpPr>
        <p:spPr>
          <a:xfrm>
            <a:off x="2154078" y="3704492"/>
            <a:ext cx="1090902" cy="372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C9319B7B-4A1F-46C0-92ED-DF8C3FCF1A7B}"/>
              </a:ext>
            </a:extLst>
          </p:cNvPr>
          <p:cNvCxnSpPr>
            <a:cxnSpLocks/>
          </p:cNvCxnSpPr>
          <p:nvPr/>
        </p:nvCxnSpPr>
        <p:spPr>
          <a:xfrm flipH="1">
            <a:off x="5495925" y="3704492"/>
            <a:ext cx="917659" cy="3728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6175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A60DB50-6822-41FC-BACF-F1652EFC0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957826"/>
            <a:ext cx="7868120" cy="3227849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Réception des échantillons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dirty="0"/>
              <a:t>Pots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dirty="0"/>
              <a:t>Sacs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BE" dirty="0"/>
              <a:t>Caisses (SCANNER)</a:t>
            </a:r>
          </a:p>
          <a:p>
            <a:pPr marL="0" indent="0">
              <a:buNone/>
            </a:pPr>
            <a:r>
              <a:rPr lang="fr-BE" dirty="0"/>
              <a:t>	</a:t>
            </a:r>
            <a:r>
              <a:rPr lang="fr-BE" sz="1800" dirty="0"/>
              <a:t>  </a:t>
            </a:r>
            <a:r>
              <a:rPr lang="fr-BE" sz="1500" dirty="0"/>
              <a:t>Description lithologique                Choix des essais de labo</a:t>
            </a: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6D14F90-9635-4C67-BC1C-1B5314621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Laboratoire de la </a:t>
            </a:r>
            <a:r>
              <a:rPr lang="fr-BE" dirty="0" err="1"/>
              <a:t>DGéo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197240A-2B07-44CD-BDFD-0FC38F3430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354" y="445622"/>
            <a:ext cx="1886181" cy="2337528"/>
          </a:xfrm>
          <a:prstGeom prst="rect">
            <a:avLst/>
          </a:prstGeom>
        </p:spPr>
      </p:pic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063AD283-26C0-466A-946A-056851B8A2B9}"/>
              </a:ext>
            </a:extLst>
          </p:cNvPr>
          <p:cNvSpPr/>
          <p:nvPr/>
        </p:nvSpPr>
        <p:spPr>
          <a:xfrm>
            <a:off x="3295835" y="2916315"/>
            <a:ext cx="625876" cy="14082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35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D3B73E5-67D8-4C4A-83A5-DADB1ACBD35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330937" y="2521021"/>
            <a:ext cx="1224356" cy="2561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CED214-F6D5-4913-B043-5EAC78F78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731" y="3194857"/>
            <a:ext cx="1019450" cy="108316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EC299F1-F479-404F-B78A-16C98BD6DB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835" y="3189343"/>
            <a:ext cx="809468" cy="1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19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65DB6F-C9FD-43A0-9712-E52FD0428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878605"/>
            <a:ext cx="8112910" cy="3227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u="sng" dirty="0"/>
              <a:t>Analyses physiques et chimiques</a:t>
            </a:r>
            <a:r>
              <a:rPr lang="fr-FR" dirty="0"/>
              <a:t> :  Identification du sol</a:t>
            </a:r>
            <a:endParaRPr lang="fr-BE" dirty="0"/>
          </a:p>
          <a:p>
            <a:pPr marL="360363" lvl="1" indent="-360363">
              <a:buFont typeface="Arial" panose="020B0604020202020204" pitchFamily="34" charset="0"/>
              <a:buChar char="•"/>
              <a:tabLst>
                <a:tab pos="625475" algn="l"/>
              </a:tabLst>
            </a:pPr>
            <a:r>
              <a:rPr lang="fr-BE" dirty="0"/>
              <a:t>Teneurs en eau, matières organiques et calcaires</a:t>
            </a:r>
          </a:p>
          <a:p>
            <a:pPr marL="360363" lvl="1" indent="-360363">
              <a:buFont typeface="Arial" panose="020B0604020202020204" pitchFamily="34" charset="0"/>
              <a:buChar char="•"/>
            </a:pPr>
            <a:r>
              <a:rPr lang="fr-BE" dirty="0"/>
              <a:t>Limites d’Atterberg</a:t>
            </a:r>
          </a:p>
          <a:p>
            <a:pPr marL="360363" lvl="1" indent="-360363">
              <a:buFont typeface="Arial" panose="020B0604020202020204" pitchFamily="34" charset="0"/>
              <a:buChar char="•"/>
            </a:pPr>
            <a:r>
              <a:rPr lang="fr-BE" dirty="0"/>
              <a:t>Masse volumique par pycnomètre</a:t>
            </a:r>
          </a:p>
          <a:p>
            <a:pPr marL="360363" lvl="1" indent="-360363">
              <a:buFont typeface="Arial" panose="020B0604020202020204" pitchFamily="34" charset="0"/>
              <a:buChar char="•"/>
            </a:pPr>
            <a:r>
              <a:rPr lang="fr-BE" dirty="0"/>
              <a:t>Granulométrie par tamisage et </a:t>
            </a:r>
            <a:r>
              <a:rPr lang="fr-BE" dirty="0" err="1"/>
              <a:t>sédimentométrie</a:t>
            </a:r>
            <a:endParaRPr lang="fr-BE" dirty="0"/>
          </a:p>
          <a:p>
            <a:pPr lvl="1"/>
            <a:endParaRPr lang="fr-BE" dirty="0"/>
          </a:p>
          <a:p>
            <a:pPr marL="457189" lvl="1" indent="0">
              <a:buNone/>
            </a:pPr>
            <a:endParaRPr lang="fr-BE" dirty="0"/>
          </a:p>
          <a:p>
            <a:pPr lvl="1"/>
            <a:endParaRPr lang="fr-BE" dirty="0"/>
          </a:p>
          <a:p>
            <a:pPr lvl="1"/>
            <a:endParaRPr lang="fr-BE" dirty="0"/>
          </a:p>
          <a:p>
            <a:pPr marL="457189" lvl="1" indent="0">
              <a:buNone/>
            </a:pP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36000E8-4BED-4711-8E01-BD8500183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Laboratoire de la </a:t>
            </a:r>
            <a:r>
              <a:rPr lang="fr-BE" dirty="0" err="1"/>
              <a:t>DGéo</a:t>
            </a:r>
            <a:endParaRPr lang="fr-BE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D97370F-1AED-4E6C-909E-B7AC40722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00" y="3758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sz="1350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58462274-DE4A-429C-8518-4E9CBD821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3243" y="2897599"/>
            <a:ext cx="3915515" cy="157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9030FCA-63F2-4B8A-BCF4-66F8694D20BC}"/>
              </a:ext>
            </a:extLst>
          </p:cNvPr>
          <p:cNvSpPr txBox="1"/>
          <p:nvPr/>
        </p:nvSpPr>
        <p:spPr>
          <a:xfrm>
            <a:off x="7055859" y="3684153"/>
            <a:ext cx="1661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dirty="0"/>
              <a:t>Jennifer LEGAT</a:t>
            </a:r>
          </a:p>
        </p:txBody>
      </p:sp>
      <p:pic>
        <p:nvPicPr>
          <p:cNvPr id="8" name="Image 7" descr="Une image contenant texte, personne, cuisinant, casserole&#10;&#10;Description générée automatiquement">
            <a:extLst>
              <a:ext uri="{FF2B5EF4-FFF2-40B4-BE49-F238E27FC236}">
                <a16:creationId xmlns:a16="http://schemas.microsoft.com/office/drawing/2014/main" id="{1CF93CF5-0CB5-408E-B630-46C88AF607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8568" y="1495856"/>
            <a:ext cx="2048312" cy="21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85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DC04260-CC90-4686-9B66-181D472C9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992" y="1296358"/>
            <a:ext cx="4215008" cy="165329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fr-BE" sz="2400" u="sng" dirty="0"/>
              <a:t>Aptitude au compactage</a:t>
            </a:r>
            <a:r>
              <a:rPr lang="fr-BE" sz="2400" dirty="0"/>
              <a:t> : </a:t>
            </a:r>
          </a:p>
          <a:p>
            <a:pPr lvl="1"/>
            <a:endParaRPr lang="fr-BE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PROCTOR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BE" dirty="0"/>
              <a:t>CBR/IPI</a:t>
            </a:r>
          </a:p>
          <a:p>
            <a:pPr marL="457189" lvl="1" indent="0">
              <a:buNone/>
            </a:pPr>
            <a:endParaRPr lang="fr-BE" dirty="0"/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17C1EF9-5BFB-49E1-9655-E073B35B8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Laboratoire de la </a:t>
            </a:r>
            <a:r>
              <a:rPr lang="fr-BE" dirty="0" err="1"/>
              <a:t>DGéo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8EC12FF-D9AA-48A2-ACB7-9A8F4E3853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637" y="1165688"/>
            <a:ext cx="2610371" cy="28121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43BBCA4-82EE-4C46-B594-22401A3C52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855" y="1165688"/>
            <a:ext cx="1031942" cy="281212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D6643E-88A2-4771-A274-0801AB50CE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9213" y="2340123"/>
            <a:ext cx="1493802" cy="16376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A1C8254-D695-4B55-BB64-611E49215253}"/>
              </a:ext>
            </a:extLst>
          </p:cNvPr>
          <p:cNvSpPr txBox="1"/>
          <p:nvPr/>
        </p:nvSpPr>
        <p:spPr>
          <a:xfrm>
            <a:off x="6176637" y="4032738"/>
            <a:ext cx="2610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/>
              <a:t>Thierry BASTIN</a:t>
            </a:r>
          </a:p>
        </p:txBody>
      </p:sp>
    </p:spTree>
    <p:extLst>
      <p:ext uri="{BB962C8B-B14F-4D97-AF65-F5344CB8AC3E}">
        <p14:creationId xmlns:p14="http://schemas.microsoft.com/office/powerpoint/2010/main" val="2997549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personne, poubelle&#10;&#10;Description générée automatiquement">
            <a:extLst>
              <a:ext uri="{FF2B5EF4-FFF2-40B4-BE49-F238E27FC236}">
                <a16:creationId xmlns:a16="http://schemas.microsoft.com/office/drawing/2014/main" id="{3732BE22-127F-4CD0-9AFD-F0B971F40A7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4228" y="1333380"/>
            <a:ext cx="1370896" cy="1028172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74C86D-91E7-4623-8C3A-3C68D7FB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649224"/>
            <a:ext cx="7868120" cy="3778777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Suivi piézométrique</a:t>
            </a:r>
            <a:r>
              <a:rPr lang="fr-BE" dirty="0"/>
              <a:t> :</a:t>
            </a:r>
          </a:p>
          <a:p>
            <a:pPr marL="0" indent="0">
              <a:buNone/>
            </a:pPr>
            <a:r>
              <a:rPr lang="fr-BE" sz="1050" dirty="0"/>
              <a:t>	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B9C2F-5236-4302-9721-EB0573CC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09521"/>
          </a:xfrm>
        </p:spPr>
        <p:txBody>
          <a:bodyPr>
            <a:normAutofit fontScale="90000"/>
          </a:bodyPr>
          <a:lstStyle/>
          <a:p>
            <a:r>
              <a:rPr lang="fr-BE" dirty="0"/>
              <a:t>Quelles autres mesures réalise-t-on?</a:t>
            </a:r>
          </a:p>
        </p:txBody>
      </p:sp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DE42CD9A-A66A-48C3-97DD-24A740D421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6222088"/>
              </p:ext>
            </p:extLst>
          </p:nvPr>
        </p:nvGraphicFramePr>
        <p:xfrm>
          <a:off x="4128255" y="832171"/>
          <a:ext cx="3163724" cy="1211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168">
                  <a:extLst>
                    <a:ext uri="{9D8B030D-6E8A-4147-A177-3AD203B41FA5}">
                      <a16:colId xmlns:a16="http://schemas.microsoft.com/office/drawing/2014/main" val="3163464515"/>
                    </a:ext>
                  </a:extLst>
                </a:gridCol>
                <a:gridCol w="2857556">
                  <a:extLst>
                    <a:ext uri="{9D8B030D-6E8A-4147-A177-3AD203B41FA5}">
                      <a16:colId xmlns:a16="http://schemas.microsoft.com/office/drawing/2014/main" val="1961063492"/>
                    </a:ext>
                  </a:extLst>
                </a:gridCol>
              </a:tblGrid>
              <a:tr h="1097143">
                <a:tc>
                  <a:txBody>
                    <a:bodyPr/>
                    <a:lstStyle/>
                    <a:p>
                      <a:r>
                        <a:rPr lang="fr-BE" sz="1200" b="0" dirty="0">
                          <a:solidFill>
                            <a:schemeClr val="tx1"/>
                          </a:solidFill>
                          <a:sym typeface="Wingdings" panose="05000000000000000000" pitchFamily="2" charset="2"/>
                        </a:rPr>
                        <a:t></a:t>
                      </a:r>
                      <a:endParaRPr lang="fr-FR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BE" sz="12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Etude hydrogéologique générale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2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Suivi de rabattements/pompages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2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Contrôle de fuites/drainage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2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Surveillance des nappes aquifères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25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Etc…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055036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08B4E0DA-4AD5-430C-9837-22DFEE5B0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875" y="1162018"/>
            <a:ext cx="859936" cy="124122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1CB75B4-866E-470A-8BDB-90151D15FA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21" y="1158745"/>
            <a:ext cx="1501376" cy="127309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1A29CB-073B-4B2A-B903-BF3F909C5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452" y="2642188"/>
            <a:ext cx="2763633" cy="182381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07E7840-9C58-4D29-B959-4C7EDD36A36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0163" y="2036775"/>
            <a:ext cx="4872720" cy="2283766"/>
          </a:xfrm>
          <a:prstGeom prst="rect">
            <a:avLst/>
          </a:prstGeom>
        </p:spPr>
      </p:pic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69AB841-2510-4E39-9E3C-E76354B74F71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6817953" y="2457490"/>
            <a:ext cx="684199" cy="211271"/>
          </a:xfrm>
          <a:prstGeom prst="straightConnector1">
            <a:avLst/>
          </a:prstGeom>
          <a:ln w="41275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9BC2C008-D07F-4051-888D-C1A86DE26866}"/>
              </a:ext>
            </a:extLst>
          </p:cNvPr>
          <p:cNvSpPr txBox="1"/>
          <p:nvPr/>
        </p:nvSpPr>
        <p:spPr>
          <a:xfrm>
            <a:off x="7502152" y="2345595"/>
            <a:ext cx="830969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900" dirty="0">
                <a:latin typeface="Arial" panose="020B0604020202020204" pitchFamily="34" charset="0"/>
                <a:cs typeface="Arial" panose="020B0604020202020204" pitchFamily="34" charset="0"/>
              </a:rPr>
              <a:t>Inondations </a:t>
            </a:r>
          </a:p>
          <a:p>
            <a:pPr algn="ctr"/>
            <a:r>
              <a:rPr lang="fr-BE" sz="900" dirty="0">
                <a:latin typeface="Arial" panose="020B0604020202020204" pitchFamily="34" charset="0"/>
                <a:cs typeface="Arial" panose="020B0604020202020204" pitchFamily="34" charset="0"/>
              </a:rPr>
              <a:t>15 juillet 2021</a:t>
            </a:r>
          </a:p>
          <a:p>
            <a:pPr algn="ctr"/>
            <a:r>
              <a:rPr lang="fr-BE" sz="900" dirty="0">
                <a:latin typeface="Arial" panose="020B0604020202020204" pitchFamily="34" charset="0"/>
                <a:cs typeface="Arial" panose="020B0604020202020204" pitchFamily="34" charset="0"/>
              </a:rPr>
              <a:t>Pic de crue</a:t>
            </a:r>
          </a:p>
        </p:txBody>
      </p:sp>
      <p:pic>
        <p:nvPicPr>
          <p:cNvPr id="10" name="Image 9" descr="Une image contenant extérieur, herbe, terrain&#10;&#10;Description générée automatiquement">
            <a:extLst>
              <a:ext uri="{FF2B5EF4-FFF2-40B4-BE49-F238E27FC236}">
                <a16:creationId xmlns:a16="http://schemas.microsoft.com/office/drawing/2014/main" id="{36D6631D-0448-4F17-8C65-01FB6042DF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09125" y="621313"/>
            <a:ext cx="1662715" cy="136330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5279FC1-9690-4C28-BA2D-78FC13F90866}"/>
              </a:ext>
            </a:extLst>
          </p:cNvPr>
          <p:cNvSpPr txBox="1"/>
          <p:nvPr/>
        </p:nvSpPr>
        <p:spPr>
          <a:xfrm>
            <a:off x="7140919" y="418432"/>
            <a:ext cx="1549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André Boyne</a:t>
            </a:r>
          </a:p>
        </p:txBody>
      </p:sp>
    </p:spTree>
    <p:extLst>
      <p:ext uri="{BB962C8B-B14F-4D97-AF65-F5344CB8AC3E}">
        <p14:creationId xmlns:p14="http://schemas.microsoft.com/office/powerpoint/2010/main" val="2080752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AC0A9EE-1D86-4468-8F39-80632213C7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43818" y="1558201"/>
            <a:ext cx="3078573" cy="2016231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74C86D-91E7-4623-8C3A-3C68D7FB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989212"/>
            <a:ext cx="7868120" cy="3438788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Suivi de débits de fuites</a:t>
            </a:r>
            <a:r>
              <a:rPr lang="fr-BE" dirty="0"/>
              <a:t> :</a:t>
            </a:r>
          </a:p>
          <a:p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B9C2F-5236-4302-9721-EB0573CC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Quelles autres mesures réalise-t-on?</a:t>
            </a:r>
          </a:p>
        </p:txBody>
      </p:sp>
      <p:pic>
        <p:nvPicPr>
          <p:cNvPr id="5" name="Image 4" descr="Une image contenant intérieur, terrain, plancher, sale&#10;&#10;Description générée automatiquement">
            <a:extLst>
              <a:ext uri="{FF2B5EF4-FFF2-40B4-BE49-F238E27FC236}">
                <a16:creationId xmlns:a16="http://schemas.microsoft.com/office/drawing/2014/main" id="{69DE440E-33E1-469D-9431-DDEECB77D4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043" y="2475705"/>
            <a:ext cx="2173197" cy="1629898"/>
          </a:xfrm>
          <a:prstGeom prst="rect">
            <a:avLst/>
          </a:prstGeom>
        </p:spPr>
      </p:pic>
      <p:pic>
        <p:nvPicPr>
          <p:cNvPr id="7" name="Image 6" descr="Une image contenant bâtiment, plancher&#10;&#10;Description générée automatiquement">
            <a:extLst>
              <a:ext uri="{FF2B5EF4-FFF2-40B4-BE49-F238E27FC236}">
                <a16:creationId xmlns:a16="http://schemas.microsoft.com/office/drawing/2014/main" id="{9046368B-F94C-46AA-92B8-64AF732CD3E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04835" y="796620"/>
            <a:ext cx="1022748" cy="1255934"/>
          </a:xfrm>
          <a:prstGeom prst="rect">
            <a:avLst/>
          </a:prstGeom>
        </p:spPr>
      </p:pic>
      <p:pic>
        <p:nvPicPr>
          <p:cNvPr id="9" name="Image 8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267E9A7-4F20-441A-B459-30D52638FFF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7019" y="2073610"/>
            <a:ext cx="2322279" cy="1741710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85C127E-276A-475B-B253-6DF0E524A230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759619" y="2569283"/>
            <a:ext cx="912145" cy="164721"/>
          </a:xfrm>
          <a:prstGeom prst="straightConnector1">
            <a:avLst/>
          </a:prstGeom>
          <a:ln w="41275">
            <a:solidFill>
              <a:srgbClr val="DF0229"/>
            </a:solidFill>
            <a:tailEnd type="stealth" w="lg" len="lg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11850AD2-2714-450A-B56F-60B41A03EC3B}"/>
              </a:ext>
            </a:extLst>
          </p:cNvPr>
          <p:cNvSpPr txBox="1"/>
          <p:nvPr/>
        </p:nvSpPr>
        <p:spPr>
          <a:xfrm>
            <a:off x="2671764" y="1984507"/>
            <a:ext cx="1406542" cy="116955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Calibré en laboratoire pour convertir les niveaux d’eau en débit</a:t>
            </a: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A2D64A1-ACCC-4235-9B6A-AF4CD2215D67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967126" y="2964281"/>
            <a:ext cx="3423272" cy="820676"/>
          </a:xfrm>
          <a:prstGeom prst="straightConnector1">
            <a:avLst/>
          </a:prstGeom>
          <a:ln w="41275">
            <a:solidFill>
              <a:srgbClr val="DD0022"/>
            </a:solidFill>
            <a:headEnd w="lg" len="lg"/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1D1C46E-B6A4-42D5-BFA2-DCE80F50F4AB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3967126" y="3118976"/>
            <a:ext cx="828504" cy="665981"/>
          </a:xfrm>
          <a:prstGeom prst="straightConnector1">
            <a:avLst/>
          </a:prstGeom>
          <a:ln w="41275">
            <a:solidFill>
              <a:srgbClr val="DF032A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>
            <a:extLst>
              <a:ext uri="{FF2B5EF4-FFF2-40B4-BE49-F238E27FC236}">
                <a16:creationId xmlns:a16="http://schemas.microsoft.com/office/drawing/2014/main" id="{E23E8633-89FF-436D-B95C-78E743584916}"/>
              </a:ext>
            </a:extLst>
          </p:cNvPr>
          <p:cNvSpPr txBox="1"/>
          <p:nvPr/>
        </p:nvSpPr>
        <p:spPr>
          <a:xfrm>
            <a:off x="2980800" y="3415625"/>
            <a:ext cx="9863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400" dirty="0">
                <a:latin typeface="Arial "/>
              </a:rPr>
              <a:t>Dispositif adapté au terrain</a:t>
            </a:r>
          </a:p>
        </p:txBody>
      </p:sp>
    </p:spTree>
    <p:extLst>
      <p:ext uri="{BB962C8B-B14F-4D97-AF65-F5344CB8AC3E}">
        <p14:creationId xmlns:p14="http://schemas.microsoft.com/office/powerpoint/2010/main" val="34895109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extérieur, terrain&#10;&#10;Description générée automatiquement">
            <a:extLst>
              <a:ext uri="{FF2B5EF4-FFF2-40B4-BE49-F238E27FC236}">
                <a16:creationId xmlns:a16="http://schemas.microsoft.com/office/drawing/2014/main" id="{3CCCB0E4-ED5F-4A76-87BA-7ECC672D90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5831" y="1450703"/>
            <a:ext cx="1648488" cy="2672748"/>
          </a:xfrm>
          <a:prstGeom prst="rect">
            <a:avLst/>
          </a:prstGeom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74C86D-91E7-4623-8C3A-3C68D7FB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957826"/>
            <a:ext cx="7868120" cy="3227849"/>
          </a:xfrm>
        </p:spPr>
        <p:txBody>
          <a:bodyPr/>
          <a:lstStyle/>
          <a:p>
            <a:r>
              <a:rPr lang="fr-BE" dirty="0"/>
              <a:t>Intérêts des mesures automatiques vs manuelles</a:t>
            </a:r>
          </a:p>
          <a:p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B9C2F-5236-4302-9721-EB0573CC9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Quelles autres mesures réalise-t-on?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52ABC0B-FF5A-4592-93F7-C9E70776F2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91" y="1651334"/>
            <a:ext cx="6459915" cy="2581760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D52FCB5-747B-4278-AE2F-6E71A496D639}"/>
              </a:ext>
            </a:extLst>
          </p:cNvPr>
          <p:cNvCxnSpPr>
            <a:cxnSpLocks/>
          </p:cNvCxnSpPr>
          <p:nvPr/>
        </p:nvCxnSpPr>
        <p:spPr>
          <a:xfrm flipV="1">
            <a:off x="4488242" y="2400300"/>
            <a:ext cx="551486" cy="342901"/>
          </a:xfrm>
          <a:prstGeom prst="straightConnector1">
            <a:avLst/>
          </a:prstGeom>
          <a:ln>
            <a:solidFill>
              <a:srgbClr val="DD002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6F80792A-EAA9-4811-A041-32C513A4EA28}"/>
              </a:ext>
            </a:extLst>
          </p:cNvPr>
          <p:cNvCxnSpPr>
            <a:cxnSpLocks/>
          </p:cNvCxnSpPr>
          <p:nvPr/>
        </p:nvCxnSpPr>
        <p:spPr>
          <a:xfrm flipV="1">
            <a:off x="1885950" y="1707277"/>
            <a:ext cx="1031978" cy="620213"/>
          </a:xfrm>
          <a:prstGeom prst="straightConnector1">
            <a:avLst/>
          </a:prstGeom>
          <a:ln>
            <a:solidFill>
              <a:srgbClr val="DF032A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0A9357AB-D2B5-4C5B-A668-D98A38633BF8}"/>
              </a:ext>
            </a:extLst>
          </p:cNvPr>
          <p:cNvSpPr txBox="1"/>
          <p:nvPr/>
        </p:nvSpPr>
        <p:spPr>
          <a:xfrm>
            <a:off x="2917928" y="1564905"/>
            <a:ext cx="1406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Automatique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60DC95-835D-4637-A776-D7525B33F790}"/>
              </a:ext>
            </a:extLst>
          </p:cNvPr>
          <p:cNvSpPr txBox="1"/>
          <p:nvPr/>
        </p:nvSpPr>
        <p:spPr>
          <a:xfrm>
            <a:off x="5014030" y="2185119"/>
            <a:ext cx="14065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400" dirty="0">
                <a:latin typeface="Arial" panose="020B0604020202020204" pitchFamily="34" charset="0"/>
                <a:cs typeface="Arial" panose="020B0604020202020204" pitchFamily="34" charset="0"/>
              </a:rPr>
              <a:t>Manuel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DD03B7F-DCBE-4ABC-A4D6-5E5AE5A77FD3}"/>
              </a:ext>
            </a:extLst>
          </p:cNvPr>
          <p:cNvSpPr txBox="1"/>
          <p:nvPr/>
        </p:nvSpPr>
        <p:spPr>
          <a:xfrm>
            <a:off x="7258050" y="1478568"/>
            <a:ext cx="152474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Alexis GUÉRIN</a:t>
            </a:r>
          </a:p>
        </p:txBody>
      </p:sp>
    </p:spTree>
    <p:extLst>
      <p:ext uri="{BB962C8B-B14F-4D97-AF65-F5344CB8AC3E}">
        <p14:creationId xmlns:p14="http://schemas.microsoft.com/office/powerpoint/2010/main" val="32420911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74C86D-91E7-4623-8C3A-3C68D7FB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649224"/>
            <a:ext cx="7868120" cy="3778777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Suivi </a:t>
            </a:r>
            <a:r>
              <a:rPr lang="fr-BE" u="sng" dirty="0" err="1"/>
              <a:t>inclinométrique</a:t>
            </a:r>
            <a:r>
              <a:rPr lang="fr-BE" dirty="0"/>
              <a:t> : </a:t>
            </a:r>
          </a:p>
          <a:p>
            <a:pPr marL="0" indent="0" algn="ctr">
              <a:buNone/>
            </a:pPr>
            <a:r>
              <a:rPr lang="fr-BE" sz="1200" dirty="0">
                <a:sym typeface="Wingdings" panose="05000000000000000000" pitchFamily="2" charset="2"/>
              </a:rPr>
              <a:t> </a:t>
            </a:r>
            <a:r>
              <a:rPr lang="fr-BE" sz="1400" dirty="0">
                <a:sym typeface="Wingdings" panose="05000000000000000000" pitchFamily="2" charset="2"/>
              </a:rPr>
              <a:t>P</a:t>
            </a:r>
            <a:r>
              <a:rPr lang="fr-BE" sz="1400" dirty="0"/>
              <a:t>our mesurer les déplacements d’un talus afin de prévenir/anticiper un éventuel glissement</a:t>
            </a:r>
          </a:p>
          <a:p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B9C2F-5236-4302-9721-EB0573CC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09521"/>
          </a:xfrm>
        </p:spPr>
        <p:txBody>
          <a:bodyPr>
            <a:normAutofit fontScale="90000"/>
          </a:bodyPr>
          <a:lstStyle/>
          <a:p>
            <a:r>
              <a:rPr lang="fr-BE" dirty="0"/>
              <a:t>Quelles autres mesures réalise-t-on?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D0A8FF3-11B4-42AB-8678-352EAB0711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71" y="1842635"/>
            <a:ext cx="2163136" cy="22413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B54A786-F98C-4F26-A9A5-06627BD3D79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690" y="1459160"/>
            <a:ext cx="5340095" cy="2411696"/>
          </a:xfrm>
          <a:prstGeom prst="rect">
            <a:avLst/>
          </a:prstGeom>
        </p:spPr>
      </p:pic>
      <p:pic>
        <p:nvPicPr>
          <p:cNvPr id="6" name="Image 5" descr="Une image contenant herbe, extérieur, arme&#10;&#10;Description générée automatiquement">
            <a:extLst>
              <a:ext uri="{FF2B5EF4-FFF2-40B4-BE49-F238E27FC236}">
                <a16:creationId xmlns:a16="http://schemas.microsoft.com/office/drawing/2014/main" id="{B8EA69F2-2526-4078-8798-155DC07814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9140" y="1579763"/>
            <a:ext cx="1426745" cy="1070059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18161DA-2224-4D66-809D-A556251864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5668" y="3704532"/>
            <a:ext cx="747074" cy="820640"/>
          </a:xfrm>
          <a:prstGeom prst="rect">
            <a:avLst/>
          </a:prstGeom>
          <a:ln w="412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47939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674C86D-91E7-4623-8C3A-3C68D7FBE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649224"/>
            <a:ext cx="7868120" cy="3778777"/>
          </a:xfrm>
        </p:spPr>
        <p:txBody>
          <a:bodyPr/>
          <a:lstStyle/>
          <a:p>
            <a:pPr marL="0" indent="0">
              <a:buNone/>
            </a:pPr>
            <a:r>
              <a:rPr lang="fr-BE" u="sng" dirty="0"/>
              <a:t>Suivi </a:t>
            </a:r>
            <a:r>
              <a:rPr lang="fr-BE" u="sng" dirty="0" err="1"/>
              <a:t>profilométrique</a:t>
            </a:r>
            <a:r>
              <a:rPr lang="fr-BE" dirty="0"/>
              <a:t> : </a:t>
            </a:r>
          </a:p>
          <a:p>
            <a:pPr marL="0" indent="0" algn="ctr">
              <a:buNone/>
            </a:pPr>
            <a:r>
              <a:rPr lang="fr-BE" sz="1200" dirty="0">
                <a:sym typeface="Wingdings" panose="05000000000000000000" pitchFamily="2" charset="2"/>
              </a:rPr>
              <a:t> </a:t>
            </a:r>
            <a:r>
              <a:rPr lang="fr-BE" sz="1400" dirty="0">
                <a:sym typeface="Wingdings" panose="05000000000000000000" pitchFamily="2" charset="2"/>
              </a:rPr>
              <a:t>P</a:t>
            </a:r>
            <a:r>
              <a:rPr lang="fr-BE" sz="1400" dirty="0"/>
              <a:t>our mesurer les déformations d’un sol pendant une mise en charge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09B9C2F-5236-4302-9721-EB0573CC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80"/>
            <a:ext cx="7868120" cy="509521"/>
          </a:xfrm>
        </p:spPr>
        <p:txBody>
          <a:bodyPr>
            <a:normAutofit fontScale="90000"/>
          </a:bodyPr>
          <a:lstStyle/>
          <a:p>
            <a:r>
              <a:rPr lang="fr-BE" dirty="0"/>
              <a:t>Quelles autres mesures réalise-t-on?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813E7FC-AAB3-4A21-90FC-0C723F6E1E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507" y="1348638"/>
            <a:ext cx="2010533" cy="28437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A55B692-6AAE-4347-A1E3-6B2818D40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8311" y="1348638"/>
            <a:ext cx="4092004" cy="16886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C33BEDA-9D80-49B2-A484-E5054B2AA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9235" y="2940973"/>
            <a:ext cx="3429479" cy="168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1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6E92237-3E5A-4611-84AA-89D764D77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7174" y="1548496"/>
            <a:ext cx="2225882" cy="2874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8C11783-5BF3-476E-BEDC-238AD384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31" y="1022033"/>
            <a:ext cx="2675240" cy="615268"/>
          </a:xfrm>
        </p:spPr>
        <p:txBody>
          <a:bodyPr>
            <a:normAutofit lnSpcReduction="10000"/>
          </a:bodyPr>
          <a:lstStyle/>
          <a:p>
            <a:pPr marL="0" lvl="1" indent="0" algn="ctr">
              <a:buNone/>
            </a:pPr>
            <a:r>
              <a:rPr lang="fr-BE" sz="1800" dirty="0"/>
              <a:t>Suivi de stabilité par observations et mesures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6A86D4C-46BD-45A8-A29B-0E18FA46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>
            <a:normAutofit fontScale="90000"/>
          </a:bodyPr>
          <a:lstStyle/>
          <a:p>
            <a:r>
              <a:rPr lang="fr-BE" dirty="0"/>
              <a:t>Suivi d’anciennes carrières souterraines et d’effondrements de surface</a:t>
            </a:r>
          </a:p>
        </p:txBody>
      </p:sp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34A73393-476D-4AAD-9B6A-DC9ADB876E0A}"/>
              </a:ext>
            </a:extLst>
          </p:cNvPr>
          <p:cNvSpPr txBox="1">
            <a:spLocks/>
          </p:cNvSpPr>
          <p:nvPr/>
        </p:nvSpPr>
        <p:spPr>
          <a:xfrm>
            <a:off x="3149600" y="1022033"/>
            <a:ext cx="2162385" cy="9155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fr-BE" sz="1800" dirty="0"/>
              <a:t>Inspection de vides souterrains suite à un effondrement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EC2C2D-7421-4930-A319-9DE2E07405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687" y="1879283"/>
            <a:ext cx="2099298" cy="27943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A917006-B4C0-4757-9F6C-942C6FC1E8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2923" y="2244827"/>
            <a:ext cx="3094777" cy="2408296"/>
          </a:xfrm>
          <a:prstGeom prst="rect">
            <a:avLst/>
          </a:prstGeom>
        </p:spPr>
      </p:pic>
      <p:sp>
        <p:nvSpPr>
          <p:cNvPr id="13" name="Espace réservé du contenu 1">
            <a:extLst>
              <a:ext uri="{FF2B5EF4-FFF2-40B4-BE49-F238E27FC236}">
                <a16:creationId xmlns:a16="http://schemas.microsoft.com/office/drawing/2014/main" id="{F598EEA5-1E3C-46C9-8026-842550F23A75}"/>
              </a:ext>
            </a:extLst>
          </p:cNvPr>
          <p:cNvSpPr txBox="1">
            <a:spLocks/>
          </p:cNvSpPr>
          <p:nvPr/>
        </p:nvSpPr>
        <p:spPr>
          <a:xfrm>
            <a:off x="5723898" y="1689060"/>
            <a:ext cx="3279425" cy="61145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fr-BE" sz="1800" dirty="0"/>
              <a:t>Préconisation de réhabilitation de vides souterrains</a:t>
            </a:r>
          </a:p>
        </p:txBody>
      </p:sp>
      <p:pic>
        <p:nvPicPr>
          <p:cNvPr id="15" name="Image 14" descr="Une image contenant personne, jaune&#10;&#10;Description générée automatiquement">
            <a:extLst>
              <a:ext uri="{FF2B5EF4-FFF2-40B4-BE49-F238E27FC236}">
                <a16:creationId xmlns:a16="http://schemas.microsoft.com/office/drawing/2014/main" id="{A7372C70-A151-44AE-AB9A-404119BD90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304316" y="450530"/>
            <a:ext cx="1469145" cy="11018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EAC58E-75B5-4382-A10E-D34557E28FE2}"/>
              </a:ext>
            </a:extLst>
          </p:cNvPr>
          <p:cNvSpPr txBox="1"/>
          <p:nvPr/>
        </p:nvSpPr>
        <p:spPr>
          <a:xfrm>
            <a:off x="6606817" y="824000"/>
            <a:ext cx="935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500" dirty="0"/>
              <a:t>Simon DELVOIE</a:t>
            </a:r>
          </a:p>
        </p:txBody>
      </p:sp>
    </p:spTree>
    <p:extLst>
      <p:ext uri="{BB962C8B-B14F-4D97-AF65-F5344CB8AC3E}">
        <p14:creationId xmlns:p14="http://schemas.microsoft.com/office/powerpoint/2010/main" val="511768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62E320A-26F4-4B51-ADDF-F5844611F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0" y="1200151"/>
            <a:ext cx="8424021" cy="759278"/>
          </a:xfrm>
        </p:spPr>
        <p:txBody>
          <a:bodyPr/>
          <a:lstStyle/>
          <a:p>
            <a:pPr marL="0" indent="0">
              <a:buNone/>
            </a:pPr>
            <a:r>
              <a:rPr lang="fr-FR" sz="1800" u="sng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Géotechnique</a:t>
            </a:r>
            <a:endParaRPr lang="fr-BE" sz="1800" u="sng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fr-F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Etude de l’interaction entre les ouvrages/structures et le sol (meuble ou rocheux)</a:t>
            </a:r>
            <a:endParaRPr lang="fr-BE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998ADBA-88B7-486C-B78C-577738C5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 dirty="0"/>
              <a:t>À quoi sert la géotechnique?  Comment peut-on vous être utile?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5021C6B-C6A4-44C5-8256-40993137A445}"/>
              </a:ext>
            </a:extLst>
          </p:cNvPr>
          <p:cNvSpPr txBox="1"/>
          <p:nvPr/>
        </p:nvSpPr>
        <p:spPr>
          <a:xfrm>
            <a:off x="1272639" y="2281356"/>
            <a:ext cx="2681387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Fait appel à </a:t>
            </a:r>
            <a:endParaRPr lang="fr-B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géologie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L’hydrogéologique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mécanique des sols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mécanique des roches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géophysique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DF8B0A4-43C1-4E42-A973-1D44922016E7}"/>
              </a:ext>
            </a:extLst>
          </p:cNvPr>
          <p:cNvSpPr txBox="1"/>
          <p:nvPr/>
        </p:nvSpPr>
        <p:spPr>
          <a:xfrm>
            <a:off x="4845088" y="2850716"/>
            <a:ext cx="45720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3366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Résultats concrets</a:t>
            </a:r>
            <a:endParaRPr lang="fr-BE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Représentation de la structure du sol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Connaissance de ses caractéristiques géomécaniques et hydrogéologiques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Solutions techniques pour la durabilité des ouvrages (fondations, stabilité, …), pour les problèmes de déblai/remblai, …</a:t>
            </a:r>
            <a:endParaRPr lang="fr-BE" sz="1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4948C41-A7EE-4900-B76C-7CB3C85A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466" y="2096351"/>
            <a:ext cx="857143" cy="8571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D78003-D6B3-4A51-AD7B-6959E2311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942" y="2498167"/>
            <a:ext cx="714286" cy="39047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7606713-78F6-4DE3-AD97-26A988BB0D7B}"/>
              </a:ext>
            </a:extLst>
          </p:cNvPr>
          <p:cNvSpPr txBox="1"/>
          <p:nvPr/>
        </p:nvSpPr>
        <p:spPr>
          <a:xfrm>
            <a:off x="4088736" y="2301712"/>
            <a:ext cx="621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000" b="1" dirty="0">
                <a:solidFill>
                  <a:srgbClr val="3366FF"/>
                </a:solidFill>
              </a:rPr>
              <a:t>1 %</a:t>
            </a:r>
          </a:p>
        </p:txBody>
      </p:sp>
    </p:spTree>
    <p:extLst>
      <p:ext uri="{BB962C8B-B14F-4D97-AF65-F5344CB8AC3E}">
        <p14:creationId xmlns:p14="http://schemas.microsoft.com/office/powerpoint/2010/main" val="6051199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contenu 1">
            <a:extLst>
              <a:ext uri="{FF2B5EF4-FFF2-40B4-BE49-F238E27FC236}">
                <a16:creationId xmlns:a16="http://schemas.microsoft.com/office/drawing/2014/main" id="{1D5A43D1-BD4F-42B0-9C40-F33583B8B773}"/>
              </a:ext>
            </a:extLst>
          </p:cNvPr>
          <p:cNvSpPr txBox="1">
            <a:spLocks/>
          </p:cNvSpPr>
          <p:nvPr/>
        </p:nvSpPr>
        <p:spPr>
          <a:xfrm>
            <a:off x="3836153" y="4461569"/>
            <a:ext cx="4463453" cy="4825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endParaRPr lang="fr-BE" sz="1600" dirty="0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B8C11783-5BF3-476E-BEDC-238AD3843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990" y="3472560"/>
            <a:ext cx="1689295" cy="612950"/>
          </a:xfrm>
          <a:solidFill>
            <a:srgbClr val="00CC99"/>
          </a:solidFill>
        </p:spPr>
        <p:txBody>
          <a:bodyPr>
            <a:normAutofit/>
          </a:bodyPr>
          <a:lstStyle/>
          <a:p>
            <a:pPr marL="0" lvl="1" indent="0" algn="ctr">
              <a:buNone/>
            </a:pPr>
            <a:r>
              <a:rPr lang="fr-BE" sz="1500" dirty="0"/>
              <a:t>Inspection de parois rocheuses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6A86D4C-46BD-45A8-A29B-0E18FA462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82" y="205979"/>
            <a:ext cx="7868120" cy="857250"/>
          </a:xfrm>
        </p:spPr>
        <p:txBody>
          <a:bodyPr>
            <a:normAutofit/>
          </a:bodyPr>
          <a:lstStyle/>
          <a:p>
            <a:r>
              <a:rPr lang="fr-BE" dirty="0"/>
              <a:t>Étude de stabilité de parois rocheuses</a:t>
            </a:r>
          </a:p>
        </p:txBody>
      </p:sp>
      <p:pic>
        <p:nvPicPr>
          <p:cNvPr id="7" name="Image 6" descr="Une image contenant extérieur, roche, nature, pierre&#10;&#10;Description générée automatiquement">
            <a:extLst>
              <a:ext uri="{FF2B5EF4-FFF2-40B4-BE49-F238E27FC236}">
                <a16:creationId xmlns:a16="http://schemas.microsoft.com/office/drawing/2014/main" id="{221E013A-66BA-4BE1-99AF-E5D739E004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1508" y="163719"/>
            <a:ext cx="1493439" cy="2189375"/>
          </a:xfrm>
          <a:prstGeom prst="rect">
            <a:avLst/>
          </a:prstGeom>
        </p:spPr>
      </p:pic>
      <p:sp>
        <p:nvSpPr>
          <p:cNvPr id="11" name="Espace réservé du contenu 1">
            <a:extLst>
              <a:ext uri="{FF2B5EF4-FFF2-40B4-BE49-F238E27FC236}">
                <a16:creationId xmlns:a16="http://schemas.microsoft.com/office/drawing/2014/main" id="{41E6A66C-E683-4241-8D9D-D9E4F090F88E}"/>
              </a:ext>
            </a:extLst>
          </p:cNvPr>
          <p:cNvSpPr txBox="1">
            <a:spLocks/>
          </p:cNvSpPr>
          <p:nvPr/>
        </p:nvSpPr>
        <p:spPr>
          <a:xfrm>
            <a:off x="6908180" y="3445041"/>
            <a:ext cx="1845657" cy="612926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fr-BE" sz="1500" dirty="0"/>
              <a:t>Rédaction des clauses techniques</a:t>
            </a:r>
          </a:p>
        </p:txBody>
      </p:sp>
      <p:sp>
        <p:nvSpPr>
          <p:cNvPr id="14" name="Espace réservé du contenu 1">
            <a:extLst>
              <a:ext uri="{FF2B5EF4-FFF2-40B4-BE49-F238E27FC236}">
                <a16:creationId xmlns:a16="http://schemas.microsoft.com/office/drawing/2014/main" id="{66D767FB-CFA4-4CE1-93A4-AAB83273F4D3}"/>
              </a:ext>
            </a:extLst>
          </p:cNvPr>
          <p:cNvSpPr txBox="1">
            <a:spLocks/>
          </p:cNvSpPr>
          <p:nvPr/>
        </p:nvSpPr>
        <p:spPr>
          <a:xfrm>
            <a:off x="3244784" y="3393833"/>
            <a:ext cx="2468260" cy="770404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fr-BE" sz="1600" dirty="0"/>
              <a:t>Préconisation des moyens de sécurisation adéquats et estimation du coût</a:t>
            </a:r>
          </a:p>
        </p:txBody>
      </p:sp>
      <p:sp>
        <p:nvSpPr>
          <p:cNvPr id="15" name="Espace réservé du contenu 1">
            <a:extLst>
              <a:ext uri="{FF2B5EF4-FFF2-40B4-BE49-F238E27FC236}">
                <a16:creationId xmlns:a16="http://schemas.microsoft.com/office/drawing/2014/main" id="{AFB9C384-7030-4FBB-98C4-FAF04D9529BA}"/>
              </a:ext>
            </a:extLst>
          </p:cNvPr>
          <p:cNvSpPr txBox="1">
            <a:spLocks/>
          </p:cNvSpPr>
          <p:nvPr/>
        </p:nvSpPr>
        <p:spPr>
          <a:xfrm>
            <a:off x="6913431" y="4520593"/>
            <a:ext cx="1790078" cy="366099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fr-BE" sz="1500" dirty="0"/>
              <a:t>Suivi de chantier</a:t>
            </a:r>
          </a:p>
        </p:txBody>
      </p:sp>
      <p:sp>
        <p:nvSpPr>
          <p:cNvPr id="16" name="Espace réservé du contenu 1">
            <a:extLst>
              <a:ext uri="{FF2B5EF4-FFF2-40B4-BE49-F238E27FC236}">
                <a16:creationId xmlns:a16="http://schemas.microsoft.com/office/drawing/2014/main" id="{1ECD4188-EC0B-463C-BC71-FF95E386351F}"/>
              </a:ext>
            </a:extLst>
          </p:cNvPr>
          <p:cNvSpPr txBox="1">
            <a:spLocks/>
          </p:cNvSpPr>
          <p:nvPr/>
        </p:nvSpPr>
        <p:spPr>
          <a:xfrm>
            <a:off x="3482060" y="4396809"/>
            <a:ext cx="2009337" cy="570755"/>
          </a:xfrm>
          <a:prstGeom prst="rect">
            <a:avLst/>
          </a:prstGeom>
          <a:solidFill>
            <a:srgbClr val="00CC99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/>
              <a:buNone/>
            </a:pPr>
            <a:r>
              <a:rPr lang="fr-BE" sz="1500" dirty="0"/>
              <a:t>Réception des ouvrages</a:t>
            </a:r>
          </a:p>
        </p:txBody>
      </p:sp>
      <p:sp>
        <p:nvSpPr>
          <p:cNvPr id="17" name="Espace réservé du contenu 1">
            <a:extLst>
              <a:ext uri="{FF2B5EF4-FFF2-40B4-BE49-F238E27FC236}">
                <a16:creationId xmlns:a16="http://schemas.microsoft.com/office/drawing/2014/main" id="{35003A2F-D129-4628-AF04-A5EF3C82BE8B}"/>
              </a:ext>
            </a:extLst>
          </p:cNvPr>
          <p:cNvSpPr txBox="1">
            <a:spLocks/>
          </p:cNvSpPr>
          <p:nvPr/>
        </p:nvSpPr>
        <p:spPr>
          <a:xfrm>
            <a:off x="195384" y="3029687"/>
            <a:ext cx="6675403" cy="448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fr-BE" sz="1800" dirty="0"/>
              <a:t>En collaboration avec les Directions Territoriales et les districts :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958A767-4908-460D-BCC3-CAAEF5FEA2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1024195"/>
            <a:ext cx="2588935" cy="189093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0C17F73-4B4E-46E1-9AAF-C916633EEB0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412" y="1036577"/>
            <a:ext cx="2734200" cy="1866173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3D81DFE-BFDC-4942-B399-9ADF4B6186B6}"/>
              </a:ext>
            </a:extLst>
          </p:cNvPr>
          <p:cNvSpPr txBox="1"/>
          <p:nvPr/>
        </p:nvSpPr>
        <p:spPr>
          <a:xfrm>
            <a:off x="586889" y="2632550"/>
            <a:ext cx="13517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N647  - </a:t>
            </a:r>
            <a:r>
              <a:rPr lang="fr-BE" sz="1000" dirty="0" err="1"/>
              <a:t>Lustin</a:t>
            </a:r>
            <a:r>
              <a:rPr lang="fr-BE" sz="1000" dirty="0"/>
              <a:t> (2008)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67B8E5E-394B-4DB9-8CEA-0A230C3AF0FA}"/>
              </a:ext>
            </a:extLst>
          </p:cNvPr>
          <p:cNvSpPr txBox="1"/>
          <p:nvPr/>
        </p:nvSpPr>
        <p:spPr>
          <a:xfrm>
            <a:off x="3602109" y="2615684"/>
            <a:ext cx="1351798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BE" sz="1000" dirty="0"/>
              <a:t>N623  - </a:t>
            </a:r>
            <a:r>
              <a:rPr lang="fr-BE" sz="1000" dirty="0" err="1"/>
              <a:t>Ouffet</a:t>
            </a:r>
            <a:r>
              <a:rPr lang="fr-BE" sz="1000" dirty="0"/>
              <a:t> (2020)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F82E5DE5-E914-4F67-B848-43081127C6FE}"/>
              </a:ext>
            </a:extLst>
          </p:cNvPr>
          <p:cNvCxnSpPr>
            <a:cxnSpLocks/>
          </p:cNvCxnSpPr>
          <p:nvPr/>
        </p:nvCxnSpPr>
        <p:spPr>
          <a:xfrm>
            <a:off x="2099101" y="3751504"/>
            <a:ext cx="1073943" cy="0"/>
          </a:xfrm>
          <a:prstGeom prst="straightConnector1">
            <a:avLst/>
          </a:prstGeom>
          <a:ln w="38100">
            <a:solidFill>
              <a:srgbClr val="00CC99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16ECA7CD-5AD6-4FB3-BF00-22007A6DCECF}"/>
              </a:ext>
            </a:extLst>
          </p:cNvPr>
          <p:cNvCxnSpPr>
            <a:cxnSpLocks/>
          </p:cNvCxnSpPr>
          <p:nvPr/>
        </p:nvCxnSpPr>
        <p:spPr>
          <a:xfrm>
            <a:off x="5771717" y="3751504"/>
            <a:ext cx="1073943" cy="0"/>
          </a:xfrm>
          <a:prstGeom prst="straightConnector1">
            <a:avLst/>
          </a:prstGeom>
          <a:ln w="38100">
            <a:solidFill>
              <a:srgbClr val="00CC99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9AF0FD5B-B908-441A-8EDA-4A61DF4463E6}"/>
              </a:ext>
            </a:extLst>
          </p:cNvPr>
          <p:cNvCxnSpPr>
            <a:cxnSpLocks/>
          </p:cNvCxnSpPr>
          <p:nvPr/>
        </p:nvCxnSpPr>
        <p:spPr>
          <a:xfrm>
            <a:off x="7901351" y="4085510"/>
            <a:ext cx="0" cy="376059"/>
          </a:xfrm>
          <a:prstGeom prst="straightConnector1">
            <a:avLst/>
          </a:prstGeom>
          <a:ln w="38100">
            <a:solidFill>
              <a:srgbClr val="00CC99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6A1FBC75-9DAD-42AB-9DD0-C5A66D7AECB5}"/>
              </a:ext>
            </a:extLst>
          </p:cNvPr>
          <p:cNvCxnSpPr>
            <a:cxnSpLocks/>
          </p:cNvCxnSpPr>
          <p:nvPr/>
        </p:nvCxnSpPr>
        <p:spPr>
          <a:xfrm flipH="1">
            <a:off x="5572367" y="4702844"/>
            <a:ext cx="1273293" cy="0"/>
          </a:xfrm>
          <a:prstGeom prst="straightConnector1">
            <a:avLst/>
          </a:prstGeom>
          <a:ln w="38100">
            <a:solidFill>
              <a:srgbClr val="00CC99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9E019B5C-1A3F-43C8-8D7B-F7A6AF1F1AFE}"/>
              </a:ext>
            </a:extLst>
          </p:cNvPr>
          <p:cNvSpPr/>
          <p:nvPr/>
        </p:nvSpPr>
        <p:spPr>
          <a:xfrm>
            <a:off x="195384" y="3029687"/>
            <a:ext cx="8753232" cy="195009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7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3FF889F-E0B7-402F-86B4-F5902395A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Gestion du risque rocheux</a:t>
            </a:r>
          </a:p>
        </p:txBody>
      </p:sp>
      <p:sp>
        <p:nvSpPr>
          <p:cNvPr id="7" name="Titre 2">
            <a:extLst>
              <a:ext uri="{FF2B5EF4-FFF2-40B4-BE49-F238E27FC236}">
                <a16:creationId xmlns:a16="http://schemas.microsoft.com/office/drawing/2014/main" id="{108C436E-584D-4FD3-B8D1-ECC58E31D9DE}"/>
              </a:ext>
            </a:extLst>
          </p:cNvPr>
          <p:cNvSpPr txBox="1">
            <a:spLocks/>
          </p:cNvSpPr>
          <p:nvPr/>
        </p:nvSpPr>
        <p:spPr>
          <a:xfrm>
            <a:off x="198582" y="710071"/>
            <a:ext cx="786812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49C5B1"/>
                </a:solidFill>
                <a:latin typeface="Arial"/>
                <a:ea typeface="+mj-ea"/>
                <a:cs typeface="Arial"/>
              </a:defRPr>
            </a:lvl1pPr>
          </a:lstStyle>
          <a:p>
            <a:endParaRPr lang="fr-BE" dirty="0"/>
          </a:p>
        </p:txBody>
      </p:sp>
      <p:sp>
        <p:nvSpPr>
          <p:cNvPr id="8" name="Espace réservé du contenu 1">
            <a:extLst>
              <a:ext uri="{FF2B5EF4-FFF2-40B4-BE49-F238E27FC236}">
                <a16:creationId xmlns:a16="http://schemas.microsoft.com/office/drawing/2014/main" id="{1444468E-2DA6-4811-BA25-3C993A99F564}"/>
              </a:ext>
            </a:extLst>
          </p:cNvPr>
          <p:cNvSpPr txBox="1">
            <a:spLocks/>
          </p:cNvSpPr>
          <p:nvPr/>
        </p:nvSpPr>
        <p:spPr>
          <a:xfrm>
            <a:off x="262500" y="1316717"/>
            <a:ext cx="3207532" cy="2761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/>
              <a:buNone/>
            </a:pPr>
            <a:r>
              <a:rPr lang="fr-BE" sz="1600" dirty="0"/>
              <a:t>Développement d’un outil cartographique régional d’aide à la décision pour identifier les parois rocheuses les plus à risque le long des routes régionales :</a:t>
            </a:r>
          </a:p>
          <a:p>
            <a:pPr marL="0" lvl="1" indent="0">
              <a:buFont typeface="Arial"/>
              <a:buNone/>
            </a:pPr>
            <a:r>
              <a:rPr lang="fr-BE" sz="1600" dirty="0"/>
              <a:t>Projet CLADAROC (</a:t>
            </a:r>
            <a:r>
              <a:rPr lang="fr-BE" sz="1600" dirty="0" err="1"/>
              <a:t>CLAssement</a:t>
            </a:r>
            <a:r>
              <a:rPr lang="fr-BE" sz="1600" dirty="0"/>
              <a:t> de </a:t>
            </a:r>
            <a:r>
              <a:rPr lang="fr-BE" sz="1600" dirty="0" err="1"/>
              <a:t>DAngerosité</a:t>
            </a:r>
            <a:r>
              <a:rPr lang="fr-BE" sz="1600" dirty="0"/>
              <a:t> des parois </a:t>
            </a:r>
            <a:r>
              <a:rPr lang="fr-BE" sz="1600" dirty="0" err="1"/>
              <a:t>ROCheuses</a:t>
            </a:r>
            <a:r>
              <a:rPr lang="fr-BE" sz="1600" dirty="0"/>
              <a:t>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AB300DE-46C5-4DAC-A428-14FC7E36C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950" y="1063229"/>
            <a:ext cx="5425277" cy="301500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4BCB46E-3429-4EB1-AFED-B1CFB7B93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769" y="2697474"/>
            <a:ext cx="983065" cy="128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38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4E5AE0D-CC88-41FB-A937-58930EC01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7868120" cy="472901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Réception technique préalable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0FAE80F-FFEE-4EF6-932C-4F544721D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Et aussi…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996DA7-FD65-4F1B-9F9D-F44EAA50D96A}"/>
              </a:ext>
            </a:extLst>
          </p:cNvPr>
          <p:cNvSpPr/>
          <p:nvPr/>
        </p:nvSpPr>
        <p:spPr>
          <a:xfrm>
            <a:off x="675752" y="1768510"/>
            <a:ext cx="3600000" cy="2482214"/>
          </a:xfrm>
          <a:prstGeom prst="rect">
            <a:avLst/>
          </a:prstGeom>
          <a:gradFill>
            <a:gsLst>
              <a:gs pos="0">
                <a:srgbClr val="2B8979"/>
              </a:gs>
              <a:gs pos="100000">
                <a:srgbClr val="49C5B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FC367F5-814B-4B41-9FB2-10435319833A}"/>
              </a:ext>
            </a:extLst>
          </p:cNvPr>
          <p:cNvSpPr txBox="1"/>
          <p:nvPr/>
        </p:nvSpPr>
        <p:spPr>
          <a:xfrm>
            <a:off x="969665" y="1899138"/>
            <a:ext cx="304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DOCUMENTAIRE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74911-70BB-49F9-813C-DD96D48AF942}"/>
              </a:ext>
            </a:extLst>
          </p:cNvPr>
          <p:cNvSpPr/>
          <p:nvPr/>
        </p:nvSpPr>
        <p:spPr>
          <a:xfrm>
            <a:off x="4818184" y="1768510"/>
            <a:ext cx="3600000" cy="248221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E0402BB-E992-4626-8598-80CE243E92EC}"/>
              </a:ext>
            </a:extLst>
          </p:cNvPr>
          <p:cNvSpPr txBox="1"/>
          <p:nvPr/>
        </p:nvSpPr>
        <p:spPr>
          <a:xfrm>
            <a:off x="5000728" y="1905836"/>
            <a:ext cx="304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solidFill>
                  <a:schemeClr val="bg1"/>
                </a:solidFill>
              </a:rPr>
              <a:t> + SUR CHANTIER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955D00D-72E3-45F1-AEA1-3AF5E9917A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5823" y="239784"/>
            <a:ext cx="1430516" cy="1060989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06A1CD06-2BE0-4342-B1FB-7803F3769FC7}"/>
              </a:ext>
            </a:extLst>
          </p:cNvPr>
          <p:cNvSpPr txBox="1"/>
          <p:nvPr/>
        </p:nvSpPr>
        <p:spPr>
          <a:xfrm>
            <a:off x="5108147" y="2355895"/>
            <a:ext cx="25573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Éléments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de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confortement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rocheux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Grillages</a:t>
            </a:r>
            <a:r>
              <a:rPr kumimoji="0" lang="fr-BE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 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Filets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  <a:defRPr/>
            </a:pP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+mn-cs"/>
              </a:rPr>
              <a:t>Ancrages</a:t>
            </a:r>
            <a:endParaRPr kumimoji="0" lang="fr-B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Éléments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pierre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naturelle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00100" lvl="1" indent="-342900" algn="just">
              <a:buFont typeface="Wingdings" panose="05000000000000000000" pitchFamily="2" charset="2"/>
              <a:buChar char=""/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Pavés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Dalles </a:t>
            </a:r>
            <a:r>
              <a:rPr lang="fr-BE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/ 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Bordures</a:t>
            </a:r>
            <a:endParaRPr lang="fr-BE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8F07461-0BCC-40E3-8FD1-27D5C01093D0}"/>
              </a:ext>
            </a:extLst>
          </p:cNvPr>
          <p:cNvSpPr txBox="1"/>
          <p:nvPr/>
        </p:nvSpPr>
        <p:spPr>
          <a:xfrm>
            <a:off x="780405" y="2123552"/>
            <a:ext cx="339069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lvl="0" indent="-177800" algn="just">
              <a:buSzPts val="1000"/>
              <a:buFont typeface="Wingdings" panose="05000000000000000000" pitchFamily="2" charset="2"/>
              <a:buChar char=""/>
              <a:tabLst>
                <a:tab pos="177800" algn="l"/>
                <a:tab pos="449263" algn="l"/>
              </a:tabLst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Granulats</a:t>
            </a:r>
            <a:r>
              <a:rPr lang="fr-BE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Sables /</a:t>
            </a: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Gravillons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/ 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Graves / </a:t>
            </a: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Fines de scories BOF et EAF /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Dolomie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fr-BE" sz="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Sous-fondation en empierrement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Fondation en empierrement lié ou non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Revêtement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granulats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buSzPts val="1000"/>
              <a:buFont typeface="Wingdings" panose="05000000000000000000" pitchFamily="2" charset="2"/>
              <a:buChar char=""/>
              <a:tabLst>
                <a:tab pos="177800" algn="l"/>
                <a:tab pos="449263" algn="l"/>
              </a:tabLst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Éléments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en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pierre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naturelle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Pavés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Dalles </a:t>
            </a: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/ 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Bordures /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Moellons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Pavage / Dallage / Maçonnerie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7800" lvl="0" indent="-177800" algn="just">
              <a:buSzPts val="1000"/>
              <a:buFont typeface="Wingdings" panose="05000000000000000000" pitchFamily="2" charset="2"/>
              <a:buChar char=""/>
              <a:tabLst>
                <a:tab pos="177800" algn="l"/>
                <a:tab pos="449263" algn="l"/>
              </a:tabLst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Ouvrages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géotechniques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Remblais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fr-BE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Perrés, gabions et enrochements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Fondations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profondes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Remblais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renforcés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</a:p>
          <a:p>
            <a:pPr marL="449263" lvl="1" indent="-182563" algn="just">
              <a:buFont typeface="Wingdings" panose="05000000000000000000" pitchFamily="2" charset="2"/>
              <a:buChar char=""/>
              <a:tabLst>
                <a:tab pos="177800" algn="l"/>
                <a:tab pos="449263" algn="l"/>
              </a:tabLst>
            </a:pP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Parois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moulées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Parois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de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pieux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/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Parois</a:t>
            </a:r>
            <a:r>
              <a:rPr lang="en-US" sz="8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r>
              <a:rPr lang="en-US" sz="8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clouées</a:t>
            </a:r>
            <a:endParaRPr lang="fr-BE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>
              <a:buSzPts val="1000"/>
              <a:buFont typeface="Wingdings" panose="05000000000000000000" pitchFamily="2" charset="2"/>
              <a:buChar char=""/>
              <a:tabLst>
                <a:tab pos="177800" algn="l"/>
                <a:tab pos="449263" algn="l"/>
              </a:tabLst>
            </a:pPr>
            <a:r>
              <a:rPr lang="en-US" sz="900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Chaux</a:t>
            </a:r>
            <a:r>
              <a:rPr lang="en-US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 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tabLst>
                <a:tab pos="177800" algn="l"/>
                <a:tab pos="449263" algn="l"/>
              </a:tabLst>
            </a:pPr>
            <a:r>
              <a:rPr lang="fr-BE" sz="900" dirty="0">
                <a:effectLst/>
                <a:latin typeface="Century Gothic" panose="020B0502020202020204" pitchFamily="34" charset="0"/>
                <a:ea typeface="Calibri" panose="020F0502020204030204" pitchFamily="34" charset="0"/>
              </a:rPr>
              <a:t> </a:t>
            </a:r>
            <a:endParaRPr lang="fr-BE" sz="9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191595B-C89B-435B-B350-61DFA52A45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119" y="239783"/>
            <a:ext cx="1081065" cy="143326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C490C4B3-CB9F-4A72-80B8-3B9B376611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752" y="239784"/>
            <a:ext cx="1590328" cy="106098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926B75F5-2A0D-4539-94A6-3F4E57AB0BE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0459" y="235749"/>
            <a:ext cx="1081065" cy="142183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DE35A6C-98B0-4927-AEF0-ECE2E3F1B1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113" y="3368239"/>
            <a:ext cx="1470481" cy="122407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A53C00E-58A6-45F9-9769-E956ECBC30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7" y="2405986"/>
            <a:ext cx="538266" cy="53826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7646F1F-C7C1-4A8B-BDBE-F754D419AC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7353" y="2944252"/>
            <a:ext cx="538266" cy="53826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59E09FC-62F3-4E8A-8B27-D536659E49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5619" y="2275168"/>
            <a:ext cx="540000" cy="499376"/>
          </a:xfrm>
          <a:prstGeom prst="rect">
            <a:avLst/>
          </a:prstGeom>
        </p:spPr>
      </p:pic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65295043-9C3E-4077-9AED-C3777E15F042}"/>
              </a:ext>
            </a:extLst>
          </p:cNvPr>
          <p:cNvSpPr/>
          <p:nvPr/>
        </p:nvSpPr>
        <p:spPr>
          <a:xfrm rot="10800000">
            <a:off x="7852787" y="2405986"/>
            <a:ext cx="608567" cy="1211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9747A005-9497-497B-A411-C46CC5ABBCA9}"/>
              </a:ext>
            </a:extLst>
          </p:cNvPr>
          <p:cNvSpPr/>
          <p:nvPr/>
        </p:nvSpPr>
        <p:spPr>
          <a:xfrm rot="10800000">
            <a:off x="7848522" y="3100898"/>
            <a:ext cx="612832" cy="1211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C00AFFB6-ACB8-4F18-884D-6A170359FC2C}"/>
              </a:ext>
            </a:extLst>
          </p:cNvPr>
          <p:cNvSpPr/>
          <p:nvPr/>
        </p:nvSpPr>
        <p:spPr>
          <a:xfrm rot="20099434">
            <a:off x="651382" y="2382200"/>
            <a:ext cx="442449" cy="1211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1AE7C732-28A1-4F65-B454-30451D25EDFF}"/>
              </a:ext>
            </a:extLst>
          </p:cNvPr>
          <p:cNvSpPr/>
          <p:nvPr/>
        </p:nvSpPr>
        <p:spPr>
          <a:xfrm rot="1496402">
            <a:off x="640360" y="2756532"/>
            <a:ext cx="459210" cy="1211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7CCF2650-48FB-453F-9614-2EE92B82D01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32"/>
          <a:stretch/>
        </p:blipFill>
        <p:spPr>
          <a:xfrm>
            <a:off x="92640" y="3405319"/>
            <a:ext cx="540000" cy="543736"/>
          </a:xfrm>
          <a:prstGeom prst="rect">
            <a:avLst/>
          </a:prstGeom>
        </p:spPr>
      </p:pic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E38067E1-5ECF-49B8-B884-096A9FB82E61}"/>
              </a:ext>
            </a:extLst>
          </p:cNvPr>
          <p:cNvSpPr/>
          <p:nvPr/>
        </p:nvSpPr>
        <p:spPr>
          <a:xfrm>
            <a:off x="652271" y="3583533"/>
            <a:ext cx="407830" cy="121174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102683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8A8EE50-65DB-49AF-B819-882C64E88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200150"/>
            <a:ext cx="2499697" cy="3227849"/>
          </a:xfrm>
        </p:spPr>
        <p:txBody>
          <a:bodyPr/>
          <a:lstStyle/>
          <a:p>
            <a:pPr marL="0" indent="0">
              <a:buNone/>
            </a:pPr>
            <a:r>
              <a:rPr lang="fr-BE" dirty="0"/>
              <a:t>Faire appel à nos compétences dès le début du projet</a:t>
            </a:r>
          </a:p>
          <a:p>
            <a:pPr marL="0" indent="0">
              <a:buNone/>
            </a:pPr>
            <a:r>
              <a:rPr lang="fr-BE" dirty="0"/>
              <a:t>pour éviter …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D6F8AF8-0B51-4148-85D9-46359E5F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9B9D8FB-7D55-42AA-BC9E-3741C01FF4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413" y="313755"/>
            <a:ext cx="2123503" cy="18631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356F339-663F-475D-A7AE-DB812D8CB7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08" y="2659375"/>
            <a:ext cx="2802173" cy="1863107"/>
          </a:xfrm>
          <a:prstGeom prst="rect">
            <a:avLst/>
          </a:prstGeom>
        </p:spPr>
      </p:pic>
      <p:pic>
        <p:nvPicPr>
          <p:cNvPr id="10" name="Image 9" descr="Une image contenant herbe, extérieur, béton, ciment&#10;&#10;Description générée automatiquement">
            <a:extLst>
              <a:ext uri="{FF2B5EF4-FFF2-40B4-BE49-F238E27FC236}">
                <a16:creationId xmlns:a16="http://schemas.microsoft.com/office/drawing/2014/main" id="{4E261721-0D24-438F-8A63-B802CC479D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69" y="688492"/>
            <a:ext cx="2484143" cy="1863107"/>
          </a:xfrm>
          <a:prstGeom prst="rect">
            <a:avLst/>
          </a:prstGeom>
        </p:spPr>
      </p:pic>
      <p:pic>
        <p:nvPicPr>
          <p:cNvPr id="12" name="Image 11" descr="Une image contenant intérieur, blanc, salle de bain&#10;&#10;Description générée automatiquement">
            <a:extLst>
              <a:ext uri="{FF2B5EF4-FFF2-40B4-BE49-F238E27FC236}">
                <a16:creationId xmlns:a16="http://schemas.microsoft.com/office/drawing/2014/main" id="{53ACA38F-F867-4145-9101-D451EB3D7C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164" y="2255480"/>
            <a:ext cx="1755285" cy="234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44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D8A8EE50-65DB-49AF-B819-882C64E88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/>
              <a:t>Faire appel à nos compétences dès le début du projet</a:t>
            </a:r>
          </a:p>
          <a:p>
            <a:pPr marL="0" indent="0">
              <a:buNone/>
            </a:pPr>
            <a:r>
              <a:rPr lang="fr-BE" dirty="0"/>
              <a:t>pour éviter …</a:t>
            </a:r>
          </a:p>
          <a:p>
            <a:pPr marL="0" indent="0">
              <a:buNone/>
            </a:pP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D6F8AF8-0B51-4148-85D9-46359E5F9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0F9858C-73DE-4A38-9284-6A90DA0005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283" y="2207605"/>
            <a:ext cx="3296927" cy="213784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CBC897E-7518-4C59-87F0-81B17F27F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8717" y="1805504"/>
            <a:ext cx="2880000" cy="21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2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998ADBA-88B7-486C-B78C-577738C57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/>
              <a:t>Quand faire appel à nous?  Pourquoi ?</a:t>
            </a:r>
          </a:p>
        </p:txBody>
      </p:sp>
      <p:sp>
        <p:nvSpPr>
          <p:cNvPr id="4" name="Flèche : droite rayée 3">
            <a:extLst>
              <a:ext uri="{FF2B5EF4-FFF2-40B4-BE49-F238E27FC236}">
                <a16:creationId xmlns:a16="http://schemas.microsoft.com/office/drawing/2014/main" id="{B10E1489-47ED-4DBC-9A64-4CC0A2BC28C3}"/>
              </a:ext>
            </a:extLst>
          </p:cNvPr>
          <p:cNvSpPr/>
          <p:nvPr/>
        </p:nvSpPr>
        <p:spPr>
          <a:xfrm>
            <a:off x="748602" y="1406769"/>
            <a:ext cx="7526216" cy="326572"/>
          </a:xfrm>
          <a:prstGeom prst="stripedRightArrow">
            <a:avLst>
              <a:gd name="adj1" fmla="val 49999"/>
              <a:gd name="adj2" fmla="val 50000"/>
            </a:avLst>
          </a:prstGeom>
          <a:gradFill>
            <a:gsLst>
              <a:gs pos="0">
                <a:srgbClr val="2B8979"/>
              </a:gs>
              <a:gs pos="100000">
                <a:srgbClr val="49C5B1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888478F-E33C-4FB5-9F62-8557DED4D355}"/>
              </a:ext>
            </a:extLst>
          </p:cNvPr>
          <p:cNvSpPr/>
          <p:nvPr/>
        </p:nvSpPr>
        <p:spPr>
          <a:xfrm>
            <a:off x="828990" y="1768510"/>
            <a:ext cx="1858944" cy="2411604"/>
          </a:xfrm>
          <a:prstGeom prst="rect">
            <a:avLst/>
          </a:prstGeom>
          <a:gradFill>
            <a:gsLst>
              <a:gs pos="0">
                <a:srgbClr val="2B8979"/>
              </a:gs>
              <a:gs pos="100000">
                <a:srgbClr val="49C5B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BEFA95D-E93A-49F2-9690-DEB9FF01A58D}"/>
              </a:ext>
            </a:extLst>
          </p:cNvPr>
          <p:cNvSpPr txBox="1"/>
          <p:nvPr/>
        </p:nvSpPr>
        <p:spPr>
          <a:xfrm>
            <a:off x="889280" y="1924259"/>
            <a:ext cx="17383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Pré-étude/Étude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Reconnaissance géotechnique adaptée au projet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Conception d’un projet adapté au contexte géotechnique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7EFD13-6152-4843-83B0-B50CEA460C17}"/>
              </a:ext>
            </a:extLst>
          </p:cNvPr>
          <p:cNvSpPr/>
          <p:nvPr/>
        </p:nvSpPr>
        <p:spPr>
          <a:xfrm>
            <a:off x="3582238" y="1768510"/>
            <a:ext cx="1858944" cy="241160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8DEFC7-937E-4FEA-A62E-03DDBA147DCD}"/>
              </a:ext>
            </a:extLst>
          </p:cNvPr>
          <p:cNvSpPr/>
          <p:nvPr/>
        </p:nvSpPr>
        <p:spPr>
          <a:xfrm>
            <a:off x="6168014" y="1768510"/>
            <a:ext cx="1858944" cy="2411604"/>
          </a:xfrm>
          <a:prstGeom prst="rect">
            <a:avLst/>
          </a:prstGeom>
          <a:gradFill>
            <a:gsLst>
              <a:gs pos="0">
                <a:schemeClr val="accent6"/>
              </a:gs>
              <a:gs pos="100000">
                <a:schemeClr val="accent6">
                  <a:lumMod val="40000"/>
                  <a:lumOff val="6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8F463FD-82C7-4D73-8570-7D81A0105394}"/>
              </a:ext>
            </a:extLst>
          </p:cNvPr>
          <p:cNvSpPr txBox="1"/>
          <p:nvPr/>
        </p:nvSpPr>
        <p:spPr>
          <a:xfrm>
            <a:off x="3619059" y="1924259"/>
            <a:ext cx="1738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Chantier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Vérification des hypothèses géotechniques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Réception technique préalable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7424721-98E4-4539-842D-6C42F2AA6C8E}"/>
              </a:ext>
            </a:extLst>
          </p:cNvPr>
          <p:cNvSpPr txBox="1"/>
          <p:nvPr/>
        </p:nvSpPr>
        <p:spPr>
          <a:xfrm>
            <a:off x="6228303" y="1925933"/>
            <a:ext cx="17383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 de l’ouvrage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Instrumentation de suivi</a:t>
            </a:r>
          </a:p>
          <a:p>
            <a:pPr algn="ctr"/>
            <a:endParaRPr lang="fr-B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BE" sz="1200" dirty="0">
                <a:latin typeface="Arial" panose="020B0604020202020204" pitchFamily="34" charset="0"/>
                <a:cs typeface="Arial" panose="020B0604020202020204" pitchFamily="34" charset="0"/>
              </a:rPr>
              <a:t>Interventions en « urgence »</a:t>
            </a:r>
          </a:p>
        </p:txBody>
      </p:sp>
      <p:sp>
        <p:nvSpPr>
          <p:cNvPr id="11" name="Flèche : haut 10">
            <a:extLst>
              <a:ext uri="{FF2B5EF4-FFF2-40B4-BE49-F238E27FC236}">
                <a16:creationId xmlns:a16="http://schemas.microsoft.com/office/drawing/2014/main" id="{80A25522-71CF-492C-BB74-9BC18C80BE49}"/>
              </a:ext>
            </a:extLst>
          </p:cNvPr>
          <p:cNvSpPr/>
          <p:nvPr/>
        </p:nvSpPr>
        <p:spPr>
          <a:xfrm rot="19528491">
            <a:off x="2571888" y="3710985"/>
            <a:ext cx="461899" cy="1043194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Flèche : courbe vers la droite 11">
            <a:extLst>
              <a:ext uri="{FF2B5EF4-FFF2-40B4-BE49-F238E27FC236}">
                <a16:creationId xmlns:a16="http://schemas.microsoft.com/office/drawing/2014/main" id="{16C42120-FCE5-4186-ACA5-9B5C7B6072C6}"/>
              </a:ext>
            </a:extLst>
          </p:cNvPr>
          <p:cNvSpPr/>
          <p:nvPr/>
        </p:nvSpPr>
        <p:spPr>
          <a:xfrm>
            <a:off x="881054" y="2498093"/>
            <a:ext cx="296278" cy="1173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E633DB-F5B7-49DE-8733-8C604E439533}"/>
              </a:ext>
            </a:extLst>
          </p:cNvPr>
          <p:cNvSpPr/>
          <p:nvPr/>
        </p:nvSpPr>
        <p:spPr>
          <a:xfrm>
            <a:off x="2263625" y="732487"/>
            <a:ext cx="44492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BE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Vie d’un projet</a:t>
            </a:r>
          </a:p>
        </p:txBody>
      </p:sp>
      <p:sp>
        <p:nvSpPr>
          <p:cNvPr id="15" name="Flèche : courbe vers la droite 14">
            <a:extLst>
              <a:ext uri="{FF2B5EF4-FFF2-40B4-BE49-F238E27FC236}">
                <a16:creationId xmlns:a16="http://schemas.microsoft.com/office/drawing/2014/main" id="{6A88345F-6CAD-4B69-A624-C5F8480E512A}"/>
              </a:ext>
            </a:extLst>
          </p:cNvPr>
          <p:cNvSpPr/>
          <p:nvPr/>
        </p:nvSpPr>
        <p:spPr>
          <a:xfrm rot="10800000">
            <a:off x="2361512" y="2420570"/>
            <a:ext cx="296278" cy="1173861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46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5E46265-A424-43E5-9FF4-B79D2A42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899962"/>
            <a:ext cx="7868120" cy="3528037"/>
          </a:xfrm>
        </p:spPr>
        <p:txBody>
          <a:bodyPr/>
          <a:lstStyle/>
          <a:p>
            <a:r>
              <a:rPr lang="fr-BE" dirty="0"/>
              <a:t>Contexte géologique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CCA5048-04D7-47E9-B0C5-A1028954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Comment la géologie nous impacte-t-elle?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E9EAB71-9EFD-458D-A8EB-350F5559E3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86" y="1374442"/>
            <a:ext cx="4319756" cy="2907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851188D0-7B4E-4763-8035-5C7C232E92F7}"/>
              </a:ext>
            </a:extLst>
          </p:cNvPr>
          <p:cNvSpPr/>
          <p:nvPr/>
        </p:nvSpPr>
        <p:spPr>
          <a:xfrm>
            <a:off x="2650332" y="2305050"/>
            <a:ext cx="347662" cy="7127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32F634F0-699E-44E5-AF9F-71CC1FFBF2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1066" y="926867"/>
            <a:ext cx="1370789" cy="20908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751AC5B-0A8A-41EB-A901-9EDD15CA9D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5760" y="3614252"/>
            <a:ext cx="3845668" cy="1091375"/>
          </a:xfrm>
          <a:prstGeom prst="rect">
            <a:avLst/>
          </a:prstGeom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A36B0BC-CAC8-4476-99AB-63E76C4AF7F0}"/>
              </a:ext>
            </a:extLst>
          </p:cNvPr>
          <p:cNvCxnSpPr>
            <a:cxnSpLocks/>
            <a:stCxn id="13" idx="6"/>
            <a:endCxn id="15" idx="1"/>
          </p:cNvCxnSpPr>
          <p:nvPr/>
        </p:nvCxnSpPr>
        <p:spPr>
          <a:xfrm flipV="1">
            <a:off x="2997994" y="1972311"/>
            <a:ext cx="1733072" cy="68909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Forme libre : forme 31">
            <a:extLst>
              <a:ext uri="{FF2B5EF4-FFF2-40B4-BE49-F238E27FC236}">
                <a16:creationId xmlns:a16="http://schemas.microsoft.com/office/drawing/2014/main" id="{995267D4-DE14-4FB7-B995-98B7AD0CB0D3}"/>
              </a:ext>
            </a:extLst>
          </p:cNvPr>
          <p:cNvSpPr/>
          <p:nvPr/>
        </p:nvSpPr>
        <p:spPr>
          <a:xfrm>
            <a:off x="5325887" y="1035844"/>
            <a:ext cx="281960" cy="1647825"/>
          </a:xfrm>
          <a:custGeom>
            <a:avLst/>
            <a:gdLst>
              <a:gd name="connsiteX0" fmla="*/ 74791 w 281960"/>
              <a:gd name="connsiteY0" fmla="*/ 0 h 1647825"/>
              <a:gd name="connsiteX1" fmla="*/ 103366 w 281960"/>
              <a:gd name="connsiteY1" fmla="*/ 135731 h 1647825"/>
              <a:gd name="connsiteX2" fmla="*/ 120035 w 281960"/>
              <a:gd name="connsiteY2" fmla="*/ 252412 h 1647825"/>
              <a:gd name="connsiteX3" fmla="*/ 117654 w 281960"/>
              <a:gd name="connsiteY3" fmla="*/ 366712 h 1647825"/>
              <a:gd name="connsiteX4" fmla="*/ 98604 w 281960"/>
              <a:gd name="connsiteY4" fmla="*/ 500062 h 1647825"/>
              <a:gd name="connsiteX5" fmla="*/ 62885 w 281960"/>
              <a:gd name="connsiteY5" fmla="*/ 640556 h 1647825"/>
              <a:gd name="connsiteX6" fmla="*/ 29548 w 281960"/>
              <a:gd name="connsiteY6" fmla="*/ 752475 h 1647825"/>
              <a:gd name="connsiteX7" fmla="*/ 973 w 281960"/>
              <a:gd name="connsiteY7" fmla="*/ 888206 h 1647825"/>
              <a:gd name="connsiteX8" fmla="*/ 8116 w 281960"/>
              <a:gd name="connsiteY8" fmla="*/ 945356 h 1647825"/>
              <a:gd name="connsiteX9" fmla="*/ 22404 w 281960"/>
              <a:gd name="connsiteY9" fmla="*/ 1033462 h 1647825"/>
              <a:gd name="connsiteX10" fmla="*/ 60504 w 281960"/>
              <a:gd name="connsiteY10" fmla="*/ 1128712 h 1647825"/>
              <a:gd name="connsiteX11" fmla="*/ 89079 w 281960"/>
              <a:gd name="connsiteY11" fmla="*/ 1214437 h 1647825"/>
              <a:gd name="connsiteX12" fmla="*/ 134323 w 281960"/>
              <a:gd name="connsiteY12" fmla="*/ 1331119 h 1647825"/>
              <a:gd name="connsiteX13" fmla="*/ 186710 w 281960"/>
              <a:gd name="connsiteY13" fmla="*/ 1450181 h 1647825"/>
              <a:gd name="connsiteX14" fmla="*/ 246241 w 281960"/>
              <a:gd name="connsiteY14" fmla="*/ 1590675 h 1647825"/>
              <a:gd name="connsiteX15" fmla="*/ 281960 w 281960"/>
              <a:gd name="connsiteY15" fmla="*/ 1647825 h 164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1960" h="1647825">
                <a:moveTo>
                  <a:pt x="74791" y="0"/>
                </a:moveTo>
                <a:cubicBezTo>
                  <a:pt x="85308" y="46831"/>
                  <a:pt x="95825" y="93662"/>
                  <a:pt x="103366" y="135731"/>
                </a:cubicBezTo>
                <a:cubicBezTo>
                  <a:pt x="110907" y="177800"/>
                  <a:pt x="117654" y="213915"/>
                  <a:pt x="120035" y="252412"/>
                </a:cubicBezTo>
                <a:cubicBezTo>
                  <a:pt x="122416" y="290909"/>
                  <a:pt x="121226" y="325437"/>
                  <a:pt x="117654" y="366712"/>
                </a:cubicBezTo>
                <a:cubicBezTo>
                  <a:pt x="114082" y="407987"/>
                  <a:pt x="107732" y="454421"/>
                  <a:pt x="98604" y="500062"/>
                </a:cubicBezTo>
                <a:cubicBezTo>
                  <a:pt x="89476" y="545703"/>
                  <a:pt x="74394" y="598487"/>
                  <a:pt x="62885" y="640556"/>
                </a:cubicBezTo>
                <a:cubicBezTo>
                  <a:pt x="51376" y="682625"/>
                  <a:pt x="39867" y="711200"/>
                  <a:pt x="29548" y="752475"/>
                </a:cubicBezTo>
                <a:cubicBezTo>
                  <a:pt x="19229" y="793750"/>
                  <a:pt x="4545" y="856059"/>
                  <a:pt x="973" y="888206"/>
                </a:cubicBezTo>
                <a:cubicBezTo>
                  <a:pt x="-2599" y="920353"/>
                  <a:pt x="4544" y="921147"/>
                  <a:pt x="8116" y="945356"/>
                </a:cubicBezTo>
                <a:cubicBezTo>
                  <a:pt x="11688" y="969565"/>
                  <a:pt x="13673" y="1002903"/>
                  <a:pt x="22404" y="1033462"/>
                </a:cubicBezTo>
                <a:cubicBezTo>
                  <a:pt x="31135" y="1064021"/>
                  <a:pt x="49392" y="1098550"/>
                  <a:pt x="60504" y="1128712"/>
                </a:cubicBezTo>
                <a:cubicBezTo>
                  <a:pt x="71616" y="1158874"/>
                  <a:pt x="76776" y="1180703"/>
                  <a:pt x="89079" y="1214437"/>
                </a:cubicBezTo>
                <a:cubicBezTo>
                  <a:pt x="101382" y="1248172"/>
                  <a:pt x="118051" y="1291828"/>
                  <a:pt x="134323" y="1331119"/>
                </a:cubicBezTo>
                <a:cubicBezTo>
                  <a:pt x="150595" y="1370410"/>
                  <a:pt x="168057" y="1406922"/>
                  <a:pt x="186710" y="1450181"/>
                </a:cubicBezTo>
                <a:cubicBezTo>
                  <a:pt x="205363" y="1493440"/>
                  <a:pt x="230366" y="1557734"/>
                  <a:pt x="246241" y="1590675"/>
                </a:cubicBezTo>
                <a:cubicBezTo>
                  <a:pt x="262116" y="1623616"/>
                  <a:pt x="272038" y="1635720"/>
                  <a:pt x="281960" y="1647825"/>
                </a:cubicBezTo>
              </a:path>
            </a:pathLst>
          </a:custGeom>
          <a:noFill/>
          <a:ln w="127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0370272-CE56-4611-9141-C61444F94607}"/>
              </a:ext>
            </a:extLst>
          </p:cNvPr>
          <p:cNvCxnSpPr>
            <a:cxnSpLocks/>
          </p:cNvCxnSpPr>
          <p:nvPr/>
        </p:nvCxnSpPr>
        <p:spPr>
          <a:xfrm flipV="1">
            <a:off x="5574512" y="2663980"/>
            <a:ext cx="80963" cy="46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471B0D8-30B7-4D29-802C-8F5F6EE865E6}"/>
              </a:ext>
            </a:extLst>
          </p:cNvPr>
          <p:cNvCxnSpPr>
            <a:cxnSpLocks/>
          </p:cNvCxnSpPr>
          <p:nvPr/>
        </p:nvCxnSpPr>
        <p:spPr>
          <a:xfrm flipV="1">
            <a:off x="5356924" y="1013775"/>
            <a:ext cx="80963" cy="465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Zone de texte 2">
            <a:extLst>
              <a:ext uri="{FF2B5EF4-FFF2-40B4-BE49-F238E27FC236}">
                <a16:creationId xmlns:a16="http://schemas.microsoft.com/office/drawing/2014/main" id="{CCBFA6F2-F32F-4E41-AABB-DC1279A8E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0278" y="3275510"/>
            <a:ext cx="2609988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just"/>
            <a:r>
              <a:rPr lang="fr-BE" sz="105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Coupe représentative de la zone étudiée</a:t>
            </a:r>
            <a:endParaRPr lang="fr-FR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2" name="Accolade fermante 51">
            <a:extLst>
              <a:ext uri="{FF2B5EF4-FFF2-40B4-BE49-F238E27FC236}">
                <a16:creationId xmlns:a16="http://schemas.microsoft.com/office/drawing/2014/main" id="{252AB786-CE81-4D44-BB93-D3DF932F9A5C}"/>
              </a:ext>
            </a:extLst>
          </p:cNvPr>
          <p:cNvSpPr/>
          <p:nvPr/>
        </p:nvSpPr>
        <p:spPr>
          <a:xfrm rot="16200000">
            <a:off x="6378119" y="2165050"/>
            <a:ext cx="154305" cy="281114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pic>
        <p:nvPicPr>
          <p:cNvPr id="5" name="Image 4" descr="Une image contenant extérieur, personne, nature, montagne&#10;&#10;Description générée automatiquement">
            <a:extLst>
              <a:ext uri="{FF2B5EF4-FFF2-40B4-BE49-F238E27FC236}">
                <a16:creationId xmlns:a16="http://schemas.microsoft.com/office/drawing/2014/main" id="{F8E27175-C030-4A83-9672-D5D4682DDCE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65" y="926867"/>
            <a:ext cx="2787850" cy="2090888"/>
          </a:xfrm>
          <a:prstGeom prst="rect">
            <a:avLst/>
          </a:prstGeom>
        </p:spPr>
      </p:pic>
      <p:sp>
        <p:nvSpPr>
          <p:cNvPr id="19" name="Zone de texte 2">
            <a:extLst>
              <a:ext uri="{FF2B5EF4-FFF2-40B4-BE49-F238E27FC236}">
                <a16:creationId xmlns:a16="http://schemas.microsoft.com/office/drawing/2014/main" id="{9D5AB701-2382-4AE1-9A52-B1530E152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7565" y="907817"/>
            <a:ext cx="2623235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/>
            <a:r>
              <a:rPr lang="fr-BE" sz="15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Djenan RATKOVIC</a:t>
            </a:r>
            <a:endParaRPr lang="fr-FR" sz="15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752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5E46265-A424-43E5-9FF4-B79D2A428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890588"/>
            <a:ext cx="7868120" cy="3537411"/>
          </a:xfrm>
        </p:spPr>
        <p:txBody>
          <a:bodyPr/>
          <a:lstStyle/>
          <a:p>
            <a:r>
              <a:rPr lang="fr-BE" sz="2000" dirty="0"/>
              <a:t>Caractérisation des sols, des roches (si excavation)</a:t>
            </a:r>
          </a:p>
          <a:p>
            <a:r>
              <a:rPr lang="fr-BE" sz="2000" dirty="0"/>
              <a:t>Hétérogénéité du sous-sol?</a:t>
            </a:r>
          </a:p>
          <a:p>
            <a:endParaRPr lang="fr-BE" dirty="0"/>
          </a:p>
          <a:p>
            <a:endParaRPr lang="fr-BE" dirty="0"/>
          </a:p>
          <a:p>
            <a:pPr marL="0" indent="0">
              <a:buNone/>
            </a:pPr>
            <a:endParaRPr lang="fr-BE" sz="900" dirty="0"/>
          </a:p>
          <a:p>
            <a:endParaRPr lang="fr-BE" sz="800" dirty="0"/>
          </a:p>
          <a:p>
            <a:r>
              <a:rPr lang="fr-BE" sz="2000" dirty="0"/>
              <a:t>Risques (karst, puits de mines, etc…)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CCA5048-04D7-47E9-B0C5-A10289543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Comment la géologie nous impacte-t-elle?</a:t>
            </a:r>
          </a:p>
        </p:txBody>
      </p:sp>
      <p:pic>
        <p:nvPicPr>
          <p:cNvPr id="5" name="Image 4" descr="Une image contenant texte, outil, cuisiné&#10;&#10;Description générée automatiquement">
            <a:extLst>
              <a:ext uri="{FF2B5EF4-FFF2-40B4-BE49-F238E27FC236}">
                <a16:creationId xmlns:a16="http://schemas.microsoft.com/office/drawing/2014/main" id="{FC0B2CA2-22D6-46AA-98C5-C5F6EB9D76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3982" y="1784304"/>
            <a:ext cx="3826042" cy="995917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301C91A2-4954-4592-A595-86984F5D1B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81" y="1785940"/>
            <a:ext cx="3826042" cy="992646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851D2A-10F9-4504-840B-9DA39F72E3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281" y="3268338"/>
            <a:ext cx="3798920" cy="98457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7B7649-B55E-4A94-890A-F2F012577C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0669" y="1385852"/>
            <a:ext cx="2145692" cy="3042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92DAE9A4-DA43-4248-B552-F94E860BE898}"/>
              </a:ext>
            </a:extLst>
          </p:cNvPr>
          <p:cNvCxnSpPr>
            <a:cxnSpLocks/>
          </p:cNvCxnSpPr>
          <p:nvPr/>
        </p:nvCxnSpPr>
        <p:spPr>
          <a:xfrm flipH="1">
            <a:off x="1973179" y="3135086"/>
            <a:ext cx="344269" cy="4599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1AF0D7C-C8CE-47B4-9068-DB47E7E9B4F0}"/>
              </a:ext>
            </a:extLst>
          </p:cNvPr>
          <p:cNvCxnSpPr>
            <a:cxnSpLocks/>
          </p:cNvCxnSpPr>
          <p:nvPr/>
        </p:nvCxnSpPr>
        <p:spPr>
          <a:xfrm>
            <a:off x="5762625" y="2571750"/>
            <a:ext cx="897731" cy="3952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F8B77309-F781-410A-B4F8-CB836482BEF1}"/>
              </a:ext>
            </a:extLst>
          </p:cNvPr>
          <p:cNvSpPr txBox="1"/>
          <p:nvPr/>
        </p:nvSpPr>
        <p:spPr>
          <a:xfrm>
            <a:off x="5142981" y="3925074"/>
            <a:ext cx="1567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1000" dirty="0">
                <a:latin typeface="Arial" panose="020B0604020202020204" pitchFamily="34" charset="0"/>
                <a:cs typeface="Arial" panose="020B0604020202020204" pitchFamily="34" charset="0"/>
              </a:rPr>
              <a:t>Fiche de description des forages et interprétation géologique</a:t>
            </a:r>
            <a:endParaRPr lang="fr-FR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3B23934-66AE-4460-BE64-1D5F03D8CAA6}"/>
              </a:ext>
            </a:extLst>
          </p:cNvPr>
          <p:cNvSpPr txBox="1"/>
          <p:nvPr/>
        </p:nvSpPr>
        <p:spPr>
          <a:xfrm>
            <a:off x="601815" y="1609164"/>
            <a:ext cx="38433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Altération du </a:t>
            </a:r>
            <a:r>
              <a:rPr lang="fr-BE" sz="800" i="1" u="sng" dirty="0">
                <a:latin typeface="Arial" panose="020B0604020202020204" pitchFamily="34" charset="0"/>
                <a:cs typeface="Arial" panose="020B0604020202020204" pitchFamily="34" charset="0"/>
              </a:rPr>
              <a:t>Regroupement des Formations de Bayard, </a:t>
            </a:r>
            <a:r>
              <a:rPr lang="fr-BE" sz="800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Waulsort</a:t>
            </a:r>
            <a:r>
              <a:rPr lang="fr-BE" sz="800" i="1" u="sng" dirty="0">
                <a:latin typeface="Arial" panose="020B0604020202020204" pitchFamily="34" charset="0"/>
                <a:cs typeface="Arial" panose="020B0604020202020204" pitchFamily="34" charset="0"/>
              </a:rPr>
              <a:t> et Leffe</a:t>
            </a:r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 (BWL)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93F844B-A358-4FA0-A676-6C12C8F7AB8F}"/>
              </a:ext>
            </a:extLst>
          </p:cNvPr>
          <p:cNvSpPr txBox="1"/>
          <p:nvPr/>
        </p:nvSpPr>
        <p:spPr>
          <a:xfrm>
            <a:off x="4481685" y="1610995"/>
            <a:ext cx="1482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800" i="1" u="sng" dirty="0">
                <a:latin typeface="Arial" panose="020B0604020202020204" pitchFamily="34" charset="0"/>
                <a:cs typeface="Arial" panose="020B0604020202020204" pitchFamily="34" charset="0"/>
              </a:rPr>
              <a:t>Formation d’Hastière</a:t>
            </a:r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 (HAS)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4798C73-6F43-4CAA-9AB9-B7E7489B3437}"/>
              </a:ext>
            </a:extLst>
          </p:cNvPr>
          <p:cNvSpPr txBox="1"/>
          <p:nvPr/>
        </p:nvSpPr>
        <p:spPr>
          <a:xfrm>
            <a:off x="2920554" y="4219362"/>
            <a:ext cx="15676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BE" sz="800" dirty="0">
                <a:latin typeface="Arial" panose="020B0604020202020204" pitchFamily="34" charset="0"/>
                <a:cs typeface="Arial" panose="020B0604020202020204" pitchFamily="34" charset="0"/>
              </a:rPr>
              <a:t>Altération karstique (BWL)</a:t>
            </a:r>
            <a:endParaRPr lang="fr-FR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02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B52BEA2-DDD6-45E0-8E00-E99DC661E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492" y="1063230"/>
            <a:ext cx="8175674" cy="36211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u="sng" dirty="0"/>
              <a:t>Fondations profondes</a:t>
            </a:r>
            <a:r>
              <a:rPr lang="fr-BE" sz="2000" dirty="0"/>
              <a:t> : les pieux</a:t>
            </a:r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r">
              <a:buNone/>
            </a:pPr>
            <a:endParaRPr lang="fr-BE" sz="2000" dirty="0"/>
          </a:p>
          <a:p>
            <a:pPr marL="0" indent="0" algn="just">
              <a:buNone/>
            </a:pPr>
            <a:r>
              <a:rPr lang="fr-BE" sz="1600" dirty="0"/>
              <a:t>                                                                                                        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A283CED-CF17-4516-A83B-CC091C8E5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9715931-535A-421D-AF58-50D0D8D2A6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182" y="1796682"/>
            <a:ext cx="2637242" cy="21542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AF96068-5987-40D3-BDEC-0833E24150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9051" y="1556483"/>
            <a:ext cx="2314648" cy="302138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1B56FF-0E21-41C5-AFA4-D60EF85FF1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541" y="1556483"/>
            <a:ext cx="2497625" cy="3021383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0016BEA-858E-451F-87BB-0504DB1E0E31}"/>
              </a:ext>
            </a:extLst>
          </p:cNvPr>
          <p:cNvSpPr txBox="1"/>
          <p:nvPr/>
        </p:nvSpPr>
        <p:spPr>
          <a:xfrm>
            <a:off x="6841673" y="4260295"/>
            <a:ext cx="14833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>
                <a:solidFill>
                  <a:schemeClr val="bg1"/>
                </a:solidFill>
              </a:rPr>
              <a:t>Geoffrey JASPAR</a:t>
            </a:r>
          </a:p>
        </p:txBody>
      </p:sp>
    </p:spTree>
    <p:extLst>
      <p:ext uri="{BB962C8B-B14F-4D97-AF65-F5344CB8AC3E}">
        <p14:creationId xmlns:p14="http://schemas.microsoft.com/office/powerpoint/2010/main" val="3920827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80FCC66A-7755-4C19-B88D-5F7DBCC13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2" y="1063230"/>
            <a:ext cx="7868120" cy="33647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000" u="sng" dirty="0"/>
              <a:t>Fondations superficielles</a:t>
            </a:r>
            <a:r>
              <a:rPr lang="fr-BE" sz="2000" dirty="0"/>
              <a:t> : Radier béton armé 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7F8DA95-E7AF-4FBF-B7FD-3F413CC70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F14691-C37A-48B0-8422-A1ABA9CA1B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46" y="1702148"/>
            <a:ext cx="3431993" cy="21163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4839CA-7D9E-4488-938C-8CFB2D3244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6894" y="1702148"/>
            <a:ext cx="3011278" cy="2116303"/>
          </a:xfrm>
          <a:prstGeom prst="rect">
            <a:avLst/>
          </a:prstGeom>
        </p:spPr>
      </p:pic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0304C888-8739-4C14-BFED-87AB43709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08800" y="1063230"/>
            <a:ext cx="1948654" cy="281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3927443-632D-42E8-BB16-65CF1D74C2D3}"/>
              </a:ext>
            </a:extLst>
          </p:cNvPr>
          <p:cNvSpPr txBox="1"/>
          <p:nvPr/>
        </p:nvSpPr>
        <p:spPr>
          <a:xfrm>
            <a:off x="7222919" y="3585098"/>
            <a:ext cx="17524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Sarah GEENINCKX</a:t>
            </a:r>
          </a:p>
        </p:txBody>
      </p:sp>
    </p:spTree>
    <p:extLst>
      <p:ext uri="{BB962C8B-B14F-4D97-AF65-F5344CB8AC3E}">
        <p14:creationId xmlns:p14="http://schemas.microsoft.com/office/powerpoint/2010/main" val="787672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CB9B556-403D-4E5B-9219-00210CE9B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181" y="1200149"/>
            <a:ext cx="5979481" cy="69359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BE" sz="8000" u="sng" dirty="0"/>
              <a:t>Les parois de soutènement</a:t>
            </a:r>
            <a:r>
              <a:rPr lang="fr-BE" sz="8000" dirty="0"/>
              <a:t> : </a:t>
            </a:r>
          </a:p>
          <a:p>
            <a:pPr marL="358775" indent="0">
              <a:buNone/>
            </a:pPr>
            <a:r>
              <a:rPr lang="fr-BE" sz="8000" dirty="0"/>
              <a:t>Parois de pieux et palplanches </a:t>
            </a:r>
            <a:r>
              <a:rPr lang="fr-BE" sz="1400" dirty="0"/>
              <a:t>                                                                                                                 </a:t>
            </a:r>
            <a:endParaRPr lang="fr-BE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D807FD8-E1A8-4236-AAA7-EC593D3B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Quels sont les ouvrages géotechniques?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BA48A7-C907-4D78-A102-FD5AFEA0D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0621" y="2026803"/>
            <a:ext cx="2952434" cy="184066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4141B1-C4B9-476E-A687-5F8240723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900" y="2030662"/>
            <a:ext cx="3065654" cy="183680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C3A59F5-1923-4E87-A2D5-786C7AA719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9122" y="1121031"/>
            <a:ext cx="2150103" cy="322395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4BA9DFD-DEB1-4E1B-A593-96E0F5FFAEAC}"/>
              </a:ext>
            </a:extLst>
          </p:cNvPr>
          <p:cNvSpPr txBox="1"/>
          <p:nvPr/>
        </p:nvSpPr>
        <p:spPr>
          <a:xfrm>
            <a:off x="7295748" y="4035646"/>
            <a:ext cx="11265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500" dirty="0">
                <a:solidFill>
                  <a:schemeClr val="bg1"/>
                </a:solidFill>
              </a:rPr>
              <a:t>Laure ELIAS</a:t>
            </a:r>
          </a:p>
        </p:txBody>
      </p:sp>
    </p:spTree>
    <p:extLst>
      <p:ext uri="{BB962C8B-B14F-4D97-AF65-F5344CB8AC3E}">
        <p14:creationId xmlns:p14="http://schemas.microsoft.com/office/powerpoint/2010/main" val="268919094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2074</TotalTime>
  <Words>1119</Words>
  <Application>Microsoft Office PowerPoint</Application>
  <PresentationFormat>Affichage à l'écran (16:9)</PresentationFormat>
  <Paragraphs>294</Paragraphs>
  <Slides>34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1" baseType="lpstr">
      <vt:lpstr>Arial</vt:lpstr>
      <vt:lpstr>Arial </vt:lpstr>
      <vt:lpstr>Calibri</vt:lpstr>
      <vt:lpstr>Century Gothic</vt:lpstr>
      <vt:lpstr>Symbol</vt:lpstr>
      <vt:lpstr>Wingdings</vt:lpstr>
      <vt:lpstr>Thème Office</vt:lpstr>
      <vt:lpstr>Direction de la Géotechnique  Ir Frédérique THEWISSEN</vt:lpstr>
      <vt:lpstr>Qui sommes-nous?</vt:lpstr>
      <vt:lpstr>À quoi sert la géotechnique?  Comment peut-on vous être utile?</vt:lpstr>
      <vt:lpstr>Quand faire appel à nous?  Pourquoi ?</vt:lpstr>
      <vt:lpstr>Comment la géologie nous impacte-t-elle?</vt:lpstr>
      <vt:lpstr>Comment la géologie nous impacte-t-elle?</vt:lpstr>
      <vt:lpstr>Quels sont les ouvrages géotechniques?</vt:lpstr>
      <vt:lpstr>Quels sont les ouvrages géotechniques?</vt:lpstr>
      <vt:lpstr>Quels sont les ouvrages géotechniques?</vt:lpstr>
      <vt:lpstr>Quels sont les ouvrages géotechniques?</vt:lpstr>
      <vt:lpstr>Quels sont les ouvrages géotechniques?</vt:lpstr>
      <vt:lpstr>Quels sont les ouvrages géotechniques?</vt:lpstr>
      <vt:lpstr>Calculs géotechniques?</vt:lpstr>
      <vt:lpstr>Comment se déroule une campagne géotechnique?</vt:lpstr>
      <vt:lpstr>De quoi sommes-nous équipés?</vt:lpstr>
      <vt:lpstr>De quoi sommes-nous équipés?</vt:lpstr>
      <vt:lpstr>De quoi sommes-nous équipés?</vt:lpstr>
      <vt:lpstr>De quoi sommes-nous équipés?</vt:lpstr>
      <vt:lpstr>De quoi sommes-nous équipés?</vt:lpstr>
      <vt:lpstr>De quoi sommes-nous équipés?</vt:lpstr>
      <vt:lpstr>Laboratoire de la DGéo</vt:lpstr>
      <vt:lpstr>Laboratoire de la DGéo</vt:lpstr>
      <vt:lpstr>Laboratoire de la DGéo</vt:lpstr>
      <vt:lpstr>Quelles autres mesures réalise-t-on?</vt:lpstr>
      <vt:lpstr>Quelles autres mesures réalise-t-on?</vt:lpstr>
      <vt:lpstr>Quelles autres mesures réalise-t-on?</vt:lpstr>
      <vt:lpstr>Quelles autres mesures réalise-t-on?</vt:lpstr>
      <vt:lpstr>Quelles autres mesures réalise-t-on?</vt:lpstr>
      <vt:lpstr>Suivi d’anciennes carrières souterraines et d’effondrements de surface</vt:lpstr>
      <vt:lpstr>Étude de stabilité de parois rocheuses</vt:lpstr>
      <vt:lpstr>Gestion du risque rocheux</vt:lpstr>
      <vt:lpstr>Et aussi…</vt:lpstr>
      <vt:lpstr>Conclusions</vt:lpstr>
      <vt:lpstr>Conclusions</vt:lpstr>
    </vt:vector>
  </TitlesOfParts>
  <Company>Service public de Wallonie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Jean-Sébastien Cornélis</dc:creator>
  <cp:lastModifiedBy>TOUSSAINT Patrice</cp:lastModifiedBy>
  <cp:revision>53</cp:revision>
  <dcterms:created xsi:type="dcterms:W3CDTF">2017-06-20T09:48:45Z</dcterms:created>
  <dcterms:modified xsi:type="dcterms:W3CDTF">2022-11-08T13:07:35Z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2022-09-15T09:33:13Z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da14bd2f-9a61-48d9-b562-96304363d3bc</vt:lpwstr>
  </property>
  <property fmtid="{D5CDD505-2E9C-101B-9397-08002B2CF9AE}" pid="8" name="MSIP_Label_97a477d1-147d-4e34-b5e3-7b26d2f44870_ContentBits">
    <vt:lpwstr>0</vt:lpwstr>
  </property>
</Properties>
</file>