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274" r:id="rId2"/>
    <p:sldId id="877" r:id="rId3"/>
    <p:sldId id="878" r:id="rId4"/>
    <p:sldId id="342" r:id="rId5"/>
    <p:sldId id="869" r:id="rId6"/>
    <p:sldId id="343" r:id="rId7"/>
    <p:sldId id="870" r:id="rId8"/>
    <p:sldId id="871" r:id="rId9"/>
    <p:sldId id="344" r:id="rId10"/>
    <p:sldId id="345" r:id="rId11"/>
    <p:sldId id="872" r:id="rId12"/>
    <p:sldId id="873" r:id="rId13"/>
    <p:sldId id="875" r:id="rId14"/>
    <p:sldId id="346" r:id="rId15"/>
    <p:sldId id="876" r:id="rId16"/>
    <p:sldId id="347" r:id="rId17"/>
    <p:sldId id="879" r:id="rId18"/>
    <p:sldId id="882" r:id="rId19"/>
    <p:sldId id="351" r:id="rId20"/>
    <p:sldId id="352" r:id="rId21"/>
    <p:sldId id="866" r:id="rId22"/>
    <p:sldId id="353" r:id="rId23"/>
    <p:sldId id="354" r:id="rId24"/>
    <p:sldId id="880" r:id="rId25"/>
    <p:sldId id="355" r:id="rId26"/>
    <p:sldId id="881" r:id="rId27"/>
    <p:sldId id="357" r:id="rId28"/>
    <p:sldId id="358" r:id="rId29"/>
    <p:sldId id="379" r:id="rId30"/>
    <p:sldId id="359" r:id="rId31"/>
    <p:sldId id="390" r:id="rId32"/>
    <p:sldId id="391" r:id="rId33"/>
    <p:sldId id="883" r:id="rId34"/>
    <p:sldId id="360" r:id="rId35"/>
    <p:sldId id="361" r:id="rId36"/>
    <p:sldId id="362" r:id="rId37"/>
    <p:sldId id="363" r:id="rId38"/>
    <p:sldId id="884" r:id="rId39"/>
    <p:sldId id="402" r:id="rId40"/>
    <p:sldId id="885" r:id="rId41"/>
    <p:sldId id="919" r:id="rId42"/>
    <p:sldId id="895" r:id="rId43"/>
    <p:sldId id="526" r:id="rId44"/>
    <p:sldId id="524" r:id="rId45"/>
    <p:sldId id="921" r:id="rId46"/>
    <p:sldId id="922" r:id="rId47"/>
    <p:sldId id="923" r:id="rId48"/>
    <p:sldId id="904" r:id="rId49"/>
    <p:sldId id="925" r:id="rId50"/>
    <p:sldId id="914" r:id="rId51"/>
    <p:sldId id="915" r:id="rId52"/>
    <p:sldId id="916" r:id="rId53"/>
    <p:sldId id="917" r:id="rId54"/>
    <p:sldId id="918" r:id="rId55"/>
    <p:sldId id="926" r:id="rId56"/>
    <p:sldId id="380" r:id="rId57"/>
    <p:sldId id="389" r:id="rId58"/>
    <p:sldId id="381" r:id="rId59"/>
    <p:sldId id="350" r:id="rId60"/>
    <p:sldId id="927" r:id="rId61"/>
    <p:sldId id="280" r:id="rId62"/>
    <p:sldId id="928" r:id="rId63"/>
    <p:sldId id="408" r:id="rId64"/>
    <p:sldId id="929" r:id="rId65"/>
    <p:sldId id="930" r:id="rId66"/>
    <p:sldId id="931" r:id="rId67"/>
    <p:sldId id="932" r:id="rId68"/>
    <p:sldId id="324" r:id="rId69"/>
    <p:sldId id="281" r:id="rId70"/>
    <p:sldId id="864" r:id="rId71"/>
    <p:sldId id="933" r:id="rId72"/>
    <p:sldId id="934" r:id="rId73"/>
    <p:sldId id="935" r:id="rId74"/>
    <p:sldId id="316" r:id="rId75"/>
    <p:sldId id="319" r:id="rId76"/>
    <p:sldId id="398" r:id="rId77"/>
    <p:sldId id="936" r:id="rId78"/>
    <p:sldId id="410" r:id="rId79"/>
    <p:sldId id="865" r:id="rId80"/>
    <p:sldId id="522" r:id="rId81"/>
    <p:sldId id="275" r:id="rId82"/>
    <p:sldId id="332" r:id="rId83"/>
    <p:sldId id="937" r:id="rId84"/>
    <p:sldId id="400" r:id="rId85"/>
    <p:sldId id="938" r:id="rId86"/>
    <p:sldId id="259" r:id="rId87"/>
    <p:sldId id="266" r:id="rId88"/>
    <p:sldId id="941" r:id="rId89"/>
    <p:sldId id="261" r:id="rId90"/>
    <p:sldId id="262" r:id="rId91"/>
    <p:sldId id="263" r:id="rId92"/>
    <p:sldId id="264" r:id="rId93"/>
    <p:sldId id="265" r:id="rId94"/>
    <p:sldId id="267" r:id="rId95"/>
    <p:sldId id="268" r:id="rId96"/>
    <p:sldId id="269" r:id="rId97"/>
    <p:sldId id="270" r:id="rId98"/>
    <p:sldId id="260" r:id="rId99"/>
    <p:sldId id="939" r:id="rId10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E9C5BD-5EB0-4F19-A51B-5DD70C186766}" v="161" dt="2022-10-17T15:57:46.24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0" autoAdjust="0"/>
    <p:restoredTop sz="94660"/>
  </p:normalViewPr>
  <p:slideViewPr>
    <p:cSldViewPr snapToGrid="0">
      <p:cViewPr varScale="1">
        <p:scale>
          <a:sx n="61" d="100"/>
          <a:sy n="61" d="100"/>
        </p:scale>
        <p:origin x="374"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AWINNE Sébastien" userId="d753e3f6-22f9-4f1d-bb16-e2d2b26a6ed7" providerId="ADAL" clId="{98E9C5BD-5EB0-4F19-A51B-5DD70C186766}"/>
    <pc:docChg chg="undo custSel addSld delSld modSld sldOrd">
      <pc:chgData name="FLAWINNE Sébastien" userId="d753e3f6-22f9-4f1d-bb16-e2d2b26a6ed7" providerId="ADAL" clId="{98E9C5BD-5EB0-4F19-A51B-5DD70C186766}" dt="2022-10-17T15:25:12.252" v="499" actId="478"/>
      <pc:docMkLst>
        <pc:docMk/>
      </pc:docMkLst>
      <pc:sldChg chg="modSp mod">
        <pc:chgData name="FLAWINNE Sébastien" userId="d753e3f6-22f9-4f1d-bb16-e2d2b26a6ed7" providerId="ADAL" clId="{98E9C5BD-5EB0-4F19-A51B-5DD70C186766}" dt="2022-10-17T14:03:45.228" v="235" actId="14100"/>
        <pc:sldMkLst>
          <pc:docMk/>
          <pc:sldMk cId="4062091905" sldId="259"/>
        </pc:sldMkLst>
        <pc:picChg chg="mod">
          <ac:chgData name="FLAWINNE Sébastien" userId="d753e3f6-22f9-4f1d-bb16-e2d2b26a6ed7" providerId="ADAL" clId="{98E9C5BD-5EB0-4F19-A51B-5DD70C186766}" dt="2022-10-17T14:03:45.228" v="235" actId="14100"/>
          <ac:picMkLst>
            <pc:docMk/>
            <pc:sldMk cId="4062091905" sldId="259"/>
            <ac:picMk id="5" creationId="{53C56F0D-A2B0-403B-A9DC-7E3825FA2DB4}"/>
          </ac:picMkLst>
        </pc:picChg>
      </pc:sldChg>
      <pc:sldChg chg="modSp">
        <pc:chgData name="FLAWINNE Sébastien" userId="d753e3f6-22f9-4f1d-bb16-e2d2b26a6ed7" providerId="ADAL" clId="{98E9C5BD-5EB0-4F19-A51B-5DD70C186766}" dt="2022-10-17T14:03:09.191" v="233"/>
        <pc:sldMkLst>
          <pc:docMk/>
          <pc:sldMk cId="3781172069" sldId="262"/>
        </pc:sldMkLst>
        <pc:picChg chg="mod">
          <ac:chgData name="FLAWINNE Sébastien" userId="d753e3f6-22f9-4f1d-bb16-e2d2b26a6ed7" providerId="ADAL" clId="{98E9C5BD-5EB0-4F19-A51B-5DD70C186766}" dt="2022-10-17T14:03:09.191" v="233"/>
          <ac:picMkLst>
            <pc:docMk/>
            <pc:sldMk cId="3781172069" sldId="262"/>
            <ac:picMk id="13" creationId="{138BD0FB-086D-44FF-84D2-1574441F5CB0}"/>
          </ac:picMkLst>
        </pc:picChg>
      </pc:sldChg>
      <pc:sldChg chg="modSp mod">
        <pc:chgData name="FLAWINNE Sébastien" userId="d753e3f6-22f9-4f1d-bb16-e2d2b26a6ed7" providerId="ADAL" clId="{98E9C5BD-5EB0-4F19-A51B-5DD70C186766}" dt="2022-10-17T14:04:00.445" v="237" actId="14100"/>
        <pc:sldMkLst>
          <pc:docMk/>
          <pc:sldMk cId="3585479833" sldId="263"/>
        </pc:sldMkLst>
        <pc:picChg chg="mod">
          <ac:chgData name="FLAWINNE Sébastien" userId="d753e3f6-22f9-4f1d-bb16-e2d2b26a6ed7" providerId="ADAL" clId="{98E9C5BD-5EB0-4F19-A51B-5DD70C186766}" dt="2022-10-17T14:04:00.445" v="237" actId="14100"/>
          <ac:picMkLst>
            <pc:docMk/>
            <pc:sldMk cId="3585479833" sldId="263"/>
            <ac:picMk id="6" creationId="{DAEA3209-3542-4B3F-8204-579688640F9E}"/>
          </ac:picMkLst>
        </pc:picChg>
      </pc:sldChg>
      <pc:sldChg chg="addSp delSp modSp mod">
        <pc:chgData name="FLAWINNE Sébastien" userId="d753e3f6-22f9-4f1d-bb16-e2d2b26a6ed7" providerId="ADAL" clId="{98E9C5BD-5EB0-4F19-A51B-5DD70C186766}" dt="2022-10-17T15:21:36.535" v="469" actId="20577"/>
        <pc:sldMkLst>
          <pc:docMk/>
          <pc:sldMk cId="2937683825" sldId="264"/>
        </pc:sldMkLst>
        <pc:spChg chg="mod">
          <ac:chgData name="FLAWINNE Sébastien" userId="d753e3f6-22f9-4f1d-bb16-e2d2b26a6ed7" providerId="ADAL" clId="{98E9C5BD-5EB0-4F19-A51B-5DD70C186766}" dt="2022-10-17T15:21:36.535" v="469" actId="20577"/>
          <ac:spMkLst>
            <pc:docMk/>
            <pc:sldMk cId="2937683825" sldId="264"/>
            <ac:spMk id="5" creationId="{9A599279-E72D-F950-8445-530C40F391F5}"/>
          </ac:spMkLst>
        </pc:spChg>
        <pc:picChg chg="del mod ord modCrop">
          <ac:chgData name="FLAWINNE Sébastien" userId="d753e3f6-22f9-4f1d-bb16-e2d2b26a6ed7" providerId="ADAL" clId="{98E9C5BD-5EB0-4F19-A51B-5DD70C186766}" dt="2022-10-17T14:51:07.599" v="310" actId="478"/>
          <ac:picMkLst>
            <pc:docMk/>
            <pc:sldMk cId="2937683825" sldId="264"/>
            <ac:picMk id="4" creationId="{81755E75-46DA-86E3-46C8-FC4C7CBCD01C}"/>
          </ac:picMkLst>
        </pc:picChg>
        <pc:picChg chg="add mod modCrop">
          <ac:chgData name="FLAWINNE Sébastien" userId="d753e3f6-22f9-4f1d-bb16-e2d2b26a6ed7" providerId="ADAL" clId="{98E9C5BD-5EB0-4F19-A51B-5DD70C186766}" dt="2022-10-17T15:21:11.619" v="468" actId="1367"/>
          <ac:picMkLst>
            <pc:docMk/>
            <pc:sldMk cId="2937683825" sldId="264"/>
            <ac:picMk id="8" creationId="{5A0ADC83-933B-40C7-ACE4-6D256215800D}"/>
          </ac:picMkLst>
        </pc:picChg>
      </pc:sldChg>
      <pc:sldChg chg="addSp delSp modSp mod modAnim">
        <pc:chgData name="FLAWINNE Sébastien" userId="d753e3f6-22f9-4f1d-bb16-e2d2b26a6ed7" providerId="ADAL" clId="{98E9C5BD-5EB0-4F19-A51B-5DD70C186766}" dt="2022-10-17T15:25:12.252" v="499" actId="478"/>
        <pc:sldMkLst>
          <pc:docMk/>
          <pc:sldMk cId="721637155" sldId="270"/>
        </pc:sldMkLst>
        <pc:spChg chg="add del mod">
          <ac:chgData name="FLAWINNE Sébastien" userId="d753e3f6-22f9-4f1d-bb16-e2d2b26a6ed7" providerId="ADAL" clId="{98E9C5BD-5EB0-4F19-A51B-5DD70C186766}" dt="2022-10-17T15:25:08.719" v="490" actId="11529"/>
          <ac:spMkLst>
            <pc:docMk/>
            <pc:sldMk cId="721637155" sldId="270"/>
            <ac:spMk id="4" creationId="{9BD74260-F68C-4661-8C33-47A5BD2657D4}"/>
          </ac:spMkLst>
        </pc:spChg>
        <pc:picChg chg="add del mod">
          <ac:chgData name="FLAWINNE Sébastien" userId="d753e3f6-22f9-4f1d-bb16-e2d2b26a6ed7" providerId="ADAL" clId="{98E9C5BD-5EB0-4F19-A51B-5DD70C186766}" dt="2022-10-17T15:25:12.252" v="499" actId="478"/>
          <ac:picMkLst>
            <pc:docMk/>
            <pc:sldMk cId="721637155" sldId="270"/>
            <ac:picMk id="5" creationId="{51003A10-596B-4B75-B5E2-D1EF147995F0}"/>
          </ac:picMkLst>
        </pc:picChg>
        <pc:picChg chg="add del mod">
          <ac:chgData name="FLAWINNE Sébastien" userId="d753e3f6-22f9-4f1d-bb16-e2d2b26a6ed7" providerId="ADAL" clId="{98E9C5BD-5EB0-4F19-A51B-5DD70C186766}" dt="2022-10-17T15:25:11.852" v="498"/>
          <ac:picMkLst>
            <pc:docMk/>
            <pc:sldMk cId="721637155" sldId="270"/>
            <ac:picMk id="3074" creationId="{BCE40ED7-C61F-42F5-972D-B20718F2C29B}"/>
          </ac:picMkLst>
        </pc:picChg>
      </pc:sldChg>
      <pc:sldChg chg="add del">
        <pc:chgData name="FLAWINNE Sébastien" userId="d753e3f6-22f9-4f1d-bb16-e2d2b26a6ed7" providerId="ADAL" clId="{98E9C5BD-5EB0-4F19-A51B-5DD70C186766}" dt="2022-10-17T13:48:19.173" v="85" actId="47"/>
        <pc:sldMkLst>
          <pc:docMk/>
          <pc:sldMk cId="3186336693" sldId="275"/>
        </pc:sldMkLst>
      </pc:sldChg>
      <pc:sldChg chg="del">
        <pc:chgData name="FLAWINNE Sébastien" userId="d753e3f6-22f9-4f1d-bb16-e2d2b26a6ed7" providerId="ADAL" clId="{98E9C5BD-5EB0-4F19-A51B-5DD70C186766}" dt="2022-10-17T14:55:32.282" v="363" actId="47"/>
        <pc:sldMkLst>
          <pc:docMk/>
          <pc:sldMk cId="0" sldId="310"/>
        </pc:sldMkLst>
      </pc:sldChg>
      <pc:sldChg chg="del">
        <pc:chgData name="FLAWINNE Sébastien" userId="d753e3f6-22f9-4f1d-bb16-e2d2b26a6ed7" providerId="ADAL" clId="{98E9C5BD-5EB0-4F19-A51B-5DD70C186766}" dt="2022-10-17T13:51:34.031" v="96" actId="47"/>
        <pc:sldMkLst>
          <pc:docMk/>
          <pc:sldMk cId="197920677" sldId="314"/>
        </pc:sldMkLst>
      </pc:sldChg>
      <pc:sldChg chg="modSp mod">
        <pc:chgData name="FLAWINNE Sébastien" userId="d753e3f6-22f9-4f1d-bb16-e2d2b26a6ed7" providerId="ADAL" clId="{98E9C5BD-5EB0-4F19-A51B-5DD70C186766}" dt="2022-10-17T14:02:30.061" v="231" actId="5793"/>
        <pc:sldMkLst>
          <pc:docMk/>
          <pc:sldMk cId="2776700795" sldId="332"/>
        </pc:sldMkLst>
        <pc:spChg chg="mod">
          <ac:chgData name="FLAWINNE Sébastien" userId="d753e3f6-22f9-4f1d-bb16-e2d2b26a6ed7" providerId="ADAL" clId="{98E9C5BD-5EB0-4F19-A51B-5DD70C186766}" dt="2022-10-17T14:02:30.061" v="231" actId="5793"/>
          <ac:spMkLst>
            <pc:docMk/>
            <pc:sldMk cId="2776700795" sldId="332"/>
            <ac:spMk id="5" creationId="{6B4AC353-7867-445E-9B74-C23969A797CF}"/>
          </ac:spMkLst>
        </pc:spChg>
      </pc:sldChg>
      <pc:sldChg chg="del">
        <pc:chgData name="FLAWINNE Sébastien" userId="d753e3f6-22f9-4f1d-bb16-e2d2b26a6ed7" providerId="ADAL" clId="{98E9C5BD-5EB0-4F19-A51B-5DD70C186766}" dt="2022-10-17T14:02:26.311" v="227" actId="47"/>
        <pc:sldMkLst>
          <pc:docMk/>
          <pc:sldMk cId="336215318" sldId="333"/>
        </pc:sldMkLst>
      </pc:sldChg>
      <pc:sldChg chg="del">
        <pc:chgData name="FLAWINNE Sébastien" userId="d753e3f6-22f9-4f1d-bb16-e2d2b26a6ed7" providerId="ADAL" clId="{98E9C5BD-5EB0-4F19-A51B-5DD70C186766}" dt="2022-10-17T13:41:56.723" v="3" actId="47"/>
        <pc:sldMkLst>
          <pc:docMk/>
          <pc:sldMk cId="3783242850" sldId="334"/>
        </pc:sldMkLst>
      </pc:sldChg>
      <pc:sldChg chg="del">
        <pc:chgData name="FLAWINNE Sébastien" userId="d753e3f6-22f9-4f1d-bb16-e2d2b26a6ed7" providerId="ADAL" clId="{98E9C5BD-5EB0-4F19-A51B-5DD70C186766}" dt="2022-10-17T13:49:37.707" v="86" actId="47"/>
        <pc:sldMkLst>
          <pc:docMk/>
          <pc:sldMk cId="2712070203" sldId="349"/>
        </pc:sldMkLst>
      </pc:sldChg>
      <pc:sldChg chg="modSp mod">
        <pc:chgData name="FLAWINNE Sébastien" userId="d753e3f6-22f9-4f1d-bb16-e2d2b26a6ed7" providerId="ADAL" clId="{98E9C5BD-5EB0-4F19-A51B-5DD70C186766}" dt="2022-10-17T13:50:33.974" v="92" actId="114"/>
        <pc:sldMkLst>
          <pc:docMk/>
          <pc:sldMk cId="495025285" sldId="380"/>
        </pc:sldMkLst>
        <pc:spChg chg="mod">
          <ac:chgData name="FLAWINNE Sébastien" userId="d753e3f6-22f9-4f1d-bb16-e2d2b26a6ed7" providerId="ADAL" clId="{98E9C5BD-5EB0-4F19-A51B-5DD70C186766}" dt="2022-10-17T13:50:33.974" v="92" actId="114"/>
          <ac:spMkLst>
            <pc:docMk/>
            <pc:sldMk cId="495025285" sldId="380"/>
            <ac:spMk id="5" creationId="{E5C7AC91-0FF9-40EB-8FBF-CEF8F58B5670}"/>
          </ac:spMkLst>
        </pc:spChg>
      </pc:sldChg>
      <pc:sldChg chg="modSp mod">
        <pc:chgData name="FLAWINNE Sébastien" userId="d753e3f6-22f9-4f1d-bb16-e2d2b26a6ed7" providerId="ADAL" clId="{98E9C5BD-5EB0-4F19-A51B-5DD70C186766}" dt="2022-10-17T13:50:50.574" v="95" actId="20577"/>
        <pc:sldMkLst>
          <pc:docMk/>
          <pc:sldMk cId="2639498563" sldId="389"/>
        </pc:sldMkLst>
        <pc:spChg chg="mod">
          <ac:chgData name="FLAWINNE Sébastien" userId="d753e3f6-22f9-4f1d-bb16-e2d2b26a6ed7" providerId="ADAL" clId="{98E9C5BD-5EB0-4F19-A51B-5DD70C186766}" dt="2022-10-17T13:50:50.574" v="95" actId="20577"/>
          <ac:spMkLst>
            <pc:docMk/>
            <pc:sldMk cId="2639498563" sldId="389"/>
            <ac:spMk id="6" creationId="{683B6074-FD1D-4276-82ED-656A0BF84DE0}"/>
          </ac:spMkLst>
        </pc:spChg>
      </pc:sldChg>
      <pc:sldChg chg="addSp delSp modSp mod">
        <pc:chgData name="FLAWINNE Sébastien" userId="d753e3f6-22f9-4f1d-bb16-e2d2b26a6ed7" providerId="ADAL" clId="{98E9C5BD-5EB0-4F19-A51B-5DD70C186766}" dt="2022-10-17T13:45:55.473" v="75" actId="1038"/>
        <pc:sldMkLst>
          <pc:docMk/>
          <pc:sldMk cId="3801937176" sldId="398"/>
        </pc:sldMkLst>
        <pc:spChg chg="del">
          <ac:chgData name="FLAWINNE Sébastien" userId="d753e3f6-22f9-4f1d-bb16-e2d2b26a6ed7" providerId="ADAL" clId="{98E9C5BD-5EB0-4F19-A51B-5DD70C186766}" dt="2022-10-17T13:44:44.123" v="6" actId="478"/>
          <ac:spMkLst>
            <pc:docMk/>
            <pc:sldMk cId="3801937176" sldId="398"/>
            <ac:spMk id="3" creationId="{5908CDA8-8B41-4C33-AC0E-1D7D8941D21A}"/>
          </ac:spMkLst>
        </pc:spChg>
        <pc:picChg chg="add mod modCrop">
          <ac:chgData name="FLAWINNE Sébastien" userId="d753e3f6-22f9-4f1d-bb16-e2d2b26a6ed7" providerId="ADAL" clId="{98E9C5BD-5EB0-4F19-A51B-5DD70C186766}" dt="2022-10-17T13:45:55.473" v="75" actId="1038"/>
          <ac:picMkLst>
            <pc:docMk/>
            <pc:sldMk cId="3801937176" sldId="398"/>
            <ac:picMk id="5" creationId="{EE5D360F-4E79-4C9A-9BC4-43894AFE4249}"/>
          </ac:picMkLst>
        </pc:picChg>
        <pc:picChg chg="add mod">
          <ac:chgData name="FLAWINNE Sébastien" userId="d753e3f6-22f9-4f1d-bb16-e2d2b26a6ed7" providerId="ADAL" clId="{98E9C5BD-5EB0-4F19-A51B-5DD70C186766}" dt="2022-10-17T13:45:53.556" v="58" actId="1038"/>
          <ac:picMkLst>
            <pc:docMk/>
            <pc:sldMk cId="3801937176" sldId="398"/>
            <ac:picMk id="7" creationId="{FCBAF170-DDF3-4674-A8BE-0EB494131D49}"/>
          </ac:picMkLst>
        </pc:picChg>
      </pc:sldChg>
      <pc:sldChg chg="del">
        <pc:chgData name="FLAWINNE Sébastien" userId="d753e3f6-22f9-4f1d-bb16-e2d2b26a6ed7" providerId="ADAL" clId="{98E9C5BD-5EB0-4F19-A51B-5DD70C186766}" dt="2022-10-17T13:41:57.723" v="4" actId="47"/>
        <pc:sldMkLst>
          <pc:docMk/>
          <pc:sldMk cId="3577181568" sldId="399"/>
        </pc:sldMkLst>
      </pc:sldChg>
      <pc:sldChg chg="addSp delSp modSp mod ord">
        <pc:chgData name="FLAWINNE Sébastien" userId="d753e3f6-22f9-4f1d-bb16-e2d2b26a6ed7" providerId="ADAL" clId="{98E9C5BD-5EB0-4F19-A51B-5DD70C186766}" dt="2022-10-17T14:54:22.083" v="362" actId="1076"/>
        <pc:sldMkLst>
          <pc:docMk/>
          <pc:sldMk cId="1410309990" sldId="400"/>
        </pc:sldMkLst>
        <pc:spChg chg="add del mod">
          <ac:chgData name="FLAWINNE Sébastien" userId="d753e3f6-22f9-4f1d-bb16-e2d2b26a6ed7" providerId="ADAL" clId="{98E9C5BD-5EB0-4F19-A51B-5DD70C186766}" dt="2022-10-17T13:55:07.244" v="121" actId="478"/>
          <ac:spMkLst>
            <pc:docMk/>
            <pc:sldMk cId="1410309990" sldId="400"/>
            <ac:spMk id="3" creationId="{E2022230-F35D-4D8D-ADE4-89ED459878B3}"/>
          </ac:spMkLst>
        </pc:spChg>
        <pc:spChg chg="del">
          <ac:chgData name="FLAWINNE Sébastien" userId="d753e3f6-22f9-4f1d-bb16-e2d2b26a6ed7" providerId="ADAL" clId="{98E9C5BD-5EB0-4F19-A51B-5DD70C186766}" dt="2022-10-17T13:55:05.502" v="120" actId="478"/>
          <ac:spMkLst>
            <pc:docMk/>
            <pc:sldMk cId="1410309990" sldId="400"/>
            <ac:spMk id="4" creationId="{174F5C0F-CE71-42DD-8EF6-FDA5041EFB7B}"/>
          </ac:spMkLst>
        </pc:spChg>
        <pc:spChg chg="add del mod">
          <ac:chgData name="FLAWINNE Sébastien" userId="d753e3f6-22f9-4f1d-bb16-e2d2b26a6ed7" providerId="ADAL" clId="{98E9C5BD-5EB0-4F19-A51B-5DD70C186766}" dt="2022-10-17T14:46:51.274" v="282" actId="478"/>
          <ac:spMkLst>
            <pc:docMk/>
            <pc:sldMk cId="1410309990" sldId="400"/>
            <ac:spMk id="5" creationId="{3F2C9D7D-5142-4BC9-81E9-A4A10C792DAD}"/>
          </ac:spMkLst>
        </pc:spChg>
        <pc:picChg chg="add del mod modCrop">
          <ac:chgData name="FLAWINNE Sébastien" userId="d753e3f6-22f9-4f1d-bb16-e2d2b26a6ed7" providerId="ADAL" clId="{98E9C5BD-5EB0-4F19-A51B-5DD70C186766}" dt="2022-10-17T13:56:57.894" v="141" actId="478"/>
          <ac:picMkLst>
            <pc:docMk/>
            <pc:sldMk cId="1410309990" sldId="400"/>
            <ac:picMk id="6" creationId="{F09607BA-8EDC-4A83-B701-7619064465B9}"/>
          </ac:picMkLst>
        </pc:picChg>
        <pc:picChg chg="mod">
          <ac:chgData name="FLAWINNE Sébastien" userId="d753e3f6-22f9-4f1d-bb16-e2d2b26a6ed7" providerId="ADAL" clId="{98E9C5BD-5EB0-4F19-A51B-5DD70C186766}" dt="2022-10-17T13:58:51.544" v="221" actId="1036"/>
          <ac:picMkLst>
            <pc:docMk/>
            <pc:sldMk cId="1410309990" sldId="400"/>
            <ac:picMk id="7" creationId="{542B6695-6A40-482B-9961-7FDBAAF08E5C}"/>
          </ac:picMkLst>
        </pc:picChg>
        <pc:picChg chg="add mod modCrop">
          <ac:chgData name="FLAWINNE Sébastien" userId="d753e3f6-22f9-4f1d-bb16-e2d2b26a6ed7" providerId="ADAL" clId="{98E9C5BD-5EB0-4F19-A51B-5DD70C186766}" dt="2022-10-17T13:58:56.827" v="222" actId="1076"/>
          <ac:picMkLst>
            <pc:docMk/>
            <pc:sldMk cId="1410309990" sldId="400"/>
            <ac:picMk id="8" creationId="{EB2161DF-4E30-47C5-96F6-DA350FB4D86F}"/>
          </ac:picMkLst>
        </pc:picChg>
        <pc:picChg chg="add del mod modCrop">
          <ac:chgData name="FLAWINNE Sébastien" userId="d753e3f6-22f9-4f1d-bb16-e2d2b26a6ed7" providerId="ADAL" clId="{98E9C5BD-5EB0-4F19-A51B-5DD70C186766}" dt="2022-10-17T14:05:11.729" v="248" actId="478"/>
          <ac:picMkLst>
            <pc:docMk/>
            <pc:sldMk cId="1410309990" sldId="400"/>
            <ac:picMk id="9" creationId="{099598F5-0152-4001-87C1-AF89B1F9B34B}"/>
          </ac:picMkLst>
        </pc:picChg>
        <pc:picChg chg="add mod modCrop">
          <ac:chgData name="FLAWINNE Sébastien" userId="d753e3f6-22f9-4f1d-bb16-e2d2b26a6ed7" providerId="ADAL" clId="{98E9C5BD-5EB0-4F19-A51B-5DD70C186766}" dt="2022-10-17T14:54:22.083" v="362" actId="1076"/>
          <ac:picMkLst>
            <pc:docMk/>
            <pc:sldMk cId="1410309990" sldId="400"/>
            <ac:picMk id="10" creationId="{D911BFC2-B598-49B1-95D8-B5C1838A2B43}"/>
          </ac:picMkLst>
        </pc:picChg>
      </pc:sldChg>
      <pc:sldChg chg="del">
        <pc:chgData name="FLAWINNE Sébastien" userId="d753e3f6-22f9-4f1d-bb16-e2d2b26a6ed7" providerId="ADAL" clId="{98E9C5BD-5EB0-4F19-A51B-5DD70C186766}" dt="2022-10-17T14:43:18.732" v="249" actId="47"/>
        <pc:sldMkLst>
          <pc:docMk/>
          <pc:sldMk cId="902658377" sldId="409"/>
        </pc:sldMkLst>
      </pc:sldChg>
      <pc:sldChg chg="del">
        <pc:chgData name="FLAWINNE Sébastien" userId="d753e3f6-22f9-4f1d-bb16-e2d2b26a6ed7" providerId="ADAL" clId="{98E9C5BD-5EB0-4F19-A51B-5DD70C186766}" dt="2022-10-17T13:41:44.906" v="2" actId="47"/>
        <pc:sldMkLst>
          <pc:docMk/>
          <pc:sldMk cId="2158221342" sldId="502"/>
        </pc:sldMkLst>
      </pc:sldChg>
      <pc:sldChg chg="del">
        <pc:chgData name="FLAWINNE Sébastien" userId="d753e3f6-22f9-4f1d-bb16-e2d2b26a6ed7" providerId="ADAL" clId="{98E9C5BD-5EB0-4F19-A51B-5DD70C186766}" dt="2022-10-17T13:41:35.182" v="0" actId="47"/>
        <pc:sldMkLst>
          <pc:docMk/>
          <pc:sldMk cId="1477812181" sldId="504"/>
        </pc:sldMkLst>
      </pc:sldChg>
      <pc:sldChg chg="del">
        <pc:chgData name="FLAWINNE Sébastien" userId="d753e3f6-22f9-4f1d-bb16-e2d2b26a6ed7" providerId="ADAL" clId="{98E9C5BD-5EB0-4F19-A51B-5DD70C186766}" dt="2022-10-17T13:41:40.239" v="1" actId="47"/>
        <pc:sldMkLst>
          <pc:docMk/>
          <pc:sldMk cId="3834271110" sldId="505"/>
        </pc:sldMkLst>
      </pc:sldChg>
      <pc:sldChg chg="modSp mod">
        <pc:chgData name="FLAWINNE Sébastien" userId="d753e3f6-22f9-4f1d-bb16-e2d2b26a6ed7" providerId="ADAL" clId="{98E9C5BD-5EB0-4F19-A51B-5DD70C186766}" dt="2022-10-17T15:04:01.984" v="464" actId="13926"/>
        <pc:sldMkLst>
          <pc:docMk/>
          <pc:sldMk cId="1410070537" sldId="931"/>
        </pc:sldMkLst>
        <pc:spChg chg="mod">
          <ac:chgData name="FLAWINNE Sébastien" userId="d753e3f6-22f9-4f1d-bb16-e2d2b26a6ed7" providerId="ADAL" clId="{98E9C5BD-5EB0-4F19-A51B-5DD70C186766}" dt="2022-10-17T15:04:01.984" v="464" actId="13926"/>
          <ac:spMkLst>
            <pc:docMk/>
            <pc:sldMk cId="1410070537" sldId="931"/>
            <ac:spMk id="6" creationId="{168B0C1F-BBAC-4749-A5E9-D041A9D174A6}"/>
          </ac:spMkLst>
        </pc:spChg>
      </pc:sldChg>
      <pc:sldChg chg="addSp delSp modSp add mod">
        <pc:chgData name="FLAWINNE Sébastien" userId="d753e3f6-22f9-4f1d-bb16-e2d2b26a6ed7" providerId="ADAL" clId="{98E9C5BD-5EB0-4F19-A51B-5DD70C186766}" dt="2022-10-17T13:46:44.001" v="83" actId="1076"/>
        <pc:sldMkLst>
          <pc:docMk/>
          <pc:sldMk cId="90849718" sldId="936"/>
        </pc:sldMkLst>
        <pc:picChg chg="add mod">
          <ac:chgData name="FLAWINNE Sébastien" userId="d753e3f6-22f9-4f1d-bb16-e2d2b26a6ed7" providerId="ADAL" clId="{98E9C5BD-5EB0-4F19-A51B-5DD70C186766}" dt="2022-10-17T13:46:44.001" v="83" actId="1076"/>
          <ac:picMkLst>
            <pc:docMk/>
            <pc:sldMk cId="90849718" sldId="936"/>
            <ac:picMk id="4" creationId="{D1A1F309-638E-434C-8C0F-DCA352EF3ACF}"/>
          </ac:picMkLst>
        </pc:picChg>
        <pc:picChg chg="del">
          <ac:chgData name="FLAWINNE Sébastien" userId="d753e3f6-22f9-4f1d-bb16-e2d2b26a6ed7" providerId="ADAL" clId="{98E9C5BD-5EB0-4F19-A51B-5DD70C186766}" dt="2022-10-17T13:46:29.906" v="77" actId="478"/>
          <ac:picMkLst>
            <pc:docMk/>
            <pc:sldMk cId="90849718" sldId="936"/>
            <ac:picMk id="5" creationId="{EE5D360F-4E79-4C9A-9BC4-43894AFE4249}"/>
          </ac:picMkLst>
        </pc:picChg>
        <pc:picChg chg="del">
          <ac:chgData name="FLAWINNE Sébastien" userId="d753e3f6-22f9-4f1d-bb16-e2d2b26a6ed7" providerId="ADAL" clId="{98E9C5BD-5EB0-4F19-A51B-5DD70C186766}" dt="2022-10-17T13:46:30.340" v="78" actId="478"/>
          <ac:picMkLst>
            <pc:docMk/>
            <pc:sldMk cId="90849718" sldId="936"/>
            <ac:picMk id="7" creationId="{FCBAF170-DDF3-4674-A8BE-0EB494131D49}"/>
          </ac:picMkLst>
        </pc:picChg>
      </pc:sldChg>
      <pc:sldChg chg="addSp delSp modSp add mod modAnim">
        <pc:chgData name="FLAWINNE Sébastien" userId="d753e3f6-22f9-4f1d-bb16-e2d2b26a6ed7" providerId="ADAL" clId="{98E9C5BD-5EB0-4F19-A51B-5DD70C186766}" dt="2022-10-17T13:59:33.861" v="224"/>
        <pc:sldMkLst>
          <pc:docMk/>
          <pc:sldMk cId="871041266" sldId="937"/>
        </pc:sldMkLst>
        <pc:spChg chg="add del mod">
          <ac:chgData name="FLAWINNE Sébastien" userId="d753e3f6-22f9-4f1d-bb16-e2d2b26a6ed7" providerId="ADAL" clId="{98E9C5BD-5EB0-4F19-A51B-5DD70C186766}" dt="2022-10-17T13:52:03.392" v="99" actId="478"/>
          <ac:spMkLst>
            <pc:docMk/>
            <pc:sldMk cId="871041266" sldId="937"/>
            <ac:spMk id="3" creationId="{C6063C7C-EB5F-4866-ADE7-C864CD44AFF2}"/>
          </ac:spMkLst>
        </pc:spChg>
        <pc:spChg chg="mod">
          <ac:chgData name="FLAWINNE Sébastien" userId="d753e3f6-22f9-4f1d-bb16-e2d2b26a6ed7" providerId="ADAL" clId="{98E9C5BD-5EB0-4F19-A51B-5DD70C186766}" dt="2022-10-17T13:54:02.876" v="113" actId="20577"/>
          <ac:spMkLst>
            <pc:docMk/>
            <pc:sldMk cId="871041266" sldId="937"/>
            <ac:spMk id="4" creationId="{174F5C0F-CE71-42DD-8EF6-FDA5041EFB7B}"/>
          </ac:spMkLst>
        </pc:spChg>
        <pc:picChg chg="del">
          <ac:chgData name="FLAWINNE Sébastien" userId="d753e3f6-22f9-4f1d-bb16-e2d2b26a6ed7" providerId="ADAL" clId="{98E9C5BD-5EB0-4F19-A51B-5DD70C186766}" dt="2022-10-17T13:52:01.742" v="98" actId="478"/>
          <ac:picMkLst>
            <pc:docMk/>
            <pc:sldMk cId="871041266" sldId="937"/>
            <ac:picMk id="7" creationId="{542B6695-6A40-482B-9961-7FDBAAF08E5C}"/>
          </ac:picMkLst>
        </pc:picChg>
        <pc:picChg chg="add mod">
          <ac:chgData name="FLAWINNE Sébastien" userId="d753e3f6-22f9-4f1d-bb16-e2d2b26a6ed7" providerId="ADAL" clId="{98E9C5BD-5EB0-4F19-A51B-5DD70C186766}" dt="2022-10-17T13:54:12.085" v="116" actId="1076"/>
          <ac:picMkLst>
            <pc:docMk/>
            <pc:sldMk cId="871041266" sldId="937"/>
            <ac:picMk id="1026" creationId="{B2941954-BF01-4A9B-9776-7512E9FC1A1B}"/>
          </ac:picMkLst>
        </pc:picChg>
      </pc:sldChg>
      <pc:sldChg chg="modSp mod">
        <pc:chgData name="FLAWINNE Sébastien" userId="d753e3f6-22f9-4f1d-bb16-e2d2b26a6ed7" providerId="ADAL" clId="{98E9C5BD-5EB0-4F19-A51B-5DD70C186766}" dt="2022-10-17T14:43:49.782" v="262" actId="1036"/>
        <pc:sldMkLst>
          <pc:docMk/>
          <pc:sldMk cId="1891676680" sldId="938"/>
        </pc:sldMkLst>
        <pc:spChg chg="mod">
          <ac:chgData name="FLAWINNE Sébastien" userId="d753e3f6-22f9-4f1d-bb16-e2d2b26a6ed7" providerId="ADAL" clId="{98E9C5BD-5EB0-4F19-A51B-5DD70C186766}" dt="2022-10-17T14:43:38.753" v="255" actId="14100"/>
          <ac:spMkLst>
            <pc:docMk/>
            <pc:sldMk cId="1891676680" sldId="938"/>
            <ac:spMk id="6" creationId="{6E8631AB-E7FA-5B40-E46C-D2C2588B5D0D}"/>
          </ac:spMkLst>
        </pc:spChg>
        <pc:picChg chg="mod">
          <ac:chgData name="FLAWINNE Sébastien" userId="d753e3f6-22f9-4f1d-bb16-e2d2b26a6ed7" providerId="ADAL" clId="{98E9C5BD-5EB0-4F19-A51B-5DD70C186766}" dt="2022-10-17T14:43:40.777" v="256" actId="1076"/>
          <ac:picMkLst>
            <pc:docMk/>
            <pc:sldMk cId="1891676680" sldId="938"/>
            <ac:picMk id="7" creationId="{3F20F2DE-E343-51B8-2B7F-721E833FE4CA}"/>
          </ac:picMkLst>
        </pc:picChg>
        <pc:picChg chg="mod">
          <ac:chgData name="FLAWINNE Sébastien" userId="d753e3f6-22f9-4f1d-bb16-e2d2b26a6ed7" providerId="ADAL" clId="{98E9C5BD-5EB0-4F19-A51B-5DD70C186766}" dt="2022-10-17T14:43:49.782" v="262" actId="1036"/>
          <ac:picMkLst>
            <pc:docMk/>
            <pc:sldMk cId="1891676680" sldId="938"/>
            <ac:picMk id="8" creationId="{96D5373B-E88D-98DA-4FA1-EA0E64FAF3C7}"/>
          </ac:picMkLst>
        </pc:picChg>
        <pc:picChg chg="mod">
          <ac:chgData name="FLAWINNE Sébastien" userId="d753e3f6-22f9-4f1d-bb16-e2d2b26a6ed7" providerId="ADAL" clId="{98E9C5BD-5EB0-4F19-A51B-5DD70C186766}" dt="2022-10-17T14:43:48.345" v="258" actId="1076"/>
          <ac:picMkLst>
            <pc:docMk/>
            <pc:sldMk cId="1891676680" sldId="938"/>
            <ac:picMk id="10" creationId="{B1D46541-292C-0831-31C0-5EAEB62B31BF}"/>
          </ac:picMkLst>
        </pc:picChg>
      </pc:sldChg>
      <pc:sldChg chg="addSp delSp modSp mod modAnim">
        <pc:chgData name="FLAWINNE Sébastien" userId="d753e3f6-22f9-4f1d-bb16-e2d2b26a6ed7" providerId="ADAL" clId="{98E9C5BD-5EB0-4F19-A51B-5DD70C186766}" dt="2022-10-17T14:58:19.282" v="463" actId="1076"/>
        <pc:sldMkLst>
          <pc:docMk/>
          <pc:sldMk cId="2006505084" sldId="939"/>
        </pc:sldMkLst>
        <pc:spChg chg="mod">
          <ac:chgData name="FLAWINNE Sébastien" userId="d753e3f6-22f9-4f1d-bb16-e2d2b26a6ed7" providerId="ADAL" clId="{98E9C5BD-5EB0-4F19-A51B-5DD70C186766}" dt="2022-10-17T14:58:10.449" v="459" actId="6549"/>
          <ac:spMkLst>
            <pc:docMk/>
            <pc:sldMk cId="2006505084" sldId="939"/>
            <ac:spMk id="4" creationId="{174F5C0F-CE71-42DD-8EF6-FDA5041EFB7B}"/>
          </ac:spMkLst>
        </pc:spChg>
        <pc:picChg chg="del">
          <ac:chgData name="FLAWINNE Sébastien" userId="d753e3f6-22f9-4f1d-bb16-e2d2b26a6ed7" providerId="ADAL" clId="{98E9C5BD-5EB0-4F19-A51B-5DD70C186766}" dt="2022-10-17T14:55:33.699" v="364" actId="478"/>
          <ac:picMkLst>
            <pc:docMk/>
            <pc:sldMk cId="2006505084" sldId="939"/>
            <ac:picMk id="1026" creationId="{B2941954-BF01-4A9B-9776-7512E9FC1A1B}"/>
          </ac:picMkLst>
        </pc:picChg>
        <pc:picChg chg="add mod">
          <ac:chgData name="FLAWINNE Sébastien" userId="d753e3f6-22f9-4f1d-bb16-e2d2b26a6ed7" providerId="ADAL" clId="{98E9C5BD-5EB0-4F19-A51B-5DD70C186766}" dt="2022-10-17T14:58:19.282" v="463" actId="1076"/>
          <ac:picMkLst>
            <pc:docMk/>
            <pc:sldMk cId="2006505084" sldId="939"/>
            <ac:picMk id="2050" creationId="{82B63A5E-FBC5-441F-95FB-0F4F2EECBD3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795D01-6EFB-4C39-A45C-ABE57EA27F1A}" type="datetimeFigureOut">
              <a:rPr lang="fr-BE" smtClean="0"/>
              <a:t>17/11/2022</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106D2-B598-4386-B28F-A81905FEECC9}" type="slidenum">
              <a:rPr lang="fr-BE" smtClean="0"/>
              <a:t>‹N°›</a:t>
            </a:fld>
            <a:endParaRPr lang="fr-BE"/>
          </a:p>
        </p:txBody>
      </p:sp>
    </p:spTree>
    <p:extLst>
      <p:ext uri="{BB962C8B-B14F-4D97-AF65-F5344CB8AC3E}">
        <p14:creationId xmlns:p14="http://schemas.microsoft.com/office/powerpoint/2010/main" val="949933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e17741f45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e17741f45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078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6D106D2-B598-4386-B28F-A81905FEECC9}" type="slidenum">
              <a:rPr lang="fr-BE" smtClean="0"/>
              <a:t>97</a:t>
            </a:fld>
            <a:endParaRPr lang="fr-BE"/>
          </a:p>
        </p:txBody>
      </p:sp>
    </p:spTree>
    <p:extLst>
      <p:ext uri="{BB962C8B-B14F-4D97-AF65-F5344CB8AC3E}">
        <p14:creationId xmlns:p14="http://schemas.microsoft.com/office/powerpoint/2010/main" val="63050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5B56AF8-A373-47A3-9F4A-57FF7389E80C}" type="slidenum">
              <a:rPr lang="fr-BE" smtClean="0"/>
              <a:t>45</a:t>
            </a:fld>
            <a:endParaRPr lang="fr-BE"/>
          </a:p>
        </p:txBody>
      </p:sp>
    </p:spTree>
    <p:extLst>
      <p:ext uri="{BB962C8B-B14F-4D97-AF65-F5344CB8AC3E}">
        <p14:creationId xmlns:p14="http://schemas.microsoft.com/office/powerpoint/2010/main" val="1957080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5B56AF8-A373-47A3-9F4A-57FF7389E80C}" type="slidenum">
              <a:rPr lang="fr-BE" smtClean="0"/>
              <a:t>46</a:t>
            </a:fld>
            <a:endParaRPr lang="fr-BE"/>
          </a:p>
        </p:txBody>
      </p:sp>
    </p:spTree>
    <p:extLst>
      <p:ext uri="{BB962C8B-B14F-4D97-AF65-F5344CB8AC3E}">
        <p14:creationId xmlns:p14="http://schemas.microsoft.com/office/powerpoint/2010/main" val="3365569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5B56AF8-A373-47A3-9F4A-57FF7389E80C}" type="slidenum">
              <a:rPr lang="fr-BE" smtClean="0"/>
              <a:t>47</a:t>
            </a:fld>
            <a:endParaRPr lang="fr-BE"/>
          </a:p>
        </p:txBody>
      </p:sp>
    </p:spTree>
    <p:extLst>
      <p:ext uri="{BB962C8B-B14F-4D97-AF65-F5344CB8AC3E}">
        <p14:creationId xmlns:p14="http://schemas.microsoft.com/office/powerpoint/2010/main" val="2788856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5B56AF8-A373-47A3-9F4A-57FF7389E80C}" type="slidenum">
              <a:rPr lang="fr-BE" smtClean="0"/>
              <a:t>48</a:t>
            </a:fld>
            <a:endParaRPr lang="fr-BE"/>
          </a:p>
        </p:txBody>
      </p:sp>
    </p:spTree>
    <p:extLst>
      <p:ext uri="{BB962C8B-B14F-4D97-AF65-F5344CB8AC3E}">
        <p14:creationId xmlns:p14="http://schemas.microsoft.com/office/powerpoint/2010/main" val="1111443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6D106D2-B598-4386-B28F-A81905FEECC9}" type="slidenum">
              <a:rPr lang="fr-BE" smtClean="0"/>
              <a:t>66</a:t>
            </a:fld>
            <a:endParaRPr lang="fr-BE"/>
          </a:p>
        </p:txBody>
      </p:sp>
    </p:spTree>
    <p:extLst>
      <p:ext uri="{BB962C8B-B14F-4D97-AF65-F5344CB8AC3E}">
        <p14:creationId xmlns:p14="http://schemas.microsoft.com/office/powerpoint/2010/main" val="1739446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A6D106D2-B598-4386-B28F-A81905FEECC9}" type="slidenum">
              <a:rPr lang="fr-BE" smtClean="0"/>
              <a:t>86</a:t>
            </a:fld>
            <a:endParaRPr lang="fr-BE"/>
          </a:p>
        </p:txBody>
      </p:sp>
    </p:spTree>
    <p:extLst>
      <p:ext uri="{BB962C8B-B14F-4D97-AF65-F5344CB8AC3E}">
        <p14:creationId xmlns:p14="http://schemas.microsoft.com/office/powerpoint/2010/main" val="280350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6D106D2-B598-4386-B28F-A81905FEECC9}" type="slidenum">
              <a:rPr lang="fr-BE" smtClean="0"/>
              <a:t>90</a:t>
            </a:fld>
            <a:endParaRPr lang="fr-BE"/>
          </a:p>
        </p:txBody>
      </p:sp>
    </p:spTree>
    <p:extLst>
      <p:ext uri="{BB962C8B-B14F-4D97-AF65-F5344CB8AC3E}">
        <p14:creationId xmlns:p14="http://schemas.microsoft.com/office/powerpoint/2010/main" val="2696160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6D106D2-B598-4386-B28F-A81905FEECC9}" type="slidenum">
              <a:rPr lang="fr-BE" smtClean="0"/>
              <a:t>96</a:t>
            </a:fld>
            <a:endParaRPr lang="fr-BE"/>
          </a:p>
        </p:txBody>
      </p:sp>
    </p:spTree>
    <p:extLst>
      <p:ext uri="{BB962C8B-B14F-4D97-AF65-F5344CB8AC3E}">
        <p14:creationId xmlns:p14="http://schemas.microsoft.com/office/powerpoint/2010/main" val="304993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3" name="Imag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665144" cy="2880000"/>
          </a:xfrm>
          <a:prstGeom prst="rect">
            <a:avLst/>
          </a:prstGeom>
        </p:spPr>
      </p:pic>
      <p:sp>
        <p:nvSpPr>
          <p:cNvPr id="36" name="Rectangle 35"/>
          <p:cNvSpPr/>
          <p:nvPr userDrawn="1"/>
        </p:nvSpPr>
        <p:spPr>
          <a:xfrm>
            <a:off x="0" y="5664000"/>
            <a:ext cx="2880000" cy="1200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2400"/>
          </a:p>
        </p:txBody>
      </p:sp>
      <p:sp>
        <p:nvSpPr>
          <p:cNvPr id="2" name="Titre 1"/>
          <p:cNvSpPr>
            <a:spLocks noGrp="1"/>
          </p:cNvSpPr>
          <p:nvPr>
            <p:ph type="ctrTitle" hasCustomPrompt="1"/>
          </p:nvPr>
        </p:nvSpPr>
        <p:spPr>
          <a:xfrm>
            <a:off x="1816485" y="3840000"/>
            <a:ext cx="9414104" cy="2059200"/>
          </a:xfrm>
        </p:spPr>
        <p:txBody>
          <a:bodyPr anchor="t">
            <a:normAutofit/>
          </a:bodyPr>
          <a:lstStyle>
            <a:lvl1pPr algn="l">
              <a:defRPr sz="4000" b="1">
                <a:solidFill>
                  <a:srgbClr val="49C5B1"/>
                </a:solidFill>
              </a:defRPr>
            </a:lvl1pPr>
          </a:lstStyle>
          <a:p>
            <a:r>
              <a:rPr lang="fr-FR"/>
              <a:t>CLIQUEZ ET MODIFIEZ LE TITRE</a:t>
            </a:r>
          </a:p>
        </p:txBody>
      </p:sp>
      <p:sp>
        <p:nvSpPr>
          <p:cNvPr id="6" name="Rectangle 5"/>
          <p:cNvSpPr/>
          <p:nvPr userDrawn="1"/>
        </p:nvSpPr>
        <p:spPr>
          <a:xfrm>
            <a:off x="11230589" y="612735"/>
            <a:ext cx="961411" cy="1200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2400"/>
          </a:p>
        </p:txBody>
      </p:sp>
    </p:spTree>
    <p:extLst>
      <p:ext uri="{BB962C8B-B14F-4D97-AF65-F5344CB8AC3E}">
        <p14:creationId xmlns:p14="http://schemas.microsoft.com/office/powerpoint/2010/main" val="146330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99330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8839200" y="206375"/>
            <a:ext cx="2743200" cy="4387851"/>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06375"/>
            <a:ext cx="8026400" cy="438785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53382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nl-BE"/>
              <a:t>Cliquez et modifiez le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024" indent="0" algn="ctr">
              <a:buNone/>
              <a:defRPr>
                <a:solidFill>
                  <a:schemeClr val="tx1">
                    <a:tint val="75000"/>
                  </a:schemeClr>
                </a:solidFill>
              </a:defRPr>
            </a:lvl2pPr>
            <a:lvl3pPr marL="1088049" indent="0" algn="ctr">
              <a:buNone/>
              <a:defRPr>
                <a:solidFill>
                  <a:schemeClr val="tx1">
                    <a:tint val="75000"/>
                  </a:schemeClr>
                </a:solidFill>
              </a:defRPr>
            </a:lvl3pPr>
            <a:lvl4pPr marL="1632073" indent="0" algn="ctr">
              <a:buNone/>
              <a:defRPr>
                <a:solidFill>
                  <a:schemeClr val="tx1">
                    <a:tint val="75000"/>
                  </a:schemeClr>
                </a:solidFill>
              </a:defRPr>
            </a:lvl4pPr>
            <a:lvl5pPr marL="2176096" indent="0" algn="ctr">
              <a:buNone/>
              <a:defRPr>
                <a:solidFill>
                  <a:schemeClr val="tx1">
                    <a:tint val="75000"/>
                  </a:schemeClr>
                </a:solidFill>
              </a:defRPr>
            </a:lvl5pPr>
            <a:lvl6pPr marL="2720121" indent="0" algn="ctr">
              <a:buNone/>
              <a:defRPr>
                <a:solidFill>
                  <a:schemeClr val="tx1">
                    <a:tint val="75000"/>
                  </a:schemeClr>
                </a:solidFill>
              </a:defRPr>
            </a:lvl6pPr>
            <a:lvl7pPr marL="3264145" indent="0" algn="ctr">
              <a:buNone/>
              <a:defRPr>
                <a:solidFill>
                  <a:schemeClr val="tx1">
                    <a:tint val="75000"/>
                  </a:schemeClr>
                </a:solidFill>
              </a:defRPr>
            </a:lvl7pPr>
            <a:lvl8pPr marL="3808169" indent="0" algn="ctr">
              <a:buNone/>
              <a:defRPr>
                <a:solidFill>
                  <a:schemeClr val="tx1">
                    <a:tint val="75000"/>
                  </a:schemeClr>
                </a:solidFill>
              </a:defRPr>
            </a:lvl8pPr>
            <a:lvl9pPr marL="4352194" indent="0" algn="ctr">
              <a:buNone/>
              <a:defRPr>
                <a:solidFill>
                  <a:schemeClr val="tx1">
                    <a:tint val="75000"/>
                  </a:schemeClr>
                </a:solidFill>
              </a:defRPr>
            </a:lvl9pPr>
          </a:lstStyle>
          <a:p>
            <a:r>
              <a:rPr lang="nl-BE"/>
              <a:t>Cliquez pour modifier le style des sous-titres du masque</a:t>
            </a:r>
            <a:endParaRPr lang="fr-FR"/>
          </a:p>
        </p:txBody>
      </p:sp>
      <p:sp>
        <p:nvSpPr>
          <p:cNvPr id="4" name="Espace réservé de la date 3"/>
          <p:cNvSpPr>
            <a:spLocks noGrp="1"/>
          </p:cNvSpPr>
          <p:nvPr>
            <p:ph type="dt" sz="half" idx="10"/>
          </p:nvPr>
        </p:nvSpPr>
        <p:spPr>
          <a:xfrm>
            <a:off x="609889" y="6356264"/>
            <a:ext cx="2844225" cy="365177"/>
          </a:xfrm>
          <a:prstGeom prst="rect">
            <a:avLst/>
          </a:prstGeom>
        </p:spPr>
        <p:txBody>
          <a:bodyPr/>
          <a:lstStyle>
            <a:lvl1pPr>
              <a:defRPr/>
            </a:lvl1pPr>
          </a:lstStyle>
          <a:p>
            <a:pPr>
              <a:defRPr/>
            </a:pPr>
            <a:fld id="{41683F61-223A-7D4F-BDED-A16BE2F574BF}" type="datetimeFigureOut">
              <a:rPr lang="fr-FR"/>
              <a:pPr>
                <a:defRPr/>
              </a:pPr>
              <a:t>17/11/2022</a:t>
            </a:fld>
            <a:endParaRPr lang="fr-FR"/>
          </a:p>
        </p:txBody>
      </p:sp>
      <p:sp>
        <p:nvSpPr>
          <p:cNvPr id="5" name="Espace réservé du pied de page 4"/>
          <p:cNvSpPr>
            <a:spLocks noGrp="1"/>
          </p:cNvSpPr>
          <p:nvPr>
            <p:ph type="ftr" sz="quarter" idx="11"/>
          </p:nvPr>
        </p:nvSpPr>
        <p:spPr>
          <a:xfrm>
            <a:off x="4165648" y="6356264"/>
            <a:ext cx="3860704" cy="365177"/>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8737888" y="6356264"/>
            <a:ext cx="2844225" cy="365177"/>
          </a:xfrm>
          <a:prstGeom prst="rect">
            <a:avLst/>
          </a:prstGeom>
        </p:spPr>
        <p:txBody>
          <a:bodyPr/>
          <a:lstStyle>
            <a:lvl1pPr>
              <a:defRPr/>
            </a:lvl1pPr>
          </a:lstStyle>
          <a:p>
            <a:pPr>
              <a:defRPr/>
            </a:pPr>
            <a:fld id="{22671F94-FA8B-AF4C-B774-473472DEC556}" type="slidenum">
              <a:rPr lang="fr-FR"/>
              <a:pPr>
                <a:defRPr/>
              </a:pPr>
              <a:t>‹N°›</a:t>
            </a:fld>
            <a:endParaRPr lang="fr-FR"/>
          </a:p>
        </p:txBody>
      </p:sp>
    </p:spTree>
    <p:extLst>
      <p:ext uri="{BB962C8B-B14F-4D97-AF65-F5344CB8AC3E}">
        <p14:creationId xmlns:p14="http://schemas.microsoft.com/office/powerpoint/2010/main" val="4112949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elgisch wegencongres 1">
  <p:cSld name="Belgisch wegencongres 1">
    <p:spTree>
      <p:nvGrpSpPr>
        <p:cNvPr id="1" name="Shape 11"/>
        <p:cNvGrpSpPr/>
        <p:nvPr/>
      </p:nvGrpSpPr>
      <p:grpSpPr>
        <a:xfrm>
          <a:off x="0" y="0"/>
          <a:ext cx="0" cy="0"/>
          <a:chOff x="0" y="0"/>
          <a:chExt cx="0" cy="0"/>
        </a:xfrm>
      </p:grpSpPr>
      <p:sp>
        <p:nvSpPr>
          <p:cNvPr id="12" name="Google Shape;12;p3"/>
          <p:cNvSpPr/>
          <p:nvPr/>
        </p:nvSpPr>
        <p:spPr>
          <a:xfrm>
            <a:off x="165000" y="6179467"/>
            <a:ext cx="11863200" cy="472400"/>
          </a:xfrm>
          <a:prstGeom prst="rect">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3" name="Google Shape;13;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0"/>
            <a:ext cx="12192004" cy="1654347"/>
          </a:xfrm>
          <a:prstGeom prst="rect">
            <a:avLst/>
          </a:prstGeom>
          <a:noFill/>
          <a:ln>
            <a:noFill/>
          </a:ln>
        </p:spPr>
      </p:pic>
    </p:spTree>
    <p:extLst>
      <p:ext uri="{BB962C8B-B14F-4D97-AF65-F5344CB8AC3E}">
        <p14:creationId xmlns:p14="http://schemas.microsoft.com/office/powerpoint/2010/main" val="1269121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69606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normAutofit/>
          </a:bodyPr>
          <a:lstStyle>
            <a:lvl1pPr algn="l">
              <a:defRPr sz="48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1411035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lstStyle/>
          <a:p>
            <a:r>
              <a:rPr lang="fr-FR"/>
              <a:t>CLIQUEZ ET MODIFIEZ LE TITRE</a:t>
            </a:r>
          </a:p>
        </p:txBody>
      </p:sp>
      <p:sp>
        <p:nvSpPr>
          <p:cNvPr id="3" name="Espace réservé du contenu 2"/>
          <p:cNvSpPr>
            <a:spLocks noGrp="1"/>
          </p:cNvSpPr>
          <p:nvPr>
            <p:ph sz="half" idx="1"/>
          </p:nvPr>
        </p:nvSpPr>
        <p:spPr>
          <a:xfrm>
            <a:off x="1005736" y="1200151"/>
            <a:ext cx="4988664" cy="3394075"/>
          </a:xfrm>
        </p:spPr>
        <p:txBody>
          <a:bodyPr/>
          <a:lstStyle>
            <a:lvl1pPr>
              <a:defRPr sz="3200"/>
            </a:lvl1pPr>
            <a:lvl2pPr>
              <a:defRPr sz="2667"/>
            </a:lvl2pPr>
            <a:lvl3pPr>
              <a:defRPr sz="2400"/>
            </a:lvl3pPr>
            <a:lvl4pPr>
              <a:defRPr sz="2133"/>
            </a:lvl4pPr>
            <a:lvl5pPr>
              <a:defRPr sz="1867"/>
            </a:lvl5pPr>
            <a:lvl6pPr>
              <a:defRPr sz="2400"/>
            </a:lvl6pPr>
            <a:lvl7pPr>
              <a:defRPr sz="2400"/>
            </a:lvl7pPr>
            <a:lvl8pPr>
              <a:defRPr sz="2400"/>
            </a:lvl8pPr>
            <a:lvl9pPr>
              <a:defRPr sz="2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200151"/>
            <a:ext cx="5032136" cy="3394075"/>
          </a:xfrm>
        </p:spPr>
        <p:txBody>
          <a:bodyPr/>
          <a:lstStyle>
            <a:lvl1pPr>
              <a:defRPr sz="3200"/>
            </a:lvl1pPr>
            <a:lvl2pPr>
              <a:defRPr sz="2667"/>
            </a:lvl2pPr>
            <a:lvl3pPr>
              <a:defRPr sz="2400"/>
            </a:lvl3pPr>
            <a:lvl4pPr>
              <a:defRPr sz="2133"/>
            </a:lvl4pPr>
            <a:lvl5pPr>
              <a:defRPr sz="1867"/>
            </a:lvl5pPr>
            <a:lvl6pPr>
              <a:defRPr sz="2400"/>
            </a:lvl6pPr>
            <a:lvl7pPr>
              <a:defRPr sz="2400"/>
            </a:lvl7pPr>
            <a:lvl8pPr>
              <a:defRPr sz="2400"/>
            </a:lvl8pPr>
            <a:lvl9pPr>
              <a:defRPr sz="2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26718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9"/>
            <a:ext cx="109728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73170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e la date 2"/>
          <p:cNvSpPr>
            <a:spLocks noGrp="1"/>
          </p:cNvSpPr>
          <p:nvPr>
            <p:ph type="dt" sz="half" idx="10"/>
          </p:nvPr>
        </p:nvSpPr>
        <p:spPr>
          <a:xfrm>
            <a:off x="609600" y="6356351"/>
            <a:ext cx="2844800" cy="365125"/>
          </a:xfrm>
          <a:prstGeom prst="rect">
            <a:avLst/>
          </a:prstGeom>
        </p:spPr>
        <p:txBody>
          <a:bodyPr/>
          <a:lstStyle/>
          <a:p>
            <a:fld id="{04EB6A17-D7A4-3049-9C0B-80302430D2B0}" type="datetimeFigureOut">
              <a:rPr lang="fr-FR" smtClean="0"/>
              <a:t>17/11/2022</a:t>
            </a:fld>
            <a:endParaRPr lang="fr-FR"/>
          </a:p>
        </p:txBody>
      </p:sp>
      <p:sp>
        <p:nvSpPr>
          <p:cNvPr id="4" name="Espace réservé du pied de page 3"/>
          <p:cNvSpPr>
            <a:spLocks noGrp="1"/>
          </p:cNvSpPr>
          <p:nvPr>
            <p:ph type="ftr" sz="quarter" idx="11"/>
          </p:nvPr>
        </p:nvSpPr>
        <p:spPr>
          <a:xfrm>
            <a:off x="4165600" y="6356351"/>
            <a:ext cx="38608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8737600" y="6356351"/>
            <a:ext cx="2844800" cy="365125"/>
          </a:xfrm>
          <a:prstGeom prst="rect">
            <a:avLst/>
          </a:prstGeom>
        </p:spPr>
        <p:txBody>
          <a:bodyPr/>
          <a:lstStyle/>
          <a:p>
            <a:fld id="{2E794143-8163-F543-A4DC-FC997488DC9F}" type="slidenum">
              <a:rPr lang="fr-FR" smtClean="0"/>
              <a:t>‹N°›</a:t>
            </a:fld>
            <a:endParaRPr lang="fr-FR"/>
          </a:p>
        </p:txBody>
      </p:sp>
    </p:spTree>
    <p:extLst>
      <p:ext uri="{BB962C8B-B14F-4D97-AF65-F5344CB8AC3E}">
        <p14:creationId xmlns:p14="http://schemas.microsoft.com/office/powerpoint/2010/main" val="1636304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09600" y="6356351"/>
            <a:ext cx="2844800" cy="365125"/>
          </a:xfrm>
          <a:prstGeom prst="rect">
            <a:avLst/>
          </a:prstGeom>
        </p:spPr>
        <p:txBody>
          <a:bodyPr/>
          <a:lstStyle/>
          <a:p>
            <a:fld id="{04EB6A17-D7A4-3049-9C0B-80302430D2B0}" type="datetimeFigureOut">
              <a:rPr lang="fr-FR" smtClean="0"/>
              <a:t>17/11/2022</a:t>
            </a:fld>
            <a:endParaRPr lang="fr-FR"/>
          </a:p>
        </p:txBody>
      </p:sp>
      <p:sp>
        <p:nvSpPr>
          <p:cNvPr id="3" name="Espace réservé du pied de page 2"/>
          <p:cNvSpPr>
            <a:spLocks noGrp="1"/>
          </p:cNvSpPr>
          <p:nvPr>
            <p:ph type="ftr" sz="quarter" idx="11"/>
          </p:nvPr>
        </p:nvSpPr>
        <p:spPr>
          <a:xfrm>
            <a:off x="4165600" y="6356351"/>
            <a:ext cx="38608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8737600" y="6356351"/>
            <a:ext cx="2844800" cy="365125"/>
          </a:xfrm>
          <a:prstGeom prst="rect">
            <a:avLst/>
          </a:prstGeom>
        </p:spPr>
        <p:txBody>
          <a:bodyPr/>
          <a:lstStyle/>
          <a:p>
            <a:fld id="{2E794143-8163-F543-A4DC-FC997488DC9F}" type="slidenum">
              <a:rPr lang="fr-FR" smtClean="0"/>
              <a:t>‹N°›</a:t>
            </a:fld>
            <a:endParaRPr lang="fr-FR"/>
          </a:p>
        </p:txBody>
      </p:sp>
    </p:spTree>
    <p:extLst>
      <p:ext uri="{BB962C8B-B14F-4D97-AF65-F5344CB8AC3E}">
        <p14:creationId xmlns:p14="http://schemas.microsoft.com/office/powerpoint/2010/main" val="4219692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2" y="273049"/>
            <a:ext cx="4011084" cy="1162051"/>
          </a:xfrm>
        </p:spPr>
        <p:txBody>
          <a:bodyPr anchor="b"/>
          <a:lstStyle>
            <a:lvl1pPr algn="l">
              <a:defRPr sz="2667" b="1"/>
            </a:lvl1pPr>
          </a:lstStyle>
          <a:p>
            <a:r>
              <a:rPr lang="fr-FR"/>
              <a:t>CLIQUEZ ET MODIFIEZ LE TITRE</a:t>
            </a:r>
          </a:p>
        </p:txBody>
      </p:sp>
      <p:sp>
        <p:nvSpPr>
          <p:cNvPr id="3" name="Espace réservé du contenu 2"/>
          <p:cNvSpPr>
            <a:spLocks noGrp="1"/>
          </p:cNvSpPr>
          <p:nvPr>
            <p:ph idx="1"/>
          </p:nvPr>
        </p:nvSpPr>
        <p:spPr>
          <a:xfrm>
            <a:off x="4766733" y="273052"/>
            <a:ext cx="6815667" cy="5853113"/>
          </a:xfrm>
        </p:spPr>
        <p:txBody>
          <a:bodyPr/>
          <a:lstStyle>
            <a:lvl1pPr>
              <a:defRPr sz="3200"/>
            </a:lvl1pPr>
            <a:lvl2pPr>
              <a:defRPr sz="2667"/>
            </a:lvl2pPr>
            <a:lvl3pPr>
              <a:defRPr sz="2400"/>
            </a:lvl3pPr>
            <a:lvl4pPr>
              <a:defRPr sz="2133"/>
            </a:lvl4pPr>
            <a:lvl5pPr>
              <a:defRPr sz="2133"/>
            </a:lvl5pPr>
            <a:lvl6pPr>
              <a:defRPr sz="2667"/>
            </a:lvl6pPr>
            <a:lvl7pPr>
              <a:defRPr sz="2667"/>
            </a:lvl7pPr>
            <a:lvl8pPr>
              <a:defRPr sz="2667"/>
            </a:lvl8pPr>
            <a:lvl9pPr>
              <a:defRPr sz="266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FR"/>
              <a:t>Cliquez pour modifier les styles du texte du masque</a:t>
            </a:r>
          </a:p>
        </p:txBody>
      </p:sp>
      <p:sp>
        <p:nvSpPr>
          <p:cNvPr id="5" name="Espace réservé de la date 4"/>
          <p:cNvSpPr>
            <a:spLocks noGrp="1"/>
          </p:cNvSpPr>
          <p:nvPr>
            <p:ph type="dt" sz="half" idx="10"/>
          </p:nvPr>
        </p:nvSpPr>
        <p:spPr>
          <a:xfrm>
            <a:off x="609600" y="6356351"/>
            <a:ext cx="2844800" cy="365125"/>
          </a:xfrm>
          <a:prstGeom prst="rect">
            <a:avLst/>
          </a:prstGeom>
        </p:spPr>
        <p:txBody>
          <a:bodyPr/>
          <a:lstStyle/>
          <a:p>
            <a:fld id="{04EB6A17-D7A4-3049-9C0B-80302430D2B0}" type="datetimeFigureOut">
              <a:rPr lang="fr-FR" smtClean="0"/>
              <a:t>17/11/2022</a:t>
            </a:fld>
            <a:endParaRPr lang="fr-FR"/>
          </a:p>
        </p:txBody>
      </p:sp>
      <p:sp>
        <p:nvSpPr>
          <p:cNvPr id="6" name="Espace réservé du pied de page 5"/>
          <p:cNvSpPr>
            <a:spLocks noGrp="1"/>
          </p:cNvSpPr>
          <p:nvPr>
            <p:ph type="ftr" sz="quarter" idx="11"/>
          </p:nvPr>
        </p:nvSpPr>
        <p:spPr>
          <a:xfrm>
            <a:off x="4165600" y="6356351"/>
            <a:ext cx="3860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737600" y="6356351"/>
            <a:ext cx="2844800" cy="365125"/>
          </a:xfrm>
          <a:prstGeom prst="rect">
            <a:avLst/>
          </a:prstGeom>
        </p:spPr>
        <p:txBody>
          <a:bodyPr/>
          <a:lstStyle/>
          <a:p>
            <a:fld id="{2E794143-8163-F543-A4DC-FC997488DC9F}" type="slidenum">
              <a:rPr lang="fr-FR" smtClean="0"/>
              <a:t>‹N°›</a:t>
            </a:fld>
            <a:endParaRPr lang="fr-FR"/>
          </a:p>
        </p:txBody>
      </p:sp>
    </p:spTree>
    <p:extLst>
      <p:ext uri="{BB962C8B-B14F-4D97-AF65-F5344CB8AC3E}">
        <p14:creationId xmlns:p14="http://schemas.microsoft.com/office/powerpoint/2010/main" val="2815064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389717" y="4800600"/>
            <a:ext cx="7315200" cy="566739"/>
          </a:xfrm>
        </p:spPr>
        <p:txBody>
          <a:bodyPr anchor="b"/>
          <a:lstStyle>
            <a:lvl1pPr algn="l">
              <a:defRPr sz="2667"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fr-FR"/>
          </a:p>
        </p:txBody>
      </p:sp>
      <p:sp>
        <p:nvSpPr>
          <p:cNvPr id="4" name="Espace réservé du texte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FR"/>
              <a:t>Cliquez pour modifier les styles du texte du masque</a:t>
            </a:r>
          </a:p>
        </p:txBody>
      </p:sp>
    </p:spTree>
    <p:extLst>
      <p:ext uri="{BB962C8B-B14F-4D97-AF65-F5344CB8AC3E}">
        <p14:creationId xmlns:p14="http://schemas.microsoft.com/office/powerpoint/2010/main" val="3427665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38909" y="274639"/>
            <a:ext cx="10490827"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738909" y="1600201"/>
            <a:ext cx="10490827" cy="430379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Image 6"/>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5664000"/>
            <a:ext cx="2698731" cy="1166117"/>
          </a:xfrm>
          <a:prstGeom prst="rect">
            <a:avLst/>
          </a:prstGeom>
        </p:spPr>
      </p:pic>
      <p:sp>
        <p:nvSpPr>
          <p:cNvPr id="8" name="Espace réservé de la date 3"/>
          <p:cNvSpPr txBox="1">
            <a:spLocks/>
          </p:cNvSpPr>
          <p:nvPr userDrawn="1"/>
        </p:nvSpPr>
        <p:spPr>
          <a:xfrm>
            <a:off x="9504000" y="288000"/>
            <a:ext cx="2400000" cy="720000"/>
          </a:xfrm>
          <a:prstGeom prst="rect">
            <a:avLst/>
          </a:prstGeom>
        </p:spPr>
        <p:txBody>
          <a:bodyPr/>
          <a:lstStyle>
            <a:defPPr>
              <a:defRPr lang="fr-FR"/>
            </a:defPPr>
            <a:lvl1pPr marL="0" algn="r" defTabSz="457200" rtl="0" eaLnBrk="1" latinLnBrk="0" hangingPunct="1">
              <a:defRPr sz="18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sz="1600" b="1">
              <a:solidFill>
                <a:srgbClr val="898989"/>
              </a:solidFill>
            </a:endParaRPr>
          </a:p>
        </p:txBody>
      </p:sp>
      <p:sp>
        <p:nvSpPr>
          <p:cNvPr id="9" name="Rectangle 6"/>
          <p:cNvSpPr>
            <a:spLocks noChangeArrowheads="1"/>
          </p:cNvSpPr>
          <p:nvPr userDrawn="1"/>
        </p:nvSpPr>
        <p:spPr bwMode="auto">
          <a:xfrm>
            <a:off x="10992000" y="6618000"/>
            <a:ext cx="1200000" cy="240000"/>
          </a:xfrm>
          <a:prstGeom prst="rect">
            <a:avLst/>
          </a:prstGeom>
          <a:solidFill>
            <a:srgbClr val="49C5B1"/>
          </a:solidFill>
          <a:ln>
            <a:noFill/>
          </a:ln>
        </p:spPr>
        <p:txBody>
          <a:bodyPr/>
          <a:lstStyle/>
          <a:p>
            <a:endParaRPr lang="fr-FR" sz="2400"/>
          </a:p>
        </p:txBody>
      </p:sp>
      <p:sp>
        <p:nvSpPr>
          <p:cNvPr id="10" name="ZoneTexte 12"/>
          <p:cNvSpPr txBox="1">
            <a:spLocks noChangeArrowheads="1"/>
          </p:cNvSpPr>
          <p:nvPr userDrawn="1"/>
        </p:nvSpPr>
        <p:spPr bwMode="auto">
          <a:xfrm>
            <a:off x="0" y="6214723"/>
            <a:ext cx="107520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600" b="1" spc="-67">
                <a:solidFill>
                  <a:srgbClr val="000000"/>
                </a:solidFill>
                <a:latin typeface="Arial" charset="0"/>
                <a:cs typeface="Arial" charset="0"/>
              </a:rPr>
              <a:t>Service public de Wallonie</a:t>
            </a:r>
            <a:r>
              <a:rPr lang="en-GB" sz="1600" b="1" kern="1200" spc="-67">
                <a:solidFill>
                  <a:schemeClr val="tx1"/>
                </a:solidFill>
                <a:effectLst/>
                <a:latin typeface="Arial"/>
                <a:ea typeface="ＭＳ Ｐゴシック" charset="0"/>
                <a:cs typeface="Arial"/>
              </a:rPr>
              <a:t> </a:t>
            </a:r>
            <a:r>
              <a:rPr lang="fr-FR" sz="1467" b="1" kern="1200" spc="-67">
                <a:solidFill>
                  <a:schemeClr val="tx1"/>
                </a:solidFill>
                <a:effectLst/>
                <a:latin typeface="Arial"/>
                <a:ea typeface="ＭＳ Ｐゴシック" charset="0"/>
                <a:cs typeface="Arial"/>
              </a:rPr>
              <a:t>|</a:t>
            </a:r>
            <a:r>
              <a:rPr lang="fr-FR" sz="1600" b="1" kern="1200" spc="-67">
                <a:solidFill>
                  <a:schemeClr val="tx1"/>
                </a:solidFill>
                <a:effectLst/>
                <a:latin typeface="Arial"/>
                <a:ea typeface="ＭＳ Ｐゴシック" charset="0"/>
                <a:cs typeface="Arial"/>
              </a:rPr>
              <a:t> </a:t>
            </a:r>
            <a:r>
              <a:rPr lang="fr-FR" sz="1600" b="1" kern="1200" spc="-67">
                <a:solidFill>
                  <a:srgbClr val="49C5B1"/>
                </a:solidFill>
                <a:effectLst/>
                <a:latin typeface="Arial"/>
                <a:ea typeface="ＭＳ Ｐゴシック" charset="0"/>
                <a:cs typeface="Arial"/>
              </a:rPr>
              <a:t>SPW Mobilité et Infrastructures</a:t>
            </a:r>
            <a:endParaRPr lang="fr-FR" sz="1600" b="1" spc="-67">
              <a:solidFill>
                <a:srgbClr val="49C5B1"/>
              </a:solidFill>
              <a:latin typeface="Arial"/>
              <a:cs typeface="Arial"/>
            </a:endParaRPr>
          </a:p>
        </p:txBody>
      </p:sp>
    </p:spTree>
    <p:extLst>
      <p:ext uri="{BB962C8B-B14F-4D97-AF65-F5344CB8AC3E}">
        <p14:creationId xmlns:p14="http://schemas.microsoft.com/office/powerpoint/2010/main" val="4793495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609585" rtl="0" eaLnBrk="1" latinLnBrk="0" hangingPunct="1">
        <a:spcBef>
          <a:spcPct val="0"/>
        </a:spcBef>
        <a:buNone/>
        <a:defRPr sz="3733" b="1" kern="1200">
          <a:solidFill>
            <a:srgbClr val="49C5B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400"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6.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1.wdp"/><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4.wdp"/><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41.png"/><Relationship Id="rId4" Type="http://schemas.microsoft.com/office/2007/relationships/hdphoto" Target="../media/hdphoto18.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52.png"/><Relationship Id="rId1" Type="http://schemas.openxmlformats.org/officeDocument/2006/relationships/slideLayout" Target="../slideLayouts/slideLayout2.xml"/><Relationship Id="rId5" Type="http://schemas.microsoft.com/office/2007/relationships/hdphoto" Target="../media/hdphoto25.wdp"/><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0.png"/><Relationship Id="rId1" Type="http://schemas.openxmlformats.org/officeDocument/2006/relationships/slideLayout" Target="../slideLayouts/slideLayout2.xml"/><Relationship Id="rId6" Type="http://schemas.microsoft.com/office/2007/relationships/hdphoto" Target="../media/hdphoto27.wdp"/><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microsoft.com/office/2007/relationships/hdphoto" Target="../media/hdphoto29.wdp"/></Relationships>
</file>

<file path=ppt/slides/_rels/slide65.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13.png"/><Relationship Id="rId3" Type="http://schemas.microsoft.com/office/2007/relationships/hdphoto" Target="../media/hdphoto31.wdp"/><Relationship Id="rId7" Type="http://schemas.microsoft.com/office/2007/relationships/hdphoto" Target="../media/hdphoto33.wdp"/><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2.png"/><Relationship Id="rId5" Type="http://schemas.microsoft.com/office/2007/relationships/hdphoto" Target="../media/hdphoto32.wdp"/><Relationship Id="rId4" Type="http://schemas.openxmlformats.org/officeDocument/2006/relationships/image" Target="../media/image111.png"/><Relationship Id="rId9" Type="http://schemas.microsoft.com/office/2007/relationships/hdphoto" Target="../media/hdphoto34.wdp"/></Relationships>
</file>

<file path=ppt/slides/_rels/slide69.xml.rels><?xml version="1.0" encoding="UTF-8" standalone="yes"?>
<Relationships xmlns="http://schemas.openxmlformats.org/package/2006/relationships"><Relationship Id="rId8" Type="http://schemas.microsoft.com/office/2007/relationships/hdphoto" Target="../media/hdphoto37.wdp"/><Relationship Id="rId13" Type="http://schemas.openxmlformats.org/officeDocument/2006/relationships/image" Target="../media/image120.png"/><Relationship Id="rId3" Type="http://schemas.microsoft.com/office/2007/relationships/hdphoto" Target="../media/hdphoto35.wdp"/><Relationship Id="rId7" Type="http://schemas.openxmlformats.org/officeDocument/2006/relationships/image" Target="../media/image117.png"/><Relationship Id="rId12" Type="http://schemas.microsoft.com/office/2007/relationships/hdphoto" Target="../media/hdphoto39.wdp"/><Relationship Id="rId2" Type="http://schemas.openxmlformats.org/officeDocument/2006/relationships/image" Target="../media/image114.png"/><Relationship Id="rId1" Type="http://schemas.openxmlformats.org/officeDocument/2006/relationships/slideLayout" Target="../slideLayouts/slideLayout2.xml"/><Relationship Id="rId6" Type="http://schemas.microsoft.com/office/2007/relationships/hdphoto" Target="../media/hdphoto36.wdp"/><Relationship Id="rId11" Type="http://schemas.openxmlformats.org/officeDocument/2006/relationships/image" Target="../media/image119.png"/><Relationship Id="rId5" Type="http://schemas.openxmlformats.org/officeDocument/2006/relationships/image" Target="../media/image116.png"/><Relationship Id="rId10" Type="http://schemas.microsoft.com/office/2007/relationships/hdphoto" Target="../media/hdphoto38.wdp"/><Relationship Id="rId4" Type="http://schemas.openxmlformats.org/officeDocument/2006/relationships/image" Target="../media/image115.jpeg"/><Relationship Id="rId9" Type="http://schemas.openxmlformats.org/officeDocument/2006/relationships/image" Target="../media/image118.png"/><Relationship Id="rId14" Type="http://schemas.microsoft.com/office/2007/relationships/hdphoto" Target="../media/hdphoto40.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7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31.png"/><Relationship Id="rId3" Type="http://schemas.microsoft.com/office/2007/relationships/hdphoto" Target="../media/hdphoto41.wdp"/><Relationship Id="rId7" Type="http://schemas.microsoft.com/office/2007/relationships/hdphoto" Target="../media/hdphoto42.wdp"/><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png"/><Relationship Id="rId9" Type="http://schemas.microsoft.com/office/2007/relationships/hdphoto" Target="../media/hdphoto43.wdp"/></Relationships>
</file>

<file path=ppt/slides/_rels/slide7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microsoft.com/office/2007/relationships/hdphoto" Target="../media/hdphoto44.wdp"/></Relationships>
</file>

<file path=ppt/slides/_rels/slide7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45.wdp"/><Relationship Id="rId7" Type="http://schemas.microsoft.com/office/2007/relationships/hdphoto" Target="../media/hdphoto47.wdp"/><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3.png"/><Relationship Id="rId5" Type="http://schemas.microsoft.com/office/2007/relationships/hdphoto" Target="../media/hdphoto46.wdp"/><Relationship Id="rId4" Type="http://schemas.openxmlformats.org/officeDocument/2006/relationships/image" Target="../media/image152.png"/></Relationships>
</file>

<file path=ppt/slides/_rels/slide8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8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8.wdp"/></Relationships>
</file>

<file path=ppt/slides/_rels/slide8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png"/><Relationship Id="rId4" Type="http://schemas.openxmlformats.org/officeDocument/2006/relationships/image" Target="../media/image163.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66.jpeg"/><Relationship Id="rId7" Type="http://schemas.microsoft.com/office/2007/relationships/hdphoto" Target="../media/hdphoto49.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jpeg"/><Relationship Id="rId4" Type="http://schemas.openxmlformats.org/officeDocument/2006/relationships/image" Target="../media/image167.png"/></Relationships>
</file>

<file path=ppt/slides/_rels/slide91.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gif"/><Relationship Id="rId2" Type="http://schemas.openxmlformats.org/officeDocument/2006/relationships/image" Target="../media/image170.jpeg"/><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png"/><Relationship Id="rId4" Type="http://schemas.openxmlformats.org/officeDocument/2006/relationships/image" Target="../media/image172.jpeg"/></Relationships>
</file>

<file path=ppt/slides/_rels/slide9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6.xml"/><Relationship Id="rId5" Type="http://schemas.microsoft.com/office/2007/relationships/hdphoto" Target="../media/hdphoto50.wdp"/><Relationship Id="rId4" Type="http://schemas.openxmlformats.org/officeDocument/2006/relationships/image" Target="../media/image178.png"/></Relationships>
</file>

<file path=ppt/slides/_rels/slide9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9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9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png"/></Relationships>
</file>

<file path=ppt/slides/_rels/slide96.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3.jpeg"/><Relationship Id="rId7" Type="http://schemas.openxmlformats.org/officeDocument/2006/relationships/image" Target="../media/image19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5.jpeg"/><Relationship Id="rId5" Type="http://schemas.microsoft.com/office/2007/relationships/hdphoto" Target="../media/hdphoto51.wdp"/><Relationship Id="rId4" Type="http://schemas.openxmlformats.org/officeDocument/2006/relationships/image" Target="../media/image194.png"/></Relationships>
</file>

<file path=ppt/slides/_rels/slide97.xml.rels><?xml version="1.0" encoding="UTF-8" standalone="yes"?>
<Relationships xmlns="http://schemas.openxmlformats.org/package/2006/relationships"><Relationship Id="rId8" Type="http://schemas.openxmlformats.org/officeDocument/2006/relationships/image" Target="../media/image203.jpeg"/><Relationship Id="rId3" Type="http://schemas.openxmlformats.org/officeDocument/2006/relationships/image" Target="../media/image198.jpeg"/><Relationship Id="rId7" Type="http://schemas.openxmlformats.org/officeDocument/2006/relationships/image" Target="../media/image20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s>
</file>

<file path=ppt/slides/_rels/slide9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20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14400" y="3108960"/>
            <a:ext cx="10363200" cy="1144587"/>
          </a:xfrm>
        </p:spPr>
        <p:txBody>
          <a:bodyPr>
            <a:normAutofit fontScale="90000"/>
          </a:bodyPr>
          <a:lstStyle/>
          <a:p>
            <a:pPr algn="ctr"/>
            <a:r>
              <a:rPr lang="fr-BE" sz="3733"/>
              <a:t>MI 11.5 Direction de l’Expertise des Ouvrages</a:t>
            </a:r>
          </a:p>
        </p:txBody>
      </p:sp>
      <p:sp>
        <p:nvSpPr>
          <p:cNvPr id="3" name="ZoneTexte 2"/>
          <p:cNvSpPr txBox="1"/>
          <p:nvPr/>
        </p:nvSpPr>
        <p:spPr>
          <a:xfrm>
            <a:off x="7576384" y="4869161"/>
            <a:ext cx="4158416" cy="461665"/>
          </a:xfrm>
          <a:prstGeom prst="rect">
            <a:avLst/>
          </a:prstGeom>
          <a:noFill/>
        </p:spPr>
        <p:txBody>
          <a:bodyPr wrap="square" rtlCol="0">
            <a:spAutoFit/>
          </a:bodyPr>
          <a:lstStyle/>
          <a:p>
            <a:r>
              <a:rPr lang="fr-BE" sz="2400" dirty="0"/>
              <a:t>Patrice Toussaint - Directeur</a:t>
            </a:r>
          </a:p>
        </p:txBody>
      </p:sp>
      <p:sp>
        <p:nvSpPr>
          <p:cNvPr id="4" name="ZoneTexte 3"/>
          <p:cNvSpPr txBox="1"/>
          <p:nvPr/>
        </p:nvSpPr>
        <p:spPr>
          <a:xfrm>
            <a:off x="7244080" y="333934"/>
            <a:ext cx="4490720" cy="461665"/>
          </a:xfrm>
          <a:prstGeom prst="rect">
            <a:avLst/>
          </a:prstGeom>
          <a:noFill/>
        </p:spPr>
        <p:txBody>
          <a:bodyPr wrap="square" rtlCol="0">
            <a:spAutoFit/>
          </a:bodyPr>
          <a:lstStyle/>
          <a:p>
            <a:r>
              <a:rPr lang="fr-BE" sz="2400" dirty="0"/>
              <a:t>Liège, le 17 novembre 2022</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ED2AE37-CD84-41CF-9E79-FCF5C25BB66A}"/>
              </a:ext>
            </a:extLst>
          </p:cNvPr>
          <p:cNvSpPr>
            <a:spLocks noGrp="1"/>
          </p:cNvSpPr>
          <p:nvPr>
            <p:ph type="title"/>
          </p:nvPr>
        </p:nvSpPr>
        <p:spPr/>
        <p:txBody>
          <a:bodyPr/>
          <a:lstStyle/>
          <a:p>
            <a:r>
              <a:rPr lang="fr-BE"/>
              <a:t>Inspection par drone</a:t>
            </a:r>
          </a:p>
        </p:txBody>
      </p:sp>
      <p:sp>
        <p:nvSpPr>
          <p:cNvPr id="6" name="Espace réservé du contenu 5">
            <a:extLst>
              <a:ext uri="{FF2B5EF4-FFF2-40B4-BE49-F238E27FC236}">
                <a16:creationId xmlns:a16="http://schemas.microsoft.com/office/drawing/2014/main" id="{882198D3-57A3-4B0C-89DA-2A9D1A9E6E6A}"/>
              </a:ext>
            </a:extLst>
          </p:cNvPr>
          <p:cNvSpPr>
            <a:spLocks noGrp="1"/>
          </p:cNvSpPr>
          <p:nvPr>
            <p:ph idx="1"/>
          </p:nvPr>
        </p:nvSpPr>
        <p:spPr>
          <a:xfrm>
            <a:off x="277092" y="1600201"/>
            <a:ext cx="10490827" cy="4303799"/>
          </a:xfrm>
        </p:spPr>
        <p:txBody>
          <a:bodyPr/>
          <a:lstStyle/>
          <a:p>
            <a:r>
              <a:rPr lang="fr-BE" dirty="0"/>
              <a:t>Cadre réglementaire</a:t>
            </a:r>
          </a:p>
          <a:p>
            <a:r>
              <a:rPr lang="fr-BE" dirty="0"/>
              <a:t>Prise de photos de qualité</a:t>
            </a:r>
          </a:p>
          <a:p>
            <a:r>
              <a:rPr lang="fr-BE" dirty="0"/>
              <a:t>Gestion des données</a:t>
            </a:r>
          </a:p>
          <a:p>
            <a:pPr lvl="1"/>
            <a:r>
              <a:rPr lang="fr-BE" dirty="0" err="1"/>
              <a:t>Orthophotos</a:t>
            </a:r>
            <a:endParaRPr lang="fr-BE" dirty="0"/>
          </a:p>
          <a:p>
            <a:pPr lvl="1"/>
            <a:r>
              <a:rPr lang="fr-BE" dirty="0"/>
              <a:t>Relevé des défauts</a:t>
            </a:r>
          </a:p>
          <a:p>
            <a:pPr lvl="1"/>
            <a:r>
              <a:rPr lang="fr-BE" dirty="0"/>
              <a:t>Base de données des défauts</a:t>
            </a:r>
          </a:p>
        </p:txBody>
      </p:sp>
      <p:pic>
        <p:nvPicPr>
          <p:cNvPr id="4" name="Image 3">
            <a:extLst>
              <a:ext uri="{FF2B5EF4-FFF2-40B4-BE49-F238E27FC236}">
                <a16:creationId xmlns:a16="http://schemas.microsoft.com/office/drawing/2014/main" id="{C27EA148-71F1-440F-8A57-3D2E5617D03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6447905" y="1472047"/>
            <a:ext cx="5492547" cy="348903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59568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48B115B-52B6-49DB-9AD5-5787CCA58D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53200" y="0"/>
            <a:ext cx="56388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a:extLst>
              <a:ext uri="{FF2B5EF4-FFF2-40B4-BE49-F238E27FC236}">
                <a16:creationId xmlns:a16="http://schemas.microsoft.com/office/drawing/2014/main" id="{08E40968-1699-4423-8DC1-D3FA04F640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10726" y="4389582"/>
            <a:ext cx="3713019" cy="2376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 10">
            <a:extLst>
              <a:ext uri="{FF2B5EF4-FFF2-40B4-BE49-F238E27FC236}">
                <a16:creationId xmlns:a16="http://schemas.microsoft.com/office/drawing/2014/main" id="{01257BB0-294F-4663-8DB0-81BE50A9F9C6}"/>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1295892" y="339465"/>
            <a:ext cx="4982033" cy="229071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Image 11">
            <a:extLst>
              <a:ext uri="{FF2B5EF4-FFF2-40B4-BE49-F238E27FC236}">
                <a16:creationId xmlns:a16="http://schemas.microsoft.com/office/drawing/2014/main" id="{5B8FE79D-56B9-48F3-881A-C6A0999039CB}"/>
              </a:ext>
            </a:extLst>
          </p:cNvPr>
          <p:cNvPicPr/>
          <p:nvPr/>
        </p:nvPicPr>
        <p:blipFill>
          <a:blip r:embed="rId5" cstate="screen">
            <a:extLst>
              <a:ext uri="{28A0092B-C50C-407E-A947-70E740481C1C}">
                <a14:useLocalDpi xmlns:a14="http://schemas.microsoft.com/office/drawing/2010/main"/>
              </a:ext>
            </a:extLst>
          </a:blip>
          <a:stretch>
            <a:fillRect/>
          </a:stretch>
        </p:blipFill>
        <p:spPr>
          <a:xfrm>
            <a:off x="188249" y="3048000"/>
            <a:ext cx="3598660" cy="3599844"/>
          </a:xfrm>
          <a:prstGeom prst="round2DiagRect">
            <a:avLst>
              <a:gd name="adj1" fmla="val 16667"/>
              <a:gd name="adj2" fmla="val 10664"/>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9449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meubles, commode&#10;&#10;Description générée automatiquement">
            <a:extLst>
              <a:ext uri="{FF2B5EF4-FFF2-40B4-BE49-F238E27FC236}">
                <a16:creationId xmlns:a16="http://schemas.microsoft.com/office/drawing/2014/main" id="{308DF74C-CFD9-43CF-8D35-E9CFAAC4D7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321008" y="-945117"/>
            <a:ext cx="3549984" cy="12192000"/>
          </a:xfrm>
          <a:prstGeom prst="rect">
            <a:avLst/>
          </a:prstGeom>
        </p:spPr>
      </p:pic>
      <p:pic>
        <p:nvPicPr>
          <p:cNvPr id="7" name="Image 6">
            <a:extLst>
              <a:ext uri="{FF2B5EF4-FFF2-40B4-BE49-F238E27FC236}">
                <a16:creationId xmlns:a16="http://schemas.microsoft.com/office/drawing/2014/main" id="{AC7DFF15-5C07-4D77-8458-21FE8FF580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5510" y="184728"/>
            <a:ext cx="6536490" cy="3050090"/>
          </a:xfrm>
          <a:prstGeom prst="rect">
            <a:avLst/>
          </a:prstGeom>
          <a:ln>
            <a:noFill/>
          </a:ln>
          <a:effectLst>
            <a:softEdge rad="112500"/>
          </a:effectLst>
        </p:spPr>
      </p:pic>
      <p:pic>
        <p:nvPicPr>
          <p:cNvPr id="13" name="Image 12">
            <a:extLst>
              <a:ext uri="{FF2B5EF4-FFF2-40B4-BE49-F238E27FC236}">
                <a16:creationId xmlns:a16="http://schemas.microsoft.com/office/drawing/2014/main" id="{5E92CC2D-B535-4376-A488-5D3357ADB8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543" y="144648"/>
            <a:ext cx="3775984" cy="3042060"/>
          </a:xfrm>
          <a:prstGeom prst="rect">
            <a:avLst/>
          </a:prstGeom>
          <a:ln>
            <a:noFill/>
          </a:ln>
          <a:effectLst>
            <a:softEdge rad="112500"/>
          </a:effectLst>
        </p:spPr>
      </p:pic>
      <p:cxnSp>
        <p:nvCxnSpPr>
          <p:cNvPr id="17" name="Connecteur droit avec flèche 16">
            <a:extLst>
              <a:ext uri="{FF2B5EF4-FFF2-40B4-BE49-F238E27FC236}">
                <a16:creationId xmlns:a16="http://schemas.microsoft.com/office/drawing/2014/main" id="{9192821D-4EBF-47C8-A6E3-565ECFCA6FB4}"/>
              </a:ext>
            </a:extLst>
          </p:cNvPr>
          <p:cNvCxnSpPr/>
          <p:nvPr/>
        </p:nvCxnSpPr>
        <p:spPr>
          <a:xfrm flipV="1">
            <a:off x="6465455" y="2382982"/>
            <a:ext cx="1385454" cy="2503054"/>
          </a:xfrm>
          <a:prstGeom prst="straightConnector1">
            <a:avLst/>
          </a:prstGeom>
          <a:ln w="3810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Connecteur droit avec flèche 17">
            <a:extLst>
              <a:ext uri="{FF2B5EF4-FFF2-40B4-BE49-F238E27FC236}">
                <a16:creationId xmlns:a16="http://schemas.microsoft.com/office/drawing/2014/main" id="{1A988AE0-33F0-4470-9935-085DAF38D85E}"/>
              </a:ext>
            </a:extLst>
          </p:cNvPr>
          <p:cNvCxnSpPr>
            <a:cxnSpLocks/>
          </p:cNvCxnSpPr>
          <p:nvPr/>
        </p:nvCxnSpPr>
        <p:spPr>
          <a:xfrm flipH="1" flipV="1">
            <a:off x="2364509" y="2854036"/>
            <a:ext cx="240146" cy="1311564"/>
          </a:xfrm>
          <a:prstGeom prst="straightConnector1">
            <a:avLst/>
          </a:prstGeom>
          <a:ln w="3810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8086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F3F1DA-81FF-4E59-A610-32940A491496}"/>
              </a:ext>
            </a:extLst>
          </p:cNvPr>
          <p:cNvSpPr>
            <a:spLocks noGrp="1"/>
          </p:cNvSpPr>
          <p:nvPr>
            <p:ph type="title"/>
          </p:nvPr>
        </p:nvSpPr>
        <p:spPr/>
        <p:txBody>
          <a:bodyPr/>
          <a:lstStyle/>
          <a:p>
            <a:r>
              <a:rPr lang="fr-BE"/>
              <a:t>1. Gestion des ponts</a:t>
            </a:r>
          </a:p>
        </p:txBody>
      </p:sp>
      <p:sp>
        <p:nvSpPr>
          <p:cNvPr id="3" name="Espace réservé du contenu 2">
            <a:extLst>
              <a:ext uri="{FF2B5EF4-FFF2-40B4-BE49-F238E27FC236}">
                <a16:creationId xmlns:a16="http://schemas.microsoft.com/office/drawing/2014/main" id="{7BC6AC2B-22EC-42A1-9FD6-E1E4782C6D02}"/>
              </a:ext>
            </a:extLst>
          </p:cNvPr>
          <p:cNvSpPr>
            <a:spLocks noGrp="1"/>
          </p:cNvSpPr>
          <p:nvPr>
            <p:ph idx="1"/>
          </p:nvPr>
        </p:nvSpPr>
        <p:spPr>
          <a:xfrm>
            <a:off x="471055" y="1600201"/>
            <a:ext cx="11517745" cy="4303799"/>
          </a:xfrm>
        </p:spPr>
        <p:txBody>
          <a:bodyPr>
            <a:normAutofit fontScale="92500" lnSpcReduction="20000"/>
          </a:bodyPr>
          <a:lstStyle/>
          <a:p>
            <a:pPr lvl="1"/>
            <a:r>
              <a:rPr lang="fr-BE" dirty="0"/>
              <a:t>C.W.G.O.A. (Commission Wallonne de Gestion des Ouvrages d’Art)</a:t>
            </a:r>
          </a:p>
          <a:p>
            <a:pPr lvl="1"/>
            <a:endParaRPr lang="fr-BE" dirty="0"/>
          </a:p>
          <a:p>
            <a:pPr lvl="1"/>
            <a:r>
              <a:rPr lang="fr-BE" dirty="0"/>
              <a:t>G.T.G.R. (Groupe de Travail de Gestion des Réparations)</a:t>
            </a:r>
          </a:p>
          <a:p>
            <a:pPr lvl="1"/>
            <a:endParaRPr lang="fr-BE" dirty="0"/>
          </a:p>
          <a:p>
            <a:pPr lvl="1"/>
            <a:r>
              <a:rPr lang="fr-BE" dirty="0"/>
              <a:t>B.D.O.A. (Base de Données des Ouvrages d’art)</a:t>
            </a:r>
          </a:p>
          <a:p>
            <a:pPr lvl="1"/>
            <a:endParaRPr lang="fr-BE" dirty="0"/>
          </a:p>
          <a:p>
            <a:pPr lvl="1"/>
            <a:r>
              <a:rPr lang="fr-BE" dirty="0"/>
              <a:t>Outils d’inspection A : Bridge Boy – Drone</a:t>
            </a:r>
          </a:p>
          <a:p>
            <a:pPr lvl="1"/>
            <a:endParaRPr lang="fr-BE" dirty="0"/>
          </a:p>
          <a:p>
            <a:pPr lvl="1"/>
            <a:r>
              <a:rPr lang="fr-BE" b="1" dirty="0">
                <a:solidFill>
                  <a:schemeClr val="accent6">
                    <a:lumMod val="75000"/>
                  </a:schemeClr>
                </a:solidFill>
              </a:rPr>
              <a:t>Gestion des ponts communaux : Projet B.D.O.A. Communes</a:t>
            </a:r>
          </a:p>
          <a:p>
            <a:pPr lvl="1"/>
            <a:endParaRPr lang="fr-BE" dirty="0"/>
          </a:p>
          <a:p>
            <a:pPr lvl="1"/>
            <a:r>
              <a:rPr lang="fr-BE" dirty="0"/>
              <a:t>Projet « Audit de Gestion »</a:t>
            </a:r>
          </a:p>
        </p:txBody>
      </p:sp>
    </p:spTree>
    <p:extLst>
      <p:ext uri="{BB962C8B-B14F-4D97-AF65-F5344CB8AC3E}">
        <p14:creationId xmlns:p14="http://schemas.microsoft.com/office/powerpoint/2010/main" val="3455007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550140-867F-4541-A8FC-1574D824BF73}"/>
              </a:ext>
            </a:extLst>
          </p:cNvPr>
          <p:cNvSpPr>
            <a:spLocks noGrp="1"/>
          </p:cNvSpPr>
          <p:nvPr>
            <p:ph type="title"/>
          </p:nvPr>
        </p:nvSpPr>
        <p:spPr>
          <a:xfrm>
            <a:off x="482159" y="0"/>
            <a:ext cx="10490827" cy="1143000"/>
          </a:xfrm>
        </p:spPr>
        <p:txBody>
          <a:bodyPr/>
          <a:lstStyle/>
          <a:p>
            <a:r>
              <a:rPr lang="fr-BE"/>
              <a:t>Gestion des ponts communaux</a:t>
            </a:r>
          </a:p>
        </p:txBody>
      </p:sp>
      <p:sp>
        <p:nvSpPr>
          <p:cNvPr id="3" name="Espace réservé du contenu 2">
            <a:extLst>
              <a:ext uri="{FF2B5EF4-FFF2-40B4-BE49-F238E27FC236}">
                <a16:creationId xmlns:a16="http://schemas.microsoft.com/office/drawing/2014/main" id="{2A090A0C-9254-4044-914F-002FFA0FFC36}"/>
              </a:ext>
            </a:extLst>
          </p:cNvPr>
          <p:cNvSpPr>
            <a:spLocks noGrp="1"/>
          </p:cNvSpPr>
          <p:nvPr>
            <p:ph sz="half" idx="1"/>
          </p:nvPr>
        </p:nvSpPr>
        <p:spPr>
          <a:xfrm>
            <a:off x="408577" y="1731962"/>
            <a:ext cx="4988664" cy="3931720"/>
          </a:xfrm>
        </p:spPr>
        <p:txBody>
          <a:bodyPr>
            <a:normAutofit fontScale="77500" lnSpcReduction="20000"/>
          </a:bodyPr>
          <a:lstStyle/>
          <a:p>
            <a:r>
              <a:rPr lang="fr-BE"/>
              <a:t>Mise à disposition de la B.D.O.A.</a:t>
            </a:r>
          </a:p>
          <a:p>
            <a:endParaRPr lang="fr-BE"/>
          </a:p>
          <a:p>
            <a:r>
              <a:rPr lang="fr-BE"/>
              <a:t>Support technique régulier</a:t>
            </a:r>
          </a:p>
          <a:p>
            <a:endParaRPr lang="fr-BE"/>
          </a:p>
          <a:p>
            <a:r>
              <a:rPr lang="fr-BE"/>
              <a:t>Assistance pendant les inondations</a:t>
            </a:r>
          </a:p>
          <a:p>
            <a:endParaRPr lang="fr-BE"/>
          </a:p>
          <a:p>
            <a:r>
              <a:rPr lang="fr-BE"/>
              <a:t>Projet inventaire et inspection des ponts communaux 	(2022-2025)</a:t>
            </a:r>
          </a:p>
        </p:txBody>
      </p:sp>
      <p:sp>
        <p:nvSpPr>
          <p:cNvPr id="4" name="Rectangle 3">
            <a:extLst>
              <a:ext uri="{FF2B5EF4-FFF2-40B4-BE49-F238E27FC236}">
                <a16:creationId xmlns:a16="http://schemas.microsoft.com/office/drawing/2014/main" id="{CA735121-39A6-443B-81CD-3F04274A47AE}"/>
              </a:ext>
            </a:extLst>
          </p:cNvPr>
          <p:cNvSpPr/>
          <p:nvPr/>
        </p:nvSpPr>
        <p:spPr>
          <a:xfrm>
            <a:off x="5015345" y="5663682"/>
            <a:ext cx="7176655" cy="11943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5" name="Espace réservé du contenu 7">
            <a:extLst>
              <a:ext uri="{FF2B5EF4-FFF2-40B4-BE49-F238E27FC236}">
                <a16:creationId xmlns:a16="http://schemas.microsoft.com/office/drawing/2014/main" id="{40125611-3FA3-42FF-8C3A-1ECA9F8BBBBD}"/>
              </a:ext>
            </a:extLst>
          </p:cNvPr>
          <p:cNvPicPr>
            <a:picLocks noGrp="1" noChangeAspect="1"/>
          </p:cNvPicPr>
          <p:nvPr>
            <p:ph sz="half" idx="2"/>
          </p:nvPr>
        </p:nvPicPr>
        <p:blipFill>
          <a:blip r:embed="rId2"/>
          <a:stretch>
            <a:fillRect/>
          </a:stretch>
        </p:blipFill>
        <p:spPr>
          <a:xfrm>
            <a:off x="7518494" y="932871"/>
            <a:ext cx="4264929" cy="57851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8459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F3F1DA-81FF-4E59-A610-32940A491496}"/>
              </a:ext>
            </a:extLst>
          </p:cNvPr>
          <p:cNvSpPr>
            <a:spLocks noGrp="1"/>
          </p:cNvSpPr>
          <p:nvPr>
            <p:ph type="title"/>
          </p:nvPr>
        </p:nvSpPr>
        <p:spPr/>
        <p:txBody>
          <a:bodyPr/>
          <a:lstStyle/>
          <a:p>
            <a:r>
              <a:rPr lang="fr-BE"/>
              <a:t>1. Gestion des ponts</a:t>
            </a:r>
          </a:p>
        </p:txBody>
      </p:sp>
      <p:sp>
        <p:nvSpPr>
          <p:cNvPr id="3" name="Espace réservé du contenu 2">
            <a:extLst>
              <a:ext uri="{FF2B5EF4-FFF2-40B4-BE49-F238E27FC236}">
                <a16:creationId xmlns:a16="http://schemas.microsoft.com/office/drawing/2014/main" id="{7BC6AC2B-22EC-42A1-9FD6-E1E4782C6D02}"/>
              </a:ext>
            </a:extLst>
          </p:cNvPr>
          <p:cNvSpPr>
            <a:spLocks noGrp="1"/>
          </p:cNvSpPr>
          <p:nvPr>
            <p:ph idx="1"/>
          </p:nvPr>
        </p:nvSpPr>
        <p:spPr>
          <a:xfrm>
            <a:off x="471055" y="1600201"/>
            <a:ext cx="11517745" cy="4303799"/>
          </a:xfrm>
        </p:spPr>
        <p:txBody>
          <a:bodyPr>
            <a:normAutofit fontScale="92500" lnSpcReduction="20000"/>
          </a:bodyPr>
          <a:lstStyle/>
          <a:p>
            <a:pPr lvl="1"/>
            <a:r>
              <a:rPr lang="fr-BE" dirty="0"/>
              <a:t>C.W.G.O.A. (Commission Wallonne de Gestion des Ouvrages d’Art)</a:t>
            </a:r>
          </a:p>
          <a:p>
            <a:pPr lvl="1"/>
            <a:endParaRPr lang="fr-BE" dirty="0"/>
          </a:p>
          <a:p>
            <a:pPr lvl="1"/>
            <a:r>
              <a:rPr lang="fr-BE" dirty="0"/>
              <a:t>G.T.G.R. (Groupe de Travail de Gestion des Réparations)</a:t>
            </a:r>
          </a:p>
          <a:p>
            <a:pPr lvl="1"/>
            <a:endParaRPr lang="fr-BE" dirty="0"/>
          </a:p>
          <a:p>
            <a:pPr lvl="1"/>
            <a:r>
              <a:rPr lang="fr-BE" dirty="0"/>
              <a:t>B.D.O.A. (Base de Données des Ouvrages d’art)</a:t>
            </a:r>
          </a:p>
          <a:p>
            <a:pPr lvl="1"/>
            <a:endParaRPr lang="fr-BE" dirty="0"/>
          </a:p>
          <a:p>
            <a:pPr lvl="1"/>
            <a:r>
              <a:rPr lang="fr-BE" dirty="0"/>
              <a:t>Outils d’inspection A : Bridge Boy – Drone</a:t>
            </a:r>
          </a:p>
          <a:p>
            <a:pPr lvl="1"/>
            <a:endParaRPr lang="fr-BE" dirty="0"/>
          </a:p>
          <a:p>
            <a:pPr lvl="1"/>
            <a:r>
              <a:rPr lang="fr-BE" dirty="0"/>
              <a:t>Gestion des ponts communaux : Projet B.D.O.A. Communes</a:t>
            </a:r>
          </a:p>
          <a:p>
            <a:pPr lvl="1"/>
            <a:endParaRPr lang="fr-BE" dirty="0"/>
          </a:p>
          <a:p>
            <a:pPr lvl="1"/>
            <a:r>
              <a:rPr lang="fr-BE" b="1" dirty="0">
                <a:solidFill>
                  <a:schemeClr val="accent6">
                    <a:lumMod val="75000"/>
                  </a:schemeClr>
                </a:solidFill>
              </a:rPr>
              <a:t>Projet « Audit de Gestion »</a:t>
            </a:r>
          </a:p>
        </p:txBody>
      </p:sp>
    </p:spTree>
    <p:extLst>
      <p:ext uri="{BB962C8B-B14F-4D97-AF65-F5344CB8AC3E}">
        <p14:creationId xmlns:p14="http://schemas.microsoft.com/office/powerpoint/2010/main" val="511239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2BEF9E2-E725-47E2-BCFD-D67087133FC5}"/>
              </a:ext>
            </a:extLst>
          </p:cNvPr>
          <p:cNvSpPr>
            <a:spLocks noGrp="1"/>
          </p:cNvSpPr>
          <p:nvPr>
            <p:ph type="title"/>
          </p:nvPr>
        </p:nvSpPr>
        <p:spPr>
          <a:xfrm>
            <a:off x="738909" y="132493"/>
            <a:ext cx="10490827" cy="1143000"/>
          </a:xfrm>
        </p:spPr>
        <p:txBody>
          <a:bodyPr/>
          <a:lstStyle/>
          <a:p>
            <a:r>
              <a:rPr lang="fr-BE" dirty="0"/>
              <a:t>Audit de gestion des ponts</a:t>
            </a:r>
            <a:endParaRPr lang="fr-BE" dirty="0">
              <a:solidFill>
                <a:srgbClr val="FF0000"/>
              </a:solidFill>
            </a:endParaRPr>
          </a:p>
        </p:txBody>
      </p:sp>
      <p:sp>
        <p:nvSpPr>
          <p:cNvPr id="6" name="Espace réservé du contenu 5">
            <a:extLst>
              <a:ext uri="{FF2B5EF4-FFF2-40B4-BE49-F238E27FC236}">
                <a16:creationId xmlns:a16="http://schemas.microsoft.com/office/drawing/2014/main" id="{D1110FDA-1FE4-4090-AF02-52F2EE377708}"/>
              </a:ext>
            </a:extLst>
          </p:cNvPr>
          <p:cNvSpPr>
            <a:spLocks noGrp="1"/>
          </p:cNvSpPr>
          <p:nvPr>
            <p:ph idx="1"/>
          </p:nvPr>
        </p:nvSpPr>
        <p:spPr>
          <a:xfrm>
            <a:off x="670194" y="1338945"/>
            <a:ext cx="10490827" cy="2001414"/>
          </a:xfrm>
        </p:spPr>
        <p:txBody>
          <a:bodyPr>
            <a:normAutofit fontScale="92500" lnSpcReduction="20000"/>
          </a:bodyPr>
          <a:lstStyle/>
          <a:p>
            <a:r>
              <a:rPr lang="fr-BE"/>
              <a:t>Confié à la société Suisse I.M.D.M. – 2022-2023</a:t>
            </a:r>
          </a:p>
          <a:p>
            <a:pPr lvl="1"/>
            <a:r>
              <a:rPr lang="fr-BE"/>
              <a:t>Audit de notre politique de gestion et de nos données</a:t>
            </a:r>
          </a:p>
          <a:p>
            <a:pPr lvl="1"/>
            <a:r>
              <a:rPr lang="fr-BE"/>
              <a:t>Mise en place de nouveaux indicateurs de suivi</a:t>
            </a:r>
          </a:p>
          <a:p>
            <a:pPr lvl="1"/>
            <a:r>
              <a:rPr lang="fr-BE"/>
              <a:t>Outil de simulation de l’état de santé du patrimoine en fonction des investissements (10 ans)</a:t>
            </a:r>
          </a:p>
        </p:txBody>
      </p:sp>
      <p:pic>
        <p:nvPicPr>
          <p:cNvPr id="8" name="Image 7">
            <a:extLst>
              <a:ext uri="{FF2B5EF4-FFF2-40B4-BE49-F238E27FC236}">
                <a16:creationId xmlns:a16="http://schemas.microsoft.com/office/drawing/2014/main" id="{A3D1ECDA-0E8E-4152-8EA4-611B9D52CC7F}"/>
              </a:ext>
            </a:extLst>
          </p:cNvPr>
          <p:cNvPicPr>
            <a:picLocks noChangeAspect="1"/>
          </p:cNvPicPr>
          <p:nvPr/>
        </p:nvPicPr>
        <p:blipFill>
          <a:blip r:embed="rId2"/>
          <a:stretch>
            <a:fillRect/>
          </a:stretch>
        </p:blipFill>
        <p:spPr>
          <a:xfrm>
            <a:off x="6388960" y="3517643"/>
            <a:ext cx="5523786" cy="3207864"/>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D68BD2CA-9130-4160-A14F-A467657195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06" y="3517642"/>
            <a:ext cx="6131006" cy="32078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675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3B614D-087C-4DEB-8883-A6AC2A98D440}"/>
              </a:ext>
            </a:extLst>
          </p:cNvPr>
          <p:cNvSpPr>
            <a:spLocks noGrp="1"/>
          </p:cNvSpPr>
          <p:nvPr>
            <p:ph type="title"/>
          </p:nvPr>
        </p:nvSpPr>
        <p:spPr/>
        <p:txBody>
          <a:bodyPr/>
          <a:lstStyle/>
          <a:p>
            <a:r>
              <a:rPr lang="fr-BE"/>
              <a:t>Missions de la direction</a:t>
            </a:r>
          </a:p>
        </p:txBody>
      </p:sp>
      <p:graphicFrame>
        <p:nvGraphicFramePr>
          <p:cNvPr id="4" name="Tableau 4">
            <a:extLst>
              <a:ext uri="{FF2B5EF4-FFF2-40B4-BE49-F238E27FC236}">
                <a16:creationId xmlns:a16="http://schemas.microsoft.com/office/drawing/2014/main" id="{B65B7C4F-97B0-4FB2-AB64-361140193C50}"/>
              </a:ext>
            </a:extLst>
          </p:cNvPr>
          <p:cNvGraphicFramePr>
            <a:graphicFrameLocks noGrp="1"/>
          </p:cNvGraphicFramePr>
          <p:nvPr>
            <p:extLst>
              <p:ext uri="{D42A27DB-BD31-4B8C-83A1-F6EECF244321}">
                <p14:modId xmlns:p14="http://schemas.microsoft.com/office/powerpoint/2010/main" val="2678409044"/>
              </p:ext>
            </p:extLst>
          </p:nvPr>
        </p:nvGraphicFramePr>
        <p:xfrm>
          <a:off x="1131454" y="1417639"/>
          <a:ext cx="9929091" cy="4184072"/>
        </p:xfrm>
        <a:graphic>
          <a:graphicData uri="http://schemas.openxmlformats.org/drawingml/2006/table">
            <a:tbl>
              <a:tblPr bandRow="1">
                <a:tableStyleId>{9D7B26C5-4107-4FEC-AEDC-1716B250A1EF}</a:tableStyleId>
              </a:tblPr>
              <a:tblGrid>
                <a:gridCol w="859114">
                  <a:extLst>
                    <a:ext uri="{9D8B030D-6E8A-4147-A177-3AD203B41FA5}">
                      <a16:colId xmlns:a16="http://schemas.microsoft.com/office/drawing/2014/main" val="1034943228"/>
                    </a:ext>
                  </a:extLst>
                </a:gridCol>
                <a:gridCol w="9069977">
                  <a:extLst>
                    <a:ext uri="{9D8B030D-6E8A-4147-A177-3AD203B41FA5}">
                      <a16:colId xmlns:a16="http://schemas.microsoft.com/office/drawing/2014/main" val="4176429790"/>
                    </a:ext>
                  </a:extLst>
                </a:gridCol>
              </a:tblGrid>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1.</a:t>
                      </a:r>
                    </a:p>
                  </a:txBody>
                  <a:tcPr anchor="ctr">
                    <a:no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Organiser la politique de gestion des ponts</a:t>
                      </a:r>
                    </a:p>
                  </a:txBody>
                  <a:tcPr anchor="ctr">
                    <a:noFill/>
                  </a:tcPr>
                </a:tc>
                <a:extLst>
                  <a:ext uri="{0D108BD9-81ED-4DB2-BD59-A6C34878D82A}">
                    <a16:rowId xmlns:a16="http://schemas.microsoft.com/office/drawing/2014/main" val="3973288217"/>
                  </a:ext>
                </a:extLst>
              </a:tr>
              <a:tr h="2301239">
                <a:tc>
                  <a:txBody>
                    <a:bodyPr/>
                    <a:lstStyle/>
                    <a:p>
                      <a:pPr marL="0" lvl="0" indent="0">
                        <a:buFont typeface="Wingdings" panose="05000000000000000000" pitchFamily="2" charset="2"/>
                        <a:buNone/>
                      </a:pPr>
                      <a:r>
                        <a:rPr lang="fr-BE" sz="2400" kern="1200" dirty="0">
                          <a:solidFill>
                            <a:schemeClr val="dk1"/>
                          </a:solidFill>
                        </a:rPr>
                        <a:t>2.</a:t>
                      </a:r>
                      <a:endParaRPr lang="fr-BE" sz="2400" kern="1200" dirty="0">
                        <a:solidFill>
                          <a:schemeClr val="dk1"/>
                        </a:solidFill>
                        <a:latin typeface="+mn-lt"/>
                        <a:ea typeface="+mn-ea"/>
                        <a:cs typeface="+mn-cs"/>
                      </a:endParaRPr>
                    </a:p>
                  </a:txBody>
                  <a:tcPr anchor="ctr">
                    <a:solidFill>
                      <a:srgbClr val="FF0000">
                        <a:alpha val="20000"/>
                      </a:srgbClr>
                    </a:solidFill>
                  </a:tcPr>
                </a:tc>
                <a:tc>
                  <a:txBody>
                    <a:bodyPr/>
                    <a:lstStyle/>
                    <a:p>
                      <a:pPr marL="0" indent="0">
                        <a:buFont typeface="+mj-lt"/>
                        <a:buNone/>
                      </a:pPr>
                      <a:r>
                        <a:rPr lang="fr-BE" dirty="0"/>
                        <a:t>Réaliser des expertises techniques</a:t>
                      </a:r>
                    </a:p>
                    <a:p>
                      <a:pPr marL="895335" lvl="1" indent="-285750">
                        <a:buFont typeface="Wingdings" panose="05000000000000000000" pitchFamily="2" charset="2"/>
                        <a:buChar char="q"/>
                      </a:pPr>
                      <a:r>
                        <a:rPr lang="fr-BE" sz="1600" kern="1200" dirty="0">
                          <a:solidFill>
                            <a:schemeClr val="tx1"/>
                          </a:solidFill>
                          <a:latin typeface="+mn-lt"/>
                          <a:ea typeface="+mn-ea"/>
                          <a:cs typeface="+mn-cs"/>
                        </a:rPr>
                        <a:t>Inspections B </a:t>
                      </a:r>
                      <a:r>
                        <a:rPr lang="fr-BE" sz="1600" b="1" kern="1200" dirty="0">
                          <a:solidFill>
                            <a:schemeClr val="tx1"/>
                          </a:solidFill>
                          <a:latin typeface="+mn-lt"/>
                          <a:ea typeface="+mn-ea"/>
                          <a:cs typeface="+mn-cs"/>
                        </a:rPr>
                        <a:t>(tâche principale)</a:t>
                      </a:r>
                    </a:p>
                    <a:p>
                      <a:pPr marL="895335" lvl="1" indent="-285750">
                        <a:buFont typeface="Wingdings" panose="05000000000000000000" pitchFamily="2" charset="2"/>
                        <a:buChar char="q"/>
                      </a:pPr>
                      <a:r>
                        <a:rPr lang="fr-BE" sz="1600" dirty="0"/>
                        <a:t>Assistance technique</a:t>
                      </a:r>
                    </a:p>
                    <a:p>
                      <a:pPr marL="895335" lvl="1" indent="-285750">
                        <a:buFont typeface="Wingdings" panose="05000000000000000000" pitchFamily="2" charset="2"/>
                        <a:buChar char="q"/>
                      </a:pPr>
                      <a:r>
                        <a:rPr lang="fr-BE" sz="1600" dirty="0"/>
                        <a:t>Instrumentation</a:t>
                      </a:r>
                    </a:p>
                    <a:p>
                      <a:pPr marL="895335" lvl="1" indent="-285750">
                        <a:buFont typeface="Wingdings" panose="05000000000000000000" pitchFamily="2" charset="2"/>
                        <a:buChar char="q"/>
                      </a:pPr>
                      <a:r>
                        <a:rPr lang="fr-BE" sz="1600" dirty="0"/>
                        <a:t>Essais de pont</a:t>
                      </a:r>
                    </a:p>
                    <a:p>
                      <a:pPr marL="895335" lvl="1" indent="-285750">
                        <a:buFont typeface="Wingdings" panose="05000000000000000000" pitchFamily="2" charset="2"/>
                        <a:buChar char="q"/>
                      </a:pPr>
                      <a:r>
                        <a:rPr lang="fr-BE" sz="1600" dirty="0"/>
                        <a:t>Suivi vibratoire</a:t>
                      </a:r>
                      <a:endParaRPr lang="fr-BE" sz="1600" i="1" dirty="0"/>
                    </a:p>
                  </a:txBody>
                  <a:tcPr anchor="ctr">
                    <a:solidFill>
                      <a:srgbClr val="FF0000">
                        <a:alpha val="20000"/>
                      </a:srgbClr>
                    </a:solidFill>
                  </a:tcPr>
                </a:tc>
                <a:extLst>
                  <a:ext uri="{0D108BD9-81ED-4DB2-BD59-A6C34878D82A}">
                    <a16:rowId xmlns:a16="http://schemas.microsoft.com/office/drawing/2014/main" val="352366466"/>
                  </a:ext>
                </a:extLst>
              </a:tr>
              <a:tr h="627611">
                <a:tc>
                  <a:txBody>
                    <a:bodyPr/>
                    <a:lstStyle/>
                    <a:p>
                      <a:pPr marL="0" indent="0">
                        <a:buFont typeface="+mj-lt"/>
                        <a:buNone/>
                      </a:pPr>
                      <a:r>
                        <a:rPr lang="fr-BE" dirty="0"/>
                        <a:t>3.</a:t>
                      </a:r>
                    </a:p>
                  </a:txBody>
                  <a:tcPr anchor="ctr">
                    <a:solidFill>
                      <a:schemeClr val="bg1">
                        <a:alpha val="20000"/>
                      </a:schemeClr>
                    </a:solidFill>
                  </a:tcPr>
                </a:tc>
                <a:tc>
                  <a:txBody>
                    <a:bodyPr/>
                    <a:lstStyle/>
                    <a:p>
                      <a:pPr marL="0" indent="0">
                        <a:buFont typeface="+mj-lt"/>
                        <a:buNone/>
                      </a:pPr>
                      <a:r>
                        <a:rPr lang="fr-BE" dirty="0"/>
                        <a:t>Mettre en place des formations techniques</a:t>
                      </a:r>
                    </a:p>
                  </a:txBody>
                  <a:tcPr anchor="ctr">
                    <a:solidFill>
                      <a:schemeClr val="bg1">
                        <a:alpha val="20000"/>
                      </a:schemeClr>
                    </a:solidFill>
                  </a:tcPr>
                </a:tc>
                <a:extLst>
                  <a:ext uri="{0D108BD9-81ED-4DB2-BD59-A6C34878D82A}">
                    <a16:rowId xmlns:a16="http://schemas.microsoft.com/office/drawing/2014/main" val="2257918271"/>
                  </a:ext>
                </a:extLst>
              </a:tr>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4.</a:t>
                      </a:r>
                    </a:p>
                  </a:txBody>
                  <a:tcPr anchor="ct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Dynamiser la veille technologique et la R&amp;D</a:t>
                      </a:r>
                    </a:p>
                  </a:txBody>
                  <a:tcPr anchor="ctr"/>
                </a:tc>
                <a:extLst>
                  <a:ext uri="{0D108BD9-81ED-4DB2-BD59-A6C34878D82A}">
                    <a16:rowId xmlns:a16="http://schemas.microsoft.com/office/drawing/2014/main" val="3242049290"/>
                  </a:ext>
                </a:extLst>
              </a:tr>
            </a:tbl>
          </a:graphicData>
        </a:graphic>
      </p:graphicFrame>
    </p:spTree>
    <p:extLst>
      <p:ext uri="{BB962C8B-B14F-4D97-AF65-F5344CB8AC3E}">
        <p14:creationId xmlns:p14="http://schemas.microsoft.com/office/powerpoint/2010/main" val="374059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3B614D-087C-4DEB-8883-A6AC2A98D440}"/>
              </a:ext>
            </a:extLst>
          </p:cNvPr>
          <p:cNvSpPr>
            <a:spLocks noGrp="1"/>
          </p:cNvSpPr>
          <p:nvPr>
            <p:ph type="title"/>
          </p:nvPr>
        </p:nvSpPr>
        <p:spPr/>
        <p:txBody>
          <a:bodyPr/>
          <a:lstStyle/>
          <a:p>
            <a:r>
              <a:rPr lang="fr-BE"/>
              <a:t>Missions de la direction</a:t>
            </a:r>
          </a:p>
        </p:txBody>
      </p:sp>
      <p:graphicFrame>
        <p:nvGraphicFramePr>
          <p:cNvPr id="4" name="Tableau 4">
            <a:extLst>
              <a:ext uri="{FF2B5EF4-FFF2-40B4-BE49-F238E27FC236}">
                <a16:creationId xmlns:a16="http://schemas.microsoft.com/office/drawing/2014/main" id="{B65B7C4F-97B0-4FB2-AB64-361140193C50}"/>
              </a:ext>
            </a:extLst>
          </p:cNvPr>
          <p:cNvGraphicFramePr>
            <a:graphicFrameLocks noGrp="1"/>
          </p:cNvGraphicFramePr>
          <p:nvPr>
            <p:extLst>
              <p:ext uri="{D42A27DB-BD31-4B8C-83A1-F6EECF244321}">
                <p14:modId xmlns:p14="http://schemas.microsoft.com/office/powerpoint/2010/main" val="1828287569"/>
              </p:ext>
            </p:extLst>
          </p:nvPr>
        </p:nvGraphicFramePr>
        <p:xfrm>
          <a:off x="1131454" y="1417639"/>
          <a:ext cx="9929091" cy="4184072"/>
        </p:xfrm>
        <a:graphic>
          <a:graphicData uri="http://schemas.openxmlformats.org/drawingml/2006/table">
            <a:tbl>
              <a:tblPr bandRow="1">
                <a:tableStyleId>{9D7B26C5-4107-4FEC-AEDC-1716B250A1EF}</a:tableStyleId>
              </a:tblPr>
              <a:tblGrid>
                <a:gridCol w="859114">
                  <a:extLst>
                    <a:ext uri="{9D8B030D-6E8A-4147-A177-3AD203B41FA5}">
                      <a16:colId xmlns:a16="http://schemas.microsoft.com/office/drawing/2014/main" val="1034943228"/>
                    </a:ext>
                  </a:extLst>
                </a:gridCol>
                <a:gridCol w="9069977">
                  <a:extLst>
                    <a:ext uri="{9D8B030D-6E8A-4147-A177-3AD203B41FA5}">
                      <a16:colId xmlns:a16="http://schemas.microsoft.com/office/drawing/2014/main" val="4176429790"/>
                    </a:ext>
                  </a:extLst>
                </a:gridCol>
              </a:tblGrid>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1.</a:t>
                      </a:r>
                    </a:p>
                  </a:txBody>
                  <a:tcPr anchor="ctr">
                    <a:no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Organiser la politique de gestion des ponts</a:t>
                      </a:r>
                    </a:p>
                  </a:txBody>
                  <a:tcPr anchor="ctr">
                    <a:noFill/>
                  </a:tcPr>
                </a:tc>
                <a:extLst>
                  <a:ext uri="{0D108BD9-81ED-4DB2-BD59-A6C34878D82A}">
                    <a16:rowId xmlns:a16="http://schemas.microsoft.com/office/drawing/2014/main" val="3973288217"/>
                  </a:ext>
                </a:extLst>
              </a:tr>
              <a:tr h="2301239">
                <a:tc>
                  <a:txBody>
                    <a:bodyPr/>
                    <a:lstStyle/>
                    <a:p>
                      <a:pPr marL="0" lvl="0" indent="0">
                        <a:buFont typeface="Wingdings" panose="05000000000000000000" pitchFamily="2" charset="2"/>
                        <a:buNone/>
                      </a:pPr>
                      <a:r>
                        <a:rPr lang="fr-BE" sz="2400" kern="1200" dirty="0">
                          <a:solidFill>
                            <a:schemeClr val="dk1"/>
                          </a:solidFill>
                        </a:rPr>
                        <a:t>2.</a:t>
                      </a:r>
                      <a:endParaRPr lang="fr-BE" sz="2400" kern="1200" dirty="0">
                        <a:solidFill>
                          <a:schemeClr val="dk1"/>
                        </a:solidFill>
                        <a:latin typeface="+mn-lt"/>
                        <a:ea typeface="+mn-ea"/>
                        <a:cs typeface="+mn-cs"/>
                      </a:endParaRPr>
                    </a:p>
                  </a:txBody>
                  <a:tcPr anchor="ctr">
                    <a:solidFill>
                      <a:srgbClr val="FF0000">
                        <a:alpha val="20000"/>
                      </a:srgbClr>
                    </a:solidFill>
                  </a:tcPr>
                </a:tc>
                <a:tc>
                  <a:txBody>
                    <a:bodyPr/>
                    <a:lstStyle/>
                    <a:p>
                      <a:pPr marL="0" indent="0">
                        <a:buFont typeface="+mj-lt"/>
                        <a:buNone/>
                      </a:pPr>
                      <a:r>
                        <a:rPr lang="fr-BE" dirty="0"/>
                        <a:t>Réaliser des expertises techniques</a:t>
                      </a:r>
                    </a:p>
                    <a:p>
                      <a:pPr marL="895335" lvl="1" indent="-285750" algn="l" defTabSz="609585" rtl="0" eaLnBrk="1" latinLnBrk="0" hangingPunct="1">
                        <a:buFont typeface="Wingdings" panose="05000000000000000000" pitchFamily="2" charset="2"/>
                        <a:buChar char="q"/>
                      </a:pPr>
                      <a:r>
                        <a:rPr lang="fr-BE" sz="1600" u="none" kern="1200" dirty="0">
                          <a:solidFill>
                            <a:schemeClr val="tx1"/>
                          </a:solidFill>
                          <a:highlight>
                            <a:srgbClr val="000000"/>
                          </a:highlight>
                          <a:latin typeface="+mn-lt"/>
                          <a:ea typeface="+mn-ea"/>
                          <a:cs typeface="+mn-cs"/>
                        </a:rPr>
                        <a:t> </a:t>
                      </a:r>
                      <a:r>
                        <a:rPr lang="fr-BE" sz="1600" u="none" kern="1200" dirty="0">
                          <a:solidFill>
                            <a:schemeClr val="bg1"/>
                          </a:solidFill>
                          <a:highlight>
                            <a:srgbClr val="000000"/>
                          </a:highlight>
                          <a:latin typeface="+mn-lt"/>
                          <a:ea typeface="+mn-ea"/>
                          <a:cs typeface="+mn-cs"/>
                        </a:rPr>
                        <a:t>Inspections B                                                 </a:t>
                      </a:r>
                      <a:r>
                        <a:rPr lang="fr-BE" sz="1600" u="none" kern="1200" dirty="0">
                          <a:solidFill>
                            <a:schemeClr val="tx1"/>
                          </a:solidFill>
                          <a:highlight>
                            <a:srgbClr val="000000"/>
                          </a:highlight>
                          <a:latin typeface="+mn-lt"/>
                          <a:ea typeface="+mn-ea"/>
                          <a:cs typeface="+mn-cs"/>
                        </a:rPr>
                        <a:t>.</a:t>
                      </a:r>
                    </a:p>
                    <a:p>
                      <a:pPr marL="895335" lvl="1" indent="-285750">
                        <a:buFont typeface="Wingdings" panose="05000000000000000000" pitchFamily="2" charset="2"/>
                        <a:buChar char="q"/>
                      </a:pPr>
                      <a:r>
                        <a:rPr lang="fr-BE" sz="1600" dirty="0"/>
                        <a:t>Assistance technique</a:t>
                      </a:r>
                    </a:p>
                    <a:p>
                      <a:pPr marL="895335" lvl="1" indent="-285750">
                        <a:buFont typeface="Wingdings" panose="05000000000000000000" pitchFamily="2" charset="2"/>
                        <a:buChar char="q"/>
                      </a:pPr>
                      <a:r>
                        <a:rPr lang="fr-BE" sz="1600" dirty="0"/>
                        <a:t>Instrumentation</a:t>
                      </a:r>
                    </a:p>
                    <a:p>
                      <a:pPr marL="895335" lvl="1" indent="-285750">
                        <a:buFont typeface="Wingdings" panose="05000000000000000000" pitchFamily="2" charset="2"/>
                        <a:buChar char="q"/>
                      </a:pPr>
                      <a:r>
                        <a:rPr lang="fr-BE" sz="1600" dirty="0"/>
                        <a:t>Essais de pont</a:t>
                      </a:r>
                    </a:p>
                    <a:p>
                      <a:pPr marL="895335" lvl="1" indent="-285750">
                        <a:buFont typeface="Wingdings" panose="05000000000000000000" pitchFamily="2" charset="2"/>
                        <a:buChar char="q"/>
                      </a:pPr>
                      <a:r>
                        <a:rPr lang="fr-BE" sz="1600" dirty="0"/>
                        <a:t>Suivi vibratoire</a:t>
                      </a:r>
                      <a:endParaRPr lang="fr-BE" sz="1600" i="1" dirty="0"/>
                    </a:p>
                  </a:txBody>
                  <a:tcPr anchor="ctr">
                    <a:solidFill>
                      <a:srgbClr val="FF0000">
                        <a:alpha val="20000"/>
                      </a:srgbClr>
                    </a:solidFill>
                  </a:tcPr>
                </a:tc>
                <a:extLst>
                  <a:ext uri="{0D108BD9-81ED-4DB2-BD59-A6C34878D82A}">
                    <a16:rowId xmlns:a16="http://schemas.microsoft.com/office/drawing/2014/main" val="352366466"/>
                  </a:ext>
                </a:extLst>
              </a:tr>
              <a:tr h="627611">
                <a:tc>
                  <a:txBody>
                    <a:bodyPr/>
                    <a:lstStyle/>
                    <a:p>
                      <a:pPr marL="0" indent="0">
                        <a:buFont typeface="+mj-lt"/>
                        <a:buNone/>
                      </a:pPr>
                      <a:r>
                        <a:rPr lang="fr-BE" dirty="0"/>
                        <a:t>3.</a:t>
                      </a:r>
                    </a:p>
                  </a:txBody>
                  <a:tcPr anchor="ctr">
                    <a:solidFill>
                      <a:schemeClr val="bg1">
                        <a:alpha val="20000"/>
                      </a:schemeClr>
                    </a:solidFill>
                  </a:tcPr>
                </a:tc>
                <a:tc>
                  <a:txBody>
                    <a:bodyPr/>
                    <a:lstStyle/>
                    <a:p>
                      <a:pPr marL="0" indent="0">
                        <a:buFont typeface="+mj-lt"/>
                        <a:buNone/>
                      </a:pPr>
                      <a:r>
                        <a:rPr lang="fr-BE" dirty="0"/>
                        <a:t>Mettre en place des formations techniques</a:t>
                      </a:r>
                    </a:p>
                  </a:txBody>
                  <a:tcPr anchor="ctr">
                    <a:solidFill>
                      <a:schemeClr val="bg1">
                        <a:alpha val="20000"/>
                      </a:schemeClr>
                    </a:solidFill>
                  </a:tcPr>
                </a:tc>
                <a:extLst>
                  <a:ext uri="{0D108BD9-81ED-4DB2-BD59-A6C34878D82A}">
                    <a16:rowId xmlns:a16="http://schemas.microsoft.com/office/drawing/2014/main" val="2257918271"/>
                  </a:ext>
                </a:extLst>
              </a:tr>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4.</a:t>
                      </a:r>
                    </a:p>
                  </a:txBody>
                  <a:tcPr anchor="ct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Dynamiser la veille technologique et la R&amp;D</a:t>
                      </a:r>
                    </a:p>
                  </a:txBody>
                  <a:tcPr anchor="ctr"/>
                </a:tc>
                <a:extLst>
                  <a:ext uri="{0D108BD9-81ED-4DB2-BD59-A6C34878D82A}">
                    <a16:rowId xmlns:a16="http://schemas.microsoft.com/office/drawing/2014/main" val="3242049290"/>
                  </a:ext>
                </a:extLst>
              </a:tr>
            </a:tbl>
          </a:graphicData>
        </a:graphic>
      </p:graphicFrame>
    </p:spTree>
    <p:extLst>
      <p:ext uri="{BB962C8B-B14F-4D97-AF65-F5344CB8AC3E}">
        <p14:creationId xmlns:p14="http://schemas.microsoft.com/office/powerpoint/2010/main" val="2211051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F0B2DD-1FEF-4C4C-BE18-FCDFC3D6D0CC}"/>
              </a:ext>
            </a:extLst>
          </p:cNvPr>
          <p:cNvSpPr>
            <a:spLocks noGrp="1"/>
          </p:cNvSpPr>
          <p:nvPr>
            <p:ph type="title"/>
          </p:nvPr>
        </p:nvSpPr>
        <p:spPr>
          <a:xfrm>
            <a:off x="738909" y="274639"/>
            <a:ext cx="10490827" cy="1143000"/>
          </a:xfrm>
        </p:spPr>
        <p:txBody>
          <a:bodyPr anchor="ctr">
            <a:normAutofit/>
          </a:bodyPr>
          <a:lstStyle/>
          <a:p>
            <a:r>
              <a:rPr lang="fr-BE"/>
              <a:t>Les inspections B</a:t>
            </a:r>
          </a:p>
        </p:txBody>
      </p:sp>
      <p:pic>
        <p:nvPicPr>
          <p:cNvPr id="5" name="Image 4">
            <a:extLst>
              <a:ext uri="{FF2B5EF4-FFF2-40B4-BE49-F238E27FC236}">
                <a16:creationId xmlns:a16="http://schemas.microsoft.com/office/drawing/2014/main" id="{9B0BA548-B6BC-4D99-9481-1562102C6DA2}"/>
              </a:ext>
            </a:extLst>
          </p:cNvPr>
          <p:cNvPicPr>
            <a:picLocks noChangeAspect="1"/>
          </p:cNvPicPr>
          <p:nvPr/>
        </p:nvPicPr>
        <p:blipFill rotWithShape="1">
          <a:blip r:embed="rId2" cstate="screen">
            <a:biLevel thresh="5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317147" y="1308895"/>
            <a:ext cx="5778853" cy="3931686"/>
          </a:xfrm>
          <a:prstGeom prst="rect">
            <a:avLst/>
          </a:prstGeom>
          <a:noFill/>
        </p:spPr>
      </p:pic>
      <p:sp>
        <p:nvSpPr>
          <p:cNvPr id="3" name="Espace réservé du contenu 2">
            <a:extLst>
              <a:ext uri="{FF2B5EF4-FFF2-40B4-BE49-F238E27FC236}">
                <a16:creationId xmlns:a16="http://schemas.microsoft.com/office/drawing/2014/main" id="{DE98C6A0-5965-4CAF-9949-08401E9FF59D}"/>
              </a:ext>
            </a:extLst>
          </p:cNvPr>
          <p:cNvSpPr>
            <a:spLocks noGrp="1"/>
          </p:cNvSpPr>
          <p:nvPr>
            <p:ph sz="half" idx="2"/>
          </p:nvPr>
        </p:nvSpPr>
        <p:spPr>
          <a:xfrm>
            <a:off x="6197600" y="1200151"/>
            <a:ext cx="5540310" cy="3931686"/>
          </a:xfrm>
        </p:spPr>
        <p:txBody>
          <a:bodyPr>
            <a:noAutofit/>
          </a:bodyPr>
          <a:lstStyle/>
          <a:p>
            <a:pPr>
              <a:lnSpc>
                <a:spcPct val="90000"/>
              </a:lnSpc>
            </a:pPr>
            <a:r>
              <a:rPr lang="fr-BE" sz="2400"/>
              <a:t>Expertise spécialisée visant à :</a:t>
            </a:r>
          </a:p>
          <a:p>
            <a:pPr>
              <a:lnSpc>
                <a:spcPct val="90000"/>
              </a:lnSpc>
            </a:pPr>
            <a:endParaRPr lang="fr-BE" sz="2400"/>
          </a:p>
          <a:p>
            <a:pPr lvl="1">
              <a:lnSpc>
                <a:spcPct val="90000"/>
              </a:lnSpc>
            </a:pPr>
            <a:r>
              <a:rPr lang="fr-BE" sz="2400"/>
              <a:t>Diagnostiquer la problématique et son origine</a:t>
            </a:r>
          </a:p>
          <a:p>
            <a:pPr lvl="1">
              <a:lnSpc>
                <a:spcPct val="90000"/>
              </a:lnSpc>
            </a:pPr>
            <a:r>
              <a:rPr lang="fr-BE" sz="2400"/>
              <a:t>Evaluer les conséquences au point de vue stabilité et durabilité</a:t>
            </a:r>
          </a:p>
          <a:p>
            <a:pPr lvl="1">
              <a:lnSpc>
                <a:spcPct val="90000"/>
              </a:lnSpc>
            </a:pPr>
            <a:r>
              <a:rPr lang="fr-BE" sz="2400"/>
              <a:t>Localiser les zones affaiblies</a:t>
            </a:r>
          </a:p>
          <a:p>
            <a:pPr lvl="1">
              <a:lnSpc>
                <a:spcPct val="90000"/>
              </a:lnSpc>
            </a:pPr>
            <a:r>
              <a:rPr lang="fr-BE" sz="2400"/>
              <a:t>Proposer des solutions correctives</a:t>
            </a:r>
          </a:p>
        </p:txBody>
      </p:sp>
    </p:spTree>
    <p:extLst>
      <p:ext uri="{BB962C8B-B14F-4D97-AF65-F5344CB8AC3E}">
        <p14:creationId xmlns:p14="http://schemas.microsoft.com/office/powerpoint/2010/main" val="4269019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3B614D-087C-4DEB-8883-A6AC2A98D440}"/>
              </a:ext>
            </a:extLst>
          </p:cNvPr>
          <p:cNvSpPr>
            <a:spLocks noGrp="1"/>
          </p:cNvSpPr>
          <p:nvPr>
            <p:ph type="title"/>
          </p:nvPr>
        </p:nvSpPr>
        <p:spPr/>
        <p:txBody>
          <a:bodyPr/>
          <a:lstStyle/>
          <a:p>
            <a:r>
              <a:rPr lang="fr-BE"/>
              <a:t>Missions de la direction</a:t>
            </a:r>
          </a:p>
        </p:txBody>
      </p:sp>
      <p:graphicFrame>
        <p:nvGraphicFramePr>
          <p:cNvPr id="4" name="Tableau 4">
            <a:extLst>
              <a:ext uri="{FF2B5EF4-FFF2-40B4-BE49-F238E27FC236}">
                <a16:creationId xmlns:a16="http://schemas.microsoft.com/office/drawing/2014/main" id="{B65B7C4F-97B0-4FB2-AB64-361140193C50}"/>
              </a:ext>
            </a:extLst>
          </p:cNvPr>
          <p:cNvGraphicFramePr>
            <a:graphicFrameLocks noGrp="1"/>
          </p:cNvGraphicFramePr>
          <p:nvPr>
            <p:extLst>
              <p:ext uri="{D42A27DB-BD31-4B8C-83A1-F6EECF244321}">
                <p14:modId xmlns:p14="http://schemas.microsoft.com/office/powerpoint/2010/main" val="1596806756"/>
              </p:ext>
            </p:extLst>
          </p:nvPr>
        </p:nvGraphicFramePr>
        <p:xfrm>
          <a:off x="1131454" y="1417639"/>
          <a:ext cx="9929091" cy="4184072"/>
        </p:xfrm>
        <a:graphic>
          <a:graphicData uri="http://schemas.openxmlformats.org/drawingml/2006/table">
            <a:tbl>
              <a:tblPr bandRow="1">
                <a:tableStyleId>{9D7B26C5-4107-4FEC-AEDC-1716B250A1EF}</a:tableStyleId>
              </a:tblPr>
              <a:tblGrid>
                <a:gridCol w="859114">
                  <a:extLst>
                    <a:ext uri="{9D8B030D-6E8A-4147-A177-3AD203B41FA5}">
                      <a16:colId xmlns:a16="http://schemas.microsoft.com/office/drawing/2014/main" val="1034943228"/>
                    </a:ext>
                  </a:extLst>
                </a:gridCol>
                <a:gridCol w="9069977">
                  <a:extLst>
                    <a:ext uri="{9D8B030D-6E8A-4147-A177-3AD203B41FA5}">
                      <a16:colId xmlns:a16="http://schemas.microsoft.com/office/drawing/2014/main" val="4176429790"/>
                    </a:ext>
                  </a:extLst>
                </a:gridCol>
              </a:tblGrid>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1.</a:t>
                      </a:r>
                    </a:p>
                  </a:txBody>
                  <a:tcPr anchor="ct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Organiser la politique de gestion des ponts</a:t>
                      </a:r>
                    </a:p>
                  </a:txBody>
                  <a:tcPr anchor="ctr"/>
                </a:tc>
                <a:extLst>
                  <a:ext uri="{0D108BD9-81ED-4DB2-BD59-A6C34878D82A}">
                    <a16:rowId xmlns:a16="http://schemas.microsoft.com/office/drawing/2014/main" val="3973288217"/>
                  </a:ext>
                </a:extLst>
              </a:tr>
              <a:tr h="2301239">
                <a:tc>
                  <a:txBody>
                    <a:bodyPr/>
                    <a:lstStyle/>
                    <a:p>
                      <a:pPr marL="0" lvl="0" indent="0">
                        <a:buFont typeface="Wingdings" panose="05000000000000000000" pitchFamily="2" charset="2"/>
                        <a:buNone/>
                      </a:pPr>
                      <a:r>
                        <a:rPr lang="fr-BE" sz="2400" kern="1200" dirty="0">
                          <a:solidFill>
                            <a:schemeClr val="dk1"/>
                          </a:solidFill>
                        </a:rPr>
                        <a:t>2.</a:t>
                      </a:r>
                      <a:endParaRPr lang="fr-BE" sz="2400" kern="1200" dirty="0">
                        <a:solidFill>
                          <a:schemeClr val="dk1"/>
                        </a:solidFill>
                        <a:latin typeface="+mn-lt"/>
                        <a:ea typeface="+mn-ea"/>
                        <a:cs typeface="+mn-cs"/>
                      </a:endParaRPr>
                    </a:p>
                  </a:txBody>
                  <a:tcPr anchor="ctr"/>
                </a:tc>
                <a:tc>
                  <a:txBody>
                    <a:bodyPr/>
                    <a:lstStyle/>
                    <a:p>
                      <a:pPr marL="0" indent="0">
                        <a:buFont typeface="+mj-lt"/>
                        <a:buNone/>
                      </a:pPr>
                      <a:r>
                        <a:rPr lang="fr-BE" dirty="0"/>
                        <a:t>Réaliser des expertises techniques</a:t>
                      </a:r>
                    </a:p>
                    <a:p>
                      <a:pPr marL="895335" lvl="1" indent="-285750">
                        <a:buFont typeface="Wingdings" panose="05000000000000000000" pitchFamily="2" charset="2"/>
                        <a:buChar char="q"/>
                      </a:pPr>
                      <a:r>
                        <a:rPr lang="fr-BE" sz="1600" dirty="0"/>
                        <a:t>Inspections B</a:t>
                      </a:r>
                    </a:p>
                    <a:p>
                      <a:pPr marL="895335" lvl="1" indent="-285750">
                        <a:buFont typeface="Wingdings" panose="05000000000000000000" pitchFamily="2" charset="2"/>
                        <a:buChar char="q"/>
                      </a:pPr>
                      <a:r>
                        <a:rPr lang="fr-BE" sz="1600" dirty="0"/>
                        <a:t>Assistance technique</a:t>
                      </a:r>
                    </a:p>
                    <a:p>
                      <a:pPr marL="895335" lvl="1" indent="-285750">
                        <a:buFont typeface="Wingdings" panose="05000000000000000000" pitchFamily="2" charset="2"/>
                        <a:buChar char="q"/>
                      </a:pPr>
                      <a:r>
                        <a:rPr lang="fr-BE" sz="1600" dirty="0"/>
                        <a:t>Instrumentation</a:t>
                      </a:r>
                    </a:p>
                    <a:p>
                      <a:pPr marL="895335" lvl="1" indent="-285750">
                        <a:buFont typeface="Wingdings" panose="05000000000000000000" pitchFamily="2" charset="2"/>
                        <a:buChar char="q"/>
                      </a:pPr>
                      <a:r>
                        <a:rPr lang="fr-BE" sz="1600" dirty="0"/>
                        <a:t>Essais de pont</a:t>
                      </a:r>
                    </a:p>
                    <a:p>
                      <a:pPr marL="895335" lvl="1" indent="-285750">
                        <a:buFont typeface="Wingdings" panose="05000000000000000000" pitchFamily="2" charset="2"/>
                        <a:buChar char="q"/>
                      </a:pPr>
                      <a:r>
                        <a:rPr lang="fr-BE" sz="1600" dirty="0"/>
                        <a:t>Suivi vibratoire</a:t>
                      </a:r>
                      <a:endParaRPr lang="fr-BE" sz="1600" i="1" dirty="0"/>
                    </a:p>
                  </a:txBody>
                  <a:tcPr anchor="ctr"/>
                </a:tc>
                <a:extLst>
                  <a:ext uri="{0D108BD9-81ED-4DB2-BD59-A6C34878D82A}">
                    <a16:rowId xmlns:a16="http://schemas.microsoft.com/office/drawing/2014/main" val="352366466"/>
                  </a:ext>
                </a:extLst>
              </a:tr>
              <a:tr h="627611">
                <a:tc>
                  <a:txBody>
                    <a:bodyPr/>
                    <a:lstStyle/>
                    <a:p>
                      <a:pPr marL="0" indent="0">
                        <a:buFont typeface="+mj-lt"/>
                        <a:buNone/>
                      </a:pPr>
                      <a:r>
                        <a:rPr lang="fr-BE" dirty="0"/>
                        <a:t>3.</a:t>
                      </a:r>
                    </a:p>
                  </a:txBody>
                  <a:tcPr anchor="ctr"/>
                </a:tc>
                <a:tc>
                  <a:txBody>
                    <a:bodyPr/>
                    <a:lstStyle/>
                    <a:p>
                      <a:pPr marL="0" indent="0">
                        <a:buFont typeface="+mj-lt"/>
                        <a:buNone/>
                      </a:pPr>
                      <a:r>
                        <a:rPr lang="fr-BE" dirty="0"/>
                        <a:t>Mettre en place des formations techniques</a:t>
                      </a:r>
                    </a:p>
                  </a:txBody>
                  <a:tcPr anchor="ctr"/>
                </a:tc>
                <a:extLst>
                  <a:ext uri="{0D108BD9-81ED-4DB2-BD59-A6C34878D82A}">
                    <a16:rowId xmlns:a16="http://schemas.microsoft.com/office/drawing/2014/main" val="2257918271"/>
                  </a:ext>
                </a:extLst>
              </a:tr>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4.</a:t>
                      </a:r>
                    </a:p>
                  </a:txBody>
                  <a:tcPr anchor="ct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Dynamiser la veille technologique et la R&amp;D</a:t>
                      </a:r>
                    </a:p>
                  </a:txBody>
                  <a:tcPr anchor="ctr"/>
                </a:tc>
                <a:extLst>
                  <a:ext uri="{0D108BD9-81ED-4DB2-BD59-A6C34878D82A}">
                    <a16:rowId xmlns:a16="http://schemas.microsoft.com/office/drawing/2014/main" val="3242049290"/>
                  </a:ext>
                </a:extLst>
              </a:tr>
            </a:tbl>
          </a:graphicData>
        </a:graphic>
      </p:graphicFrame>
    </p:spTree>
    <p:extLst>
      <p:ext uri="{BB962C8B-B14F-4D97-AF65-F5344CB8AC3E}">
        <p14:creationId xmlns:p14="http://schemas.microsoft.com/office/powerpoint/2010/main" val="2907917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p:txBody>
          <a:bodyPr/>
          <a:lstStyle/>
          <a:p>
            <a:r>
              <a:rPr lang="fr-BE"/>
              <a:t>Les inspections B</a:t>
            </a:r>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135163" y="1234302"/>
            <a:ext cx="7851842" cy="4093861"/>
          </a:xfrm>
        </p:spPr>
        <p:txBody>
          <a:bodyPr/>
          <a:lstStyle/>
          <a:p>
            <a:pPr marL="0" indent="0">
              <a:buNone/>
            </a:pPr>
            <a:r>
              <a:rPr lang="fr-BE" dirty="0"/>
              <a:t>Sur tous types de structures</a:t>
            </a:r>
          </a:p>
          <a:p>
            <a:pPr lvl="1">
              <a:buFont typeface="Wingdings" panose="05000000000000000000" pitchFamily="2" charset="2"/>
              <a:buChar char="q"/>
            </a:pPr>
            <a:r>
              <a:rPr lang="fr-BE" sz="1600" i="1" dirty="0"/>
              <a:t>Ponts (béton armé, béton précontraint, métalliques, maçonnerie)</a:t>
            </a:r>
          </a:p>
          <a:p>
            <a:pPr lvl="1">
              <a:buFont typeface="Wingdings" panose="05000000000000000000" pitchFamily="2" charset="2"/>
              <a:buChar char="q"/>
            </a:pPr>
            <a:r>
              <a:rPr lang="fr-BE" sz="1600" i="1" dirty="0"/>
              <a:t>Murs de soutènements</a:t>
            </a:r>
          </a:p>
          <a:p>
            <a:pPr lvl="1">
              <a:buFont typeface="Wingdings" panose="05000000000000000000" pitchFamily="2" charset="2"/>
              <a:buChar char="q"/>
            </a:pPr>
            <a:r>
              <a:rPr lang="fr-BE" sz="1600" i="1" dirty="0"/>
              <a:t>Buses, pertuis</a:t>
            </a:r>
          </a:p>
          <a:p>
            <a:pPr lvl="1">
              <a:buFont typeface="Wingdings" panose="05000000000000000000" pitchFamily="2" charset="2"/>
              <a:buChar char="q"/>
            </a:pPr>
            <a:r>
              <a:rPr lang="fr-BE" sz="1600" i="1" dirty="0"/>
              <a:t>Silos à sel</a:t>
            </a:r>
          </a:p>
          <a:p>
            <a:pPr lvl="1">
              <a:buFont typeface="Wingdings" panose="05000000000000000000" pitchFamily="2" charset="2"/>
              <a:buChar char="q"/>
            </a:pPr>
            <a:r>
              <a:rPr lang="fr-BE" sz="1600" i="1" dirty="0"/>
              <a:t>Ouvrages hydrauliques</a:t>
            </a:r>
          </a:p>
          <a:p>
            <a:pPr lvl="1">
              <a:buFont typeface="Wingdings" panose="05000000000000000000" pitchFamily="2" charset="2"/>
              <a:buChar char="q"/>
            </a:pPr>
            <a:r>
              <a:rPr lang="fr-BE" sz="1600" dirty="0"/>
              <a:t>…</a:t>
            </a:r>
          </a:p>
          <a:p>
            <a:pPr marL="0" indent="0">
              <a:buNone/>
            </a:pPr>
            <a:endParaRPr lang="fr-BE" dirty="0"/>
          </a:p>
        </p:txBody>
      </p:sp>
      <p:pic>
        <p:nvPicPr>
          <p:cNvPr id="7" name="Picture 8" descr="photo 15">
            <a:extLst>
              <a:ext uri="{FF2B5EF4-FFF2-40B4-BE49-F238E27FC236}">
                <a16:creationId xmlns:a16="http://schemas.microsoft.com/office/drawing/2014/main" id="{28979A43-349E-4CAB-A0D1-DAB7148CAC63}"/>
              </a:ext>
            </a:extLst>
          </p:cNvPr>
          <p:cNvPicPr>
            <a:picLocks noChangeAspect="1" noChangeArrowheads="1"/>
          </p:cNvPicPr>
          <p:nvPr/>
        </p:nvPicPr>
        <p:blipFill>
          <a:blip r:embed="rId2" cstate="screen">
            <a:lum bright="-6000" contrast="12000"/>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5352354" y="2981674"/>
            <a:ext cx="6839645" cy="3848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9" descr="img_0031">
            <a:extLst>
              <a:ext uri="{FF2B5EF4-FFF2-40B4-BE49-F238E27FC236}">
                <a16:creationId xmlns:a16="http://schemas.microsoft.com/office/drawing/2014/main" id="{C26DDCC5-18F9-498E-8B11-9DA447490E40}"/>
              </a:ext>
            </a:extLst>
          </p:cNvPr>
          <p:cNvPicPr>
            <a:picLocks noChangeAspect="1" noChangeArrowheads="1"/>
          </p:cNvPicPr>
          <p:nvPr/>
        </p:nvPicPr>
        <p:blipFill>
          <a:blip r:embed="rId4" cstate="screen">
            <a:lum contrast="6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8534010" y="69724"/>
            <a:ext cx="3299472" cy="26958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Espace réservé du contenu 3" descr="IMG_9554.JPG">
            <a:extLst>
              <a:ext uri="{FF2B5EF4-FFF2-40B4-BE49-F238E27FC236}">
                <a16:creationId xmlns:a16="http://schemas.microsoft.com/office/drawing/2014/main" id="{37FE0D44-4F56-4954-90A5-10A59A6529C0}"/>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135163" y="4044099"/>
            <a:ext cx="4885177" cy="2747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9198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0A979C-4DD7-4A0D-8BA7-BA6EE2768726}"/>
              </a:ext>
            </a:extLst>
          </p:cNvPr>
          <p:cNvSpPr>
            <a:spLocks noGrp="1"/>
          </p:cNvSpPr>
          <p:nvPr>
            <p:ph type="title"/>
          </p:nvPr>
        </p:nvSpPr>
        <p:spPr/>
        <p:txBody>
          <a:bodyPr/>
          <a:lstStyle/>
          <a:p>
            <a:r>
              <a:rPr lang="fr-BE" dirty="0"/>
              <a:t>Les inspections B	- Quand ?</a:t>
            </a:r>
          </a:p>
        </p:txBody>
      </p:sp>
      <p:sp>
        <p:nvSpPr>
          <p:cNvPr id="3" name="Espace réservé du contenu 2">
            <a:extLst>
              <a:ext uri="{FF2B5EF4-FFF2-40B4-BE49-F238E27FC236}">
                <a16:creationId xmlns:a16="http://schemas.microsoft.com/office/drawing/2014/main" id="{88725B2E-3F72-4EF5-9BC4-820E6B882C60}"/>
              </a:ext>
            </a:extLst>
          </p:cNvPr>
          <p:cNvSpPr>
            <a:spLocks noGrp="1"/>
          </p:cNvSpPr>
          <p:nvPr>
            <p:ph idx="1"/>
          </p:nvPr>
        </p:nvSpPr>
        <p:spPr/>
        <p:txBody>
          <a:bodyPr>
            <a:normAutofit/>
          </a:bodyPr>
          <a:lstStyle/>
          <a:p>
            <a:pPr>
              <a:buFont typeface="Wingdings" panose="05000000000000000000" pitchFamily="2" charset="2"/>
              <a:buChar char="q"/>
            </a:pPr>
            <a:r>
              <a:rPr lang="fr-BE" sz="2400" i="1" dirty="0"/>
              <a:t>Après une inspection A (DT ou DEP)</a:t>
            </a:r>
          </a:p>
          <a:p>
            <a:pPr>
              <a:buFont typeface="Wingdings" panose="05000000000000000000" pitchFamily="2" charset="2"/>
              <a:buChar char="q"/>
            </a:pPr>
            <a:endParaRPr lang="fr-BE" sz="2400" i="1" dirty="0"/>
          </a:p>
          <a:p>
            <a:pPr>
              <a:buFont typeface="Wingdings" panose="05000000000000000000" pitchFamily="2" charset="2"/>
              <a:buChar char="q"/>
            </a:pPr>
            <a:r>
              <a:rPr lang="fr-BE" sz="2400" i="1" dirty="0"/>
              <a:t>En préparation d’un CSC de réhabilitation</a:t>
            </a:r>
          </a:p>
          <a:p>
            <a:pPr>
              <a:buFont typeface="Wingdings" panose="05000000000000000000" pitchFamily="2" charset="2"/>
              <a:buChar char="q"/>
            </a:pPr>
            <a:endParaRPr lang="fr-BE" sz="2400" i="1" dirty="0"/>
          </a:p>
          <a:p>
            <a:pPr>
              <a:buFont typeface="Wingdings" panose="05000000000000000000" pitchFamily="2" charset="2"/>
              <a:buChar char="q"/>
            </a:pPr>
            <a:r>
              <a:rPr lang="fr-BE" sz="2400" i="1" dirty="0"/>
              <a:t>Lors de certaines étapes d’un chantier</a:t>
            </a:r>
          </a:p>
          <a:p>
            <a:pPr>
              <a:buFont typeface="Wingdings" panose="05000000000000000000" pitchFamily="2" charset="2"/>
              <a:buChar char="q"/>
            </a:pPr>
            <a:endParaRPr lang="fr-BE" sz="2400" i="1" dirty="0"/>
          </a:p>
          <a:p>
            <a:pPr>
              <a:buFont typeface="Wingdings" panose="05000000000000000000" pitchFamily="2" charset="2"/>
              <a:buChar char="q"/>
            </a:pPr>
            <a:r>
              <a:rPr lang="fr-BE" sz="2400" i="1" dirty="0"/>
              <a:t>Suite à des accidents-incidents</a:t>
            </a:r>
          </a:p>
        </p:txBody>
      </p:sp>
      <p:pic>
        <p:nvPicPr>
          <p:cNvPr id="5" name="Image 4">
            <a:extLst>
              <a:ext uri="{FF2B5EF4-FFF2-40B4-BE49-F238E27FC236}">
                <a16:creationId xmlns:a16="http://schemas.microsoft.com/office/drawing/2014/main" id="{3485D0E2-768D-4AB8-8D7E-FED3EDDABC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85754" y="1828798"/>
            <a:ext cx="4606929" cy="3115107"/>
          </a:xfrm>
          <a:prstGeom prst="rect">
            <a:avLst/>
          </a:prstGeom>
        </p:spPr>
      </p:pic>
    </p:spTree>
    <p:extLst>
      <p:ext uri="{BB962C8B-B14F-4D97-AF65-F5344CB8AC3E}">
        <p14:creationId xmlns:p14="http://schemas.microsoft.com/office/powerpoint/2010/main" val="817489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p:txBody>
          <a:bodyPr/>
          <a:lstStyle/>
          <a:p>
            <a:r>
              <a:rPr lang="fr-BE"/>
              <a:t>Les inspections B</a:t>
            </a:r>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738909" y="1600201"/>
            <a:ext cx="6510303" cy="4303799"/>
          </a:xfrm>
        </p:spPr>
        <p:txBody>
          <a:bodyPr/>
          <a:lstStyle/>
          <a:p>
            <a:r>
              <a:rPr lang="fr-BE" sz="2600" b="1" dirty="0"/>
              <a:t>Technique d’auscultation destructives ou non destructives</a:t>
            </a:r>
          </a:p>
          <a:p>
            <a:pPr lvl="1">
              <a:buFont typeface="Wingdings" panose="05000000000000000000" pitchFamily="2" charset="2"/>
              <a:buChar char="q"/>
            </a:pPr>
            <a:r>
              <a:rPr lang="fr-BE" sz="2200" dirty="0"/>
              <a:t>Carottages =&gt; essais</a:t>
            </a:r>
          </a:p>
          <a:p>
            <a:pPr lvl="1">
              <a:buFont typeface="Wingdings" panose="05000000000000000000" pitchFamily="2" charset="2"/>
              <a:buChar char="q"/>
            </a:pPr>
            <a:r>
              <a:rPr lang="fr-BE" sz="2200" dirty="0"/>
              <a:t>Détection d’armatures</a:t>
            </a:r>
          </a:p>
          <a:p>
            <a:pPr lvl="1">
              <a:buFont typeface="Wingdings" panose="05000000000000000000" pitchFamily="2" charset="2"/>
              <a:buChar char="q"/>
            </a:pPr>
            <a:r>
              <a:rPr lang="fr-BE" sz="2200" dirty="0"/>
              <a:t>Radar</a:t>
            </a:r>
          </a:p>
          <a:p>
            <a:pPr lvl="1">
              <a:buFont typeface="Wingdings" panose="05000000000000000000" pitchFamily="2" charset="2"/>
              <a:buChar char="q"/>
            </a:pPr>
            <a:r>
              <a:rPr lang="fr-BE" sz="2200" dirty="0"/>
              <a:t>Modélisation 3D</a:t>
            </a:r>
          </a:p>
          <a:p>
            <a:pPr lvl="1">
              <a:buFont typeface="Wingdings" panose="05000000000000000000" pitchFamily="2" charset="2"/>
              <a:buChar char="q"/>
            </a:pPr>
            <a:r>
              <a:rPr lang="fr-BE" sz="2200" dirty="0"/>
              <a:t>Mapping potentiométrique</a:t>
            </a:r>
          </a:p>
          <a:p>
            <a:pPr lvl="1">
              <a:buFont typeface="Wingdings" panose="05000000000000000000" pitchFamily="2" charset="2"/>
              <a:buChar char="q"/>
            </a:pPr>
            <a:r>
              <a:rPr lang="fr-BE" sz="2200" dirty="0"/>
              <a:t>Thermographie infrarouge</a:t>
            </a:r>
          </a:p>
        </p:txBody>
      </p:sp>
      <p:pic>
        <p:nvPicPr>
          <p:cNvPr id="4" name="Picture 5" descr="IMG_3106b">
            <a:extLst>
              <a:ext uri="{FF2B5EF4-FFF2-40B4-BE49-F238E27FC236}">
                <a16:creationId xmlns:a16="http://schemas.microsoft.com/office/drawing/2014/main" id="{D6A96C9D-FDB6-438B-9C59-8AD5EA36B950}"/>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CrisscrossEtching/>
                    </a14:imgEffect>
                    <a14:imgEffect>
                      <a14:sharpenSoften amount="50000"/>
                    </a14:imgEffect>
                  </a14:imgLayer>
                </a14:imgProps>
              </a:ext>
            </a:extLst>
          </a:blip>
          <a:srcRect/>
          <a:stretch>
            <a:fillRect/>
          </a:stretch>
        </p:blipFill>
        <p:spPr>
          <a:xfrm>
            <a:off x="6902186" y="716437"/>
            <a:ext cx="4456637" cy="50373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4245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p:txBody>
          <a:bodyPr/>
          <a:lstStyle/>
          <a:p>
            <a:r>
              <a:rPr lang="fr-BE"/>
              <a:t>Les inspections B – quelques exemples</a:t>
            </a:r>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738909" y="1417639"/>
            <a:ext cx="10490827" cy="4303799"/>
          </a:xfrm>
        </p:spPr>
        <p:txBody>
          <a:bodyPr/>
          <a:lstStyle/>
          <a:p>
            <a:r>
              <a:rPr lang="fr-BE"/>
              <a:t>Expertise de joints de dilatation</a:t>
            </a:r>
          </a:p>
          <a:p>
            <a:endParaRPr lang="fr-BE"/>
          </a:p>
        </p:txBody>
      </p:sp>
      <p:pic>
        <p:nvPicPr>
          <p:cNvPr id="7" name="Picture 7">
            <a:extLst>
              <a:ext uri="{FF2B5EF4-FFF2-40B4-BE49-F238E27FC236}">
                <a16:creationId xmlns:a16="http://schemas.microsoft.com/office/drawing/2014/main" id="{5D84CBDA-47A9-F1BE-38D3-213A9C623395}"/>
              </a:ext>
            </a:extLst>
          </p:cNvPr>
          <p:cNvPicPr>
            <a:picLocks noChangeAspect="1"/>
          </p:cNvPicPr>
          <p:nvPr/>
        </p:nvPicPr>
        <p:blipFill>
          <a:blip r:embed="rId2"/>
          <a:stretch>
            <a:fillRect/>
          </a:stretch>
        </p:blipFill>
        <p:spPr>
          <a:xfrm>
            <a:off x="110443" y="4767777"/>
            <a:ext cx="3962400" cy="2090223"/>
          </a:xfrm>
          <a:prstGeom prst="rect">
            <a:avLst/>
          </a:prstGeom>
        </p:spPr>
      </p:pic>
      <p:pic>
        <p:nvPicPr>
          <p:cNvPr id="11" name="Picture 11">
            <a:extLst>
              <a:ext uri="{FF2B5EF4-FFF2-40B4-BE49-F238E27FC236}">
                <a16:creationId xmlns:a16="http://schemas.microsoft.com/office/drawing/2014/main" id="{FBA67568-8A32-8272-DE41-19CF172E592D}"/>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455922" y="2577406"/>
            <a:ext cx="3349585" cy="1984264"/>
          </a:xfrm>
          <a:prstGeom prst="rect">
            <a:avLst/>
          </a:prstGeom>
        </p:spPr>
      </p:pic>
      <p:pic>
        <p:nvPicPr>
          <p:cNvPr id="12" name="Picture 12">
            <a:extLst>
              <a:ext uri="{FF2B5EF4-FFF2-40B4-BE49-F238E27FC236}">
                <a16:creationId xmlns:a16="http://schemas.microsoft.com/office/drawing/2014/main" id="{BF6F8C6F-DE45-C964-899A-C57A9C18DDB5}"/>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8311070" y="1710304"/>
            <a:ext cx="3201653" cy="4303799"/>
          </a:xfrm>
          <a:prstGeom prst="rect">
            <a:avLst/>
          </a:prstGeom>
        </p:spPr>
      </p:pic>
      <p:pic>
        <p:nvPicPr>
          <p:cNvPr id="15" name="Picture 15">
            <a:extLst>
              <a:ext uri="{FF2B5EF4-FFF2-40B4-BE49-F238E27FC236}">
                <a16:creationId xmlns:a16="http://schemas.microsoft.com/office/drawing/2014/main" id="{5DD121CF-A3DA-2DE3-B303-E4A09E0B94E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4647253" y="2827984"/>
            <a:ext cx="3349584" cy="3152911"/>
          </a:xfrm>
          <a:prstGeom prst="rect">
            <a:avLst/>
          </a:prstGeom>
        </p:spPr>
      </p:pic>
    </p:spTree>
    <p:extLst>
      <p:ext uri="{BB962C8B-B14F-4D97-AF65-F5344CB8AC3E}">
        <p14:creationId xmlns:p14="http://schemas.microsoft.com/office/powerpoint/2010/main" val="1299296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p:txBody>
          <a:bodyPr/>
          <a:lstStyle/>
          <a:p>
            <a:r>
              <a:rPr lang="fr-BE"/>
              <a:t>Les inspections B – quelques exemples</a:t>
            </a:r>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738909" y="1417639"/>
            <a:ext cx="10490827" cy="4303799"/>
          </a:xfrm>
        </p:spPr>
        <p:txBody>
          <a:bodyPr vert="horz" lIns="91440" tIns="45720" rIns="91440" bIns="45720" rtlCol="0" anchor="t">
            <a:normAutofit/>
          </a:bodyPr>
          <a:lstStyle/>
          <a:p>
            <a:pPr marL="456565" indent="-456565"/>
            <a:r>
              <a:rPr lang="fr-BE"/>
              <a:t>Expertise des appuis</a:t>
            </a:r>
            <a:endParaRPr lang="en-US"/>
          </a:p>
        </p:txBody>
      </p:sp>
      <p:pic>
        <p:nvPicPr>
          <p:cNvPr id="4" name="Picture 9">
            <a:extLst>
              <a:ext uri="{FF2B5EF4-FFF2-40B4-BE49-F238E27FC236}">
                <a16:creationId xmlns:a16="http://schemas.microsoft.com/office/drawing/2014/main" id="{A1ADC3A3-911F-F7B8-283A-A412708F63E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154083" y="2791139"/>
            <a:ext cx="3732537" cy="2871854"/>
          </a:xfrm>
          <a:prstGeom prst="rect">
            <a:avLst/>
          </a:prstGeom>
        </p:spPr>
      </p:pic>
      <p:pic>
        <p:nvPicPr>
          <p:cNvPr id="2" name="Picture 2">
            <a:extLst>
              <a:ext uri="{FF2B5EF4-FFF2-40B4-BE49-F238E27FC236}">
                <a16:creationId xmlns:a16="http://schemas.microsoft.com/office/drawing/2014/main" id="{ECB9DB29-B8CB-1297-9A5B-2E7AA5BF6BC9}"/>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8545885" y="1149125"/>
            <a:ext cx="3492032" cy="4572313"/>
          </a:xfrm>
          <a:prstGeom prst="rect">
            <a:avLst/>
          </a:prstGeom>
        </p:spPr>
      </p:pic>
      <p:pic>
        <p:nvPicPr>
          <p:cNvPr id="16" name="Picture 16">
            <a:extLst>
              <a:ext uri="{FF2B5EF4-FFF2-40B4-BE49-F238E27FC236}">
                <a16:creationId xmlns:a16="http://schemas.microsoft.com/office/drawing/2014/main" id="{5B398F3E-BF16-7797-F747-112EE4E478D0}"/>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4058887" y="2199852"/>
            <a:ext cx="4222293" cy="3496186"/>
          </a:xfrm>
          <a:prstGeom prst="rect">
            <a:avLst/>
          </a:prstGeom>
        </p:spPr>
      </p:pic>
    </p:spTree>
    <p:extLst>
      <p:ext uri="{BB962C8B-B14F-4D97-AF65-F5344CB8AC3E}">
        <p14:creationId xmlns:p14="http://schemas.microsoft.com/office/powerpoint/2010/main" val="2897175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p:txBody>
          <a:bodyPr/>
          <a:lstStyle/>
          <a:p>
            <a:r>
              <a:rPr lang="fr-BE"/>
              <a:t>Les inspections B – quelques exemples</a:t>
            </a:r>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738909" y="1417639"/>
            <a:ext cx="10490827" cy="4303799"/>
          </a:xfrm>
        </p:spPr>
        <p:txBody>
          <a:bodyPr/>
          <a:lstStyle/>
          <a:p>
            <a:r>
              <a:rPr lang="fr-BE"/>
              <a:t>Réhabilitation de ponts en maçonnerie </a:t>
            </a:r>
          </a:p>
          <a:p>
            <a:endParaRPr lang="fr-BE"/>
          </a:p>
        </p:txBody>
      </p:sp>
      <p:pic>
        <p:nvPicPr>
          <p:cNvPr id="3" name="Image 2">
            <a:extLst>
              <a:ext uri="{FF2B5EF4-FFF2-40B4-BE49-F238E27FC236}">
                <a16:creationId xmlns:a16="http://schemas.microsoft.com/office/drawing/2014/main" id="{170516D5-C883-4228-BA21-F0201DDA84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942900"/>
            <a:ext cx="12192000" cy="4915100"/>
          </a:xfrm>
          <a:prstGeom prst="rect">
            <a:avLst/>
          </a:prstGeom>
        </p:spPr>
      </p:pic>
    </p:spTree>
    <p:extLst>
      <p:ext uri="{BB962C8B-B14F-4D97-AF65-F5344CB8AC3E}">
        <p14:creationId xmlns:p14="http://schemas.microsoft.com/office/powerpoint/2010/main" val="1082435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p:txBody>
          <a:bodyPr/>
          <a:lstStyle/>
          <a:p>
            <a:r>
              <a:rPr lang="fr-BE"/>
              <a:t>Les inspections B – quelques exemples</a:t>
            </a:r>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738909" y="1417639"/>
            <a:ext cx="10490827" cy="4303799"/>
          </a:xfrm>
        </p:spPr>
        <p:txBody>
          <a:bodyPr/>
          <a:lstStyle/>
          <a:p>
            <a:r>
              <a:rPr lang="fr-BE"/>
              <a:t>Réhabilitation de ponts en maçonnerie </a:t>
            </a:r>
          </a:p>
          <a:p>
            <a:endParaRPr lang="fr-BE"/>
          </a:p>
        </p:txBody>
      </p:sp>
      <p:pic>
        <p:nvPicPr>
          <p:cNvPr id="7" name="Image 6">
            <a:extLst>
              <a:ext uri="{FF2B5EF4-FFF2-40B4-BE49-F238E27FC236}">
                <a16:creationId xmlns:a16="http://schemas.microsoft.com/office/drawing/2014/main" id="{FA87D818-BC5E-446C-BFF2-386F2298DC7B}"/>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942900"/>
            <a:ext cx="12192000" cy="4915100"/>
          </a:xfrm>
          <a:prstGeom prst="rect">
            <a:avLst/>
          </a:prstGeom>
        </p:spPr>
      </p:pic>
      <p:pic>
        <p:nvPicPr>
          <p:cNvPr id="8" name="Image 7">
            <a:extLst>
              <a:ext uri="{FF2B5EF4-FFF2-40B4-BE49-F238E27FC236}">
                <a16:creationId xmlns:a16="http://schemas.microsoft.com/office/drawing/2014/main" id="{16F3CA6F-ED34-45F8-AC99-663FCF7871D2}"/>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10836" y="3429000"/>
            <a:ext cx="4400550" cy="3305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 3">
            <a:extLst>
              <a:ext uri="{FF2B5EF4-FFF2-40B4-BE49-F238E27FC236}">
                <a16:creationId xmlns:a16="http://schemas.microsoft.com/office/drawing/2014/main" id="{D9A13C24-B358-4A7D-854D-653218942CEF}"/>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158701" y="3953887"/>
            <a:ext cx="6294390" cy="2780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22396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p:txBody>
          <a:bodyPr/>
          <a:lstStyle/>
          <a:p>
            <a:r>
              <a:rPr lang="fr-BE"/>
              <a:t>Les inspections B – quelques exemples</a:t>
            </a:r>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738909" y="1417639"/>
            <a:ext cx="10490827" cy="4303799"/>
          </a:xfrm>
        </p:spPr>
        <p:txBody>
          <a:bodyPr/>
          <a:lstStyle/>
          <a:p>
            <a:r>
              <a:rPr lang="fr-BE"/>
              <a:t>Suivi de murs en terre armée</a:t>
            </a:r>
          </a:p>
          <a:p>
            <a:endParaRPr lang="fr-BE"/>
          </a:p>
        </p:txBody>
      </p:sp>
      <p:pic>
        <p:nvPicPr>
          <p:cNvPr id="7" name="Picture 5" descr="Terre armée Ougrée 063">
            <a:extLst>
              <a:ext uri="{FF2B5EF4-FFF2-40B4-BE49-F238E27FC236}">
                <a16:creationId xmlns:a16="http://schemas.microsoft.com/office/drawing/2014/main" id="{B4DC8723-CC8F-400D-8A1E-86B5C523652C}"/>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033683" y="2059709"/>
            <a:ext cx="5292491" cy="3922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a:extLst>
              <a:ext uri="{FF2B5EF4-FFF2-40B4-BE49-F238E27FC236}">
                <a16:creationId xmlns:a16="http://schemas.microsoft.com/office/drawing/2014/main" id="{9816C260-2B08-4DFC-A98D-1DB93CE1AF59}"/>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7974862" y="1222733"/>
            <a:ext cx="3487301" cy="4759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2483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a:xfrm>
            <a:off x="738909" y="274639"/>
            <a:ext cx="10490827" cy="1015533"/>
          </a:xfrm>
        </p:spPr>
        <p:txBody>
          <a:bodyPr/>
          <a:lstStyle/>
          <a:p>
            <a:r>
              <a:rPr lang="fr-BE"/>
              <a:t>Les inspections B – quelques exemples</a:t>
            </a:r>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370017" y="1290172"/>
            <a:ext cx="10490827" cy="4303799"/>
          </a:xfrm>
        </p:spPr>
        <p:txBody>
          <a:bodyPr/>
          <a:lstStyle/>
          <a:p>
            <a:r>
              <a:rPr lang="fr-BE"/>
              <a:t>Suivi de murs en terre armée</a:t>
            </a:r>
          </a:p>
          <a:p>
            <a:endParaRPr lang="fr-BE"/>
          </a:p>
        </p:txBody>
      </p:sp>
      <p:pic>
        <p:nvPicPr>
          <p:cNvPr id="7" name="Picture 2" descr="X:\PUB-O1060000\DGO1.65\_Anciens_agents\ahe\terre armée\03-05-2013\IMG_3705.jpg">
            <a:extLst>
              <a:ext uri="{FF2B5EF4-FFF2-40B4-BE49-F238E27FC236}">
                <a16:creationId xmlns:a16="http://schemas.microsoft.com/office/drawing/2014/main" id="{6752C6BF-207C-4DF1-A938-BD1C9066991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01952" y="2682409"/>
            <a:ext cx="3657100" cy="2743075"/>
          </a:xfrm>
          <a:prstGeom prst="rect">
            <a:avLst/>
          </a:prstGeom>
          <a:noFill/>
        </p:spPr>
      </p:pic>
      <p:pic>
        <p:nvPicPr>
          <p:cNvPr id="8" name="Picture 4" descr="Terre armée durabilité 088">
            <a:extLst>
              <a:ext uri="{FF2B5EF4-FFF2-40B4-BE49-F238E27FC236}">
                <a16:creationId xmlns:a16="http://schemas.microsoft.com/office/drawing/2014/main" id="{8BFFE44E-0ADA-447D-9464-B03B06D1FD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48325" y="2682410"/>
            <a:ext cx="3695885" cy="2726562"/>
          </a:xfrm>
          <a:prstGeom prst="rect">
            <a:avLst/>
          </a:prstGeom>
          <a:noFill/>
          <a:ln w="15875">
            <a:noFill/>
            <a:miter lim="800000"/>
            <a:headEnd/>
            <a:tailEnd/>
          </a:ln>
        </p:spPr>
      </p:pic>
      <p:pic>
        <p:nvPicPr>
          <p:cNvPr id="10" name="Picture 2">
            <a:extLst>
              <a:ext uri="{FF2B5EF4-FFF2-40B4-BE49-F238E27FC236}">
                <a16:creationId xmlns:a16="http://schemas.microsoft.com/office/drawing/2014/main" id="{DD941E15-5EF5-4C7E-884A-DF32092A88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8784" y="2682409"/>
            <a:ext cx="3633927" cy="2726562"/>
          </a:xfrm>
          <a:prstGeom prst="rect">
            <a:avLst/>
          </a:prstGeom>
          <a:noFill/>
          <a:ln w="9525">
            <a:noFill/>
            <a:miter lim="800000"/>
            <a:headEnd/>
            <a:tailEnd/>
          </a:ln>
        </p:spPr>
      </p:pic>
    </p:spTree>
    <p:extLst>
      <p:ext uri="{BB962C8B-B14F-4D97-AF65-F5344CB8AC3E}">
        <p14:creationId xmlns:p14="http://schemas.microsoft.com/office/powerpoint/2010/main" val="618448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a:xfrm>
            <a:off x="738909" y="274639"/>
            <a:ext cx="10490827" cy="1015533"/>
          </a:xfrm>
        </p:spPr>
        <p:txBody>
          <a:bodyPr/>
          <a:lstStyle/>
          <a:p>
            <a:r>
              <a:rPr lang="fr-BE"/>
              <a:t>Les inspections B – quelques exemples</a:t>
            </a:r>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408518" y="1049155"/>
            <a:ext cx="10490827" cy="4518674"/>
          </a:xfrm>
        </p:spPr>
        <p:txBody>
          <a:bodyPr/>
          <a:lstStyle/>
          <a:p>
            <a:r>
              <a:rPr lang="fr-BE" dirty="0"/>
              <a:t>Mesures d’épaisseurs résiduelles de structures métalliques</a:t>
            </a:r>
          </a:p>
          <a:p>
            <a:pPr marL="0" indent="0">
              <a:buNone/>
            </a:pPr>
            <a:endParaRPr lang="fr-BE" dirty="0"/>
          </a:p>
        </p:txBody>
      </p:sp>
      <p:pic>
        <p:nvPicPr>
          <p:cNvPr id="13" name="Image 12">
            <a:extLst>
              <a:ext uri="{FF2B5EF4-FFF2-40B4-BE49-F238E27FC236}">
                <a16:creationId xmlns:a16="http://schemas.microsoft.com/office/drawing/2014/main" id="{9530CC64-BCEC-43B8-A8E8-0BF88D9355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5549" y="2875259"/>
            <a:ext cx="4302760" cy="2867660"/>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1C290F10-FDFC-4A38-B731-F16ACFA55048}"/>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4711278" y="3133403"/>
            <a:ext cx="3914274" cy="2609516"/>
          </a:xfrm>
          <a:prstGeom prst="rect">
            <a:avLst/>
          </a:prstGeom>
        </p:spPr>
      </p:pic>
      <p:pic>
        <p:nvPicPr>
          <p:cNvPr id="16" name="Image 15" descr="Une image contenant vieux, bois, pierre, sale&#10;&#10;Description générée automatiquement">
            <a:extLst>
              <a:ext uri="{FF2B5EF4-FFF2-40B4-BE49-F238E27FC236}">
                <a16:creationId xmlns:a16="http://schemas.microsoft.com/office/drawing/2014/main" id="{46A4C8A7-D232-4153-9308-17B0941A40F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8806802" y="3225443"/>
            <a:ext cx="3231227" cy="2517476"/>
          </a:xfrm>
          <a:prstGeom prst="rect">
            <a:avLst/>
          </a:prstGeom>
        </p:spPr>
      </p:pic>
    </p:spTree>
    <p:extLst>
      <p:ext uri="{BB962C8B-B14F-4D97-AF65-F5344CB8AC3E}">
        <p14:creationId xmlns:p14="http://schemas.microsoft.com/office/powerpoint/2010/main" val="2568700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3B614D-087C-4DEB-8883-A6AC2A98D440}"/>
              </a:ext>
            </a:extLst>
          </p:cNvPr>
          <p:cNvSpPr>
            <a:spLocks noGrp="1"/>
          </p:cNvSpPr>
          <p:nvPr>
            <p:ph type="title"/>
          </p:nvPr>
        </p:nvSpPr>
        <p:spPr/>
        <p:txBody>
          <a:bodyPr/>
          <a:lstStyle/>
          <a:p>
            <a:r>
              <a:rPr lang="fr-BE"/>
              <a:t>Missions de la direction</a:t>
            </a:r>
          </a:p>
        </p:txBody>
      </p:sp>
      <p:graphicFrame>
        <p:nvGraphicFramePr>
          <p:cNvPr id="4" name="Tableau 4">
            <a:extLst>
              <a:ext uri="{FF2B5EF4-FFF2-40B4-BE49-F238E27FC236}">
                <a16:creationId xmlns:a16="http://schemas.microsoft.com/office/drawing/2014/main" id="{B65B7C4F-97B0-4FB2-AB64-361140193C50}"/>
              </a:ext>
            </a:extLst>
          </p:cNvPr>
          <p:cNvGraphicFramePr>
            <a:graphicFrameLocks noGrp="1"/>
          </p:cNvGraphicFramePr>
          <p:nvPr>
            <p:extLst>
              <p:ext uri="{D42A27DB-BD31-4B8C-83A1-F6EECF244321}">
                <p14:modId xmlns:p14="http://schemas.microsoft.com/office/powerpoint/2010/main" val="1830717416"/>
              </p:ext>
            </p:extLst>
          </p:nvPr>
        </p:nvGraphicFramePr>
        <p:xfrm>
          <a:off x="1131454" y="1417639"/>
          <a:ext cx="9929091" cy="4184072"/>
        </p:xfrm>
        <a:graphic>
          <a:graphicData uri="http://schemas.openxmlformats.org/drawingml/2006/table">
            <a:tbl>
              <a:tblPr bandRow="1">
                <a:tableStyleId>{9D7B26C5-4107-4FEC-AEDC-1716B250A1EF}</a:tableStyleId>
              </a:tblPr>
              <a:tblGrid>
                <a:gridCol w="859114">
                  <a:extLst>
                    <a:ext uri="{9D8B030D-6E8A-4147-A177-3AD203B41FA5}">
                      <a16:colId xmlns:a16="http://schemas.microsoft.com/office/drawing/2014/main" val="1034943228"/>
                    </a:ext>
                  </a:extLst>
                </a:gridCol>
                <a:gridCol w="9069977">
                  <a:extLst>
                    <a:ext uri="{9D8B030D-6E8A-4147-A177-3AD203B41FA5}">
                      <a16:colId xmlns:a16="http://schemas.microsoft.com/office/drawing/2014/main" val="4176429790"/>
                    </a:ext>
                  </a:extLst>
                </a:gridCol>
              </a:tblGrid>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1.</a:t>
                      </a:r>
                    </a:p>
                  </a:txBody>
                  <a:tcPr anchor="ctr">
                    <a:solidFill>
                      <a:srgbClr val="FF0000">
                        <a:alpha val="20000"/>
                      </a:srgbClr>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Organiser la politique de gestion des ponts</a:t>
                      </a:r>
                    </a:p>
                  </a:txBody>
                  <a:tcPr anchor="ctr">
                    <a:solidFill>
                      <a:srgbClr val="FF0000">
                        <a:alpha val="20000"/>
                      </a:srgbClr>
                    </a:solidFill>
                  </a:tcPr>
                </a:tc>
                <a:extLst>
                  <a:ext uri="{0D108BD9-81ED-4DB2-BD59-A6C34878D82A}">
                    <a16:rowId xmlns:a16="http://schemas.microsoft.com/office/drawing/2014/main" val="3973288217"/>
                  </a:ext>
                </a:extLst>
              </a:tr>
              <a:tr h="2301239">
                <a:tc>
                  <a:txBody>
                    <a:bodyPr/>
                    <a:lstStyle/>
                    <a:p>
                      <a:pPr marL="0" lvl="0" indent="0">
                        <a:buFont typeface="Wingdings" panose="05000000000000000000" pitchFamily="2" charset="2"/>
                        <a:buNone/>
                      </a:pPr>
                      <a:r>
                        <a:rPr lang="fr-BE" sz="2400" kern="1200" dirty="0">
                          <a:solidFill>
                            <a:schemeClr val="dk1"/>
                          </a:solidFill>
                        </a:rPr>
                        <a:t>2.</a:t>
                      </a:r>
                      <a:endParaRPr lang="fr-BE" sz="2400" kern="1200" dirty="0">
                        <a:solidFill>
                          <a:schemeClr val="dk1"/>
                        </a:solidFill>
                        <a:latin typeface="+mn-lt"/>
                        <a:ea typeface="+mn-ea"/>
                        <a:cs typeface="+mn-cs"/>
                      </a:endParaRPr>
                    </a:p>
                  </a:txBody>
                  <a:tcPr anchor="ctr"/>
                </a:tc>
                <a:tc>
                  <a:txBody>
                    <a:bodyPr/>
                    <a:lstStyle/>
                    <a:p>
                      <a:pPr marL="0" indent="0">
                        <a:buFont typeface="+mj-lt"/>
                        <a:buNone/>
                      </a:pPr>
                      <a:r>
                        <a:rPr lang="fr-BE" dirty="0"/>
                        <a:t>Réaliser des expertises techniques</a:t>
                      </a:r>
                    </a:p>
                    <a:p>
                      <a:pPr marL="895335" lvl="1" indent="-285750">
                        <a:buFont typeface="Wingdings" panose="05000000000000000000" pitchFamily="2" charset="2"/>
                        <a:buChar char="q"/>
                      </a:pPr>
                      <a:r>
                        <a:rPr lang="fr-BE" sz="1600" dirty="0"/>
                        <a:t>Inspections B</a:t>
                      </a:r>
                    </a:p>
                    <a:p>
                      <a:pPr marL="895335" lvl="1" indent="-285750">
                        <a:buFont typeface="Wingdings" panose="05000000000000000000" pitchFamily="2" charset="2"/>
                        <a:buChar char="q"/>
                      </a:pPr>
                      <a:r>
                        <a:rPr lang="fr-BE" sz="1600" dirty="0"/>
                        <a:t>Assistance technique</a:t>
                      </a:r>
                    </a:p>
                    <a:p>
                      <a:pPr marL="895335" lvl="1" indent="-285750">
                        <a:buFont typeface="Wingdings" panose="05000000000000000000" pitchFamily="2" charset="2"/>
                        <a:buChar char="q"/>
                      </a:pPr>
                      <a:r>
                        <a:rPr lang="fr-BE" sz="1600" dirty="0"/>
                        <a:t>Instrumentation</a:t>
                      </a:r>
                    </a:p>
                    <a:p>
                      <a:pPr marL="895335" lvl="1" indent="-285750">
                        <a:buFont typeface="Wingdings" panose="05000000000000000000" pitchFamily="2" charset="2"/>
                        <a:buChar char="q"/>
                      </a:pPr>
                      <a:r>
                        <a:rPr lang="fr-BE" sz="1600" dirty="0"/>
                        <a:t>Essais de pont</a:t>
                      </a:r>
                    </a:p>
                    <a:p>
                      <a:pPr marL="895335" lvl="1" indent="-285750">
                        <a:buFont typeface="Wingdings" panose="05000000000000000000" pitchFamily="2" charset="2"/>
                        <a:buChar char="q"/>
                      </a:pPr>
                      <a:r>
                        <a:rPr lang="fr-BE" sz="1600" dirty="0"/>
                        <a:t>Suivi vibratoire</a:t>
                      </a:r>
                      <a:endParaRPr lang="fr-BE" sz="1600" i="1" dirty="0"/>
                    </a:p>
                  </a:txBody>
                  <a:tcPr anchor="ctr"/>
                </a:tc>
                <a:extLst>
                  <a:ext uri="{0D108BD9-81ED-4DB2-BD59-A6C34878D82A}">
                    <a16:rowId xmlns:a16="http://schemas.microsoft.com/office/drawing/2014/main" val="352366466"/>
                  </a:ext>
                </a:extLst>
              </a:tr>
              <a:tr h="627611">
                <a:tc>
                  <a:txBody>
                    <a:bodyPr/>
                    <a:lstStyle/>
                    <a:p>
                      <a:pPr marL="0" indent="0">
                        <a:buFont typeface="+mj-lt"/>
                        <a:buNone/>
                      </a:pPr>
                      <a:r>
                        <a:rPr lang="fr-BE" dirty="0"/>
                        <a:t>3.</a:t>
                      </a:r>
                    </a:p>
                  </a:txBody>
                  <a:tcPr anchor="ctr">
                    <a:solidFill>
                      <a:schemeClr val="bg1">
                        <a:alpha val="20000"/>
                      </a:schemeClr>
                    </a:solidFill>
                  </a:tcPr>
                </a:tc>
                <a:tc>
                  <a:txBody>
                    <a:bodyPr/>
                    <a:lstStyle/>
                    <a:p>
                      <a:pPr marL="0" indent="0">
                        <a:buFont typeface="+mj-lt"/>
                        <a:buNone/>
                      </a:pPr>
                      <a:r>
                        <a:rPr lang="fr-BE" dirty="0"/>
                        <a:t>Mettre en place des formations techniques</a:t>
                      </a:r>
                    </a:p>
                  </a:txBody>
                  <a:tcPr anchor="ctr">
                    <a:solidFill>
                      <a:schemeClr val="bg1">
                        <a:alpha val="20000"/>
                      </a:schemeClr>
                    </a:solidFill>
                  </a:tcPr>
                </a:tc>
                <a:extLst>
                  <a:ext uri="{0D108BD9-81ED-4DB2-BD59-A6C34878D82A}">
                    <a16:rowId xmlns:a16="http://schemas.microsoft.com/office/drawing/2014/main" val="2257918271"/>
                  </a:ext>
                </a:extLst>
              </a:tr>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4.</a:t>
                      </a:r>
                    </a:p>
                  </a:txBody>
                  <a:tcPr anchor="ct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Dynamiser la veille technologique et la R&amp;D</a:t>
                      </a:r>
                    </a:p>
                  </a:txBody>
                  <a:tcPr anchor="ctr"/>
                </a:tc>
                <a:extLst>
                  <a:ext uri="{0D108BD9-81ED-4DB2-BD59-A6C34878D82A}">
                    <a16:rowId xmlns:a16="http://schemas.microsoft.com/office/drawing/2014/main" val="3242049290"/>
                  </a:ext>
                </a:extLst>
              </a:tr>
            </a:tbl>
          </a:graphicData>
        </a:graphic>
      </p:graphicFrame>
    </p:spTree>
    <p:extLst>
      <p:ext uri="{BB962C8B-B14F-4D97-AF65-F5344CB8AC3E}">
        <p14:creationId xmlns:p14="http://schemas.microsoft.com/office/powerpoint/2010/main" val="2516657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p:txBody>
          <a:bodyPr/>
          <a:lstStyle/>
          <a:p>
            <a:r>
              <a:rPr lang="fr-BE"/>
              <a:t>Les inspections B – quelques exemples</a:t>
            </a:r>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738909" y="1417639"/>
            <a:ext cx="10490827" cy="4303799"/>
          </a:xfrm>
        </p:spPr>
        <p:txBody>
          <a:bodyPr/>
          <a:lstStyle/>
          <a:p>
            <a:r>
              <a:rPr lang="fr-BE"/>
              <a:t>Auscultation de buses </a:t>
            </a:r>
            <a:r>
              <a:rPr lang="fr-BE" err="1"/>
              <a:t>Armco</a:t>
            </a:r>
            <a:r>
              <a:rPr lang="fr-BE"/>
              <a:t> : corrosion</a:t>
            </a:r>
          </a:p>
          <a:p>
            <a:endParaRPr lang="fr-BE"/>
          </a:p>
        </p:txBody>
      </p:sp>
      <p:pic>
        <p:nvPicPr>
          <p:cNvPr id="8" name="Image 7" descr="img_0024.jpg">
            <a:extLst>
              <a:ext uri="{FF2B5EF4-FFF2-40B4-BE49-F238E27FC236}">
                <a16:creationId xmlns:a16="http://schemas.microsoft.com/office/drawing/2014/main" id="{2F2DFB65-94EB-4C53-BB67-02B42579F7B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97283" y="3112297"/>
            <a:ext cx="3350419" cy="25134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 6">
            <a:extLst>
              <a:ext uri="{FF2B5EF4-FFF2-40B4-BE49-F238E27FC236}">
                <a16:creationId xmlns:a16="http://schemas.microsoft.com/office/drawing/2014/main" id="{D9773FE9-D022-4CEC-810D-55B88ED175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2264" y="2105891"/>
            <a:ext cx="2639863" cy="351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 11" descr="dsc00017.jpg">
            <a:extLst>
              <a:ext uri="{FF2B5EF4-FFF2-40B4-BE49-F238E27FC236}">
                <a16:creationId xmlns:a16="http://schemas.microsoft.com/office/drawing/2014/main" id="{44DC2F4C-6B0F-40A4-9B1E-3FCA374B874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7675420" y="3590367"/>
            <a:ext cx="4102484" cy="2035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66310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p:txBody>
          <a:bodyPr/>
          <a:lstStyle/>
          <a:p>
            <a:r>
              <a:rPr lang="fr-BE"/>
              <a:t>Les inspections B – quelques exemples</a:t>
            </a:r>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738909" y="1417639"/>
            <a:ext cx="10490827" cy="4303799"/>
          </a:xfrm>
        </p:spPr>
        <p:txBody>
          <a:bodyPr/>
          <a:lstStyle/>
          <a:p>
            <a:r>
              <a:rPr lang="fr-BE"/>
              <a:t>Auscultation de buses </a:t>
            </a:r>
            <a:r>
              <a:rPr lang="fr-BE" err="1"/>
              <a:t>Armco</a:t>
            </a:r>
            <a:r>
              <a:rPr lang="fr-BE"/>
              <a:t> : déformations</a:t>
            </a:r>
          </a:p>
          <a:p>
            <a:endParaRPr lang="fr-BE"/>
          </a:p>
        </p:txBody>
      </p:sp>
      <p:pic>
        <p:nvPicPr>
          <p:cNvPr id="11" name="Image 10">
            <a:extLst>
              <a:ext uri="{FF2B5EF4-FFF2-40B4-BE49-F238E27FC236}">
                <a16:creationId xmlns:a16="http://schemas.microsoft.com/office/drawing/2014/main" id="{5004D841-9138-4143-B27A-A0B89A3783EB}"/>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626390" y="2342845"/>
            <a:ext cx="4359564" cy="32553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Image 1">
            <a:extLst>
              <a:ext uri="{FF2B5EF4-FFF2-40B4-BE49-F238E27FC236}">
                <a16:creationId xmlns:a16="http://schemas.microsoft.com/office/drawing/2014/main" id="{0172674A-17AB-4096-BF2E-C4622F8307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0066" y="2000975"/>
            <a:ext cx="5622189" cy="41232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8099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p:txBody>
          <a:bodyPr/>
          <a:lstStyle/>
          <a:p>
            <a:r>
              <a:rPr lang="fr-BE"/>
              <a:t>Les inspections B – quelques exemples</a:t>
            </a:r>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738909" y="1417639"/>
            <a:ext cx="10490827" cy="4303799"/>
          </a:xfrm>
        </p:spPr>
        <p:txBody>
          <a:bodyPr/>
          <a:lstStyle/>
          <a:p>
            <a:r>
              <a:rPr lang="fr-BE"/>
              <a:t>Réhabilitation de buses </a:t>
            </a:r>
            <a:r>
              <a:rPr lang="fr-BE" err="1"/>
              <a:t>Armco</a:t>
            </a:r>
            <a:endParaRPr lang="fr-BE"/>
          </a:p>
          <a:p>
            <a:endParaRPr lang="fr-BE"/>
          </a:p>
        </p:txBody>
      </p:sp>
      <p:pic>
        <p:nvPicPr>
          <p:cNvPr id="11" name="Image 10" descr="Une image contenant extérieur, herbe, terrain, personne&#10;&#10;Description générée automatiquement">
            <a:extLst>
              <a:ext uri="{FF2B5EF4-FFF2-40B4-BE49-F238E27FC236}">
                <a16:creationId xmlns:a16="http://schemas.microsoft.com/office/drawing/2014/main" id="{90B2E050-DA15-43E4-A261-38AC5B82710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7578" y="2374949"/>
            <a:ext cx="4144799" cy="35421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Espace réservé du contenu 3" descr="IMG_20180927_104529.jpg">
            <a:extLst>
              <a:ext uri="{FF2B5EF4-FFF2-40B4-BE49-F238E27FC236}">
                <a16:creationId xmlns:a16="http://schemas.microsoft.com/office/drawing/2014/main" id="{341C8B48-FC76-4587-9F5B-580EC5331F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113" y="2570565"/>
            <a:ext cx="3771428" cy="41706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Image 1">
            <a:extLst>
              <a:ext uri="{FF2B5EF4-FFF2-40B4-BE49-F238E27FC236}">
                <a16:creationId xmlns:a16="http://schemas.microsoft.com/office/drawing/2014/main" id="{684A7E5A-697E-4915-AAB6-4AE3BA542B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11415" y="1232450"/>
            <a:ext cx="2642297" cy="48802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1617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p:txBody>
          <a:bodyPr/>
          <a:lstStyle/>
          <a:p>
            <a:r>
              <a:rPr lang="fr-BE"/>
              <a:t>Les inspections B – quelques exemples</a:t>
            </a:r>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738909" y="1417639"/>
            <a:ext cx="10490827" cy="4303799"/>
          </a:xfrm>
        </p:spPr>
        <p:txBody>
          <a:bodyPr/>
          <a:lstStyle/>
          <a:p>
            <a:r>
              <a:rPr lang="fr-BE"/>
              <a:t>Examen sur dalles de tablier</a:t>
            </a:r>
          </a:p>
          <a:p>
            <a:pPr marL="0" indent="0">
              <a:buNone/>
            </a:pPr>
            <a:endParaRPr lang="fr-BE"/>
          </a:p>
        </p:txBody>
      </p:sp>
      <p:pic>
        <p:nvPicPr>
          <p:cNvPr id="7" name="Image 6" descr="Une image contenant extérieur, terrain, route, passage&#10;&#10;Description générée automatiquement">
            <a:extLst>
              <a:ext uri="{FF2B5EF4-FFF2-40B4-BE49-F238E27FC236}">
                <a16:creationId xmlns:a16="http://schemas.microsoft.com/office/drawing/2014/main" id="{133C5669-11B8-479B-9A74-95BE9B489C8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2"/>
          <a:stretch/>
        </p:blipFill>
        <p:spPr>
          <a:xfrm>
            <a:off x="980876" y="2114231"/>
            <a:ext cx="5017688" cy="3523765"/>
          </a:xfrm>
          <a:prstGeom prst="rect">
            <a:avLst/>
          </a:prstGeom>
        </p:spPr>
      </p:pic>
      <p:pic>
        <p:nvPicPr>
          <p:cNvPr id="10" name="Picture 4">
            <a:extLst>
              <a:ext uri="{FF2B5EF4-FFF2-40B4-BE49-F238E27FC236}">
                <a16:creationId xmlns:a16="http://schemas.microsoft.com/office/drawing/2014/main" id="{0640A138-B824-4B73-8481-A6C9308A7746}"/>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a:xfrm>
            <a:off x="6270646" y="2095759"/>
            <a:ext cx="5088885" cy="35237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53197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F22CE0-309F-4CAD-87F6-2FF2D2F71D71}"/>
              </a:ext>
            </a:extLst>
          </p:cNvPr>
          <p:cNvSpPr/>
          <p:nvPr/>
        </p:nvSpPr>
        <p:spPr>
          <a:xfrm>
            <a:off x="32344" y="5440361"/>
            <a:ext cx="12159656" cy="14240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738909" y="1417639"/>
            <a:ext cx="10490827" cy="4303799"/>
          </a:xfrm>
        </p:spPr>
        <p:txBody>
          <a:bodyPr/>
          <a:lstStyle/>
          <a:p>
            <a:r>
              <a:rPr lang="fr-BE" dirty="0"/>
              <a:t>Examen sur dalles de tablier</a:t>
            </a:r>
          </a:p>
          <a:p>
            <a:pPr marL="0" indent="0">
              <a:buNone/>
            </a:pPr>
            <a:endParaRPr lang="fr-BE" dirty="0"/>
          </a:p>
        </p:txBody>
      </p:sp>
      <p:pic>
        <p:nvPicPr>
          <p:cNvPr id="8" name="Image 7">
            <a:extLst>
              <a:ext uri="{FF2B5EF4-FFF2-40B4-BE49-F238E27FC236}">
                <a16:creationId xmlns:a16="http://schemas.microsoft.com/office/drawing/2014/main" id="{32375E82-59D4-4218-95E8-1E736F9A85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rot="5400000">
            <a:off x="6770572" y="1417633"/>
            <a:ext cx="6024393" cy="4307064"/>
          </a:xfrm>
          <a:prstGeom prst="rect">
            <a:avLst/>
          </a:prstGeom>
        </p:spPr>
      </p:pic>
      <p:pic>
        <p:nvPicPr>
          <p:cNvPr id="9" name="Image 8">
            <a:extLst>
              <a:ext uri="{FF2B5EF4-FFF2-40B4-BE49-F238E27FC236}">
                <a16:creationId xmlns:a16="http://schemas.microsoft.com/office/drawing/2014/main" id="{D099C85F-6EC5-404C-8090-E3F4B19CBDA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1452453" y="2047919"/>
            <a:ext cx="4615840" cy="4761097"/>
          </a:xfrm>
          <a:prstGeom prst="rect">
            <a:avLst/>
          </a:prstGeom>
        </p:spPr>
      </p:pic>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p:txBody>
          <a:bodyPr/>
          <a:lstStyle/>
          <a:p>
            <a:r>
              <a:rPr lang="fr-BE" dirty="0"/>
              <a:t>Les inspections B – quelques exemples</a:t>
            </a:r>
          </a:p>
        </p:txBody>
      </p:sp>
    </p:spTree>
    <p:extLst>
      <p:ext uri="{BB962C8B-B14F-4D97-AF65-F5344CB8AC3E}">
        <p14:creationId xmlns:p14="http://schemas.microsoft.com/office/powerpoint/2010/main" val="2544688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p:txBody>
          <a:bodyPr/>
          <a:lstStyle/>
          <a:p>
            <a:r>
              <a:rPr lang="fr-BE"/>
              <a:t>Les inspections B – quelques exemples</a:t>
            </a:r>
          </a:p>
        </p:txBody>
      </p:sp>
      <p:sp>
        <p:nvSpPr>
          <p:cNvPr id="14" name="Rectangle 13">
            <a:extLst>
              <a:ext uri="{FF2B5EF4-FFF2-40B4-BE49-F238E27FC236}">
                <a16:creationId xmlns:a16="http://schemas.microsoft.com/office/drawing/2014/main" id="{E0A55CA8-4948-42C2-870D-DFA95171C711}"/>
              </a:ext>
            </a:extLst>
          </p:cNvPr>
          <p:cNvSpPr/>
          <p:nvPr/>
        </p:nvSpPr>
        <p:spPr>
          <a:xfrm>
            <a:off x="32344" y="5440361"/>
            <a:ext cx="12159656" cy="14240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738910" y="1417639"/>
            <a:ext cx="7924800" cy="4303799"/>
          </a:xfrm>
        </p:spPr>
        <p:txBody>
          <a:bodyPr/>
          <a:lstStyle/>
          <a:p>
            <a:r>
              <a:rPr lang="fr-BE" dirty="0"/>
              <a:t>Diagnostic de réactions secondaires </a:t>
            </a:r>
            <a:r>
              <a:rPr lang="fr-BE" sz="2400" dirty="0"/>
              <a:t>(RAG, RAS, pourrissement de dalles)</a:t>
            </a:r>
          </a:p>
          <a:p>
            <a:endParaRPr lang="fr-BE" dirty="0"/>
          </a:p>
        </p:txBody>
      </p:sp>
      <p:grpSp>
        <p:nvGrpSpPr>
          <p:cNvPr id="4" name="Group 14">
            <a:extLst>
              <a:ext uri="{FF2B5EF4-FFF2-40B4-BE49-F238E27FC236}">
                <a16:creationId xmlns:a16="http://schemas.microsoft.com/office/drawing/2014/main" id="{52710F1C-B5E6-4D0C-BCA5-DD9705695F44}"/>
              </a:ext>
            </a:extLst>
          </p:cNvPr>
          <p:cNvGrpSpPr>
            <a:grpSpLocks/>
          </p:cNvGrpSpPr>
          <p:nvPr/>
        </p:nvGrpSpPr>
        <p:grpSpPr bwMode="auto">
          <a:xfrm>
            <a:off x="174194" y="2777060"/>
            <a:ext cx="2951209" cy="3831907"/>
            <a:chOff x="385" y="436"/>
            <a:chExt cx="2177" cy="3172"/>
          </a:xfrm>
        </p:grpSpPr>
        <p:pic>
          <p:nvPicPr>
            <p:cNvPr id="7" name="Picture 10" descr="photo 52">
              <a:extLst>
                <a:ext uri="{FF2B5EF4-FFF2-40B4-BE49-F238E27FC236}">
                  <a16:creationId xmlns:a16="http://schemas.microsoft.com/office/drawing/2014/main" id="{75B56B40-9FC3-4C4A-A0F4-1465987C6BDB}"/>
                </a:ext>
              </a:extLst>
            </p:cNvPr>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385" y="436"/>
              <a:ext cx="2177" cy="2845"/>
            </a:xfrm>
            <a:prstGeom prst="rect">
              <a:avLst/>
            </a:prstGeom>
            <a:noFill/>
          </p:spPr>
        </p:pic>
        <p:sp>
          <p:nvSpPr>
            <p:cNvPr id="8" name="Text Box 13">
              <a:extLst>
                <a:ext uri="{FF2B5EF4-FFF2-40B4-BE49-F238E27FC236}">
                  <a16:creationId xmlns:a16="http://schemas.microsoft.com/office/drawing/2014/main" id="{296B250A-F76D-4D3F-B55C-6190322A60F0}"/>
                </a:ext>
              </a:extLst>
            </p:cNvPr>
            <p:cNvSpPr txBox="1">
              <a:spLocks noChangeArrowheads="1"/>
            </p:cNvSpPr>
            <p:nvPr/>
          </p:nvSpPr>
          <p:spPr bwMode="auto">
            <a:xfrm>
              <a:off x="458" y="3294"/>
              <a:ext cx="2070" cy="314"/>
            </a:xfrm>
            <a:prstGeom prst="rect">
              <a:avLst/>
            </a:prstGeom>
            <a:noFill/>
            <a:ln w="9525">
              <a:noFill/>
              <a:miter lim="800000"/>
              <a:headEnd/>
              <a:tailEnd/>
            </a:ln>
            <a:effectLst/>
          </p:spPr>
          <p:txBody>
            <a:bodyPr wrap="square">
              <a:spAutoFit/>
            </a:bodyPr>
            <a:lstStyle/>
            <a:p>
              <a:pPr>
                <a:spcBef>
                  <a:spcPct val="50000"/>
                </a:spcBef>
              </a:pPr>
              <a:r>
                <a:rPr lang="fr-BE" sz="1867" dirty="0"/>
                <a:t>Microscope électronique </a:t>
              </a:r>
            </a:p>
          </p:txBody>
        </p:sp>
      </p:grpSp>
      <p:grpSp>
        <p:nvGrpSpPr>
          <p:cNvPr id="9" name="Group 19">
            <a:extLst>
              <a:ext uri="{FF2B5EF4-FFF2-40B4-BE49-F238E27FC236}">
                <a16:creationId xmlns:a16="http://schemas.microsoft.com/office/drawing/2014/main" id="{4490735A-7911-45DF-93D6-E3D75258FCCA}"/>
              </a:ext>
            </a:extLst>
          </p:cNvPr>
          <p:cNvGrpSpPr>
            <a:grpSpLocks/>
          </p:cNvGrpSpPr>
          <p:nvPr/>
        </p:nvGrpSpPr>
        <p:grpSpPr bwMode="auto">
          <a:xfrm>
            <a:off x="3690119" y="2777060"/>
            <a:ext cx="3862494" cy="3702975"/>
            <a:chOff x="3470" y="391"/>
            <a:chExt cx="2087" cy="3051"/>
          </a:xfrm>
        </p:grpSpPr>
        <p:pic>
          <p:nvPicPr>
            <p:cNvPr id="10" name="Picture 11" descr="photo 51">
              <a:extLst>
                <a:ext uri="{FF2B5EF4-FFF2-40B4-BE49-F238E27FC236}">
                  <a16:creationId xmlns:a16="http://schemas.microsoft.com/office/drawing/2014/main" id="{1C92E545-DBA8-4643-A8D2-62D633029AA4}"/>
                </a:ext>
              </a:extLst>
            </p:cNvPr>
            <p:cNvPicPr>
              <a:picLocks noChangeAspect="1" noChangeArrowheads="1"/>
            </p:cNvPicPr>
            <p:nvPr/>
          </p:nvPicPr>
          <p:blipFill>
            <a:blip r:embed="rId3" cstate="screen">
              <a:lum contrast="6000"/>
            </a:blip>
            <a:srcRect/>
            <a:stretch>
              <a:fillRect/>
            </a:stretch>
          </p:blipFill>
          <p:spPr bwMode="auto">
            <a:xfrm>
              <a:off x="3470" y="391"/>
              <a:ext cx="2087" cy="2832"/>
            </a:xfrm>
            <a:prstGeom prst="rect">
              <a:avLst/>
            </a:prstGeom>
            <a:noFill/>
          </p:spPr>
        </p:pic>
        <p:sp>
          <p:nvSpPr>
            <p:cNvPr id="11" name="Text Box 18">
              <a:extLst>
                <a:ext uri="{FF2B5EF4-FFF2-40B4-BE49-F238E27FC236}">
                  <a16:creationId xmlns:a16="http://schemas.microsoft.com/office/drawing/2014/main" id="{0D6433E8-83A2-44AA-8B40-5C5A140F5E5D}"/>
                </a:ext>
              </a:extLst>
            </p:cNvPr>
            <p:cNvSpPr txBox="1">
              <a:spLocks noChangeArrowheads="1"/>
            </p:cNvSpPr>
            <p:nvPr/>
          </p:nvSpPr>
          <p:spPr bwMode="auto">
            <a:xfrm>
              <a:off x="4195" y="3203"/>
              <a:ext cx="771" cy="239"/>
            </a:xfrm>
            <a:prstGeom prst="rect">
              <a:avLst/>
            </a:prstGeom>
            <a:noFill/>
            <a:ln w="9525">
              <a:noFill/>
              <a:miter lim="800000"/>
              <a:headEnd/>
              <a:tailEnd/>
            </a:ln>
            <a:effectLst/>
          </p:spPr>
          <p:txBody>
            <a:bodyPr>
              <a:spAutoFit/>
            </a:bodyPr>
            <a:lstStyle/>
            <a:p>
              <a:pPr>
                <a:spcBef>
                  <a:spcPct val="50000"/>
                </a:spcBef>
              </a:pPr>
              <a:r>
                <a:rPr lang="fr-BE" sz="1867" dirty="0"/>
                <a:t>Lame mince</a:t>
              </a:r>
            </a:p>
          </p:txBody>
        </p:sp>
      </p:grpSp>
      <p:pic>
        <p:nvPicPr>
          <p:cNvPr id="12" name="Image 11" descr="IMG_8167.JPG">
            <a:extLst>
              <a:ext uri="{FF2B5EF4-FFF2-40B4-BE49-F238E27FC236}">
                <a16:creationId xmlns:a16="http://schemas.microsoft.com/office/drawing/2014/main" id="{CD88CAD5-26AC-45EB-AED9-317C5611FCE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82078" y="1984580"/>
            <a:ext cx="2871013" cy="215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dsc00053">
            <a:extLst>
              <a:ext uri="{FF2B5EF4-FFF2-40B4-BE49-F238E27FC236}">
                <a16:creationId xmlns:a16="http://schemas.microsoft.com/office/drawing/2014/main" id="{D6887A9F-5C83-4423-9E35-3F23A89A9CF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a:xfrm>
            <a:off x="8316567" y="4204895"/>
            <a:ext cx="3477883" cy="1985068"/>
          </a:xfrm>
          <a:prstGeom prst="rect">
            <a:avLst/>
          </a:prstGeom>
          <a:noFill/>
        </p:spPr>
      </p:pic>
    </p:spTree>
    <p:extLst>
      <p:ext uri="{BB962C8B-B14F-4D97-AF65-F5344CB8AC3E}">
        <p14:creationId xmlns:p14="http://schemas.microsoft.com/office/powerpoint/2010/main" val="611698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p:txBody>
          <a:bodyPr/>
          <a:lstStyle/>
          <a:p>
            <a:r>
              <a:rPr lang="fr-BE"/>
              <a:t>Les inspections B – quelques exemples</a:t>
            </a:r>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738909" y="1417639"/>
            <a:ext cx="10490827" cy="4303799"/>
          </a:xfrm>
        </p:spPr>
        <p:txBody>
          <a:bodyPr/>
          <a:lstStyle/>
          <a:p>
            <a:r>
              <a:rPr lang="fr-BE"/>
              <a:t>Stabilité de murs de soutènement</a:t>
            </a:r>
          </a:p>
          <a:p>
            <a:endParaRPr lang="fr-BE"/>
          </a:p>
        </p:txBody>
      </p:sp>
      <p:pic>
        <p:nvPicPr>
          <p:cNvPr id="4" name="Picture 2">
            <a:extLst>
              <a:ext uri="{FF2B5EF4-FFF2-40B4-BE49-F238E27FC236}">
                <a16:creationId xmlns:a16="http://schemas.microsoft.com/office/drawing/2014/main" id="{7A4A0FC6-78ED-4995-9D19-C8E142E36FAA}"/>
              </a:ext>
            </a:extLst>
          </p:cNvPr>
          <p:cNvPicPr>
            <a:picLocks noChangeAspect="1" noChangeArrowheads="1"/>
          </p:cNvPicPr>
          <p:nvPr/>
        </p:nvPicPr>
        <p:blipFill>
          <a:blip r:embed="rId2" cstate="email"/>
          <a:srcRect/>
          <a:stretch>
            <a:fillRect/>
          </a:stretch>
        </p:blipFill>
        <p:spPr bwMode="auto">
          <a:xfrm>
            <a:off x="119455" y="2090184"/>
            <a:ext cx="10570324" cy="2343271"/>
          </a:xfrm>
          <a:prstGeom prst="rect">
            <a:avLst/>
          </a:prstGeom>
          <a:noFill/>
          <a:ln w="9525">
            <a:noFill/>
            <a:miter lim="800000"/>
            <a:headEnd/>
            <a:tailEnd/>
          </a:ln>
          <a:effectLst/>
        </p:spPr>
      </p:pic>
      <p:pic>
        <p:nvPicPr>
          <p:cNvPr id="7" name="Picture 2">
            <a:extLst>
              <a:ext uri="{FF2B5EF4-FFF2-40B4-BE49-F238E27FC236}">
                <a16:creationId xmlns:a16="http://schemas.microsoft.com/office/drawing/2014/main" id="{33189F37-A39E-4C6E-AC3A-B47D24880B6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1754" y="4673600"/>
            <a:ext cx="10642887" cy="2087419"/>
          </a:xfrm>
          <a:prstGeom prst="rect">
            <a:avLst/>
          </a:prstGeom>
          <a:noFill/>
          <a:ln w="9525">
            <a:noFill/>
            <a:miter lim="800000"/>
            <a:headEnd/>
            <a:tailEnd/>
          </a:ln>
          <a:effectLst/>
        </p:spPr>
      </p:pic>
    </p:spTree>
    <p:extLst>
      <p:ext uri="{BB962C8B-B14F-4D97-AF65-F5344CB8AC3E}">
        <p14:creationId xmlns:p14="http://schemas.microsoft.com/office/powerpoint/2010/main" val="2212695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DFA5BC-9781-44DC-8FCA-84D5C86DFC09}"/>
              </a:ext>
            </a:extLst>
          </p:cNvPr>
          <p:cNvSpPr>
            <a:spLocks noGrp="1"/>
          </p:cNvSpPr>
          <p:nvPr>
            <p:ph type="title"/>
          </p:nvPr>
        </p:nvSpPr>
        <p:spPr/>
        <p:txBody>
          <a:bodyPr/>
          <a:lstStyle/>
          <a:p>
            <a:r>
              <a:rPr lang="fr-BE"/>
              <a:t>Les inspections B – quelques exemples</a:t>
            </a:r>
          </a:p>
        </p:txBody>
      </p:sp>
      <p:sp>
        <p:nvSpPr>
          <p:cNvPr id="6" name="Espace réservé du contenu 5">
            <a:extLst>
              <a:ext uri="{FF2B5EF4-FFF2-40B4-BE49-F238E27FC236}">
                <a16:creationId xmlns:a16="http://schemas.microsoft.com/office/drawing/2014/main" id="{B3213585-EE88-479D-A8F6-7481618ACB9E}"/>
              </a:ext>
            </a:extLst>
          </p:cNvPr>
          <p:cNvSpPr>
            <a:spLocks noGrp="1"/>
          </p:cNvSpPr>
          <p:nvPr>
            <p:ph idx="1"/>
          </p:nvPr>
        </p:nvSpPr>
        <p:spPr>
          <a:xfrm>
            <a:off x="738909" y="1417639"/>
            <a:ext cx="10490827" cy="4303799"/>
          </a:xfrm>
        </p:spPr>
        <p:txBody>
          <a:bodyPr/>
          <a:lstStyle/>
          <a:p>
            <a:r>
              <a:rPr lang="fr-BE"/>
              <a:t>Relevés géométriques par scanner ou photogrammétrie</a:t>
            </a:r>
          </a:p>
          <a:p>
            <a:endParaRPr lang="fr-BE"/>
          </a:p>
        </p:txBody>
      </p:sp>
      <p:pic>
        <p:nvPicPr>
          <p:cNvPr id="7" name="Picture 3">
            <a:extLst>
              <a:ext uri="{FF2B5EF4-FFF2-40B4-BE49-F238E27FC236}">
                <a16:creationId xmlns:a16="http://schemas.microsoft.com/office/drawing/2014/main" id="{43226245-C7B4-456C-AAD9-5E7DB7DDB02D}"/>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r="6576"/>
          <a:stretch>
            <a:fillRect/>
          </a:stretch>
        </p:blipFill>
        <p:spPr bwMode="auto">
          <a:xfrm>
            <a:off x="8491983" y="2011022"/>
            <a:ext cx="3145277" cy="2120234"/>
          </a:xfrm>
          <a:prstGeom prst="rect">
            <a:avLst/>
          </a:prstGeom>
          <a:ln>
            <a:noFill/>
          </a:ln>
          <a:effectLst>
            <a:outerShdw blurRad="292100" dist="139700" dir="2700000" algn="tl" rotWithShape="0">
              <a:srgbClr val="333333">
                <a:alpha val="65000"/>
              </a:srgbClr>
            </a:outerShdw>
          </a:effectLst>
        </p:spPr>
      </p:pic>
      <p:pic>
        <p:nvPicPr>
          <p:cNvPr id="4" name="Picture 2">
            <a:extLst>
              <a:ext uri="{FF2B5EF4-FFF2-40B4-BE49-F238E27FC236}">
                <a16:creationId xmlns:a16="http://schemas.microsoft.com/office/drawing/2014/main" id="{7657B1EA-2FB4-47BE-A6A0-D6BD129AD4A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1" y="2673704"/>
            <a:ext cx="7843101" cy="4178871"/>
          </a:xfrm>
          <a:prstGeom prst="rect">
            <a:avLst/>
          </a:prstGeom>
          <a:ln>
            <a:noFill/>
          </a:ln>
          <a:effectLst>
            <a:outerShdw blurRad="292100" dist="139700" dir="2700000" algn="tl" rotWithShape="0">
              <a:srgbClr val="333333">
                <a:alpha val="65000"/>
              </a:srgbClr>
            </a:outerShdw>
          </a:effectLst>
        </p:spPr>
      </p:pic>
      <p:pic>
        <p:nvPicPr>
          <p:cNvPr id="8" name="Picture 6">
            <a:extLst>
              <a:ext uri="{FF2B5EF4-FFF2-40B4-BE49-F238E27FC236}">
                <a16:creationId xmlns:a16="http://schemas.microsoft.com/office/drawing/2014/main" id="{E366D4AF-C9EB-4EA1-A963-7E8B756919AB}"/>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artisticCement/>
                    </a14:imgEffect>
                  </a14:imgLayer>
                </a14:imgProps>
              </a:ext>
              <a:ext uri="{28A0092B-C50C-407E-A947-70E740481C1C}">
                <a14:useLocalDpi xmlns:a14="http://schemas.microsoft.com/office/drawing/2010/main"/>
              </a:ext>
            </a:extLst>
          </a:blip>
          <a:srcRect/>
          <a:stretch>
            <a:fillRect/>
          </a:stretch>
        </p:blipFill>
        <p:spPr bwMode="auto">
          <a:xfrm>
            <a:off x="6991927" y="4341893"/>
            <a:ext cx="5200073" cy="2510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5438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3B614D-087C-4DEB-8883-A6AC2A98D440}"/>
              </a:ext>
            </a:extLst>
          </p:cNvPr>
          <p:cNvSpPr>
            <a:spLocks noGrp="1"/>
          </p:cNvSpPr>
          <p:nvPr>
            <p:ph type="title"/>
          </p:nvPr>
        </p:nvSpPr>
        <p:spPr/>
        <p:txBody>
          <a:bodyPr/>
          <a:lstStyle/>
          <a:p>
            <a:r>
              <a:rPr lang="fr-BE"/>
              <a:t>Missions de la direction</a:t>
            </a:r>
          </a:p>
        </p:txBody>
      </p:sp>
      <p:graphicFrame>
        <p:nvGraphicFramePr>
          <p:cNvPr id="4" name="Tableau 4">
            <a:extLst>
              <a:ext uri="{FF2B5EF4-FFF2-40B4-BE49-F238E27FC236}">
                <a16:creationId xmlns:a16="http://schemas.microsoft.com/office/drawing/2014/main" id="{B65B7C4F-97B0-4FB2-AB64-361140193C50}"/>
              </a:ext>
            </a:extLst>
          </p:cNvPr>
          <p:cNvGraphicFramePr>
            <a:graphicFrameLocks noGrp="1"/>
          </p:cNvGraphicFramePr>
          <p:nvPr>
            <p:extLst>
              <p:ext uri="{D42A27DB-BD31-4B8C-83A1-F6EECF244321}">
                <p14:modId xmlns:p14="http://schemas.microsoft.com/office/powerpoint/2010/main" val="2731440959"/>
              </p:ext>
            </p:extLst>
          </p:nvPr>
        </p:nvGraphicFramePr>
        <p:xfrm>
          <a:off x="1131454" y="1417639"/>
          <a:ext cx="9929091" cy="4184072"/>
        </p:xfrm>
        <a:graphic>
          <a:graphicData uri="http://schemas.openxmlformats.org/drawingml/2006/table">
            <a:tbl>
              <a:tblPr bandRow="1">
                <a:tableStyleId>{9D7B26C5-4107-4FEC-AEDC-1716B250A1EF}</a:tableStyleId>
              </a:tblPr>
              <a:tblGrid>
                <a:gridCol w="859114">
                  <a:extLst>
                    <a:ext uri="{9D8B030D-6E8A-4147-A177-3AD203B41FA5}">
                      <a16:colId xmlns:a16="http://schemas.microsoft.com/office/drawing/2014/main" val="1034943228"/>
                    </a:ext>
                  </a:extLst>
                </a:gridCol>
                <a:gridCol w="9069977">
                  <a:extLst>
                    <a:ext uri="{9D8B030D-6E8A-4147-A177-3AD203B41FA5}">
                      <a16:colId xmlns:a16="http://schemas.microsoft.com/office/drawing/2014/main" val="4176429790"/>
                    </a:ext>
                  </a:extLst>
                </a:gridCol>
              </a:tblGrid>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1.</a:t>
                      </a:r>
                    </a:p>
                  </a:txBody>
                  <a:tcPr anchor="ctr">
                    <a:no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Organiser la politique de gestion des ponts</a:t>
                      </a:r>
                    </a:p>
                  </a:txBody>
                  <a:tcPr anchor="ctr">
                    <a:noFill/>
                  </a:tcPr>
                </a:tc>
                <a:extLst>
                  <a:ext uri="{0D108BD9-81ED-4DB2-BD59-A6C34878D82A}">
                    <a16:rowId xmlns:a16="http://schemas.microsoft.com/office/drawing/2014/main" val="3973288217"/>
                  </a:ext>
                </a:extLst>
              </a:tr>
              <a:tr h="2301239">
                <a:tc>
                  <a:txBody>
                    <a:bodyPr/>
                    <a:lstStyle/>
                    <a:p>
                      <a:pPr marL="0" lvl="0" indent="0">
                        <a:buFont typeface="Wingdings" panose="05000000000000000000" pitchFamily="2" charset="2"/>
                        <a:buNone/>
                      </a:pPr>
                      <a:r>
                        <a:rPr lang="fr-BE" sz="2400" kern="1200" dirty="0">
                          <a:solidFill>
                            <a:schemeClr val="dk1"/>
                          </a:solidFill>
                        </a:rPr>
                        <a:t>2.</a:t>
                      </a:r>
                      <a:endParaRPr lang="fr-BE" sz="2400" kern="1200" dirty="0">
                        <a:solidFill>
                          <a:schemeClr val="dk1"/>
                        </a:solidFill>
                        <a:latin typeface="+mn-lt"/>
                        <a:ea typeface="+mn-ea"/>
                        <a:cs typeface="+mn-cs"/>
                      </a:endParaRPr>
                    </a:p>
                  </a:txBody>
                  <a:tcPr anchor="ctr">
                    <a:solidFill>
                      <a:srgbClr val="FF0000">
                        <a:alpha val="20000"/>
                      </a:srgbClr>
                    </a:solidFill>
                  </a:tcPr>
                </a:tc>
                <a:tc>
                  <a:txBody>
                    <a:bodyPr/>
                    <a:lstStyle/>
                    <a:p>
                      <a:pPr marL="0" indent="0">
                        <a:buFont typeface="+mj-lt"/>
                        <a:buNone/>
                      </a:pPr>
                      <a:r>
                        <a:rPr lang="fr-BE" dirty="0"/>
                        <a:t>Réaliser des expertises techniques</a:t>
                      </a:r>
                    </a:p>
                    <a:p>
                      <a:pPr marL="895335" lvl="1" indent="-285750" algn="l" defTabSz="609585" rtl="0" eaLnBrk="1" latinLnBrk="0" hangingPunct="1">
                        <a:buFont typeface="Wingdings" panose="05000000000000000000" pitchFamily="2" charset="2"/>
                        <a:buChar char="q"/>
                      </a:pPr>
                      <a:r>
                        <a:rPr lang="fr-BE" sz="1600" u="none" kern="1200" dirty="0">
                          <a:solidFill>
                            <a:schemeClr val="tx1"/>
                          </a:solidFill>
                          <a:latin typeface="+mn-lt"/>
                          <a:ea typeface="+mn-ea"/>
                          <a:cs typeface="+mn-cs"/>
                        </a:rPr>
                        <a:t> Inspections B                                                 </a:t>
                      </a:r>
                    </a:p>
                    <a:p>
                      <a:pPr marL="895335" lvl="1" indent="-285750">
                        <a:buFont typeface="Wingdings" panose="05000000000000000000" pitchFamily="2" charset="2"/>
                        <a:buChar char="q"/>
                      </a:pPr>
                      <a:r>
                        <a:rPr lang="fr-BE" sz="1600" dirty="0">
                          <a:highlight>
                            <a:srgbClr val="000000"/>
                          </a:highlight>
                        </a:rPr>
                        <a:t> </a:t>
                      </a:r>
                      <a:r>
                        <a:rPr lang="fr-BE" sz="1600" dirty="0">
                          <a:solidFill>
                            <a:schemeClr val="bg1"/>
                          </a:solidFill>
                          <a:highlight>
                            <a:srgbClr val="000000"/>
                          </a:highlight>
                        </a:rPr>
                        <a:t>Assistance technique                                   </a:t>
                      </a:r>
                      <a:r>
                        <a:rPr lang="fr-BE" sz="1600" dirty="0">
                          <a:highlight>
                            <a:srgbClr val="000000"/>
                          </a:highlight>
                        </a:rPr>
                        <a:t>.</a:t>
                      </a:r>
                    </a:p>
                    <a:p>
                      <a:pPr marL="895335" lvl="1" indent="-285750">
                        <a:buFont typeface="Wingdings" panose="05000000000000000000" pitchFamily="2" charset="2"/>
                        <a:buChar char="q"/>
                      </a:pPr>
                      <a:r>
                        <a:rPr lang="fr-BE" sz="1600" dirty="0"/>
                        <a:t>Instrumentation</a:t>
                      </a:r>
                    </a:p>
                    <a:p>
                      <a:pPr marL="895335" lvl="1" indent="-285750">
                        <a:buFont typeface="Wingdings" panose="05000000000000000000" pitchFamily="2" charset="2"/>
                        <a:buChar char="q"/>
                      </a:pPr>
                      <a:r>
                        <a:rPr lang="fr-BE" sz="1600" dirty="0"/>
                        <a:t>Essais de pont</a:t>
                      </a:r>
                    </a:p>
                    <a:p>
                      <a:pPr marL="895335" lvl="1" indent="-285750">
                        <a:buFont typeface="Wingdings" panose="05000000000000000000" pitchFamily="2" charset="2"/>
                        <a:buChar char="q"/>
                      </a:pPr>
                      <a:r>
                        <a:rPr lang="fr-BE" sz="1600" dirty="0"/>
                        <a:t>Suivi vibratoire</a:t>
                      </a:r>
                      <a:endParaRPr lang="fr-BE" sz="1600" i="1" dirty="0"/>
                    </a:p>
                  </a:txBody>
                  <a:tcPr anchor="ctr">
                    <a:solidFill>
                      <a:srgbClr val="FF0000">
                        <a:alpha val="20000"/>
                      </a:srgbClr>
                    </a:solidFill>
                  </a:tcPr>
                </a:tc>
                <a:extLst>
                  <a:ext uri="{0D108BD9-81ED-4DB2-BD59-A6C34878D82A}">
                    <a16:rowId xmlns:a16="http://schemas.microsoft.com/office/drawing/2014/main" val="352366466"/>
                  </a:ext>
                </a:extLst>
              </a:tr>
              <a:tr h="627611">
                <a:tc>
                  <a:txBody>
                    <a:bodyPr/>
                    <a:lstStyle/>
                    <a:p>
                      <a:pPr marL="0" indent="0">
                        <a:buFont typeface="+mj-lt"/>
                        <a:buNone/>
                      </a:pPr>
                      <a:r>
                        <a:rPr lang="fr-BE" dirty="0"/>
                        <a:t>3.</a:t>
                      </a:r>
                    </a:p>
                  </a:txBody>
                  <a:tcPr anchor="ctr">
                    <a:solidFill>
                      <a:schemeClr val="bg1">
                        <a:alpha val="20000"/>
                      </a:schemeClr>
                    </a:solidFill>
                  </a:tcPr>
                </a:tc>
                <a:tc>
                  <a:txBody>
                    <a:bodyPr/>
                    <a:lstStyle/>
                    <a:p>
                      <a:pPr marL="0" indent="0">
                        <a:buFont typeface="+mj-lt"/>
                        <a:buNone/>
                      </a:pPr>
                      <a:r>
                        <a:rPr lang="fr-BE" dirty="0"/>
                        <a:t>Mettre en place des formations techniques</a:t>
                      </a:r>
                    </a:p>
                  </a:txBody>
                  <a:tcPr anchor="ctr">
                    <a:solidFill>
                      <a:schemeClr val="bg1">
                        <a:alpha val="20000"/>
                      </a:schemeClr>
                    </a:solidFill>
                  </a:tcPr>
                </a:tc>
                <a:extLst>
                  <a:ext uri="{0D108BD9-81ED-4DB2-BD59-A6C34878D82A}">
                    <a16:rowId xmlns:a16="http://schemas.microsoft.com/office/drawing/2014/main" val="2257918271"/>
                  </a:ext>
                </a:extLst>
              </a:tr>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4.</a:t>
                      </a:r>
                    </a:p>
                  </a:txBody>
                  <a:tcPr anchor="ct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Dynamiser la veille technologique et la R&amp;D</a:t>
                      </a:r>
                    </a:p>
                  </a:txBody>
                  <a:tcPr anchor="ctr"/>
                </a:tc>
                <a:extLst>
                  <a:ext uri="{0D108BD9-81ED-4DB2-BD59-A6C34878D82A}">
                    <a16:rowId xmlns:a16="http://schemas.microsoft.com/office/drawing/2014/main" val="3242049290"/>
                  </a:ext>
                </a:extLst>
              </a:tr>
            </a:tbl>
          </a:graphicData>
        </a:graphic>
      </p:graphicFrame>
    </p:spTree>
    <p:extLst>
      <p:ext uri="{BB962C8B-B14F-4D97-AF65-F5344CB8AC3E}">
        <p14:creationId xmlns:p14="http://schemas.microsoft.com/office/powerpoint/2010/main" val="1950426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4324AA-ABA0-428A-B6C2-64B29A1213F3}"/>
              </a:ext>
            </a:extLst>
          </p:cNvPr>
          <p:cNvSpPr>
            <a:spLocks noGrp="1"/>
          </p:cNvSpPr>
          <p:nvPr>
            <p:ph type="title"/>
          </p:nvPr>
        </p:nvSpPr>
        <p:spPr/>
        <p:txBody>
          <a:bodyPr/>
          <a:lstStyle/>
          <a:p>
            <a:r>
              <a:rPr lang="fr-BE" dirty="0"/>
              <a:t>Assistance technique</a:t>
            </a:r>
          </a:p>
        </p:txBody>
      </p:sp>
      <p:sp>
        <p:nvSpPr>
          <p:cNvPr id="3" name="Espace réservé du contenu 2">
            <a:extLst>
              <a:ext uri="{FF2B5EF4-FFF2-40B4-BE49-F238E27FC236}">
                <a16:creationId xmlns:a16="http://schemas.microsoft.com/office/drawing/2014/main" id="{D5ED04CE-D173-4E75-98B1-736A4E92433B}"/>
              </a:ext>
            </a:extLst>
          </p:cNvPr>
          <p:cNvSpPr>
            <a:spLocks noGrp="1"/>
          </p:cNvSpPr>
          <p:nvPr>
            <p:ph idx="1"/>
          </p:nvPr>
        </p:nvSpPr>
        <p:spPr>
          <a:xfrm>
            <a:off x="738909" y="1961574"/>
            <a:ext cx="10490827" cy="3008744"/>
          </a:xfrm>
        </p:spPr>
        <p:txBody>
          <a:bodyPr>
            <a:normAutofit fontScale="92500" lnSpcReduction="20000"/>
          </a:bodyPr>
          <a:lstStyle/>
          <a:p>
            <a:r>
              <a:rPr lang="fr-BE" sz="2800"/>
              <a:t>Inspection des lignes « </a:t>
            </a:r>
            <a:r>
              <a:rPr lang="fr-BE" sz="2800" err="1"/>
              <a:t>Ravélisables</a:t>
            </a:r>
            <a:r>
              <a:rPr lang="fr-BE" sz="2800"/>
              <a:t> »</a:t>
            </a:r>
          </a:p>
          <a:p>
            <a:pPr marL="0" indent="0">
              <a:buNone/>
            </a:pPr>
            <a:endParaRPr lang="fr-BE" sz="2800"/>
          </a:p>
          <a:p>
            <a:r>
              <a:rPr lang="fr-BE" sz="2800"/>
              <a:t>Gestion des demandes d’inventaires amiante avant travaux</a:t>
            </a:r>
          </a:p>
          <a:p>
            <a:endParaRPr lang="fr-BE" sz="2800"/>
          </a:p>
          <a:p>
            <a:r>
              <a:rPr lang="fr-BE" sz="2800"/>
              <a:t>Gestion des demandes de teneur en plomb dans les peintures</a:t>
            </a:r>
          </a:p>
          <a:p>
            <a:endParaRPr lang="fr-BE" sz="2800"/>
          </a:p>
          <a:p>
            <a:r>
              <a:rPr lang="fr-BE" sz="2800"/>
              <a:t>Fourniture de repères de nivellements (nouveaux ouvrages)</a:t>
            </a:r>
          </a:p>
        </p:txBody>
      </p:sp>
    </p:spTree>
    <p:extLst>
      <p:ext uri="{BB962C8B-B14F-4D97-AF65-F5344CB8AC3E}">
        <p14:creationId xmlns:p14="http://schemas.microsoft.com/office/powerpoint/2010/main" val="3389411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F3F1DA-81FF-4E59-A610-32940A491496}"/>
              </a:ext>
            </a:extLst>
          </p:cNvPr>
          <p:cNvSpPr>
            <a:spLocks noGrp="1"/>
          </p:cNvSpPr>
          <p:nvPr>
            <p:ph type="title"/>
          </p:nvPr>
        </p:nvSpPr>
        <p:spPr/>
        <p:txBody>
          <a:bodyPr/>
          <a:lstStyle/>
          <a:p>
            <a:r>
              <a:rPr lang="fr-BE"/>
              <a:t>1. Gestion des ponts</a:t>
            </a:r>
          </a:p>
        </p:txBody>
      </p:sp>
      <p:sp>
        <p:nvSpPr>
          <p:cNvPr id="3" name="Espace réservé du contenu 2">
            <a:extLst>
              <a:ext uri="{FF2B5EF4-FFF2-40B4-BE49-F238E27FC236}">
                <a16:creationId xmlns:a16="http://schemas.microsoft.com/office/drawing/2014/main" id="{7BC6AC2B-22EC-42A1-9FD6-E1E4782C6D02}"/>
              </a:ext>
            </a:extLst>
          </p:cNvPr>
          <p:cNvSpPr>
            <a:spLocks noGrp="1"/>
          </p:cNvSpPr>
          <p:nvPr>
            <p:ph idx="1"/>
          </p:nvPr>
        </p:nvSpPr>
        <p:spPr>
          <a:xfrm>
            <a:off x="471055" y="1600201"/>
            <a:ext cx="11517745" cy="4303799"/>
          </a:xfrm>
        </p:spPr>
        <p:txBody>
          <a:bodyPr>
            <a:normAutofit fontScale="92500" lnSpcReduction="20000"/>
          </a:bodyPr>
          <a:lstStyle/>
          <a:p>
            <a:pPr lvl="1"/>
            <a:r>
              <a:rPr lang="fr-BE"/>
              <a:t>C.W.G.O.A. (Commission Wallonne de Gestion des Ouvrages d’Art)</a:t>
            </a:r>
          </a:p>
          <a:p>
            <a:pPr lvl="1"/>
            <a:endParaRPr lang="fr-BE"/>
          </a:p>
          <a:p>
            <a:pPr lvl="1"/>
            <a:r>
              <a:rPr lang="fr-BE"/>
              <a:t>G.T.G.R. (Groupe de Travail de Gestion des Réparations)</a:t>
            </a:r>
          </a:p>
          <a:p>
            <a:pPr lvl="1"/>
            <a:endParaRPr lang="fr-BE"/>
          </a:p>
          <a:p>
            <a:pPr lvl="1"/>
            <a:r>
              <a:rPr lang="fr-BE"/>
              <a:t>B.D.O.A. (Base de Données des Ouvrages d’art)</a:t>
            </a:r>
          </a:p>
          <a:p>
            <a:pPr lvl="1"/>
            <a:endParaRPr lang="fr-BE"/>
          </a:p>
          <a:p>
            <a:pPr lvl="1"/>
            <a:r>
              <a:rPr lang="fr-BE"/>
              <a:t>Outils d’inspection A : Bridge Boy – Drone</a:t>
            </a:r>
          </a:p>
          <a:p>
            <a:pPr lvl="1"/>
            <a:endParaRPr lang="fr-BE"/>
          </a:p>
          <a:p>
            <a:pPr lvl="1"/>
            <a:r>
              <a:rPr lang="fr-BE"/>
              <a:t>Gestion des ponts communaux : Projet B.D.O.A. Communes</a:t>
            </a:r>
          </a:p>
          <a:p>
            <a:pPr lvl="1"/>
            <a:endParaRPr lang="fr-BE"/>
          </a:p>
          <a:p>
            <a:pPr lvl="1"/>
            <a:r>
              <a:rPr lang="fr-BE"/>
              <a:t>Projet « Audit de Gestion »</a:t>
            </a:r>
          </a:p>
        </p:txBody>
      </p:sp>
    </p:spTree>
    <p:extLst>
      <p:ext uri="{BB962C8B-B14F-4D97-AF65-F5344CB8AC3E}">
        <p14:creationId xmlns:p14="http://schemas.microsoft.com/office/powerpoint/2010/main" val="1427323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3B614D-087C-4DEB-8883-A6AC2A98D440}"/>
              </a:ext>
            </a:extLst>
          </p:cNvPr>
          <p:cNvSpPr>
            <a:spLocks noGrp="1"/>
          </p:cNvSpPr>
          <p:nvPr>
            <p:ph type="title"/>
          </p:nvPr>
        </p:nvSpPr>
        <p:spPr/>
        <p:txBody>
          <a:bodyPr/>
          <a:lstStyle/>
          <a:p>
            <a:r>
              <a:rPr lang="fr-BE"/>
              <a:t>Missions de la direction</a:t>
            </a:r>
          </a:p>
        </p:txBody>
      </p:sp>
      <p:graphicFrame>
        <p:nvGraphicFramePr>
          <p:cNvPr id="4" name="Tableau 4">
            <a:extLst>
              <a:ext uri="{FF2B5EF4-FFF2-40B4-BE49-F238E27FC236}">
                <a16:creationId xmlns:a16="http://schemas.microsoft.com/office/drawing/2014/main" id="{B65B7C4F-97B0-4FB2-AB64-361140193C50}"/>
              </a:ext>
            </a:extLst>
          </p:cNvPr>
          <p:cNvGraphicFramePr>
            <a:graphicFrameLocks noGrp="1"/>
          </p:cNvGraphicFramePr>
          <p:nvPr>
            <p:extLst>
              <p:ext uri="{D42A27DB-BD31-4B8C-83A1-F6EECF244321}">
                <p14:modId xmlns:p14="http://schemas.microsoft.com/office/powerpoint/2010/main" val="1720997392"/>
              </p:ext>
            </p:extLst>
          </p:nvPr>
        </p:nvGraphicFramePr>
        <p:xfrm>
          <a:off x="1131454" y="1417639"/>
          <a:ext cx="9929091" cy="4184072"/>
        </p:xfrm>
        <a:graphic>
          <a:graphicData uri="http://schemas.openxmlformats.org/drawingml/2006/table">
            <a:tbl>
              <a:tblPr bandRow="1">
                <a:tableStyleId>{9D7B26C5-4107-4FEC-AEDC-1716B250A1EF}</a:tableStyleId>
              </a:tblPr>
              <a:tblGrid>
                <a:gridCol w="859114">
                  <a:extLst>
                    <a:ext uri="{9D8B030D-6E8A-4147-A177-3AD203B41FA5}">
                      <a16:colId xmlns:a16="http://schemas.microsoft.com/office/drawing/2014/main" val="1034943228"/>
                    </a:ext>
                  </a:extLst>
                </a:gridCol>
                <a:gridCol w="9069977">
                  <a:extLst>
                    <a:ext uri="{9D8B030D-6E8A-4147-A177-3AD203B41FA5}">
                      <a16:colId xmlns:a16="http://schemas.microsoft.com/office/drawing/2014/main" val="4176429790"/>
                    </a:ext>
                  </a:extLst>
                </a:gridCol>
              </a:tblGrid>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1.</a:t>
                      </a:r>
                    </a:p>
                  </a:txBody>
                  <a:tcPr anchor="ctr">
                    <a:no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Organiser la politique de gestion des ponts</a:t>
                      </a:r>
                    </a:p>
                  </a:txBody>
                  <a:tcPr anchor="ctr">
                    <a:noFill/>
                  </a:tcPr>
                </a:tc>
                <a:extLst>
                  <a:ext uri="{0D108BD9-81ED-4DB2-BD59-A6C34878D82A}">
                    <a16:rowId xmlns:a16="http://schemas.microsoft.com/office/drawing/2014/main" val="3973288217"/>
                  </a:ext>
                </a:extLst>
              </a:tr>
              <a:tr h="2301239">
                <a:tc>
                  <a:txBody>
                    <a:bodyPr/>
                    <a:lstStyle/>
                    <a:p>
                      <a:pPr marL="0" lvl="0" indent="0">
                        <a:buFont typeface="Wingdings" panose="05000000000000000000" pitchFamily="2" charset="2"/>
                        <a:buNone/>
                      </a:pPr>
                      <a:r>
                        <a:rPr lang="fr-BE" sz="2400" kern="1200" dirty="0">
                          <a:solidFill>
                            <a:schemeClr val="dk1"/>
                          </a:solidFill>
                        </a:rPr>
                        <a:t>2.</a:t>
                      </a:r>
                      <a:endParaRPr lang="fr-BE" sz="2400" kern="1200" dirty="0">
                        <a:solidFill>
                          <a:schemeClr val="dk1"/>
                        </a:solidFill>
                        <a:latin typeface="+mn-lt"/>
                        <a:ea typeface="+mn-ea"/>
                        <a:cs typeface="+mn-cs"/>
                      </a:endParaRPr>
                    </a:p>
                  </a:txBody>
                  <a:tcPr anchor="ctr">
                    <a:solidFill>
                      <a:srgbClr val="FF0000">
                        <a:alpha val="20000"/>
                      </a:srgbClr>
                    </a:solidFill>
                  </a:tcPr>
                </a:tc>
                <a:tc>
                  <a:txBody>
                    <a:bodyPr/>
                    <a:lstStyle/>
                    <a:p>
                      <a:pPr marL="0" indent="0">
                        <a:buFont typeface="+mj-lt"/>
                        <a:buNone/>
                      </a:pPr>
                      <a:r>
                        <a:rPr lang="fr-BE" dirty="0"/>
                        <a:t>Réaliser des expertises techniques</a:t>
                      </a:r>
                    </a:p>
                    <a:p>
                      <a:pPr marL="895335" lvl="1" indent="-285750" algn="l" defTabSz="609585" rtl="0" eaLnBrk="1" latinLnBrk="0" hangingPunct="1">
                        <a:buFont typeface="Wingdings" panose="05000000000000000000" pitchFamily="2" charset="2"/>
                        <a:buChar char="q"/>
                      </a:pPr>
                      <a:r>
                        <a:rPr lang="fr-BE" sz="1600" u="none" kern="1200" dirty="0">
                          <a:solidFill>
                            <a:schemeClr val="tx1"/>
                          </a:solidFill>
                          <a:latin typeface="+mn-lt"/>
                          <a:ea typeface="+mn-ea"/>
                          <a:cs typeface="+mn-cs"/>
                        </a:rPr>
                        <a:t> Inspections B                                                 </a:t>
                      </a:r>
                    </a:p>
                    <a:p>
                      <a:pPr marL="895335" lvl="1" indent="-285750">
                        <a:buFont typeface="Wingdings" panose="05000000000000000000" pitchFamily="2" charset="2"/>
                        <a:buChar char="q"/>
                      </a:pPr>
                      <a:r>
                        <a:rPr lang="fr-BE" sz="1600" dirty="0">
                          <a:solidFill>
                            <a:schemeClr val="tx1"/>
                          </a:solidFill>
                        </a:rPr>
                        <a:t> Assistance technique                                   </a:t>
                      </a:r>
                    </a:p>
                    <a:p>
                      <a:pPr marL="895335" lvl="1" indent="-285750">
                        <a:buFont typeface="Wingdings" panose="05000000000000000000" pitchFamily="2" charset="2"/>
                        <a:buChar char="q"/>
                      </a:pPr>
                      <a:r>
                        <a:rPr lang="fr-BE" sz="1600" dirty="0">
                          <a:solidFill>
                            <a:schemeClr val="tx1"/>
                          </a:solidFill>
                          <a:highlight>
                            <a:srgbClr val="000000"/>
                          </a:highlight>
                        </a:rPr>
                        <a:t> </a:t>
                      </a:r>
                      <a:r>
                        <a:rPr lang="fr-BE" sz="1600" dirty="0">
                          <a:solidFill>
                            <a:schemeClr val="bg1"/>
                          </a:solidFill>
                          <a:highlight>
                            <a:srgbClr val="000000"/>
                          </a:highlight>
                        </a:rPr>
                        <a:t>Instrumentation                                 </a:t>
                      </a:r>
                      <a:r>
                        <a:rPr lang="fr-BE" sz="1600" dirty="0">
                          <a:solidFill>
                            <a:schemeClr val="tx1"/>
                          </a:solidFill>
                          <a:highlight>
                            <a:srgbClr val="000000"/>
                          </a:highlight>
                        </a:rPr>
                        <a:t>          .</a:t>
                      </a:r>
                    </a:p>
                    <a:p>
                      <a:pPr marL="895335" lvl="1" indent="-285750">
                        <a:buFont typeface="Wingdings" panose="05000000000000000000" pitchFamily="2" charset="2"/>
                        <a:buChar char="q"/>
                      </a:pPr>
                      <a:r>
                        <a:rPr lang="fr-BE" sz="1600" dirty="0"/>
                        <a:t>Essais de pont</a:t>
                      </a:r>
                    </a:p>
                    <a:p>
                      <a:pPr marL="895335" lvl="1" indent="-285750">
                        <a:buFont typeface="Wingdings" panose="05000000000000000000" pitchFamily="2" charset="2"/>
                        <a:buChar char="q"/>
                      </a:pPr>
                      <a:r>
                        <a:rPr lang="fr-BE" sz="1600" dirty="0"/>
                        <a:t>Suivi vibratoire</a:t>
                      </a:r>
                      <a:endParaRPr lang="fr-BE" sz="1600" i="1" dirty="0"/>
                    </a:p>
                  </a:txBody>
                  <a:tcPr anchor="ctr">
                    <a:solidFill>
                      <a:srgbClr val="FF0000">
                        <a:alpha val="20000"/>
                      </a:srgbClr>
                    </a:solidFill>
                  </a:tcPr>
                </a:tc>
                <a:extLst>
                  <a:ext uri="{0D108BD9-81ED-4DB2-BD59-A6C34878D82A}">
                    <a16:rowId xmlns:a16="http://schemas.microsoft.com/office/drawing/2014/main" val="352366466"/>
                  </a:ext>
                </a:extLst>
              </a:tr>
              <a:tr h="627611">
                <a:tc>
                  <a:txBody>
                    <a:bodyPr/>
                    <a:lstStyle/>
                    <a:p>
                      <a:pPr marL="0" indent="0">
                        <a:buFont typeface="+mj-lt"/>
                        <a:buNone/>
                      </a:pPr>
                      <a:r>
                        <a:rPr lang="fr-BE" dirty="0"/>
                        <a:t>3.</a:t>
                      </a:r>
                    </a:p>
                  </a:txBody>
                  <a:tcPr anchor="ctr">
                    <a:solidFill>
                      <a:schemeClr val="bg1">
                        <a:alpha val="20000"/>
                      </a:schemeClr>
                    </a:solidFill>
                  </a:tcPr>
                </a:tc>
                <a:tc>
                  <a:txBody>
                    <a:bodyPr/>
                    <a:lstStyle/>
                    <a:p>
                      <a:pPr marL="0" indent="0">
                        <a:buFont typeface="+mj-lt"/>
                        <a:buNone/>
                      </a:pPr>
                      <a:r>
                        <a:rPr lang="fr-BE" dirty="0"/>
                        <a:t>Mettre en place des formations techniques</a:t>
                      </a:r>
                    </a:p>
                  </a:txBody>
                  <a:tcPr anchor="ctr">
                    <a:solidFill>
                      <a:schemeClr val="bg1">
                        <a:alpha val="20000"/>
                      </a:schemeClr>
                    </a:solidFill>
                  </a:tcPr>
                </a:tc>
                <a:extLst>
                  <a:ext uri="{0D108BD9-81ED-4DB2-BD59-A6C34878D82A}">
                    <a16:rowId xmlns:a16="http://schemas.microsoft.com/office/drawing/2014/main" val="2257918271"/>
                  </a:ext>
                </a:extLst>
              </a:tr>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4.</a:t>
                      </a:r>
                    </a:p>
                  </a:txBody>
                  <a:tcPr anchor="ct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Dynamiser la veille technologique et la R&amp;D</a:t>
                      </a:r>
                    </a:p>
                  </a:txBody>
                  <a:tcPr anchor="ctr"/>
                </a:tc>
                <a:extLst>
                  <a:ext uri="{0D108BD9-81ED-4DB2-BD59-A6C34878D82A}">
                    <a16:rowId xmlns:a16="http://schemas.microsoft.com/office/drawing/2014/main" val="3242049290"/>
                  </a:ext>
                </a:extLst>
              </a:tr>
            </a:tbl>
          </a:graphicData>
        </a:graphic>
      </p:graphicFrame>
    </p:spTree>
    <p:extLst>
      <p:ext uri="{BB962C8B-B14F-4D97-AF65-F5344CB8AC3E}">
        <p14:creationId xmlns:p14="http://schemas.microsoft.com/office/powerpoint/2010/main" val="2482558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2">
            <a:extLst>
              <a:ext uri="{FF2B5EF4-FFF2-40B4-BE49-F238E27FC236}">
                <a16:creationId xmlns:a16="http://schemas.microsoft.com/office/drawing/2014/main" id="{955F691D-2F44-4062-89D2-0493620D7B62}"/>
              </a:ext>
            </a:extLst>
          </p:cNvPr>
          <p:cNvSpPr txBox="1">
            <a:spLocks/>
          </p:cNvSpPr>
          <p:nvPr/>
        </p:nvSpPr>
        <p:spPr>
          <a:xfrm>
            <a:off x="226142" y="1417639"/>
            <a:ext cx="6774426" cy="2182761"/>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400"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fr-BE" sz="2000" b="1" i="1" dirty="0"/>
              <a:t>Qu’entend-on par cela?</a:t>
            </a:r>
          </a:p>
        </p:txBody>
      </p:sp>
      <p:sp>
        <p:nvSpPr>
          <p:cNvPr id="6" name="Rectangle 5">
            <a:extLst>
              <a:ext uri="{FF2B5EF4-FFF2-40B4-BE49-F238E27FC236}">
                <a16:creationId xmlns:a16="http://schemas.microsoft.com/office/drawing/2014/main" id="{3E11AEBC-7ACD-454A-9E36-1BF87B273E29}"/>
              </a:ext>
            </a:extLst>
          </p:cNvPr>
          <p:cNvSpPr/>
          <p:nvPr/>
        </p:nvSpPr>
        <p:spPr>
          <a:xfrm>
            <a:off x="0" y="4552335"/>
            <a:ext cx="12192000" cy="2305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2" name="Titre 1">
            <a:extLst>
              <a:ext uri="{FF2B5EF4-FFF2-40B4-BE49-F238E27FC236}">
                <a16:creationId xmlns:a16="http://schemas.microsoft.com/office/drawing/2014/main" id="{53D7E7E8-DA88-4398-8D8E-C43621F8CEAE}"/>
              </a:ext>
            </a:extLst>
          </p:cNvPr>
          <p:cNvSpPr>
            <a:spLocks noGrp="1"/>
          </p:cNvSpPr>
          <p:nvPr>
            <p:ph type="title"/>
          </p:nvPr>
        </p:nvSpPr>
        <p:spPr>
          <a:xfrm>
            <a:off x="738909" y="25261"/>
            <a:ext cx="10490827" cy="1143000"/>
          </a:xfrm>
        </p:spPr>
        <p:txBody>
          <a:bodyPr/>
          <a:lstStyle/>
          <a:p>
            <a:r>
              <a:rPr lang="fr-BE" dirty="0"/>
              <a:t>Instrumentation</a:t>
            </a:r>
          </a:p>
        </p:txBody>
      </p:sp>
      <p:pic>
        <p:nvPicPr>
          <p:cNvPr id="8" name="Image 7">
            <a:extLst>
              <a:ext uri="{FF2B5EF4-FFF2-40B4-BE49-F238E27FC236}">
                <a16:creationId xmlns:a16="http://schemas.microsoft.com/office/drawing/2014/main" id="{5A9827FB-F396-427F-AD89-F9580E0575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7081" y="3021296"/>
            <a:ext cx="8857147" cy="3700179"/>
          </a:xfrm>
          <a:prstGeom prst="rect">
            <a:avLst/>
          </a:prstGeom>
        </p:spPr>
      </p:pic>
      <p:sp>
        <p:nvSpPr>
          <p:cNvPr id="10" name="Forme libre : forme 9">
            <a:extLst>
              <a:ext uri="{FF2B5EF4-FFF2-40B4-BE49-F238E27FC236}">
                <a16:creationId xmlns:a16="http://schemas.microsoft.com/office/drawing/2014/main" id="{C01AAA65-C07D-4C8C-99C6-9B4989CD4077}"/>
              </a:ext>
            </a:extLst>
          </p:cNvPr>
          <p:cNvSpPr/>
          <p:nvPr/>
        </p:nvSpPr>
        <p:spPr>
          <a:xfrm>
            <a:off x="4684560" y="5206063"/>
            <a:ext cx="5269447" cy="1465078"/>
          </a:xfrm>
          <a:custGeom>
            <a:avLst/>
            <a:gdLst>
              <a:gd name="connsiteX0" fmla="*/ 13961 w 4090370"/>
              <a:gd name="connsiteY0" fmla="*/ 383908 h 1193606"/>
              <a:gd name="connsiteX1" fmla="*/ 0 w 4090370"/>
              <a:gd name="connsiteY1" fmla="*/ 1193606 h 1193606"/>
              <a:gd name="connsiteX2" fmla="*/ 4090370 w 4090370"/>
              <a:gd name="connsiteY2" fmla="*/ 1186626 h 1193606"/>
              <a:gd name="connsiteX3" fmla="*/ 4055469 w 4090370"/>
              <a:gd name="connsiteY3" fmla="*/ 0 h 1193606"/>
              <a:gd name="connsiteX4" fmla="*/ 2170828 w 4090370"/>
              <a:gd name="connsiteY4" fmla="*/ 41881 h 1193606"/>
              <a:gd name="connsiteX5" fmla="*/ 1891622 w 4090370"/>
              <a:gd name="connsiteY5" fmla="*/ 404849 h 1193606"/>
              <a:gd name="connsiteX6" fmla="*/ 13961 w 4090370"/>
              <a:gd name="connsiteY6" fmla="*/ 383908 h 119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370" h="1193606">
                <a:moveTo>
                  <a:pt x="13961" y="383908"/>
                </a:moveTo>
                <a:lnTo>
                  <a:pt x="0" y="1193606"/>
                </a:lnTo>
                <a:lnTo>
                  <a:pt x="4090370" y="1186626"/>
                </a:lnTo>
                <a:lnTo>
                  <a:pt x="4055469" y="0"/>
                </a:lnTo>
                <a:lnTo>
                  <a:pt x="2170828" y="41881"/>
                </a:lnTo>
                <a:lnTo>
                  <a:pt x="1891622" y="404849"/>
                </a:lnTo>
                <a:lnTo>
                  <a:pt x="13961" y="3839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3" name="ZoneTexte 12">
            <a:extLst>
              <a:ext uri="{FF2B5EF4-FFF2-40B4-BE49-F238E27FC236}">
                <a16:creationId xmlns:a16="http://schemas.microsoft.com/office/drawing/2014/main" id="{7A979683-007B-4536-9410-49AF8E4C19D0}"/>
              </a:ext>
            </a:extLst>
          </p:cNvPr>
          <p:cNvSpPr txBox="1"/>
          <p:nvPr/>
        </p:nvSpPr>
        <p:spPr>
          <a:xfrm>
            <a:off x="7238354" y="5900803"/>
            <a:ext cx="4127432" cy="642220"/>
          </a:xfrm>
          <a:prstGeom prst="rect">
            <a:avLst/>
          </a:prstGeom>
          <a:solidFill>
            <a:schemeClr val="accent1">
              <a:lumMod val="40000"/>
              <a:lumOff val="60000"/>
            </a:schemeClr>
          </a:solidFill>
        </p:spPr>
        <p:txBody>
          <a:bodyPr wrap="square" rtlCol="0">
            <a:spAutoFit/>
          </a:bodyPr>
          <a:lstStyle/>
          <a:p>
            <a:pPr algn="ctr"/>
            <a:r>
              <a:rPr lang="fr-BE" b="1" i="1" dirty="0"/>
              <a:t>Suivi des paramètres d’un ouvrage en « continu » via capteurs</a:t>
            </a:r>
          </a:p>
        </p:txBody>
      </p:sp>
      <p:pic>
        <p:nvPicPr>
          <p:cNvPr id="14" name="Image 13">
            <a:extLst>
              <a:ext uri="{FF2B5EF4-FFF2-40B4-BE49-F238E27FC236}">
                <a16:creationId xmlns:a16="http://schemas.microsoft.com/office/drawing/2014/main" id="{C7A2A048-2581-495C-8FF6-BE219C4FB309}"/>
              </a:ext>
            </a:extLst>
          </p:cNvPr>
          <p:cNvPicPr>
            <a:picLocks noChangeAspect="1"/>
          </p:cNvPicPr>
          <p:nvPr/>
        </p:nvPicPr>
        <p:blipFill>
          <a:blip r:embed="rId3"/>
          <a:stretch>
            <a:fillRect/>
          </a:stretch>
        </p:blipFill>
        <p:spPr>
          <a:xfrm>
            <a:off x="5359294" y="1150070"/>
            <a:ext cx="6243387" cy="3414960"/>
          </a:xfrm>
          <a:prstGeom prst="rect">
            <a:avLst/>
          </a:prstGeom>
        </p:spPr>
      </p:pic>
    </p:spTree>
    <p:extLst>
      <p:ext uri="{BB962C8B-B14F-4D97-AF65-F5344CB8AC3E}">
        <p14:creationId xmlns:p14="http://schemas.microsoft.com/office/powerpoint/2010/main" val="24207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17" name="Titre 3">
            <a:extLst>
              <a:ext uri="{FF2B5EF4-FFF2-40B4-BE49-F238E27FC236}">
                <a16:creationId xmlns:a16="http://schemas.microsoft.com/office/drawing/2014/main" id="{77B7F114-21D6-4F65-88D9-B31A6CA694D8}"/>
              </a:ext>
            </a:extLst>
          </p:cNvPr>
          <p:cNvSpPr>
            <a:spLocks noGrp="1"/>
          </p:cNvSpPr>
          <p:nvPr>
            <p:ph type="title"/>
          </p:nvPr>
        </p:nvSpPr>
        <p:spPr>
          <a:xfrm>
            <a:off x="390726" y="136525"/>
            <a:ext cx="10515600" cy="787207"/>
          </a:xfrm>
        </p:spPr>
        <p:txBody>
          <a:bodyPr/>
          <a:lstStyle/>
          <a:p>
            <a:r>
              <a:rPr lang="fr-BE" dirty="0"/>
              <a:t>Instrumentation</a:t>
            </a:r>
          </a:p>
        </p:txBody>
      </p:sp>
      <p:sp>
        <p:nvSpPr>
          <p:cNvPr id="5" name="ZoneTexte 4">
            <a:extLst>
              <a:ext uri="{FF2B5EF4-FFF2-40B4-BE49-F238E27FC236}">
                <a16:creationId xmlns:a16="http://schemas.microsoft.com/office/drawing/2014/main" id="{5892C3F8-9DF9-4F53-BB98-CACE13191859}"/>
              </a:ext>
            </a:extLst>
          </p:cNvPr>
          <p:cNvSpPr txBox="1"/>
          <p:nvPr/>
        </p:nvSpPr>
        <p:spPr>
          <a:xfrm>
            <a:off x="750767" y="1108923"/>
            <a:ext cx="2088231"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fr-BE" sz="1400" b="1" dirty="0">
                <a:solidFill>
                  <a:schemeClr val="tx2"/>
                </a:solidFill>
              </a:rPr>
              <a:t>DEPLACEMENT</a:t>
            </a:r>
          </a:p>
        </p:txBody>
      </p:sp>
      <p:sp>
        <p:nvSpPr>
          <p:cNvPr id="6" name="ZoneTexte 5">
            <a:extLst>
              <a:ext uri="{FF2B5EF4-FFF2-40B4-BE49-F238E27FC236}">
                <a16:creationId xmlns:a16="http://schemas.microsoft.com/office/drawing/2014/main" id="{E86B5437-7ECC-4B0B-96C0-64FBD86D11F9}"/>
              </a:ext>
            </a:extLst>
          </p:cNvPr>
          <p:cNvSpPr txBox="1"/>
          <p:nvPr/>
        </p:nvSpPr>
        <p:spPr>
          <a:xfrm>
            <a:off x="3631087" y="1108923"/>
            <a:ext cx="2088231"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fr-BE" sz="1400" b="1" dirty="0">
                <a:solidFill>
                  <a:schemeClr val="tx2"/>
                </a:solidFill>
              </a:rPr>
              <a:t>TEMPERATURE</a:t>
            </a:r>
          </a:p>
        </p:txBody>
      </p:sp>
      <p:pic>
        <p:nvPicPr>
          <p:cNvPr id="7" name="Picture 2">
            <a:extLst>
              <a:ext uri="{FF2B5EF4-FFF2-40B4-BE49-F238E27FC236}">
                <a16:creationId xmlns:a16="http://schemas.microsoft.com/office/drawing/2014/main" id="{36540FC3-9216-4F90-A029-5A1509FE742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0726" y="1573223"/>
            <a:ext cx="2904323" cy="2178242"/>
          </a:xfrm>
          <a:prstGeom prst="rect">
            <a:avLst/>
          </a:prstGeom>
          <a:ln w="88900" cap="sq" cmpd="thickThin">
            <a:solidFill>
              <a:srgbClr val="000000"/>
            </a:solidFill>
            <a:prstDash val="solid"/>
            <a:miter lim="800000"/>
          </a:ln>
          <a:effectLst>
            <a:innerShdw blurRad="76200">
              <a:srgbClr val="000000"/>
            </a:innerShdw>
          </a:effectLst>
        </p:spPr>
      </p:pic>
      <p:pic>
        <p:nvPicPr>
          <p:cNvPr id="8" name="Image 7" descr="SAM_4670.JPG">
            <a:extLst>
              <a:ext uri="{FF2B5EF4-FFF2-40B4-BE49-F238E27FC236}">
                <a16:creationId xmlns:a16="http://schemas.microsoft.com/office/drawing/2014/main" id="{629017C5-0E32-4130-BAD7-6E6DDECFE6C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487070" y="1573223"/>
            <a:ext cx="2520280" cy="2196885"/>
          </a:xfrm>
          <a:prstGeom prst="rect">
            <a:avLst/>
          </a:prstGeom>
          <a:ln w="88900" cap="sq" cmpd="thickThin">
            <a:solidFill>
              <a:srgbClr val="000000"/>
            </a:solidFill>
            <a:prstDash val="solid"/>
            <a:miter lim="800000"/>
          </a:ln>
          <a:effectLst>
            <a:innerShdw blurRad="76200">
              <a:srgbClr val="000000"/>
            </a:innerShdw>
          </a:effectLst>
        </p:spPr>
      </p:pic>
      <p:pic>
        <p:nvPicPr>
          <p:cNvPr id="9" name="Image 8" descr="SAM_4668.JPG">
            <a:extLst>
              <a:ext uri="{FF2B5EF4-FFF2-40B4-BE49-F238E27FC236}">
                <a16:creationId xmlns:a16="http://schemas.microsoft.com/office/drawing/2014/main" id="{086B68D0-4D60-4FE0-ADA3-9A9918C53F7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223374" y="1573223"/>
            <a:ext cx="2592288" cy="2178242"/>
          </a:xfrm>
          <a:prstGeom prst="rect">
            <a:avLst/>
          </a:prstGeom>
          <a:ln w="88900" cap="sq" cmpd="thickThin">
            <a:solidFill>
              <a:srgbClr val="000000"/>
            </a:solidFill>
            <a:prstDash val="solid"/>
            <a:miter lim="800000"/>
          </a:ln>
          <a:effectLst>
            <a:innerShdw blurRad="76200">
              <a:srgbClr val="000000"/>
            </a:innerShdw>
          </a:effectLst>
        </p:spPr>
      </p:pic>
      <p:sp>
        <p:nvSpPr>
          <p:cNvPr id="10" name="ZoneTexte 9">
            <a:extLst>
              <a:ext uri="{FF2B5EF4-FFF2-40B4-BE49-F238E27FC236}">
                <a16:creationId xmlns:a16="http://schemas.microsoft.com/office/drawing/2014/main" id="{88D849C0-E1B4-4667-88F7-2E03EE304322}"/>
              </a:ext>
            </a:extLst>
          </p:cNvPr>
          <p:cNvSpPr txBox="1"/>
          <p:nvPr/>
        </p:nvSpPr>
        <p:spPr>
          <a:xfrm>
            <a:off x="6439399" y="1108923"/>
            <a:ext cx="2088231"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fr-BE" sz="1400" b="1" dirty="0">
                <a:solidFill>
                  <a:schemeClr val="tx2"/>
                </a:solidFill>
              </a:rPr>
              <a:t>ACCELEROMETRE</a:t>
            </a:r>
          </a:p>
        </p:txBody>
      </p:sp>
      <p:sp>
        <p:nvSpPr>
          <p:cNvPr id="11" name="ZoneTexte 10">
            <a:extLst>
              <a:ext uri="{FF2B5EF4-FFF2-40B4-BE49-F238E27FC236}">
                <a16:creationId xmlns:a16="http://schemas.microsoft.com/office/drawing/2014/main" id="{7A47EB87-B70C-4EA5-BF30-0AEBBB837E6A}"/>
              </a:ext>
            </a:extLst>
          </p:cNvPr>
          <p:cNvSpPr txBox="1"/>
          <p:nvPr/>
        </p:nvSpPr>
        <p:spPr>
          <a:xfrm>
            <a:off x="616033" y="4161583"/>
            <a:ext cx="1944216"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fr-BE" sz="1400" b="1" dirty="0">
                <a:solidFill>
                  <a:schemeClr val="tx2"/>
                </a:solidFill>
              </a:rPr>
              <a:t>INCLINOMETRE</a:t>
            </a:r>
          </a:p>
        </p:txBody>
      </p:sp>
      <p:sp>
        <p:nvSpPr>
          <p:cNvPr id="12" name="ZoneTexte 11">
            <a:extLst>
              <a:ext uri="{FF2B5EF4-FFF2-40B4-BE49-F238E27FC236}">
                <a16:creationId xmlns:a16="http://schemas.microsoft.com/office/drawing/2014/main" id="{A78F7E00-75D0-4FF1-9E22-8B39C713F2F2}"/>
              </a:ext>
            </a:extLst>
          </p:cNvPr>
          <p:cNvSpPr txBox="1"/>
          <p:nvPr/>
        </p:nvSpPr>
        <p:spPr>
          <a:xfrm>
            <a:off x="3712378" y="4161583"/>
            <a:ext cx="2088231"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fr-BE" sz="1400" b="1" dirty="0">
                <a:solidFill>
                  <a:schemeClr val="tx2"/>
                </a:solidFill>
              </a:rPr>
              <a:t>JAUGES DE CONTRAINTES</a:t>
            </a:r>
          </a:p>
        </p:txBody>
      </p:sp>
      <p:sp>
        <p:nvSpPr>
          <p:cNvPr id="13" name="ZoneTexte 12">
            <a:extLst>
              <a:ext uri="{FF2B5EF4-FFF2-40B4-BE49-F238E27FC236}">
                <a16:creationId xmlns:a16="http://schemas.microsoft.com/office/drawing/2014/main" id="{A8CFF848-3480-4C55-B0FA-04721218BEE6}"/>
              </a:ext>
            </a:extLst>
          </p:cNvPr>
          <p:cNvSpPr txBox="1"/>
          <p:nvPr/>
        </p:nvSpPr>
        <p:spPr>
          <a:xfrm>
            <a:off x="6664705" y="4161583"/>
            <a:ext cx="2088231"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fr-BE" sz="1400" b="1" dirty="0">
                <a:solidFill>
                  <a:schemeClr val="tx2"/>
                </a:solidFill>
              </a:rPr>
              <a:t>FIBRES OPTIQUES</a:t>
            </a:r>
          </a:p>
        </p:txBody>
      </p:sp>
      <p:pic>
        <p:nvPicPr>
          <p:cNvPr id="14" name="Image 13" descr="SAM_4672.JPG">
            <a:extLst>
              <a:ext uri="{FF2B5EF4-FFF2-40B4-BE49-F238E27FC236}">
                <a16:creationId xmlns:a16="http://schemas.microsoft.com/office/drawing/2014/main" id="{DD65DB98-FE11-46D1-9C45-47DE68A654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95049" y="4638257"/>
            <a:ext cx="2880320" cy="2160240"/>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0" descr="dsc00005">
            <a:extLst>
              <a:ext uri="{FF2B5EF4-FFF2-40B4-BE49-F238E27FC236}">
                <a16:creationId xmlns:a16="http://schemas.microsoft.com/office/drawing/2014/main" id="{63A28B98-A194-47DA-9FDA-9C4E383B946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39399" y="4638257"/>
            <a:ext cx="2309055" cy="2164739"/>
          </a:xfrm>
          <a:prstGeom prst="rect">
            <a:avLst/>
          </a:prstGeom>
          <a:ln w="88900" cap="sq" cmpd="thickThin">
            <a:solidFill>
              <a:srgbClr val="000000"/>
            </a:solidFill>
            <a:prstDash val="solid"/>
            <a:miter lim="800000"/>
          </a:ln>
          <a:effectLst>
            <a:innerShdw blurRad="76200">
              <a:srgbClr val="000000"/>
            </a:innerShdw>
          </a:effectLst>
        </p:spPr>
      </p:pic>
      <p:pic>
        <p:nvPicPr>
          <p:cNvPr id="16" name="Picture 4">
            <a:extLst>
              <a:ext uri="{FF2B5EF4-FFF2-40B4-BE49-F238E27FC236}">
                <a16:creationId xmlns:a16="http://schemas.microsoft.com/office/drawing/2014/main" id="{5F272E64-08B5-45A9-A620-47119571F2D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3985" y="4638257"/>
            <a:ext cx="2880320" cy="2160240"/>
          </a:xfrm>
          <a:prstGeom prst="rect">
            <a:avLst/>
          </a:prstGeom>
          <a:ln w="88900" cap="sq" cmpd="thickThin">
            <a:solidFill>
              <a:srgbClr val="000000"/>
            </a:solidFill>
            <a:prstDash val="solid"/>
            <a:miter lim="800000"/>
          </a:ln>
          <a:effectLst>
            <a:innerShdw blurRad="76200">
              <a:srgbClr val="000000"/>
            </a:innerShdw>
          </a:effectLst>
        </p:spPr>
      </p:pic>
      <p:pic>
        <p:nvPicPr>
          <p:cNvPr id="2050" name="Picture 2">
            <a:extLst>
              <a:ext uri="{FF2B5EF4-FFF2-40B4-BE49-F238E27FC236}">
                <a16:creationId xmlns:a16="http://schemas.microsoft.com/office/drawing/2014/main" id="{42084EBD-6E57-4B2B-A7C3-18871665C869}"/>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128016" y="1602617"/>
            <a:ext cx="2721477" cy="213809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263C889E-EEA2-4765-A23D-557CDF774611}"/>
              </a:ext>
            </a:extLst>
          </p:cNvPr>
          <p:cNvSpPr txBox="1"/>
          <p:nvPr/>
        </p:nvSpPr>
        <p:spPr>
          <a:xfrm>
            <a:off x="9540033" y="1108922"/>
            <a:ext cx="2088231"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fr-BE" sz="1400" b="1" dirty="0">
                <a:solidFill>
                  <a:schemeClr val="tx2"/>
                </a:solidFill>
              </a:rPr>
              <a:t>CAMERAS</a:t>
            </a:r>
          </a:p>
        </p:txBody>
      </p:sp>
      <p:sp>
        <p:nvSpPr>
          <p:cNvPr id="19" name="ZoneTexte 18">
            <a:extLst>
              <a:ext uri="{FF2B5EF4-FFF2-40B4-BE49-F238E27FC236}">
                <a16:creationId xmlns:a16="http://schemas.microsoft.com/office/drawing/2014/main" id="{16C5B2F8-1545-4300-A6F5-0B4E36B6A9FD}"/>
              </a:ext>
            </a:extLst>
          </p:cNvPr>
          <p:cNvSpPr txBox="1"/>
          <p:nvPr/>
        </p:nvSpPr>
        <p:spPr>
          <a:xfrm>
            <a:off x="9258813" y="4161582"/>
            <a:ext cx="2088231"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fr-BE" sz="1400" b="1" dirty="0">
                <a:solidFill>
                  <a:schemeClr val="tx2"/>
                </a:solidFill>
              </a:rPr>
              <a:t>CORDES VIBRANTES</a:t>
            </a:r>
          </a:p>
        </p:txBody>
      </p:sp>
      <p:pic>
        <p:nvPicPr>
          <p:cNvPr id="1026" name="Picture 2" descr="jauges-de-deformation-a-corde-vibrante - Sisgeo">
            <a:extLst>
              <a:ext uri="{FF2B5EF4-FFF2-40B4-BE49-F238E27FC236}">
                <a16:creationId xmlns:a16="http://schemas.microsoft.com/office/drawing/2014/main" id="{2806913E-360D-4F6F-AE8D-99F5D100EDB9}"/>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9143774" y="4638257"/>
            <a:ext cx="2484490" cy="213809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178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82F638-AB49-4A1C-813B-D0F71EB236ED}"/>
              </a:ext>
            </a:extLst>
          </p:cNvPr>
          <p:cNvSpPr/>
          <p:nvPr/>
        </p:nvSpPr>
        <p:spPr>
          <a:xfrm>
            <a:off x="0" y="4552335"/>
            <a:ext cx="12192000" cy="2305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6" name="Image 5">
            <a:extLst>
              <a:ext uri="{FF2B5EF4-FFF2-40B4-BE49-F238E27FC236}">
                <a16:creationId xmlns:a16="http://schemas.microsoft.com/office/drawing/2014/main" id="{8B2EC94A-2E86-4351-ACB3-13C965E429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8638" y="2338936"/>
            <a:ext cx="3800184" cy="42444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Image 6">
            <a:extLst>
              <a:ext uri="{FF2B5EF4-FFF2-40B4-BE49-F238E27FC236}">
                <a16:creationId xmlns:a16="http://schemas.microsoft.com/office/drawing/2014/main" id="{BE0283B7-15A0-48DB-83A1-F631D4C29C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2826" y="2324125"/>
            <a:ext cx="3981669" cy="42592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Image 7">
            <a:extLst>
              <a:ext uri="{FF2B5EF4-FFF2-40B4-BE49-F238E27FC236}">
                <a16:creationId xmlns:a16="http://schemas.microsoft.com/office/drawing/2014/main" id="{5219DE1C-479F-4A1A-9C05-8485D9B79BEB}"/>
              </a:ext>
            </a:extLst>
          </p:cNvPr>
          <p:cNvPicPr>
            <a:picLocks noChangeAspect="1"/>
          </p:cNvPicPr>
          <p:nvPr/>
        </p:nvPicPr>
        <p:blipFill>
          <a:blip r:embed="rId4"/>
          <a:stretch>
            <a:fillRect/>
          </a:stretch>
        </p:blipFill>
        <p:spPr>
          <a:xfrm>
            <a:off x="1737886" y="4298625"/>
            <a:ext cx="5937354" cy="622961"/>
          </a:xfrm>
          <a:prstGeom prst="rect">
            <a:avLst/>
          </a:prstGeom>
          <a:ln>
            <a:noFill/>
          </a:ln>
          <a:effectLst>
            <a:outerShdw blurRad="292100" dist="139700" dir="2700000" algn="tl" rotWithShape="0">
              <a:srgbClr val="333333">
                <a:alpha val="65000"/>
              </a:srgbClr>
            </a:outerShdw>
          </a:effectLst>
        </p:spPr>
      </p:pic>
      <p:sp>
        <p:nvSpPr>
          <p:cNvPr id="12" name="ZoneTexte 11">
            <a:extLst>
              <a:ext uri="{FF2B5EF4-FFF2-40B4-BE49-F238E27FC236}">
                <a16:creationId xmlns:a16="http://schemas.microsoft.com/office/drawing/2014/main" id="{4A5BE5BD-1521-42D2-A748-2419B468FAED}"/>
              </a:ext>
            </a:extLst>
          </p:cNvPr>
          <p:cNvSpPr txBox="1"/>
          <p:nvPr/>
        </p:nvSpPr>
        <p:spPr>
          <a:xfrm>
            <a:off x="5008822" y="1456045"/>
            <a:ext cx="6367794"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BE" dirty="0"/>
              <a:t>Etude de l’état de l’ouvrage en fonction des paramètres mesurés</a:t>
            </a:r>
          </a:p>
          <a:p>
            <a:r>
              <a:rPr lang="fr-BE" sz="1800" dirty="0"/>
              <a:t>Suivi en continu – gestion des alertes et alarmes</a:t>
            </a:r>
          </a:p>
        </p:txBody>
      </p:sp>
      <p:sp>
        <p:nvSpPr>
          <p:cNvPr id="13" name="Titre 1">
            <a:extLst>
              <a:ext uri="{FF2B5EF4-FFF2-40B4-BE49-F238E27FC236}">
                <a16:creationId xmlns:a16="http://schemas.microsoft.com/office/drawing/2014/main" id="{92ED1F96-C8C8-4DA5-9E56-DC7FF3D3BF28}"/>
              </a:ext>
            </a:extLst>
          </p:cNvPr>
          <p:cNvSpPr>
            <a:spLocks noGrp="1"/>
          </p:cNvSpPr>
          <p:nvPr>
            <p:ph type="title"/>
          </p:nvPr>
        </p:nvSpPr>
        <p:spPr>
          <a:xfrm>
            <a:off x="738909" y="274639"/>
            <a:ext cx="10490827" cy="1143000"/>
          </a:xfrm>
        </p:spPr>
        <p:txBody>
          <a:bodyPr/>
          <a:lstStyle/>
          <a:p>
            <a:r>
              <a:rPr lang="fr-BE" dirty="0"/>
              <a:t>Instrumentation</a:t>
            </a:r>
          </a:p>
        </p:txBody>
      </p:sp>
    </p:spTree>
    <p:extLst>
      <p:ext uri="{BB962C8B-B14F-4D97-AF65-F5344CB8AC3E}">
        <p14:creationId xmlns:p14="http://schemas.microsoft.com/office/powerpoint/2010/main" val="825422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82F638-AB49-4A1C-813B-D0F71EB236ED}"/>
              </a:ext>
            </a:extLst>
          </p:cNvPr>
          <p:cNvSpPr/>
          <p:nvPr/>
        </p:nvSpPr>
        <p:spPr>
          <a:xfrm>
            <a:off x="0" y="4552335"/>
            <a:ext cx="12192000" cy="2305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13" name="Image 12">
            <a:extLst>
              <a:ext uri="{FF2B5EF4-FFF2-40B4-BE49-F238E27FC236}">
                <a16:creationId xmlns:a16="http://schemas.microsoft.com/office/drawing/2014/main" id="{5EE36D26-FBE6-4557-A850-4A29B0683D93}"/>
              </a:ext>
            </a:extLst>
          </p:cNvPr>
          <p:cNvPicPr>
            <a:picLocks noChangeAspect="1"/>
          </p:cNvPicPr>
          <p:nvPr/>
        </p:nvPicPr>
        <p:blipFill>
          <a:blip r:embed="rId2"/>
          <a:stretch>
            <a:fillRect/>
          </a:stretch>
        </p:blipFill>
        <p:spPr>
          <a:xfrm>
            <a:off x="0" y="1"/>
            <a:ext cx="12192000" cy="6857999"/>
          </a:xfrm>
          <a:prstGeom prst="rect">
            <a:avLst/>
          </a:prstGeom>
        </p:spPr>
      </p:pic>
      <p:pic>
        <p:nvPicPr>
          <p:cNvPr id="14" name="Picture 2" descr="http://previews.123rf.com/images/andresr/andresr1104/andresr110400283/9372922-3d-business-men-in-a-rush--isolated-over-a-white-background.jpg">
            <a:extLst>
              <a:ext uri="{FF2B5EF4-FFF2-40B4-BE49-F238E27FC236}">
                <a16:creationId xmlns:a16="http://schemas.microsoft.com/office/drawing/2014/main" id="{5C4207D7-7502-4BEF-AAFD-504AC111BE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91613" y="3195817"/>
            <a:ext cx="3474245" cy="338754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5" name="ZoneTexte 14">
            <a:extLst>
              <a:ext uri="{FF2B5EF4-FFF2-40B4-BE49-F238E27FC236}">
                <a16:creationId xmlns:a16="http://schemas.microsoft.com/office/drawing/2014/main" id="{183638E9-B19F-4B74-B4A2-9C0F5F0C23F5}"/>
              </a:ext>
            </a:extLst>
          </p:cNvPr>
          <p:cNvSpPr txBox="1"/>
          <p:nvPr/>
        </p:nvSpPr>
        <p:spPr>
          <a:xfrm>
            <a:off x="5667583" y="5969973"/>
            <a:ext cx="636779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BE" sz="1800" dirty="0"/>
              <a:t>Analyse continue et intervention immédiate en cas de dépassement de seuil</a:t>
            </a:r>
          </a:p>
        </p:txBody>
      </p:sp>
    </p:spTree>
    <p:extLst>
      <p:ext uri="{BB962C8B-B14F-4D97-AF65-F5344CB8AC3E}">
        <p14:creationId xmlns:p14="http://schemas.microsoft.com/office/powerpoint/2010/main" val="2404083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C9CF0CF-0CD5-4D78-8ED7-3977A0F2BA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83047" cy="6858000"/>
          </a:xfrm>
          <a:prstGeom prst="rect">
            <a:avLst/>
          </a:prstGeom>
        </p:spPr>
      </p:pic>
      <p:sp>
        <p:nvSpPr>
          <p:cNvPr id="8" name="Titre 1">
            <a:extLst>
              <a:ext uri="{FF2B5EF4-FFF2-40B4-BE49-F238E27FC236}">
                <a16:creationId xmlns:a16="http://schemas.microsoft.com/office/drawing/2014/main" id="{15BD38B2-0266-49C6-AE67-DFF1A2657581}"/>
              </a:ext>
            </a:extLst>
          </p:cNvPr>
          <p:cNvSpPr txBox="1">
            <a:spLocks/>
          </p:cNvSpPr>
          <p:nvPr/>
        </p:nvSpPr>
        <p:spPr>
          <a:xfrm>
            <a:off x="1" y="76676"/>
            <a:ext cx="12191999" cy="762773"/>
          </a:xfrm>
          <a:prstGeom prst="rect">
            <a:avLst/>
          </a:prstGeom>
          <a:solidFill>
            <a:schemeClr val="bg1"/>
          </a:solidFill>
        </p:spPr>
        <p:txBody>
          <a:bodyPr/>
          <a:lstStyle>
            <a:lvl1pPr algn="l" defTabSz="609585" rtl="0" eaLnBrk="1" latinLnBrk="0" hangingPunct="1">
              <a:spcBef>
                <a:spcPct val="0"/>
              </a:spcBef>
              <a:buNone/>
              <a:defRPr sz="3733" b="1" kern="1200">
                <a:solidFill>
                  <a:srgbClr val="49C5B1"/>
                </a:solidFill>
                <a:latin typeface="Arial"/>
                <a:ea typeface="+mj-ea"/>
                <a:cs typeface="Arial"/>
              </a:defRPr>
            </a:lvl1pPr>
          </a:lstStyle>
          <a:p>
            <a:pPr algn="ctr"/>
            <a:r>
              <a:rPr lang="fr-BE" dirty="0">
                <a:solidFill>
                  <a:schemeClr val="tx1"/>
                </a:solidFill>
              </a:rPr>
              <a:t>CAS CLASSIQUE: SUIVI D’APPUIS ET JOINTS</a:t>
            </a:r>
          </a:p>
        </p:txBody>
      </p:sp>
    </p:spTree>
    <p:extLst>
      <p:ext uri="{BB962C8B-B14F-4D97-AF65-F5344CB8AC3E}">
        <p14:creationId xmlns:p14="http://schemas.microsoft.com/office/powerpoint/2010/main" val="2036890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7B62750-6690-4482-8699-954DD2D49D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6575" y="1640884"/>
            <a:ext cx="7636503" cy="5037525"/>
          </a:xfrm>
          <a:prstGeom prst="rect">
            <a:avLst/>
          </a:prstGeom>
          <a:ln>
            <a:noFill/>
          </a:ln>
          <a:effectLst>
            <a:outerShdw blurRad="190500" algn="tl" rotWithShape="0">
              <a:srgbClr val="000000">
                <a:alpha val="70000"/>
              </a:srgbClr>
            </a:outerShdw>
          </a:effectLst>
        </p:spPr>
      </p:pic>
      <p:sp>
        <p:nvSpPr>
          <p:cNvPr id="6" name="ZoneTexte 5">
            <a:extLst>
              <a:ext uri="{FF2B5EF4-FFF2-40B4-BE49-F238E27FC236}">
                <a16:creationId xmlns:a16="http://schemas.microsoft.com/office/drawing/2014/main" id="{852AB79F-D2A5-468C-932C-660D4AAB5914}"/>
              </a:ext>
            </a:extLst>
          </p:cNvPr>
          <p:cNvSpPr txBox="1"/>
          <p:nvPr/>
        </p:nvSpPr>
        <p:spPr>
          <a:xfrm>
            <a:off x="405307" y="3429000"/>
            <a:ext cx="3292267" cy="10770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BE" sz="2133" b="1" i="1" dirty="0"/>
              <a:t>Mesure des déplacements du pont par rapport à la culée</a:t>
            </a:r>
          </a:p>
        </p:txBody>
      </p:sp>
      <p:sp>
        <p:nvSpPr>
          <p:cNvPr id="2" name="Titre 1">
            <a:extLst>
              <a:ext uri="{FF2B5EF4-FFF2-40B4-BE49-F238E27FC236}">
                <a16:creationId xmlns:a16="http://schemas.microsoft.com/office/drawing/2014/main" id="{DA5C3731-62AC-49FC-BF42-5CC54EA062D3}"/>
              </a:ext>
            </a:extLst>
          </p:cNvPr>
          <p:cNvSpPr>
            <a:spLocks noGrp="1"/>
          </p:cNvSpPr>
          <p:nvPr>
            <p:ph type="title"/>
          </p:nvPr>
        </p:nvSpPr>
        <p:spPr/>
        <p:txBody>
          <a:bodyPr/>
          <a:lstStyle/>
          <a:p>
            <a:r>
              <a:rPr lang="fr-BE" dirty="0"/>
              <a:t>Instrumentation d’appuis</a:t>
            </a:r>
          </a:p>
        </p:txBody>
      </p:sp>
    </p:spTree>
    <p:extLst>
      <p:ext uri="{BB962C8B-B14F-4D97-AF65-F5344CB8AC3E}">
        <p14:creationId xmlns:p14="http://schemas.microsoft.com/office/powerpoint/2010/main" val="3371844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8E442F6-65A7-4DF4-944B-8488DB8863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60597"/>
            <a:ext cx="12192000" cy="5397404"/>
          </a:xfrm>
          <a:prstGeom prst="rect">
            <a:avLst/>
          </a:prstGeom>
        </p:spPr>
      </p:pic>
      <p:sp>
        <p:nvSpPr>
          <p:cNvPr id="6" name="ZoneTexte 5">
            <a:extLst>
              <a:ext uri="{FF2B5EF4-FFF2-40B4-BE49-F238E27FC236}">
                <a16:creationId xmlns:a16="http://schemas.microsoft.com/office/drawing/2014/main" id="{852AB79F-D2A5-468C-932C-660D4AAB5914}"/>
              </a:ext>
            </a:extLst>
          </p:cNvPr>
          <p:cNvSpPr txBox="1"/>
          <p:nvPr/>
        </p:nvSpPr>
        <p:spPr>
          <a:xfrm>
            <a:off x="1204781" y="1660161"/>
            <a:ext cx="3951835" cy="7487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BE" sz="2133" b="1" i="1" dirty="0"/>
              <a:t>Blocage partiel des appuis côté aval mis en évidence</a:t>
            </a:r>
          </a:p>
        </p:txBody>
      </p:sp>
      <p:sp>
        <p:nvSpPr>
          <p:cNvPr id="2" name="Titre 1">
            <a:extLst>
              <a:ext uri="{FF2B5EF4-FFF2-40B4-BE49-F238E27FC236}">
                <a16:creationId xmlns:a16="http://schemas.microsoft.com/office/drawing/2014/main" id="{181D6F8D-E784-4AB9-A82A-53A141F4A892}"/>
              </a:ext>
            </a:extLst>
          </p:cNvPr>
          <p:cNvSpPr>
            <a:spLocks noGrp="1"/>
          </p:cNvSpPr>
          <p:nvPr>
            <p:ph type="title"/>
          </p:nvPr>
        </p:nvSpPr>
        <p:spPr/>
        <p:txBody>
          <a:bodyPr/>
          <a:lstStyle/>
          <a:p>
            <a:r>
              <a:rPr lang="fr-BE" dirty="0"/>
              <a:t>Instrumentation d’appuis</a:t>
            </a:r>
          </a:p>
        </p:txBody>
      </p:sp>
    </p:spTree>
    <p:extLst>
      <p:ext uri="{BB962C8B-B14F-4D97-AF65-F5344CB8AC3E}">
        <p14:creationId xmlns:p14="http://schemas.microsoft.com/office/powerpoint/2010/main" val="1405121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FAE7BA3-44B3-4C1E-8266-F64427C483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8" name="Titre 1">
            <a:extLst>
              <a:ext uri="{FF2B5EF4-FFF2-40B4-BE49-F238E27FC236}">
                <a16:creationId xmlns:a16="http://schemas.microsoft.com/office/drawing/2014/main" id="{15BD38B2-0266-49C6-AE67-DFF1A2657581}"/>
              </a:ext>
            </a:extLst>
          </p:cNvPr>
          <p:cNvSpPr txBox="1">
            <a:spLocks/>
          </p:cNvSpPr>
          <p:nvPr/>
        </p:nvSpPr>
        <p:spPr>
          <a:xfrm>
            <a:off x="3388319" y="76676"/>
            <a:ext cx="6134372" cy="1143000"/>
          </a:xfrm>
          <a:prstGeom prst="rect">
            <a:avLst/>
          </a:prstGeom>
        </p:spPr>
        <p:txBody>
          <a:bodyPr/>
          <a:lstStyle>
            <a:lvl1pPr algn="l" defTabSz="609585" rtl="0" eaLnBrk="1" latinLnBrk="0" hangingPunct="1">
              <a:spcBef>
                <a:spcPct val="0"/>
              </a:spcBef>
              <a:buNone/>
              <a:defRPr sz="3733" b="1" kern="1200">
                <a:solidFill>
                  <a:srgbClr val="49C5B1"/>
                </a:solidFill>
                <a:latin typeface="Arial"/>
                <a:ea typeface="+mj-ea"/>
                <a:cs typeface="Arial"/>
              </a:defRPr>
            </a:lvl1pPr>
          </a:lstStyle>
          <a:p>
            <a:r>
              <a:rPr lang="fr-BE" dirty="0">
                <a:solidFill>
                  <a:schemeClr val="bg1"/>
                </a:solidFill>
              </a:rPr>
              <a:t>SUIVI DE FISSURES</a:t>
            </a:r>
          </a:p>
        </p:txBody>
      </p:sp>
      <p:sp>
        <p:nvSpPr>
          <p:cNvPr id="4" name="ZoneTexte 3">
            <a:extLst>
              <a:ext uri="{FF2B5EF4-FFF2-40B4-BE49-F238E27FC236}">
                <a16:creationId xmlns:a16="http://schemas.microsoft.com/office/drawing/2014/main" id="{899CA7FA-2E76-4BA3-A8FB-F06DB891E739}"/>
              </a:ext>
            </a:extLst>
          </p:cNvPr>
          <p:cNvSpPr txBox="1"/>
          <p:nvPr/>
        </p:nvSpPr>
        <p:spPr>
          <a:xfrm>
            <a:off x="6821098" y="5771092"/>
            <a:ext cx="4943021" cy="7487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BE" sz="2133" b="1" i="1" dirty="0"/>
              <a:t>Fissures importantes sur les poutres par excès d’effort tranchant</a:t>
            </a:r>
          </a:p>
        </p:txBody>
      </p:sp>
    </p:spTree>
    <p:extLst>
      <p:ext uri="{BB962C8B-B14F-4D97-AF65-F5344CB8AC3E}">
        <p14:creationId xmlns:p14="http://schemas.microsoft.com/office/powerpoint/2010/main" val="1452107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D9D77EE-CC08-455B-992B-C00CB0A9A7B0}"/>
              </a:ext>
            </a:extLst>
          </p:cNvPr>
          <p:cNvPicPr>
            <a:picLocks noChangeAspect="1"/>
          </p:cNvPicPr>
          <p:nvPr/>
        </p:nvPicPr>
        <p:blipFill>
          <a:blip r:embed="rId2"/>
          <a:stretch>
            <a:fillRect/>
          </a:stretch>
        </p:blipFill>
        <p:spPr>
          <a:xfrm>
            <a:off x="0" y="1498398"/>
            <a:ext cx="12192000" cy="4840561"/>
          </a:xfrm>
          <a:prstGeom prst="rect">
            <a:avLst/>
          </a:prstGeom>
        </p:spPr>
      </p:pic>
      <p:sp>
        <p:nvSpPr>
          <p:cNvPr id="19" name="ZoneTexte 18">
            <a:extLst>
              <a:ext uri="{FF2B5EF4-FFF2-40B4-BE49-F238E27FC236}">
                <a16:creationId xmlns:a16="http://schemas.microsoft.com/office/drawing/2014/main" id="{15F5CC6B-A499-467D-9049-9544C9A9EF2C}"/>
              </a:ext>
            </a:extLst>
          </p:cNvPr>
          <p:cNvSpPr txBox="1"/>
          <p:nvPr/>
        </p:nvSpPr>
        <p:spPr>
          <a:xfrm>
            <a:off x="325361" y="5251433"/>
            <a:ext cx="4241644" cy="7487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BE" sz="2133" b="1" i="1" dirty="0"/>
              <a:t>Suivi en continu de l’ouverture des fissures depuis 2014</a:t>
            </a:r>
          </a:p>
        </p:txBody>
      </p:sp>
      <p:sp>
        <p:nvSpPr>
          <p:cNvPr id="2" name="Titre 1">
            <a:extLst>
              <a:ext uri="{FF2B5EF4-FFF2-40B4-BE49-F238E27FC236}">
                <a16:creationId xmlns:a16="http://schemas.microsoft.com/office/drawing/2014/main" id="{A85C0B23-29D4-4F2C-BD7F-7B881C530527}"/>
              </a:ext>
            </a:extLst>
          </p:cNvPr>
          <p:cNvSpPr>
            <a:spLocks noGrp="1"/>
          </p:cNvSpPr>
          <p:nvPr>
            <p:ph type="title"/>
          </p:nvPr>
        </p:nvSpPr>
        <p:spPr/>
        <p:txBody>
          <a:bodyPr/>
          <a:lstStyle/>
          <a:p>
            <a:r>
              <a:rPr lang="fr-BE" dirty="0"/>
              <a:t>VIADUC DE VIESVILLE</a:t>
            </a:r>
          </a:p>
        </p:txBody>
      </p:sp>
    </p:spTree>
    <p:extLst>
      <p:ext uri="{BB962C8B-B14F-4D97-AF65-F5344CB8AC3E}">
        <p14:creationId xmlns:p14="http://schemas.microsoft.com/office/powerpoint/2010/main" val="4234560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F3F1DA-81FF-4E59-A610-32940A491496}"/>
              </a:ext>
            </a:extLst>
          </p:cNvPr>
          <p:cNvSpPr>
            <a:spLocks noGrp="1"/>
          </p:cNvSpPr>
          <p:nvPr>
            <p:ph type="title"/>
          </p:nvPr>
        </p:nvSpPr>
        <p:spPr/>
        <p:txBody>
          <a:bodyPr/>
          <a:lstStyle/>
          <a:p>
            <a:r>
              <a:rPr lang="fr-BE"/>
              <a:t>1. Gestion des ponts</a:t>
            </a:r>
          </a:p>
        </p:txBody>
      </p:sp>
      <p:sp>
        <p:nvSpPr>
          <p:cNvPr id="3" name="Espace réservé du contenu 2">
            <a:extLst>
              <a:ext uri="{FF2B5EF4-FFF2-40B4-BE49-F238E27FC236}">
                <a16:creationId xmlns:a16="http://schemas.microsoft.com/office/drawing/2014/main" id="{7BC6AC2B-22EC-42A1-9FD6-E1E4782C6D02}"/>
              </a:ext>
            </a:extLst>
          </p:cNvPr>
          <p:cNvSpPr>
            <a:spLocks noGrp="1"/>
          </p:cNvSpPr>
          <p:nvPr>
            <p:ph idx="1"/>
          </p:nvPr>
        </p:nvSpPr>
        <p:spPr>
          <a:xfrm>
            <a:off x="471055" y="1600201"/>
            <a:ext cx="11517745" cy="4303799"/>
          </a:xfrm>
        </p:spPr>
        <p:txBody>
          <a:bodyPr vert="horz" lIns="91440" tIns="45720" rIns="91440" bIns="45720" rtlCol="0" anchor="t">
            <a:normAutofit fontScale="92500" lnSpcReduction="20000"/>
          </a:bodyPr>
          <a:lstStyle/>
          <a:p>
            <a:pPr marL="989965" lvl="1" indent="-380365"/>
            <a:r>
              <a:rPr lang="fr-BE" sz="2650" b="1">
                <a:solidFill>
                  <a:schemeClr val="accent6">
                    <a:lumMod val="75000"/>
                  </a:schemeClr>
                </a:solidFill>
              </a:rPr>
              <a:t>C.W.G.O.A. (Commission Wallonne de Gestion des Ouvrages d’Art)</a:t>
            </a:r>
            <a:endParaRPr lang="en-US" sz="2650" b="1">
              <a:solidFill>
                <a:schemeClr val="accent6">
                  <a:lumMod val="75000"/>
                </a:schemeClr>
              </a:solidFill>
            </a:endParaRPr>
          </a:p>
          <a:p>
            <a:pPr marL="989965" lvl="1" indent="-380365"/>
            <a:endParaRPr lang="fr-BE"/>
          </a:p>
          <a:p>
            <a:pPr marL="989965" lvl="1" indent="-380365"/>
            <a:r>
              <a:rPr lang="fr-BE" sz="2650"/>
              <a:t>G.T.G.R. (Groupe de Travail de Gestion des Réparations)</a:t>
            </a:r>
          </a:p>
          <a:p>
            <a:pPr marL="989965" lvl="1" indent="-380365"/>
            <a:endParaRPr lang="fr-BE"/>
          </a:p>
          <a:p>
            <a:pPr marL="989965" lvl="1" indent="-380365"/>
            <a:r>
              <a:rPr lang="fr-BE" sz="2650"/>
              <a:t>B.D.O.A. (Base de Données des Ouvrages d’art)</a:t>
            </a:r>
          </a:p>
          <a:p>
            <a:pPr marL="989965" lvl="1" indent="-380365"/>
            <a:endParaRPr lang="fr-BE"/>
          </a:p>
          <a:p>
            <a:pPr marL="989965" lvl="1" indent="-380365"/>
            <a:r>
              <a:rPr lang="fr-BE" sz="2650"/>
              <a:t>Outils d’inspection A : Bridge Boy – Drone</a:t>
            </a:r>
          </a:p>
          <a:p>
            <a:pPr marL="989965" lvl="1" indent="-380365"/>
            <a:endParaRPr lang="fr-BE"/>
          </a:p>
          <a:p>
            <a:pPr marL="989965" lvl="1" indent="-380365"/>
            <a:r>
              <a:rPr lang="fr-BE" sz="2650"/>
              <a:t>Gestion des ponts communaux : Projet B.D.O.A. Communes</a:t>
            </a:r>
          </a:p>
          <a:p>
            <a:pPr marL="989965" lvl="1" indent="-380365"/>
            <a:endParaRPr lang="fr-BE"/>
          </a:p>
          <a:p>
            <a:pPr marL="989965" lvl="1" indent="-380365"/>
            <a:r>
              <a:rPr lang="fr-BE" sz="2650"/>
              <a:t>Projet « Audit de Gestion »</a:t>
            </a:r>
          </a:p>
        </p:txBody>
      </p:sp>
    </p:spTree>
    <p:extLst>
      <p:ext uri="{BB962C8B-B14F-4D97-AF65-F5344CB8AC3E}">
        <p14:creationId xmlns:p14="http://schemas.microsoft.com/office/powerpoint/2010/main" val="18544226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3B614D-087C-4DEB-8883-A6AC2A98D440}"/>
              </a:ext>
            </a:extLst>
          </p:cNvPr>
          <p:cNvSpPr>
            <a:spLocks noGrp="1"/>
          </p:cNvSpPr>
          <p:nvPr>
            <p:ph type="title"/>
          </p:nvPr>
        </p:nvSpPr>
        <p:spPr/>
        <p:txBody>
          <a:bodyPr/>
          <a:lstStyle/>
          <a:p>
            <a:r>
              <a:rPr lang="fr-BE"/>
              <a:t>Missions de la direction</a:t>
            </a:r>
          </a:p>
        </p:txBody>
      </p:sp>
      <p:graphicFrame>
        <p:nvGraphicFramePr>
          <p:cNvPr id="4" name="Tableau 4">
            <a:extLst>
              <a:ext uri="{FF2B5EF4-FFF2-40B4-BE49-F238E27FC236}">
                <a16:creationId xmlns:a16="http://schemas.microsoft.com/office/drawing/2014/main" id="{B65B7C4F-97B0-4FB2-AB64-361140193C50}"/>
              </a:ext>
            </a:extLst>
          </p:cNvPr>
          <p:cNvGraphicFramePr>
            <a:graphicFrameLocks noGrp="1"/>
          </p:cNvGraphicFramePr>
          <p:nvPr>
            <p:extLst>
              <p:ext uri="{D42A27DB-BD31-4B8C-83A1-F6EECF244321}">
                <p14:modId xmlns:p14="http://schemas.microsoft.com/office/powerpoint/2010/main" val="250677882"/>
              </p:ext>
            </p:extLst>
          </p:nvPr>
        </p:nvGraphicFramePr>
        <p:xfrm>
          <a:off x="1131454" y="1417639"/>
          <a:ext cx="9929091" cy="4184072"/>
        </p:xfrm>
        <a:graphic>
          <a:graphicData uri="http://schemas.openxmlformats.org/drawingml/2006/table">
            <a:tbl>
              <a:tblPr bandRow="1">
                <a:tableStyleId>{9D7B26C5-4107-4FEC-AEDC-1716B250A1EF}</a:tableStyleId>
              </a:tblPr>
              <a:tblGrid>
                <a:gridCol w="859114">
                  <a:extLst>
                    <a:ext uri="{9D8B030D-6E8A-4147-A177-3AD203B41FA5}">
                      <a16:colId xmlns:a16="http://schemas.microsoft.com/office/drawing/2014/main" val="1034943228"/>
                    </a:ext>
                  </a:extLst>
                </a:gridCol>
                <a:gridCol w="9069977">
                  <a:extLst>
                    <a:ext uri="{9D8B030D-6E8A-4147-A177-3AD203B41FA5}">
                      <a16:colId xmlns:a16="http://schemas.microsoft.com/office/drawing/2014/main" val="4176429790"/>
                    </a:ext>
                  </a:extLst>
                </a:gridCol>
              </a:tblGrid>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1.</a:t>
                      </a:r>
                    </a:p>
                  </a:txBody>
                  <a:tcPr anchor="ctr">
                    <a:no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Organiser la politique de gestion des ponts</a:t>
                      </a:r>
                    </a:p>
                  </a:txBody>
                  <a:tcPr anchor="ctr">
                    <a:noFill/>
                  </a:tcPr>
                </a:tc>
                <a:extLst>
                  <a:ext uri="{0D108BD9-81ED-4DB2-BD59-A6C34878D82A}">
                    <a16:rowId xmlns:a16="http://schemas.microsoft.com/office/drawing/2014/main" val="3973288217"/>
                  </a:ext>
                </a:extLst>
              </a:tr>
              <a:tr h="2301239">
                <a:tc>
                  <a:txBody>
                    <a:bodyPr/>
                    <a:lstStyle/>
                    <a:p>
                      <a:pPr marL="0" lvl="0" indent="0">
                        <a:buFont typeface="Wingdings" panose="05000000000000000000" pitchFamily="2" charset="2"/>
                        <a:buNone/>
                      </a:pPr>
                      <a:r>
                        <a:rPr lang="fr-BE" sz="2400" kern="1200" dirty="0">
                          <a:solidFill>
                            <a:schemeClr val="dk1"/>
                          </a:solidFill>
                        </a:rPr>
                        <a:t>2.</a:t>
                      </a:r>
                      <a:endParaRPr lang="fr-BE" sz="2400" kern="1200" dirty="0">
                        <a:solidFill>
                          <a:schemeClr val="dk1"/>
                        </a:solidFill>
                        <a:latin typeface="+mn-lt"/>
                        <a:ea typeface="+mn-ea"/>
                        <a:cs typeface="+mn-cs"/>
                      </a:endParaRPr>
                    </a:p>
                  </a:txBody>
                  <a:tcPr anchor="ctr">
                    <a:solidFill>
                      <a:srgbClr val="FF0000">
                        <a:alpha val="20000"/>
                      </a:srgbClr>
                    </a:solidFill>
                  </a:tcPr>
                </a:tc>
                <a:tc>
                  <a:txBody>
                    <a:bodyPr/>
                    <a:lstStyle/>
                    <a:p>
                      <a:pPr marL="0" indent="0">
                        <a:buFont typeface="+mj-lt"/>
                        <a:buNone/>
                      </a:pPr>
                      <a:r>
                        <a:rPr lang="fr-BE" dirty="0"/>
                        <a:t>Réaliser des expertises techniques</a:t>
                      </a:r>
                    </a:p>
                    <a:p>
                      <a:pPr marL="895335" lvl="1" indent="-285750" algn="l" defTabSz="609585" rtl="0" eaLnBrk="1" latinLnBrk="0" hangingPunct="1">
                        <a:buFont typeface="Wingdings" panose="05000000000000000000" pitchFamily="2" charset="2"/>
                        <a:buChar char="q"/>
                      </a:pPr>
                      <a:r>
                        <a:rPr lang="fr-BE" sz="1600" u="none" kern="1200" dirty="0">
                          <a:solidFill>
                            <a:schemeClr val="tx1"/>
                          </a:solidFill>
                          <a:latin typeface="+mn-lt"/>
                          <a:ea typeface="+mn-ea"/>
                          <a:cs typeface="+mn-cs"/>
                        </a:rPr>
                        <a:t> Inspections B                                                 </a:t>
                      </a:r>
                    </a:p>
                    <a:p>
                      <a:pPr marL="895335" lvl="1" indent="-285750">
                        <a:buFont typeface="Wingdings" panose="05000000000000000000" pitchFamily="2" charset="2"/>
                        <a:buChar char="q"/>
                      </a:pPr>
                      <a:r>
                        <a:rPr lang="fr-BE" sz="1600" dirty="0">
                          <a:solidFill>
                            <a:schemeClr val="tx1"/>
                          </a:solidFill>
                        </a:rPr>
                        <a:t> Assistance technique                                   </a:t>
                      </a:r>
                    </a:p>
                    <a:p>
                      <a:pPr marL="895335" lvl="1" indent="-285750">
                        <a:buFont typeface="Wingdings" panose="05000000000000000000" pitchFamily="2" charset="2"/>
                        <a:buChar char="q"/>
                      </a:pPr>
                      <a:r>
                        <a:rPr lang="fr-BE" sz="1600" dirty="0">
                          <a:solidFill>
                            <a:schemeClr val="tx1"/>
                          </a:solidFill>
                        </a:rPr>
                        <a:t> Instrumentation                                           </a:t>
                      </a:r>
                    </a:p>
                    <a:p>
                      <a:pPr marL="895335" lvl="1" indent="-285750">
                        <a:buFont typeface="Wingdings" panose="05000000000000000000" pitchFamily="2" charset="2"/>
                        <a:buChar char="q"/>
                      </a:pPr>
                      <a:r>
                        <a:rPr lang="fr-BE" sz="1600" dirty="0">
                          <a:highlight>
                            <a:srgbClr val="000000"/>
                          </a:highlight>
                        </a:rPr>
                        <a:t> </a:t>
                      </a:r>
                      <a:r>
                        <a:rPr lang="fr-BE" sz="1600" dirty="0">
                          <a:solidFill>
                            <a:schemeClr val="bg1"/>
                          </a:solidFill>
                          <a:highlight>
                            <a:srgbClr val="000000"/>
                          </a:highlight>
                        </a:rPr>
                        <a:t>Essais de pont                                               </a:t>
                      </a:r>
                      <a:r>
                        <a:rPr lang="fr-BE" sz="1600" dirty="0">
                          <a:highlight>
                            <a:srgbClr val="000000"/>
                          </a:highlight>
                        </a:rPr>
                        <a:t>.</a:t>
                      </a:r>
                    </a:p>
                    <a:p>
                      <a:pPr marL="895335" lvl="1" indent="-285750">
                        <a:buFont typeface="Wingdings" panose="05000000000000000000" pitchFamily="2" charset="2"/>
                        <a:buChar char="q"/>
                      </a:pPr>
                      <a:r>
                        <a:rPr lang="fr-BE" sz="1600" dirty="0"/>
                        <a:t>Suivi vibratoire</a:t>
                      </a:r>
                      <a:endParaRPr lang="fr-BE" sz="1600" i="1" dirty="0"/>
                    </a:p>
                  </a:txBody>
                  <a:tcPr anchor="ctr">
                    <a:solidFill>
                      <a:srgbClr val="FF0000">
                        <a:alpha val="20000"/>
                      </a:srgbClr>
                    </a:solidFill>
                  </a:tcPr>
                </a:tc>
                <a:extLst>
                  <a:ext uri="{0D108BD9-81ED-4DB2-BD59-A6C34878D82A}">
                    <a16:rowId xmlns:a16="http://schemas.microsoft.com/office/drawing/2014/main" val="352366466"/>
                  </a:ext>
                </a:extLst>
              </a:tr>
              <a:tr h="627611">
                <a:tc>
                  <a:txBody>
                    <a:bodyPr/>
                    <a:lstStyle/>
                    <a:p>
                      <a:pPr marL="0" indent="0">
                        <a:buFont typeface="+mj-lt"/>
                        <a:buNone/>
                      </a:pPr>
                      <a:r>
                        <a:rPr lang="fr-BE" dirty="0"/>
                        <a:t>3.</a:t>
                      </a:r>
                    </a:p>
                  </a:txBody>
                  <a:tcPr anchor="ctr">
                    <a:solidFill>
                      <a:schemeClr val="bg1">
                        <a:alpha val="20000"/>
                      </a:schemeClr>
                    </a:solidFill>
                  </a:tcPr>
                </a:tc>
                <a:tc>
                  <a:txBody>
                    <a:bodyPr/>
                    <a:lstStyle/>
                    <a:p>
                      <a:pPr marL="0" indent="0">
                        <a:buFont typeface="+mj-lt"/>
                        <a:buNone/>
                      </a:pPr>
                      <a:r>
                        <a:rPr lang="fr-BE" dirty="0"/>
                        <a:t>Mettre en place des formations techniques</a:t>
                      </a:r>
                    </a:p>
                  </a:txBody>
                  <a:tcPr anchor="ctr">
                    <a:solidFill>
                      <a:schemeClr val="bg1">
                        <a:alpha val="20000"/>
                      </a:schemeClr>
                    </a:solidFill>
                  </a:tcPr>
                </a:tc>
                <a:extLst>
                  <a:ext uri="{0D108BD9-81ED-4DB2-BD59-A6C34878D82A}">
                    <a16:rowId xmlns:a16="http://schemas.microsoft.com/office/drawing/2014/main" val="2257918271"/>
                  </a:ext>
                </a:extLst>
              </a:tr>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4.</a:t>
                      </a:r>
                    </a:p>
                  </a:txBody>
                  <a:tcPr anchor="ct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Dynamiser la veille technologique et la R&amp;D</a:t>
                      </a:r>
                    </a:p>
                  </a:txBody>
                  <a:tcPr anchor="ctr"/>
                </a:tc>
                <a:extLst>
                  <a:ext uri="{0D108BD9-81ED-4DB2-BD59-A6C34878D82A}">
                    <a16:rowId xmlns:a16="http://schemas.microsoft.com/office/drawing/2014/main" val="3242049290"/>
                  </a:ext>
                </a:extLst>
              </a:tr>
            </a:tbl>
          </a:graphicData>
        </a:graphic>
      </p:graphicFrame>
    </p:spTree>
    <p:extLst>
      <p:ext uri="{BB962C8B-B14F-4D97-AF65-F5344CB8AC3E}">
        <p14:creationId xmlns:p14="http://schemas.microsoft.com/office/powerpoint/2010/main" val="803864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1A221-272A-45F6-952E-960687C60FED}"/>
              </a:ext>
            </a:extLst>
          </p:cNvPr>
          <p:cNvSpPr>
            <a:spLocks noGrp="1"/>
          </p:cNvSpPr>
          <p:nvPr>
            <p:ph type="title"/>
          </p:nvPr>
        </p:nvSpPr>
        <p:spPr/>
        <p:txBody>
          <a:bodyPr>
            <a:normAutofit/>
          </a:bodyPr>
          <a:lstStyle/>
          <a:p>
            <a:r>
              <a:rPr lang="fr-BE" sz="3700" dirty="0"/>
              <a:t>Les essais de pont</a:t>
            </a:r>
          </a:p>
        </p:txBody>
      </p:sp>
      <p:pic>
        <p:nvPicPr>
          <p:cNvPr id="4" name="Espace réservé du contenu 3">
            <a:extLst>
              <a:ext uri="{FF2B5EF4-FFF2-40B4-BE49-F238E27FC236}">
                <a16:creationId xmlns:a16="http://schemas.microsoft.com/office/drawing/2014/main" id="{67827430-837B-4E6F-BF20-E39AFAE34604}"/>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66256" y="1371263"/>
            <a:ext cx="3541090" cy="2306635"/>
          </a:xfrm>
          <a:prstGeom prst="rect">
            <a:avLst/>
          </a:prstGeom>
          <a:ln>
            <a:noFill/>
          </a:ln>
          <a:effectLst>
            <a:outerShdw blurRad="292100" dist="139700" dir="2700000" algn="tl" rotWithShape="0">
              <a:srgbClr val="333333">
                <a:alpha val="65000"/>
              </a:srgbClr>
            </a:outerShdw>
          </a:effectLst>
        </p:spPr>
      </p:pic>
      <p:sp>
        <p:nvSpPr>
          <p:cNvPr id="3" name="Espace réservé du contenu 2">
            <a:extLst>
              <a:ext uri="{FF2B5EF4-FFF2-40B4-BE49-F238E27FC236}">
                <a16:creationId xmlns:a16="http://schemas.microsoft.com/office/drawing/2014/main" id="{70309F85-C979-430E-9066-710AA23F18B4}"/>
              </a:ext>
            </a:extLst>
          </p:cNvPr>
          <p:cNvSpPr>
            <a:spLocks noGrp="1"/>
          </p:cNvSpPr>
          <p:nvPr>
            <p:ph sz="half" idx="2"/>
          </p:nvPr>
        </p:nvSpPr>
        <p:spPr>
          <a:xfrm>
            <a:off x="4264922" y="1508809"/>
            <a:ext cx="7929942" cy="1484253"/>
          </a:xfrm>
        </p:spPr>
        <p:txBody>
          <a:bodyPr vert="horz" lIns="91440" tIns="45720" rIns="91440" bIns="45720" rtlCol="0" anchor="t">
            <a:normAutofit/>
          </a:bodyPr>
          <a:lstStyle/>
          <a:p>
            <a:pPr marL="456565" indent="-456565"/>
            <a:r>
              <a:rPr lang="fr-BE" sz="2400"/>
              <a:t>Sur nouveaux ouvrages (ponts et passerelles) </a:t>
            </a:r>
            <a:endParaRPr lang="en-US" sz="2400"/>
          </a:p>
          <a:p>
            <a:pPr marL="0" indent="0">
              <a:buNone/>
            </a:pPr>
            <a:r>
              <a:rPr lang="fr-BE" sz="2400"/>
              <a:t>      ou après réparations structurelles</a:t>
            </a:r>
            <a:endParaRPr lang="en-US" sz="2400"/>
          </a:p>
          <a:p>
            <a:pPr marL="456565" indent="-456565"/>
            <a:r>
              <a:rPr lang="fr-BE" sz="2400"/>
              <a:t>Vérification du comportement statique </a:t>
            </a:r>
          </a:p>
        </p:txBody>
      </p:sp>
      <p:pic>
        <p:nvPicPr>
          <p:cNvPr id="6" name="Picture 6">
            <a:extLst>
              <a:ext uri="{FF2B5EF4-FFF2-40B4-BE49-F238E27FC236}">
                <a16:creationId xmlns:a16="http://schemas.microsoft.com/office/drawing/2014/main" id="{31CF771E-DF0A-E7C9-44C5-A755BCCFCC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8678" y="3997687"/>
            <a:ext cx="2820364" cy="2026373"/>
          </a:xfrm>
          <a:prstGeom prst="rect">
            <a:avLst/>
          </a:prstGeom>
        </p:spPr>
      </p:pic>
      <p:pic>
        <p:nvPicPr>
          <p:cNvPr id="7" name="Picture 7">
            <a:extLst>
              <a:ext uri="{FF2B5EF4-FFF2-40B4-BE49-F238E27FC236}">
                <a16:creationId xmlns:a16="http://schemas.microsoft.com/office/drawing/2014/main" id="{2F7657F7-5394-3CC8-22F2-EF33E909DB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1438" y="2875391"/>
            <a:ext cx="6013048" cy="3152079"/>
          </a:xfrm>
          <a:prstGeom prst="rect">
            <a:avLst/>
          </a:prstGeom>
        </p:spPr>
      </p:pic>
    </p:spTree>
    <p:extLst>
      <p:ext uri="{BB962C8B-B14F-4D97-AF65-F5344CB8AC3E}">
        <p14:creationId xmlns:p14="http://schemas.microsoft.com/office/powerpoint/2010/main" val="532178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33123AAE-14EC-B85C-1793-22505F8EE6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24525" y="1703118"/>
            <a:ext cx="6160291" cy="4475698"/>
          </a:xfrm>
          <a:prstGeom prst="rect">
            <a:avLst/>
          </a:prstGeom>
        </p:spPr>
      </p:pic>
      <p:pic>
        <p:nvPicPr>
          <p:cNvPr id="1027" name="Picture 3"/>
          <p:cNvPicPr>
            <a:picLocks noChangeAspect="1" noChangeArrowheads="1"/>
          </p:cNvPicPr>
          <p:nvPr/>
        </p:nvPicPr>
        <p:blipFill>
          <a:blip r:embed="rId3" cstate="screen"/>
          <a:srcRect/>
          <a:stretch>
            <a:fillRect/>
          </a:stretch>
        </p:blipFill>
        <p:spPr bwMode="auto">
          <a:xfrm>
            <a:off x="222171" y="227783"/>
            <a:ext cx="6432715" cy="3667095"/>
          </a:xfrm>
          <a:prstGeom prst="rect">
            <a:avLst/>
          </a:prstGeom>
          <a:noFill/>
          <a:ln w="9525">
            <a:noFill/>
            <a:miter lim="800000"/>
            <a:headEnd/>
            <a:tailEnd/>
          </a:ln>
        </p:spPr>
      </p:pic>
      <p:sp>
        <p:nvSpPr>
          <p:cNvPr id="2" name="TextBox 1">
            <a:extLst>
              <a:ext uri="{FF2B5EF4-FFF2-40B4-BE49-F238E27FC236}">
                <a16:creationId xmlns:a16="http://schemas.microsoft.com/office/drawing/2014/main" id="{8BEF230A-209B-D98D-8E1B-9DEC05FA4627}"/>
              </a:ext>
            </a:extLst>
          </p:cNvPr>
          <p:cNvSpPr txBox="1"/>
          <p:nvPr/>
        </p:nvSpPr>
        <p:spPr>
          <a:xfrm>
            <a:off x="8029936" y="1176760"/>
            <a:ext cx="41668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Mesures</a:t>
            </a:r>
            <a:r>
              <a:rPr lang="en-US">
                <a:cs typeface="Calibri"/>
              </a:rPr>
              <a:t> des </a:t>
            </a:r>
            <a:r>
              <a:rPr lang="en-US" err="1">
                <a:cs typeface="Calibri"/>
              </a:rPr>
              <a:t>flèches</a:t>
            </a:r>
            <a:r>
              <a:rPr lang="en-US">
                <a:cs typeface="Calibri"/>
              </a:rPr>
              <a:t> à la station </a:t>
            </a:r>
            <a:r>
              <a:rPr lang="en-US" err="1">
                <a:cs typeface="Calibri"/>
              </a:rPr>
              <a:t>totale</a:t>
            </a:r>
            <a:r>
              <a:rPr lang="en-US">
                <a:cs typeface="Calibri"/>
              </a:rPr>
              <a:t>.</a:t>
            </a:r>
          </a:p>
        </p:txBody>
      </p:sp>
      <p:sp>
        <p:nvSpPr>
          <p:cNvPr id="3" name="TextBox 2">
            <a:extLst>
              <a:ext uri="{FF2B5EF4-FFF2-40B4-BE49-F238E27FC236}">
                <a16:creationId xmlns:a16="http://schemas.microsoft.com/office/drawing/2014/main" id="{615598D0-C954-8A37-B781-268B875D6C2A}"/>
              </a:ext>
            </a:extLst>
          </p:cNvPr>
          <p:cNvSpPr txBox="1"/>
          <p:nvPr/>
        </p:nvSpPr>
        <p:spPr>
          <a:xfrm>
            <a:off x="101278" y="3993265"/>
            <a:ext cx="35109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Mesures</a:t>
            </a:r>
            <a:r>
              <a:rPr lang="en-US">
                <a:cs typeface="Calibri"/>
              </a:rPr>
              <a:t> de </a:t>
            </a:r>
            <a:r>
              <a:rPr lang="en-US" err="1">
                <a:cs typeface="Calibri"/>
              </a:rPr>
              <a:t>flèches</a:t>
            </a:r>
            <a:r>
              <a:rPr lang="en-US">
                <a:cs typeface="Calibri"/>
              </a:rPr>
              <a:t> par </a:t>
            </a:r>
            <a:r>
              <a:rPr lang="en-US" err="1">
                <a:cs typeface="Calibri"/>
              </a:rPr>
              <a:t>nivellement</a:t>
            </a:r>
            <a:endParaRPr lang="en-US" err="1"/>
          </a:p>
        </p:txBody>
      </p:sp>
    </p:spTree>
    <p:extLst>
      <p:ext uri="{BB962C8B-B14F-4D97-AF65-F5344CB8AC3E}">
        <p14:creationId xmlns:p14="http://schemas.microsoft.com/office/powerpoint/2010/main" val="87808518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F318422-A23B-5537-7C9B-01BF8CAB55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39" y="1767069"/>
            <a:ext cx="2497422" cy="4114800"/>
          </a:xfrm>
          <a:prstGeom prst="rect">
            <a:avLst/>
          </a:prstGeom>
        </p:spPr>
      </p:pic>
      <p:pic>
        <p:nvPicPr>
          <p:cNvPr id="3" name="Picture 3">
            <a:extLst>
              <a:ext uri="{FF2B5EF4-FFF2-40B4-BE49-F238E27FC236}">
                <a16:creationId xmlns:a16="http://schemas.microsoft.com/office/drawing/2014/main" id="{C6F7F4AD-0947-A50E-7886-91BC1897E50B}"/>
              </a:ext>
            </a:extLst>
          </p:cNvPr>
          <p:cNvPicPr>
            <a:picLocks noChangeAspect="1"/>
          </p:cNvPicPr>
          <p:nvPr/>
        </p:nvPicPr>
        <p:blipFill>
          <a:blip r:embed="rId3"/>
          <a:stretch>
            <a:fillRect/>
          </a:stretch>
        </p:blipFill>
        <p:spPr>
          <a:xfrm>
            <a:off x="7824178" y="264318"/>
            <a:ext cx="3437363" cy="5900737"/>
          </a:xfrm>
          <a:prstGeom prst="rect">
            <a:avLst/>
          </a:prstGeom>
        </p:spPr>
      </p:pic>
      <p:pic>
        <p:nvPicPr>
          <p:cNvPr id="2" name="Picture 3">
            <a:extLst>
              <a:ext uri="{FF2B5EF4-FFF2-40B4-BE49-F238E27FC236}">
                <a16:creationId xmlns:a16="http://schemas.microsoft.com/office/drawing/2014/main" id="{97BF0247-C177-4A36-B851-1959B3BCEE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995" y="390399"/>
            <a:ext cx="3698111" cy="2373304"/>
          </a:xfrm>
          <a:prstGeom prst="rect">
            <a:avLst/>
          </a:prstGeom>
        </p:spPr>
      </p:pic>
      <p:sp>
        <p:nvSpPr>
          <p:cNvPr id="5" name="TextBox 4">
            <a:extLst>
              <a:ext uri="{FF2B5EF4-FFF2-40B4-BE49-F238E27FC236}">
                <a16:creationId xmlns:a16="http://schemas.microsoft.com/office/drawing/2014/main" id="{65F787F1-CFA6-A53D-CDE2-AF70B4BCAF50}"/>
              </a:ext>
            </a:extLst>
          </p:cNvPr>
          <p:cNvSpPr txBox="1"/>
          <p:nvPr/>
        </p:nvSpPr>
        <p:spPr>
          <a:xfrm>
            <a:off x="5700531" y="303834"/>
            <a:ext cx="21268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Mesures</a:t>
            </a:r>
            <a:r>
              <a:rPr lang="en-US">
                <a:cs typeface="Calibri"/>
              </a:rPr>
              <a:t> </a:t>
            </a:r>
            <a:r>
              <a:rPr lang="en-US" err="1">
                <a:cs typeface="Calibri"/>
              </a:rPr>
              <a:t>xyz</a:t>
            </a:r>
            <a:r>
              <a:rPr lang="en-US">
                <a:cs typeface="Calibri"/>
              </a:rPr>
              <a:t> </a:t>
            </a:r>
            <a:endParaRPr lang="en-US" err="1">
              <a:cs typeface="Calibri"/>
            </a:endParaRPr>
          </a:p>
          <a:p>
            <a:r>
              <a:rPr lang="en-US">
                <a:cs typeface="Calibri"/>
              </a:rPr>
              <a:t>à la station </a:t>
            </a:r>
            <a:r>
              <a:rPr lang="en-US" err="1">
                <a:cs typeface="Calibri"/>
              </a:rPr>
              <a:t>totale</a:t>
            </a:r>
            <a:r>
              <a:rPr lang="en-US">
                <a:cs typeface="Calibri"/>
              </a:rPr>
              <a:t>.</a:t>
            </a:r>
          </a:p>
        </p:txBody>
      </p:sp>
      <p:sp>
        <p:nvSpPr>
          <p:cNvPr id="6" name="TextBox 5">
            <a:extLst>
              <a:ext uri="{FF2B5EF4-FFF2-40B4-BE49-F238E27FC236}">
                <a16:creationId xmlns:a16="http://schemas.microsoft.com/office/drawing/2014/main" id="{BCC0B6CF-C214-9D5D-A8BD-9717A0139149}"/>
              </a:ext>
            </a:extLst>
          </p:cNvPr>
          <p:cNvSpPr txBox="1"/>
          <p:nvPr/>
        </p:nvSpPr>
        <p:spPr>
          <a:xfrm>
            <a:off x="443695" y="2966011"/>
            <a:ext cx="21268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Mesures</a:t>
            </a:r>
            <a:r>
              <a:rPr lang="en-US">
                <a:cs typeface="Calibri"/>
              </a:rPr>
              <a:t> des </a:t>
            </a:r>
            <a:r>
              <a:rPr lang="en-US" err="1">
                <a:cs typeface="Calibri"/>
              </a:rPr>
              <a:t>flèches</a:t>
            </a:r>
            <a:r>
              <a:rPr lang="en-US">
                <a:cs typeface="Calibri"/>
              </a:rPr>
              <a:t> par </a:t>
            </a:r>
            <a:r>
              <a:rPr lang="en-US" err="1">
                <a:cs typeface="Calibri"/>
              </a:rPr>
              <a:t>fleximètre</a:t>
            </a:r>
            <a:r>
              <a:rPr lang="en-US">
                <a:cs typeface="Calibri"/>
              </a:rPr>
              <a:t>.</a:t>
            </a:r>
            <a:endParaRPr lang="en-US" err="1"/>
          </a:p>
        </p:txBody>
      </p:sp>
      <p:pic>
        <p:nvPicPr>
          <p:cNvPr id="7" name="Picture 7">
            <a:extLst>
              <a:ext uri="{FF2B5EF4-FFF2-40B4-BE49-F238E27FC236}">
                <a16:creationId xmlns:a16="http://schemas.microsoft.com/office/drawing/2014/main" id="{974684F4-D53E-5E8E-B357-0A3A4C8EBD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97792" y="323367"/>
            <a:ext cx="621175" cy="626480"/>
          </a:xfrm>
          <a:prstGeom prst="rect">
            <a:avLst/>
          </a:prstGeom>
        </p:spPr>
      </p:pic>
    </p:spTree>
    <p:extLst>
      <p:ext uri="{BB962C8B-B14F-4D97-AF65-F5344CB8AC3E}">
        <p14:creationId xmlns:p14="http://schemas.microsoft.com/office/powerpoint/2010/main" val="226728649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31841" y="3107354"/>
            <a:ext cx="8641995" cy="605193"/>
          </a:xfrm>
        </p:spPr>
        <p:txBody>
          <a:bodyPr>
            <a:normAutofit fontScale="90000"/>
          </a:bodyPr>
          <a:lstStyle/>
          <a:p>
            <a:endParaRPr lang="fr-BE"/>
          </a:p>
        </p:txBody>
      </p:sp>
      <p:pic>
        <p:nvPicPr>
          <p:cNvPr id="3074" name="Picture 2"/>
          <p:cNvPicPr>
            <a:picLocks noChangeAspect="1" noChangeArrowheads="1"/>
          </p:cNvPicPr>
          <p:nvPr/>
        </p:nvPicPr>
        <p:blipFill>
          <a:blip r:embed="rId2" cstate="screen"/>
          <a:srcRect/>
          <a:stretch>
            <a:fillRect/>
          </a:stretch>
        </p:blipFill>
        <p:spPr bwMode="auto">
          <a:xfrm>
            <a:off x="865121" y="709558"/>
            <a:ext cx="10461758" cy="4444333"/>
          </a:xfrm>
          <a:prstGeom prst="rect">
            <a:avLst/>
          </a:prstGeom>
          <a:ln w="228600" cap="sq" cmpd="thickThin">
            <a:solidFill>
              <a:srgbClr val="000000"/>
            </a:solidFill>
            <a:prstDash val="solid"/>
            <a:miter lim="800000"/>
          </a:ln>
          <a:effectLst>
            <a:innerShdw blurRad="76200">
              <a:srgbClr val="000000"/>
            </a:innerShdw>
          </a:effectLst>
        </p:spPr>
      </p:pic>
      <p:sp>
        <p:nvSpPr>
          <p:cNvPr id="7" name="ZoneTexte 6"/>
          <p:cNvSpPr txBox="1"/>
          <p:nvPr/>
        </p:nvSpPr>
        <p:spPr>
          <a:xfrm>
            <a:off x="3602915" y="5607577"/>
            <a:ext cx="6499845" cy="50276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407796" indent="-407796" algn="ctr">
              <a:spcBef>
                <a:spcPct val="20000"/>
              </a:spcBef>
            </a:pPr>
            <a:r>
              <a:rPr lang="fr-BE" sz="2667" b="1" dirty="0">
                <a:solidFill>
                  <a:schemeClr val="bg1"/>
                </a:solidFill>
                <a:latin typeface="Effra"/>
                <a:cs typeface="Effra"/>
              </a:rPr>
              <a:t>Encodage et analyse des résultats sur site</a:t>
            </a:r>
            <a:endParaRPr lang="fr-BE" sz="2400" b="1" dirty="0">
              <a:solidFill>
                <a:schemeClr val="bg1"/>
              </a:solidFill>
              <a:latin typeface="Verdana"/>
            </a:endParaRPr>
          </a:p>
        </p:txBody>
      </p:sp>
    </p:spTree>
    <p:extLst>
      <p:ext uri="{BB962C8B-B14F-4D97-AF65-F5344CB8AC3E}">
        <p14:creationId xmlns:p14="http://schemas.microsoft.com/office/powerpoint/2010/main" val="135688536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3B614D-087C-4DEB-8883-A6AC2A98D440}"/>
              </a:ext>
            </a:extLst>
          </p:cNvPr>
          <p:cNvSpPr>
            <a:spLocks noGrp="1"/>
          </p:cNvSpPr>
          <p:nvPr>
            <p:ph type="title"/>
          </p:nvPr>
        </p:nvSpPr>
        <p:spPr/>
        <p:txBody>
          <a:bodyPr/>
          <a:lstStyle/>
          <a:p>
            <a:r>
              <a:rPr lang="fr-BE"/>
              <a:t>Missions de la direction</a:t>
            </a:r>
          </a:p>
        </p:txBody>
      </p:sp>
      <p:graphicFrame>
        <p:nvGraphicFramePr>
          <p:cNvPr id="4" name="Tableau 4">
            <a:extLst>
              <a:ext uri="{FF2B5EF4-FFF2-40B4-BE49-F238E27FC236}">
                <a16:creationId xmlns:a16="http://schemas.microsoft.com/office/drawing/2014/main" id="{B65B7C4F-97B0-4FB2-AB64-361140193C50}"/>
              </a:ext>
            </a:extLst>
          </p:cNvPr>
          <p:cNvGraphicFramePr>
            <a:graphicFrameLocks noGrp="1"/>
          </p:cNvGraphicFramePr>
          <p:nvPr>
            <p:extLst>
              <p:ext uri="{D42A27DB-BD31-4B8C-83A1-F6EECF244321}">
                <p14:modId xmlns:p14="http://schemas.microsoft.com/office/powerpoint/2010/main" val="3229240942"/>
              </p:ext>
            </p:extLst>
          </p:nvPr>
        </p:nvGraphicFramePr>
        <p:xfrm>
          <a:off x="1131454" y="1417639"/>
          <a:ext cx="9929091" cy="4184072"/>
        </p:xfrm>
        <a:graphic>
          <a:graphicData uri="http://schemas.openxmlformats.org/drawingml/2006/table">
            <a:tbl>
              <a:tblPr bandRow="1">
                <a:tableStyleId>{9D7B26C5-4107-4FEC-AEDC-1716B250A1EF}</a:tableStyleId>
              </a:tblPr>
              <a:tblGrid>
                <a:gridCol w="859114">
                  <a:extLst>
                    <a:ext uri="{9D8B030D-6E8A-4147-A177-3AD203B41FA5}">
                      <a16:colId xmlns:a16="http://schemas.microsoft.com/office/drawing/2014/main" val="1034943228"/>
                    </a:ext>
                  </a:extLst>
                </a:gridCol>
                <a:gridCol w="9069977">
                  <a:extLst>
                    <a:ext uri="{9D8B030D-6E8A-4147-A177-3AD203B41FA5}">
                      <a16:colId xmlns:a16="http://schemas.microsoft.com/office/drawing/2014/main" val="4176429790"/>
                    </a:ext>
                  </a:extLst>
                </a:gridCol>
              </a:tblGrid>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1.</a:t>
                      </a:r>
                    </a:p>
                  </a:txBody>
                  <a:tcPr anchor="ctr">
                    <a:no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Organiser la politique de gestion des ponts</a:t>
                      </a:r>
                    </a:p>
                  </a:txBody>
                  <a:tcPr anchor="ctr">
                    <a:noFill/>
                  </a:tcPr>
                </a:tc>
                <a:extLst>
                  <a:ext uri="{0D108BD9-81ED-4DB2-BD59-A6C34878D82A}">
                    <a16:rowId xmlns:a16="http://schemas.microsoft.com/office/drawing/2014/main" val="3973288217"/>
                  </a:ext>
                </a:extLst>
              </a:tr>
              <a:tr h="2301239">
                <a:tc>
                  <a:txBody>
                    <a:bodyPr/>
                    <a:lstStyle/>
                    <a:p>
                      <a:pPr marL="0" lvl="0" indent="0">
                        <a:buFont typeface="Wingdings" panose="05000000000000000000" pitchFamily="2" charset="2"/>
                        <a:buNone/>
                      </a:pPr>
                      <a:r>
                        <a:rPr lang="fr-BE" sz="2400" kern="1200" dirty="0">
                          <a:solidFill>
                            <a:schemeClr val="dk1"/>
                          </a:solidFill>
                        </a:rPr>
                        <a:t>2.</a:t>
                      </a:r>
                      <a:endParaRPr lang="fr-BE" sz="2400" kern="1200" dirty="0">
                        <a:solidFill>
                          <a:schemeClr val="dk1"/>
                        </a:solidFill>
                        <a:latin typeface="+mn-lt"/>
                        <a:ea typeface="+mn-ea"/>
                        <a:cs typeface="+mn-cs"/>
                      </a:endParaRPr>
                    </a:p>
                  </a:txBody>
                  <a:tcPr anchor="ctr">
                    <a:solidFill>
                      <a:srgbClr val="FF0000">
                        <a:alpha val="20000"/>
                      </a:srgbClr>
                    </a:solidFill>
                  </a:tcPr>
                </a:tc>
                <a:tc>
                  <a:txBody>
                    <a:bodyPr/>
                    <a:lstStyle/>
                    <a:p>
                      <a:pPr marL="0" indent="0">
                        <a:buFont typeface="+mj-lt"/>
                        <a:buNone/>
                      </a:pPr>
                      <a:r>
                        <a:rPr lang="fr-BE" dirty="0"/>
                        <a:t>Réaliser des expertises techniques</a:t>
                      </a:r>
                    </a:p>
                    <a:p>
                      <a:pPr marL="895335" lvl="1" indent="-285750" algn="l" defTabSz="609585" rtl="0" eaLnBrk="1" latinLnBrk="0" hangingPunct="1">
                        <a:buFont typeface="Wingdings" panose="05000000000000000000" pitchFamily="2" charset="2"/>
                        <a:buChar char="q"/>
                      </a:pPr>
                      <a:r>
                        <a:rPr lang="fr-BE" sz="1600" u="none" kern="1200" dirty="0">
                          <a:solidFill>
                            <a:schemeClr val="tx1"/>
                          </a:solidFill>
                          <a:latin typeface="+mn-lt"/>
                          <a:ea typeface="+mn-ea"/>
                          <a:cs typeface="+mn-cs"/>
                        </a:rPr>
                        <a:t> Inspections B                                                 </a:t>
                      </a:r>
                    </a:p>
                    <a:p>
                      <a:pPr marL="895335" lvl="1" indent="-285750">
                        <a:buFont typeface="Wingdings" panose="05000000000000000000" pitchFamily="2" charset="2"/>
                        <a:buChar char="q"/>
                      </a:pPr>
                      <a:r>
                        <a:rPr lang="fr-BE" sz="1600" dirty="0">
                          <a:solidFill>
                            <a:schemeClr val="tx1"/>
                          </a:solidFill>
                        </a:rPr>
                        <a:t> Assistance technique                                   </a:t>
                      </a:r>
                    </a:p>
                    <a:p>
                      <a:pPr marL="895335" lvl="1" indent="-285750">
                        <a:buFont typeface="Wingdings" panose="05000000000000000000" pitchFamily="2" charset="2"/>
                        <a:buChar char="q"/>
                      </a:pPr>
                      <a:r>
                        <a:rPr lang="fr-BE" sz="1600" dirty="0">
                          <a:solidFill>
                            <a:schemeClr val="tx1"/>
                          </a:solidFill>
                        </a:rPr>
                        <a:t> Instrumentation                                           </a:t>
                      </a:r>
                    </a:p>
                    <a:p>
                      <a:pPr marL="895335" lvl="1" indent="-285750">
                        <a:buFont typeface="Wingdings" panose="05000000000000000000" pitchFamily="2" charset="2"/>
                        <a:buChar char="q"/>
                      </a:pPr>
                      <a:r>
                        <a:rPr lang="fr-BE" sz="1600" dirty="0"/>
                        <a:t> </a:t>
                      </a:r>
                      <a:r>
                        <a:rPr lang="fr-BE" sz="1600" dirty="0">
                          <a:solidFill>
                            <a:schemeClr val="tx1"/>
                          </a:solidFill>
                        </a:rPr>
                        <a:t>Essais de pont                                               </a:t>
                      </a:r>
                      <a:endParaRPr lang="fr-BE" sz="1600" dirty="0"/>
                    </a:p>
                    <a:p>
                      <a:pPr marL="895335" lvl="1" indent="-285750">
                        <a:buFont typeface="Wingdings" panose="05000000000000000000" pitchFamily="2" charset="2"/>
                        <a:buChar char="q"/>
                      </a:pPr>
                      <a:r>
                        <a:rPr lang="fr-BE" sz="1600" dirty="0"/>
                        <a:t> </a:t>
                      </a:r>
                      <a:r>
                        <a:rPr lang="fr-BE" sz="1600" dirty="0">
                          <a:solidFill>
                            <a:schemeClr val="bg1"/>
                          </a:solidFill>
                          <a:highlight>
                            <a:srgbClr val="000000"/>
                          </a:highlight>
                        </a:rPr>
                        <a:t>Suivi vibratoire                                              </a:t>
                      </a:r>
                      <a:r>
                        <a:rPr lang="fr-BE" sz="1600" dirty="0">
                          <a:solidFill>
                            <a:schemeClr val="tx1"/>
                          </a:solidFill>
                          <a:highlight>
                            <a:srgbClr val="000000"/>
                          </a:highlight>
                        </a:rPr>
                        <a:t>.</a:t>
                      </a:r>
                      <a:endParaRPr lang="fr-BE" sz="1600" i="1" dirty="0">
                        <a:solidFill>
                          <a:schemeClr val="tx1"/>
                        </a:solidFill>
                        <a:highlight>
                          <a:srgbClr val="000000"/>
                        </a:highlight>
                      </a:endParaRPr>
                    </a:p>
                  </a:txBody>
                  <a:tcPr anchor="ctr">
                    <a:solidFill>
                      <a:srgbClr val="FF0000">
                        <a:alpha val="20000"/>
                      </a:srgbClr>
                    </a:solidFill>
                  </a:tcPr>
                </a:tc>
                <a:extLst>
                  <a:ext uri="{0D108BD9-81ED-4DB2-BD59-A6C34878D82A}">
                    <a16:rowId xmlns:a16="http://schemas.microsoft.com/office/drawing/2014/main" val="352366466"/>
                  </a:ext>
                </a:extLst>
              </a:tr>
              <a:tr h="627611">
                <a:tc>
                  <a:txBody>
                    <a:bodyPr/>
                    <a:lstStyle/>
                    <a:p>
                      <a:pPr marL="0" indent="0">
                        <a:buFont typeface="+mj-lt"/>
                        <a:buNone/>
                      </a:pPr>
                      <a:r>
                        <a:rPr lang="fr-BE" dirty="0"/>
                        <a:t>3.</a:t>
                      </a:r>
                    </a:p>
                  </a:txBody>
                  <a:tcPr anchor="ctr">
                    <a:solidFill>
                      <a:schemeClr val="bg1">
                        <a:alpha val="20000"/>
                      </a:schemeClr>
                    </a:solidFill>
                  </a:tcPr>
                </a:tc>
                <a:tc>
                  <a:txBody>
                    <a:bodyPr/>
                    <a:lstStyle/>
                    <a:p>
                      <a:pPr marL="0" indent="0">
                        <a:buFont typeface="+mj-lt"/>
                        <a:buNone/>
                      </a:pPr>
                      <a:r>
                        <a:rPr lang="fr-BE" dirty="0"/>
                        <a:t>Mettre en place des formations techniques</a:t>
                      </a:r>
                    </a:p>
                  </a:txBody>
                  <a:tcPr anchor="ctr">
                    <a:solidFill>
                      <a:schemeClr val="bg1">
                        <a:alpha val="20000"/>
                      </a:schemeClr>
                    </a:solidFill>
                  </a:tcPr>
                </a:tc>
                <a:extLst>
                  <a:ext uri="{0D108BD9-81ED-4DB2-BD59-A6C34878D82A}">
                    <a16:rowId xmlns:a16="http://schemas.microsoft.com/office/drawing/2014/main" val="2257918271"/>
                  </a:ext>
                </a:extLst>
              </a:tr>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4.</a:t>
                      </a:r>
                    </a:p>
                  </a:txBody>
                  <a:tcPr anchor="ct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Dynamiser la veille technologique et la R&amp;D</a:t>
                      </a:r>
                    </a:p>
                  </a:txBody>
                  <a:tcPr anchor="ctr"/>
                </a:tc>
                <a:extLst>
                  <a:ext uri="{0D108BD9-81ED-4DB2-BD59-A6C34878D82A}">
                    <a16:rowId xmlns:a16="http://schemas.microsoft.com/office/drawing/2014/main" val="3242049290"/>
                  </a:ext>
                </a:extLst>
              </a:tr>
            </a:tbl>
          </a:graphicData>
        </a:graphic>
      </p:graphicFrame>
    </p:spTree>
    <p:extLst>
      <p:ext uri="{BB962C8B-B14F-4D97-AF65-F5344CB8AC3E}">
        <p14:creationId xmlns:p14="http://schemas.microsoft.com/office/powerpoint/2010/main" val="1550576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8305F9-32D2-4336-BAE9-A93BB388D765}"/>
              </a:ext>
            </a:extLst>
          </p:cNvPr>
          <p:cNvSpPr>
            <a:spLocks noGrp="1"/>
          </p:cNvSpPr>
          <p:nvPr>
            <p:ph type="title"/>
          </p:nvPr>
        </p:nvSpPr>
        <p:spPr>
          <a:xfrm>
            <a:off x="738909" y="274639"/>
            <a:ext cx="10490827" cy="925511"/>
          </a:xfrm>
        </p:spPr>
        <p:txBody>
          <a:bodyPr anchor="ctr">
            <a:normAutofit/>
          </a:bodyPr>
          <a:lstStyle/>
          <a:p>
            <a:r>
              <a:rPr lang="fr-BE" dirty="0"/>
              <a:t>Expertises vibratoires</a:t>
            </a:r>
          </a:p>
        </p:txBody>
      </p:sp>
      <p:pic>
        <p:nvPicPr>
          <p:cNvPr id="4" name="Picture 8" descr="photo 25">
            <a:extLst>
              <a:ext uri="{FF2B5EF4-FFF2-40B4-BE49-F238E27FC236}">
                <a16:creationId xmlns:a16="http://schemas.microsoft.com/office/drawing/2014/main" id="{D1CB17B7-1EEF-4BEB-BC02-6382C541AF26}"/>
              </a:ext>
            </a:extLst>
          </p:cNvPr>
          <p:cNvPicPr>
            <a:picLocks noGrp="1" noChangeAspect="1" noChangeArrowheads="1"/>
          </p:cNvPicPr>
          <p:nvPr>
            <p:ph sz="half" idx="1"/>
          </p:nvPr>
        </p:nvPicPr>
        <p:blipFill>
          <a:blip r:embed="rId2" cstate="screen"/>
          <a:stretch>
            <a:fillRect/>
          </a:stretch>
        </p:blipFill>
        <p:spPr bwMode="auto">
          <a:xfrm>
            <a:off x="246460" y="1200150"/>
            <a:ext cx="5839415" cy="5383211"/>
          </a:xfrm>
          <a:prstGeom prst="rect">
            <a:avLst/>
          </a:prstGeom>
          <a:noFill/>
        </p:spPr>
      </p:pic>
      <p:sp>
        <p:nvSpPr>
          <p:cNvPr id="5" name="Espace réservé du contenu 4">
            <a:extLst>
              <a:ext uri="{FF2B5EF4-FFF2-40B4-BE49-F238E27FC236}">
                <a16:creationId xmlns:a16="http://schemas.microsoft.com/office/drawing/2014/main" id="{E5C7AC91-0FF9-40EB-8FBF-CEF8F58B5670}"/>
              </a:ext>
            </a:extLst>
          </p:cNvPr>
          <p:cNvSpPr>
            <a:spLocks noGrp="1"/>
          </p:cNvSpPr>
          <p:nvPr>
            <p:ph sz="half" idx="2"/>
          </p:nvPr>
        </p:nvSpPr>
        <p:spPr>
          <a:xfrm>
            <a:off x="6543870" y="1417639"/>
            <a:ext cx="5149366" cy="3606943"/>
          </a:xfrm>
        </p:spPr>
        <p:txBody>
          <a:bodyPr>
            <a:normAutofit/>
          </a:bodyPr>
          <a:lstStyle/>
          <a:p>
            <a:pPr>
              <a:buFont typeface="Wingdings" panose="05000000000000000000" pitchFamily="2" charset="2"/>
              <a:buChar char="q"/>
            </a:pPr>
            <a:r>
              <a:rPr lang="fr-BE" sz="2200" dirty="0"/>
              <a:t>Mesure d’efforts dans les haubans ou suspentes</a:t>
            </a:r>
          </a:p>
          <a:p>
            <a:pPr>
              <a:buFont typeface="Wingdings" panose="05000000000000000000" pitchFamily="2" charset="2"/>
              <a:buChar char="q"/>
            </a:pPr>
            <a:r>
              <a:rPr lang="fr-BE" sz="2200" dirty="0"/>
              <a:t>Mesure de fréquences propres (passerelles)</a:t>
            </a:r>
          </a:p>
          <a:p>
            <a:pPr>
              <a:buFont typeface="Wingdings" panose="05000000000000000000" pitchFamily="2" charset="2"/>
              <a:buChar char="q"/>
            </a:pPr>
            <a:r>
              <a:rPr lang="fr-BE" sz="2200" dirty="0"/>
              <a:t>Expertise suite à plaintes de riverains</a:t>
            </a:r>
          </a:p>
        </p:txBody>
      </p:sp>
    </p:spTree>
    <p:extLst>
      <p:ext uri="{BB962C8B-B14F-4D97-AF65-F5344CB8AC3E}">
        <p14:creationId xmlns:p14="http://schemas.microsoft.com/office/powerpoint/2010/main" val="4950252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F0F9FBB7-F7B1-4391-87C5-0BE85AEA1E9F}"/>
              </a:ext>
            </a:extLst>
          </p:cNvPr>
          <p:cNvSpPr>
            <a:spLocks noGrp="1"/>
          </p:cNvSpPr>
          <p:nvPr>
            <p:ph type="title"/>
          </p:nvPr>
        </p:nvSpPr>
        <p:spPr/>
        <p:txBody>
          <a:bodyPr>
            <a:normAutofit fontScale="90000"/>
          </a:bodyPr>
          <a:lstStyle/>
          <a:p>
            <a:r>
              <a:rPr lang="fr-BE" dirty="0"/>
              <a:t>Expertises vibratoires suite à plaintes de riverains</a:t>
            </a:r>
          </a:p>
        </p:txBody>
      </p:sp>
      <p:sp>
        <p:nvSpPr>
          <p:cNvPr id="6" name="Espace réservé du contenu 5">
            <a:extLst>
              <a:ext uri="{FF2B5EF4-FFF2-40B4-BE49-F238E27FC236}">
                <a16:creationId xmlns:a16="http://schemas.microsoft.com/office/drawing/2014/main" id="{683B6074-FD1D-4276-82ED-656A0BF84DE0}"/>
              </a:ext>
            </a:extLst>
          </p:cNvPr>
          <p:cNvSpPr>
            <a:spLocks noGrp="1"/>
          </p:cNvSpPr>
          <p:nvPr>
            <p:ph idx="1"/>
          </p:nvPr>
        </p:nvSpPr>
        <p:spPr>
          <a:xfrm>
            <a:off x="6419654" y="1417639"/>
            <a:ext cx="5604313" cy="4303799"/>
          </a:xfrm>
        </p:spPr>
        <p:txBody>
          <a:bodyPr>
            <a:normAutofit/>
          </a:bodyPr>
          <a:lstStyle/>
          <a:p>
            <a:pPr marL="0" indent="0">
              <a:buNone/>
            </a:pPr>
            <a:r>
              <a:rPr lang="fr-BE" sz="2200" dirty="0"/>
              <a:t>Evaluation via une instrumentation (1 semaine) du risque pour le bâtiment (rare) et de la gêne occasionnée (fréquent)</a:t>
            </a:r>
          </a:p>
        </p:txBody>
      </p:sp>
      <p:sp>
        <p:nvSpPr>
          <p:cNvPr id="7" name="Rectangle 2">
            <a:extLst>
              <a:ext uri="{FF2B5EF4-FFF2-40B4-BE49-F238E27FC236}">
                <a16:creationId xmlns:a16="http://schemas.microsoft.com/office/drawing/2014/main" id="{19A9287E-028A-4F4C-B794-ED833CE1AA27}"/>
              </a:ext>
            </a:extLst>
          </p:cNvPr>
          <p:cNvSpPr>
            <a:spLocks noChangeArrowheads="1"/>
          </p:cNvSpPr>
          <p:nvPr/>
        </p:nvSpPr>
        <p:spPr bwMode="auto">
          <a:xfrm>
            <a:off x="341745" y="10529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pic>
        <p:nvPicPr>
          <p:cNvPr id="2049" name="Picture 1">
            <a:extLst>
              <a:ext uri="{FF2B5EF4-FFF2-40B4-BE49-F238E27FC236}">
                <a16:creationId xmlns:a16="http://schemas.microsoft.com/office/drawing/2014/main" id="{0809526F-F372-451A-9640-639614E2E3F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29244"/>
            <a:ext cx="5972682" cy="448058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SDC10010.JPG">
            <a:extLst>
              <a:ext uri="{FF2B5EF4-FFF2-40B4-BE49-F238E27FC236}">
                <a16:creationId xmlns:a16="http://schemas.microsoft.com/office/drawing/2014/main" id="{409CAF4B-32C1-4E7C-B0D7-4D21870728D6}"/>
              </a:ext>
            </a:extLst>
          </p:cNvPr>
          <p:cNvPicPr>
            <a:picLocks noChangeAspect="1"/>
          </p:cNvPicPr>
          <p:nvPr/>
        </p:nvPicPr>
        <p:blipFill>
          <a:blip r:embed="rId3" cstate="screen"/>
          <a:stretch>
            <a:fillRect/>
          </a:stretch>
        </p:blipFill>
        <p:spPr>
          <a:xfrm>
            <a:off x="6419654" y="3261048"/>
            <a:ext cx="3612235" cy="2709177"/>
          </a:xfrm>
          <a:prstGeom prst="rect">
            <a:avLst/>
          </a:prstGeom>
        </p:spPr>
      </p:pic>
    </p:spTree>
    <p:extLst>
      <p:ext uri="{BB962C8B-B14F-4D97-AF65-F5344CB8AC3E}">
        <p14:creationId xmlns:p14="http://schemas.microsoft.com/office/powerpoint/2010/main" val="2639498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867CE10-6C3C-4DC5-98CB-D72872FBC5DA}"/>
              </a:ext>
            </a:extLst>
          </p:cNvPr>
          <p:cNvSpPr>
            <a:spLocks noGrp="1"/>
          </p:cNvSpPr>
          <p:nvPr>
            <p:ph type="title"/>
          </p:nvPr>
        </p:nvSpPr>
        <p:spPr>
          <a:xfrm>
            <a:off x="2377440" y="356297"/>
            <a:ext cx="8632682" cy="810030"/>
          </a:xfrm>
        </p:spPr>
        <p:txBody>
          <a:bodyPr>
            <a:noAutofit/>
          </a:bodyPr>
          <a:lstStyle/>
          <a:p>
            <a:pPr defTabSz="609570"/>
            <a:r>
              <a:rPr lang="fr-BE" sz="3200"/>
              <a:t>Objectifs des expertises vibratoires suite à plaintes de riverains</a:t>
            </a:r>
          </a:p>
        </p:txBody>
      </p:sp>
      <p:sp>
        <p:nvSpPr>
          <p:cNvPr id="6" name="Espace réservé du contenu 2">
            <a:extLst>
              <a:ext uri="{FF2B5EF4-FFF2-40B4-BE49-F238E27FC236}">
                <a16:creationId xmlns:a16="http://schemas.microsoft.com/office/drawing/2014/main" id="{523418BC-D457-4329-AECC-6B0A79CD247C}"/>
              </a:ext>
            </a:extLst>
          </p:cNvPr>
          <p:cNvSpPr>
            <a:spLocks noGrp="1"/>
          </p:cNvSpPr>
          <p:nvPr>
            <p:ph idx="1"/>
          </p:nvPr>
        </p:nvSpPr>
        <p:spPr>
          <a:xfrm>
            <a:off x="1790799" y="1349249"/>
            <a:ext cx="8158290" cy="4599064"/>
          </a:xfrm>
        </p:spPr>
        <p:txBody>
          <a:bodyPr>
            <a:noAutofit/>
          </a:bodyPr>
          <a:lstStyle/>
          <a:p>
            <a:pPr marL="800089" indent="-342900">
              <a:lnSpc>
                <a:spcPct val="120000"/>
              </a:lnSpc>
              <a:buFont typeface="+mj-lt"/>
              <a:buAutoNum type="arabicPeriod"/>
            </a:pPr>
            <a:r>
              <a:rPr lang="fr-BE" sz="2000" dirty="0">
                <a:ea typeface="Geneva"/>
                <a:cs typeface="Geneva"/>
              </a:rPr>
              <a:t>Mesurer les niveaux vibratoires atteints dans la construction du riverain d’une route régionale.</a:t>
            </a:r>
          </a:p>
          <a:p>
            <a:pPr marL="800089" indent="-342900">
              <a:lnSpc>
                <a:spcPct val="120000"/>
              </a:lnSpc>
              <a:buFont typeface="+mj-lt"/>
              <a:buAutoNum type="arabicPeriod"/>
            </a:pPr>
            <a:endParaRPr lang="fr-BE" sz="2000" dirty="0">
              <a:ea typeface="Geneva"/>
              <a:cs typeface="Geneva"/>
            </a:endParaRPr>
          </a:p>
          <a:p>
            <a:pPr marL="800089" indent="-342900">
              <a:lnSpc>
                <a:spcPct val="120000"/>
              </a:lnSpc>
              <a:buFont typeface="+mj-lt"/>
              <a:buAutoNum type="arabicPeriod"/>
            </a:pPr>
            <a:r>
              <a:rPr lang="fr-BE" sz="2000" kern="2000" dirty="0">
                <a:ea typeface="Geneva"/>
                <a:cs typeface="Geneva"/>
              </a:rPr>
              <a:t>Déterminer s’il y a risque de dégradation de la construction sur base de la norme DIN 4150/3</a:t>
            </a:r>
            <a:r>
              <a:rPr lang="fr-BE" sz="2000" dirty="0">
                <a:ea typeface="Geneva"/>
                <a:cs typeface="Geneva"/>
              </a:rPr>
              <a:t>.</a:t>
            </a:r>
          </a:p>
          <a:p>
            <a:pPr marL="800089" indent="-342900">
              <a:lnSpc>
                <a:spcPct val="80000"/>
              </a:lnSpc>
              <a:buFont typeface="+mj-lt"/>
              <a:buAutoNum type="arabicPeriod"/>
            </a:pPr>
            <a:endParaRPr lang="fr-BE" sz="2000" dirty="0">
              <a:ea typeface="Geneva"/>
              <a:cs typeface="Geneva"/>
            </a:endParaRPr>
          </a:p>
          <a:p>
            <a:pPr marL="800089" indent="-342900">
              <a:lnSpc>
                <a:spcPct val="120000"/>
              </a:lnSpc>
              <a:buFont typeface="+mj-lt"/>
              <a:buAutoNum type="arabicPeriod"/>
            </a:pPr>
            <a:r>
              <a:rPr lang="fr-BE" sz="2000" dirty="0">
                <a:ea typeface="Geneva"/>
                <a:cs typeface="Geneva"/>
              </a:rPr>
              <a:t>Déterminer s’il y a risque de gêne vibratoire pour les occupants de la construction sur base de la norme DIN 4150/2.</a:t>
            </a:r>
          </a:p>
          <a:p>
            <a:pPr marL="800089" indent="-342900">
              <a:lnSpc>
                <a:spcPct val="80000"/>
              </a:lnSpc>
              <a:buFont typeface="+mj-lt"/>
              <a:buAutoNum type="arabicPeriod"/>
            </a:pPr>
            <a:endParaRPr lang="fr-BE" sz="2000" dirty="0">
              <a:ea typeface="Geneva"/>
              <a:cs typeface="Geneva"/>
            </a:endParaRPr>
          </a:p>
          <a:p>
            <a:pPr marL="800089" indent="-342900">
              <a:lnSpc>
                <a:spcPct val="80000"/>
              </a:lnSpc>
              <a:buFont typeface="+mj-lt"/>
              <a:buAutoNum type="arabicPeriod"/>
            </a:pPr>
            <a:r>
              <a:rPr lang="fr-BE" sz="2000" dirty="0">
                <a:ea typeface="Geneva"/>
                <a:cs typeface="Geneva"/>
              </a:rPr>
              <a:t>Déterminer la ou les sources des vibrations.</a:t>
            </a:r>
          </a:p>
          <a:p>
            <a:pPr marL="800089" indent="-342900">
              <a:lnSpc>
                <a:spcPct val="80000"/>
              </a:lnSpc>
              <a:buFont typeface="+mj-lt"/>
              <a:buAutoNum type="arabicPeriod"/>
            </a:pPr>
            <a:endParaRPr lang="fr-BE" sz="2000" dirty="0">
              <a:ea typeface="Geneva"/>
              <a:cs typeface="Geneva"/>
            </a:endParaRPr>
          </a:p>
          <a:p>
            <a:pPr marL="800089" indent="-342900">
              <a:lnSpc>
                <a:spcPct val="80000"/>
              </a:lnSpc>
              <a:buFont typeface="+mj-lt"/>
              <a:buAutoNum type="arabicPeriod"/>
            </a:pPr>
            <a:r>
              <a:rPr lang="fr-BE" sz="2000" dirty="0">
                <a:ea typeface="Geneva"/>
                <a:cs typeface="Geneva"/>
              </a:rPr>
              <a:t>Préconiser des actions correctives.</a:t>
            </a:r>
          </a:p>
        </p:txBody>
      </p:sp>
    </p:spTree>
    <p:extLst>
      <p:ext uri="{BB962C8B-B14F-4D97-AF65-F5344CB8AC3E}">
        <p14:creationId xmlns:p14="http://schemas.microsoft.com/office/powerpoint/2010/main" val="2937910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32C8F60-8BD9-41B3-BF2F-2EA9C2A84F1D}"/>
              </a:ext>
            </a:extLst>
          </p:cNvPr>
          <p:cNvSpPr>
            <a:spLocks noGrp="1"/>
          </p:cNvSpPr>
          <p:nvPr>
            <p:ph type="title"/>
          </p:nvPr>
        </p:nvSpPr>
        <p:spPr>
          <a:xfrm>
            <a:off x="888275" y="367341"/>
            <a:ext cx="9753600" cy="857250"/>
          </a:xfrm>
        </p:spPr>
        <p:txBody>
          <a:bodyPr>
            <a:normAutofit/>
          </a:bodyPr>
          <a:lstStyle/>
          <a:p>
            <a:pPr algn="ctr"/>
            <a:r>
              <a:rPr lang="fr-BE" sz="3200" dirty="0"/>
              <a:t>Exemple d’expertise vibratoire</a:t>
            </a:r>
          </a:p>
        </p:txBody>
      </p:sp>
      <p:sp>
        <p:nvSpPr>
          <p:cNvPr id="6" name="Rectangle 5">
            <a:extLst>
              <a:ext uri="{FF2B5EF4-FFF2-40B4-BE49-F238E27FC236}">
                <a16:creationId xmlns:a16="http://schemas.microsoft.com/office/drawing/2014/main" id="{A1FF6AA4-429E-4B39-8300-725FCA8B579E}"/>
              </a:ext>
            </a:extLst>
          </p:cNvPr>
          <p:cNvSpPr/>
          <p:nvPr/>
        </p:nvSpPr>
        <p:spPr>
          <a:xfrm>
            <a:off x="1027611" y="1354946"/>
            <a:ext cx="8621486" cy="830997"/>
          </a:xfrm>
          <a:prstGeom prst="rect">
            <a:avLst/>
          </a:prstGeom>
        </p:spPr>
        <p:txBody>
          <a:bodyPr wrap="square">
            <a:sp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fr-BE" sz="2400" b="0" i="0" u="sng" strike="noStrike" kern="1200" cap="none" spc="0" normalizeH="0" baseline="0" noProof="0" dirty="0">
                <a:ln>
                  <a:noFill/>
                </a:ln>
                <a:solidFill>
                  <a:prstClr val="black"/>
                </a:solidFill>
                <a:effectLst/>
                <a:uLnTx/>
                <a:uFillTx/>
                <a:latin typeface="Arial"/>
                <a:ea typeface="+mn-ea"/>
                <a:cs typeface="Arial"/>
              </a:rPr>
              <a:t>Vibrations continues – Supervision d’un Bâtiment lors d’un chantier de pose d’</a:t>
            </a:r>
            <a:r>
              <a:rPr kumimoji="0" lang="fr-BE" sz="2400" b="0" i="0" u="sng" strike="noStrike" kern="1200" cap="none" spc="0" normalizeH="0" baseline="0" noProof="0" dirty="0" err="1">
                <a:ln>
                  <a:noFill/>
                </a:ln>
                <a:solidFill>
                  <a:prstClr val="black"/>
                </a:solidFill>
                <a:effectLst/>
                <a:uLnTx/>
                <a:uFillTx/>
                <a:latin typeface="Arial"/>
                <a:ea typeface="+mn-ea"/>
                <a:cs typeface="Arial"/>
              </a:rPr>
              <a:t>égoût</a:t>
            </a:r>
            <a:r>
              <a:rPr kumimoji="0" lang="fr-BE" sz="2400" b="0" i="0" u="sng" strike="noStrike" kern="1200" cap="none" spc="0" normalizeH="0" baseline="0" noProof="0" dirty="0">
                <a:ln>
                  <a:noFill/>
                </a:ln>
                <a:solidFill>
                  <a:prstClr val="black"/>
                </a:solidFill>
                <a:effectLst/>
                <a:uLnTx/>
                <a:uFillTx/>
                <a:latin typeface="Arial"/>
                <a:ea typeface="+mn-ea"/>
                <a:cs typeface="Arial"/>
              </a:rPr>
              <a:t> (tranchées profondes).  </a:t>
            </a:r>
          </a:p>
        </p:txBody>
      </p:sp>
      <p:sp>
        <p:nvSpPr>
          <p:cNvPr id="9" name="ZoneTexte 8">
            <a:extLst>
              <a:ext uri="{FF2B5EF4-FFF2-40B4-BE49-F238E27FC236}">
                <a16:creationId xmlns:a16="http://schemas.microsoft.com/office/drawing/2014/main" id="{17475D15-BC83-40C0-BBC3-7FB7F8F2C5CD}"/>
              </a:ext>
            </a:extLst>
          </p:cNvPr>
          <p:cNvSpPr txBox="1"/>
          <p:nvPr/>
        </p:nvSpPr>
        <p:spPr>
          <a:xfrm>
            <a:off x="466915" y="2436388"/>
            <a:ext cx="4026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prstClr val="black"/>
                </a:solidFill>
                <a:effectLst/>
                <a:uLnTx/>
                <a:uFillTx/>
                <a:latin typeface="Calibri"/>
                <a:ea typeface="+mn-ea"/>
                <a:cs typeface="+mn-cs"/>
              </a:rPr>
              <a:t> Impact marteau </a:t>
            </a:r>
            <a:r>
              <a:rPr kumimoji="0" lang="fr-BE" sz="1800" b="0" i="0" u="none" strike="noStrike" kern="1200" cap="none" spc="0" normalizeH="0" baseline="0" noProof="0" err="1">
                <a:ln>
                  <a:noFill/>
                </a:ln>
                <a:solidFill>
                  <a:prstClr val="black"/>
                </a:solidFill>
                <a:effectLst/>
                <a:uLnTx/>
                <a:uFillTx/>
                <a:latin typeface="Calibri"/>
                <a:ea typeface="+mn-ea"/>
                <a:cs typeface="+mn-cs"/>
              </a:rPr>
              <a:t>hydraul</a:t>
            </a:r>
            <a:r>
              <a:rPr kumimoji="0" lang="fr-BE" sz="1800" b="0" i="0" u="none" strike="noStrike" kern="1200" cap="none" spc="0" normalizeH="0" baseline="0" noProof="0">
                <a:ln>
                  <a:noFill/>
                </a:ln>
                <a:solidFill>
                  <a:prstClr val="black"/>
                </a:solidFill>
                <a:effectLst/>
                <a:uLnTx/>
                <a:uFillTx/>
                <a:latin typeface="Calibri"/>
                <a:ea typeface="+mn-ea"/>
                <a:cs typeface="+mn-cs"/>
              </a:rPr>
              <a:t>. « </a:t>
            </a:r>
            <a:r>
              <a:rPr kumimoji="0" lang="fr-BE" sz="1800" b="0" i="0" u="none" strike="noStrike" kern="1200" cap="none" spc="0" normalizeH="0" baseline="0" noProof="0" err="1">
                <a:ln>
                  <a:noFill/>
                </a:ln>
                <a:solidFill>
                  <a:prstClr val="black"/>
                </a:solidFill>
                <a:effectLst/>
                <a:uLnTx/>
                <a:uFillTx/>
                <a:latin typeface="Calibri"/>
                <a:ea typeface="+mn-ea"/>
                <a:cs typeface="+mn-cs"/>
              </a:rPr>
              <a:t>Montabert</a:t>
            </a:r>
            <a:r>
              <a:rPr kumimoji="0" lang="fr-BE" sz="1800" b="0" i="0" u="none" strike="noStrike" kern="1200" cap="none" spc="0" normalizeH="0" baseline="0" noProof="0">
                <a:ln>
                  <a:noFill/>
                </a:ln>
                <a:solidFill>
                  <a:prstClr val="black"/>
                </a:solidFill>
                <a:effectLst/>
                <a:uLnTx/>
                <a:uFillTx/>
                <a:latin typeface="Calibri"/>
                <a:ea typeface="+mn-ea"/>
                <a:cs typeface="+mn-cs"/>
              </a:rPr>
              <a:t> »  à Schönberg (N695).</a:t>
            </a:r>
          </a:p>
        </p:txBody>
      </p:sp>
      <p:pic>
        <p:nvPicPr>
          <p:cNvPr id="5" name="Image 4" descr="Une image contenant texte&#10;&#10;Description générée automatiquement">
            <a:extLst>
              <a:ext uri="{FF2B5EF4-FFF2-40B4-BE49-F238E27FC236}">
                <a16:creationId xmlns:a16="http://schemas.microsoft.com/office/drawing/2014/main" id="{F80E2D34-8130-49B7-8F08-CEDD689838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767" y="3173548"/>
            <a:ext cx="4632960" cy="2271474"/>
          </a:xfrm>
          <a:prstGeom prst="rect">
            <a:avLst/>
          </a:prstGeom>
        </p:spPr>
      </p:pic>
      <p:pic>
        <p:nvPicPr>
          <p:cNvPr id="10" name="Image 9" descr="Une image contenant intérieur&#10;&#10;Description générée automatiquement">
            <a:extLst>
              <a:ext uri="{FF2B5EF4-FFF2-40B4-BE49-F238E27FC236}">
                <a16:creationId xmlns:a16="http://schemas.microsoft.com/office/drawing/2014/main" id="{C4CC773B-F780-4EC2-8619-D722381A39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6653" y="2212196"/>
            <a:ext cx="3379370" cy="2534528"/>
          </a:xfrm>
          <a:prstGeom prst="rect">
            <a:avLst/>
          </a:prstGeom>
        </p:spPr>
      </p:pic>
      <p:pic>
        <p:nvPicPr>
          <p:cNvPr id="13" name="Image 12" descr="Une image contenant neige&#10;&#10;Description générée automatiquement">
            <a:extLst>
              <a:ext uri="{FF2B5EF4-FFF2-40B4-BE49-F238E27FC236}">
                <a16:creationId xmlns:a16="http://schemas.microsoft.com/office/drawing/2014/main" id="{B13A2D67-8C1D-4F24-8B9A-415733B49C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8786949" y="3079893"/>
            <a:ext cx="3230881" cy="2423161"/>
          </a:xfrm>
          <a:prstGeom prst="rect">
            <a:avLst/>
          </a:prstGeom>
        </p:spPr>
      </p:pic>
      <p:sp>
        <p:nvSpPr>
          <p:cNvPr id="14" name="ZoneTexte 13">
            <a:extLst>
              <a:ext uri="{FF2B5EF4-FFF2-40B4-BE49-F238E27FC236}">
                <a16:creationId xmlns:a16="http://schemas.microsoft.com/office/drawing/2014/main" id="{B936B801-0762-4398-A506-8F246C06212A}"/>
              </a:ext>
            </a:extLst>
          </p:cNvPr>
          <p:cNvSpPr txBox="1"/>
          <p:nvPr/>
        </p:nvSpPr>
        <p:spPr>
          <a:xfrm>
            <a:off x="5586327" y="4876800"/>
            <a:ext cx="23600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prstClr val="black"/>
                </a:solidFill>
                <a:effectLst/>
                <a:uLnTx/>
                <a:uFillTx/>
                <a:latin typeface="Calibri"/>
                <a:ea typeface="+mn-ea"/>
                <a:cs typeface="+mn-cs"/>
              </a:rPr>
              <a:t>1</a:t>
            </a:r>
            <a:r>
              <a:rPr kumimoji="0" lang="fr-BE" sz="1800" b="0" i="0" u="none" strike="noStrike" kern="1200" cap="none" spc="0" normalizeH="0" baseline="30000" noProof="0">
                <a:ln>
                  <a:noFill/>
                </a:ln>
                <a:solidFill>
                  <a:prstClr val="black"/>
                </a:solidFill>
                <a:effectLst/>
                <a:uLnTx/>
                <a:uFillTx/>
                <a:latin typeface="Calibri"/>
                <a:ea typeface="+mn-ea"/>
                <a:cs typeface="+mn-cs"/>
              </a:rPr>
              <a:t>ier</a:t>
            </a:r>
            <a:r>
              <a:rPr kumimoji="0" lang="fr-BE" sz="1800" b="0" i="0" u="none" strike="noStrike" kern="1200" cap="none" spc="0" normalizeH="0" baseline="0" noProof="0">
                <a:ln>
                  <a:noFill/>
                </a:ln>
                <a:solidFill>
                  <a:prstClr val="black"/>
                </a:solidFill>
                <a:effectLst/>
                <a:uLnTx/>
                <a:uFillTx/>
                <a:latin typeface="Calibri"/>
                <a:ea typeface="+mn-ea"/>
                <a:cs typeface="+mn-cs"/>
              </a:rPr>
              <a:t> dégâts constatés. </a:t>
            </a:r>
          </a:p>
        </p:txBody>
      </p:sp>
      <p:sp>
        <p:nvSpPr>
          <p:cNvPr id="15" name="ZoneTexte 14">
            <a:extLst>
              <a:ext uri="{FF2B5EF4-FFF2-40B4-BE49-F238E27FC236}">
                <a16:creationId xmlns:a16="http://schemas.microsoft.com/office/drawing/2014/main" id="{54AFB7F5-10E9-4456-A6C4-1C4F2FF3FEA2}"/>
              </a:ext>
            </a:extLst>
          </p:cNvPr>
          <p:cNvSpPr txBox="1"/>
          <p:nvPr/>
        </p:nvSpPr>
        <p:spPr>
          <a:xfrm>
            <a:off x="8795794" y="2138316"/>
            <a:ext cx="322203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prstClr val="black"/>
                </a:solidFill>
                <a:effectLst/>
                <a:uLnTx/>
                <a:uFillTx/>
                <a:latin typeface="Calibri"/>
                <a:ea typeface="+mn-ea"/>
                <a:cs typeface="+mn-cs"/>
              </a:rPr>
              <a:t>Solution préventive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prstClr val="black"/>
                </a:solidFill>
                <a:effectLst/>
                <a:uLnTx/>
                <a:uFillTx/>
                <a:latin typeface="Calibri"/>
                <a:ea typeface="+mn-ea"/>
                <a:cs typeface="+mn-cs"/>
              </a:rPr>
              <a:t> mise en place: blocs absorbeurs</a:t>
            </a:r>
          </a:p>
        </p:txBody>
      </p:sp>
    </p:spTree>
    <p:extLst>
      <p:ext uri="{BB962C8B-B14F-4D97-AF65-F5344CB8AC3E}">
        <p14:creationId xmlns:p14="http://schemas.microsoft.com/office/powerpoint/2010/main" val="1902906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8F31D5-AD5A-4AAE-A7EC-3006007F502E}"/>
              </a:ext>
            </a:extLst>
          </p:cNvPr>
          <p:cNvSpPr>
            <a:spLocks noGrp="1"/>
          </p:cNvSpPr>
          <p:nvPr>
            <p:ph type="title"/>
          </p:nvPr>
        </p:nvSpPr>
        <p:spPr>
          <a:xfrm>
            <a:off x="701963" y="80675"/>
            <a:ext cx="10490827" cy="1143000"/>
          </a:xfrm>
        </p:spPr>
        <p:txBody>
          <a:bodyPr/>
          <a:lstStyle/>
          <a:p>
            <a:r>
              <a:rPr lang="fr-BE"/>
              <a:t>C.W.G.O.A. – Nouveau Règlement de Gestion</a:t>
            </a:r>
          </a:p>
        </p:txBody>
      </p:sp>
      <p:pic>
        <p:nvPicPr>
          <p:cNvPr id="5" name="Espace réservé du contenu 4">
            <a:extLst>
              <a:ext uri="{FF2B5EF4-FFF2-40B4-BE49-F238E27FC236}">
                <a16:creationId xmlns:a16="http://schemas.microsoft.com/office/drawing/2014/main" id="{6163DFB7-E132-4AC7-AC35-0F8E6DCC9D4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497581" y="1701676"/>
            <a:ext cx="5126150" cy="4303713"/>
          </a:xfrm>
        </p:spPr>
      </p:pic>
      <p:pic>
        <p:nvPicPr>
          <p:cNvPr id="6" name="Picture 4" descr="numériser0003bis">
            <a:extLst>
              <a:ext uri="{FF2B5EF4-FFF2-40B4-BE49-F238E27FC236}">
                <a16:creationId xmlns:a16="http://schemas.microsoft.com/office/drawing/2014/main" id="{D9E382F2-0779-46FF-AE15-528D2B3CAB97}"/>
              </a:ext>
            </a:extLst>
          </p:cNvPr>
          <p:cNvPicPr>
            <a:picLocks noChangeAspect="1" noChangeArrowheads="1"/>
          </p:cNvPicPr>
          <p:nvPr/>
        </p:nvPicPr>
        <p:blipFill>
          <a:blip r:embed="rId3" cstate="screen"/>
          <a:srcRect/>
          <a:stretch>
            <a:fillRect/>
          </a:stretch>
        </p:blipFill>
        <p:spPr bwMode="auto">
          <a:xfrm>
            <a:off x="1395573" y="1710641"/>
            <a:ext cx="3064369" cy="4072745"/>
          </a:xfrm>
          <a:prstGeom prst="rect">
            <a:avLst/>
          </a:prstGeom>
          <a:noFill/>
          <a:ln w="9525">
            <a:noFill/>
            <a:miter lim="800000"/>
            <a:headEnd/>
            <a:tailEnd/>
          </a:ln>
        </p:spPr>
      </p:pic>
      <p:sp>
        <p:nvSpPr>
          <p:cNvPr id="7" name="ZoneTexte 6">
            <a:extLst>
              <a:ext uri="{FF2B5EF4-FFF2-40B4-BE49-F238E27FC236}">
                <a16:creationId xmlns:a16="http://schemas.microsoft.com/office/drawing/2014/main" id="{79F29060-72FB-421B-A36C-2D210A8A4920}"/>
              </a:ext>
            </a:extLst>
          </p:cNvPr>
          <p:cNvSpPr txBox="1"/>
          <p:nvPr/>
        </p:nvSpPr>
        <p:spPr>
          <a:xfrm>
            <a:off x="2451621" y="1094473"/>
            <a:ext cx="1194318" cy="646331"/>
          </a:xfrm>
          <a:prstGeom prst="rect">
            <a:avLst/>
          </a:prstGeom>
          <a:noFill/>
        </p:spPr>
        <p:txBody>
          <a:bodyPr wrap="square" rtlCol="0">
            <a:spAutoFit/>
          </a:bodyPr>
          <a:lstStyle/>
          <a:p>
            <a:r>
              <a:rPr lang="fr-BE" sz="3600">
                <a:solidFill>
                  <a:schemeClr val="accent1"/>
                </a:solidFill>
              </a:rPr>
              <a:t>2003</a:t>
            </a:r>
          </a:p>
        </p:txBody>
      </p:sp>
      <p:sp>
        <p:nvSpPr>
          <p:cNvPr id="8" name="ZoneTexte 7">
            <a:extLst>
              <a:ext uri="{FF2B5EF4-FFF2-40B4-BE49-F238E27FC236}">
                <a16:creationId xmlns:a16="http://schemas.microsoft.com/office/drawing/2014/main" id="{48B2B68F-2249-4436-AC44-D8836007C725}"/>
              </a:ext>
            </a:extLst>
          </p:cNvPr>
          <p:cNvSpPr txBox="1"/>
          <p:nvPr/>
        </p:nvSpPr>
        <p:spPr>
          <a:xfrm>
            <a:off x="9411221" y="1094473"/>
            <a:ext cx="1194318" cy="646331"/>
          </a:xfrm>
          <a:prstGeom prst="rect">
            <a:avLst/>
          </a:prstGeom>
          <a:noFill/>
        </p:spPr>
        <p:txBody>
          <a:bodyPr wrap="square" rtlCol="0">
            <a:spAutoFit/>
          </a:bodyPr>
          <a:lstStyle/>
          <a:p>
            <a:r>
              <a:rPr lang="fr-BE" sz="3600">
                <a:solidFill>
                  <a:schemeClr val="accent1"/>
                </a:solidFill>
              </a:rPr>
              <a:t>2023</a:t>
            </a:r>
          </a:p>
        </p:txBody>
      </p:sp>
    </p:spTree>
    <p:extLst>
      <p:ext uri="{BB962C8B-B14F-4D97-AF65-F5344CB8AC3E}">
        <p14:creationId xmlns:p14="http://schemas.microsoft.com/office/powerpoint/2010/main" val="3784085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3B614D-087C-4DEB-8883-A6AC2A98D440}"/>
              </a:ext>
            </a:extLst>
          </p:cNvPr>
          <p:cNvSpPr>
            <a:spLocks noGrp="1"/>
          </p:cNvSpPr>
          <p:nvPr>
            <p:ph type="title"/>
          </p:nvPr>
        </p:nvSpPr>
        <p:spPr/>
        <p:txBody>
          <a:bodyPr/>
          <a:lstStyle/>
          <a:p>
            <a:r>
              <a:rPr lang="fr-BE"/>
              <a:t>Missions de la direction</a:t>
            </a:r>
          </a:p>
        </p:txBody>
      </p:sp>
      <p:graphicFrame>
        <p:nvGraphicFramePr>
          <p:cNvPr id="4" name="Tableau 4">
            <a:extLst>
              <a:ext uri="{FF2B5EF4-FFF2-40B4-BE49-F238E27FC236}">
                <a16:creationId xmlns:a16="http://schemas.microsoft.com/office/drawing/2014/main" id="{B65B7C4F-97B0-4FB2-AB64-361140193C50}"/>
              </a:ext>
            </a:extLst>
          </p:cNvPr>
          <p:cNvGraphicFramePr>
            <a:graphicFrameLocks noGrp="1"/>
          </p:cNvGraphicFramePr>
          <p:nvPr>
            <p:extLst>
              <p:ext uri="{D42A27DB-BD31-4B8C-83A1-F6EECF244321}">
                <p14:modId xmlns:p14="http://schemas.microsoft.com/office/powerpoint/2010/main" val="53926109"/>
              </p:ext>
            </p:extLst>
          </p:nvPr>
        </p:nvGraphicFramePr>
        <p:xfrm>
          <a:off x="1131454" y="1417639"/>
          <a:ext cx="9929091" cy="4184072"/>
        </p:xfrm>
        <a:graphic>
          <a:graphicData uri="http://schemas.openxmlformats.org/drawingml/2006/table">
            <a:tbl>
              <a:tblPr bandRow="1">
                <a:tableStyleId>{9D7B26C5-4107-4FEC-AEDC-1716B250A1EF}</a:tableStyleId>
              </a:tblPr>
              <a:tblGrid>
                <a:gridCol w="859114">
                  <a:extLst>
                    <a:ext uri="{9D8B030D-6E8A-4147-A177-3AD203B41FA5}">
                      <a16:colId xmlns:a16="http://schemas.microsoft.com/office/drawing/2014/main" val="1034943228"/>
                    </a:ext>
                  </a:extLst>
                </a:gridCol>
                <a:gridCol w="9069977">
                  <a:extLst>
                    <a:ext uri="{9D8B030D-6E8A-4147-A177-3AD203B41FA5}">
                      <a16:colId xmlns:a16="http://schemas.microsoft.com/office/drawing/2014/main" val="4176429790"/>
                    </a:ext>
                  </a:extLst>
                </a:gridCol>
              </a:tblGrid>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1.</a:t>
                      </a:r>
                    </a:p>
                  </a:txBody>
                  <a:tcPr anchor="ctr">
                    <a:no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Organiser la politique de gestion des ponts</a:t>
                      </a:r>
                    </a:p>
                  </a:txBody>
                  <a:tcPr anchor="ctr">
                    <a:noFill/>
                  </a:tcPr>
                </a:tc>
                <a:extLst>
                  <a:ext uri="{0D108BD9-81ED-4DB2-BD59-A6C34878D82A}">
                    <a16:rowId xmlns:a16="http://schemas.microsoft.com/office/drawing/2014/main" val="3973288217"/>
                  </a:ext>
                </a:extLst>
              </a:tr>
              <a:tr h="2301239">
                <a:tc>
                  <a:txBody>
                    <a:bodyPr/>
                    <a:lstStyle/>
                    <a:p>
                      <a:pPr marL="0" lvl="0" indent="0">
                        <a:buFont typeface="Wingdings" panose="05000000000000000000" pitchFamily="2" charset="2"/>
                        <a:buNone/>
                      </a:pPr>
                      <a:r>
                        <a:rPr lang="fr-BE" sz="2400" kern="1200" dirty="0">
                          <a:solidFill>
                            <a:schemeClr val="dk1"/>
                          </a:solidFill>
                        </a:rPr>
                        <a:t>2.</a:t>
                      </a:r>
                      <a:endParaRPr lang="fr-BE" sz="2400" kern="1200" dirty="0">
                        <a:solidFill>
                          <a:schemeClr val="dk1"/>
                        </a:solidFill>
                        <a:latin typeface="+mn-lt"/>
                        <a:ea typeface="+mn-ea"/>
                        <a:cs typeface="+mn-cs"/>
                      </a:endParaRPr>
                    </a:p>
                  </a:txBody>
                  <a:tcPr anchor="ctr">
                    <a:solidFill>
                      <a:schemeClr val="bg1">
                        <a:alpha val="20000"/>
                      </a:schemeClr>
                    </a:solidFill>
                  </a:tcPr>
                </a:tc>
                <a:tc>
                  <a:txBody>
                    <a:bodyPr/>
                    <a:lstStyle/>
                    <a:p>
                      <a:pPr marL="0" indent="0">
                        <a:buFont typeface="+mj-lt"/>
                        <a:buNone/>
                      </a:pPr>
                      <a:r>
                        <a:rPr lang="fr-BE" dirty="0"/>
                        <a:t>Réaliser des expertises techniques</a:t>
                      </a:r>
                    </a:p>
                    <a:p>
                      <a:pPr marL="895335" lvl="1" indent="-285750">
                        <a:buFont typeface="Wingdings" panose="05000000000000000000" pitchFamily="2" charset="2"/>
                        <a:buChar char="q"/>
                      </a:pPr>
                      <a:r>
                        <a:rPr lang="fr-BE" sz="1600" kern="1200" dirty="0">
                          <a:solidFill>
                            <a:schemeClr val="tx1"/>
                          </a:solidFill>
                          <a:latin typeface="+mn-lt"/>
                          <a:ea typeface="+mn-ea"/>
                          <a:cs typeface="+mn-cs"/>
                        </a:rPr>
                        <a:t>Inspections B </a:t>
                      </a:r>
                      <a:r>
                        <a:rPr lang="fr-BE" sz="1600" b="1" kern="1200" dirty="0">
                          <a:solidFill>
                            <a:schemeClr val="tx1"/>
                          </a:solidFill>
                          <a:latin typeface="+mn-lt"/>
                          <a:ea typeface="+mn-ea"/>
                          <a:cs typeface="+mn-cs"/>
                        </a:rPr>
                        <a:t>(tâche principale)</a:t>
                      </a:r>
                    </a:p>
                    <a:p>
                      <a:pPr marL="895335" lvl="1" indent="-285750">
                        <a:buFont typeface="Wingdings" panose="05000000000000000000" pitchFamily="2" charset="2"/>
                        <a:buChar char="q"/>
                      </a:pPr>
                      <a:r>
                        <a:rPr lang="fr-BE" sz="1600" dirty="0"/>
                        <a:t>Assistance technique</a:t>
                      </a:r>
                    </a:p>
                    <a:p>
                      <a:pPr marL="895335" lvl="1" indent="-285750">
                        <a:buFont typeface="Wingdings" panose="05000000000000000000" pitchFamily="2" charset="2"/>
                        <a:buChar char="q"/>
                      </a:pPr>
                      <a:r>
                        <a:rPr lang="fr-BE" sz="1600" dirty="0"/>
                        <a:t>Instrumentation</a:t>
                      </a:r>
                    </a:p>
                    <a:p>
                      <a:pPr marL="895335" lvl="1" indent="-285750">
                        <a:buFont typeface="Wingdings" panose="05000000000000000000" pitchFamily="2" charset="2"/>
                        <a:buChar char="q"/>
                      </a:pPr>
                      <a:r>
                        <a:rPr lang="fr-BE" sz="1600" dirty="0"/>
                        <a:t>Essais de pont</a:t>
                      </a:r>
                    </a:p>
                    <a:p>
                      <a:pPr marL="895335" lvl="1" indent="-285750">
                        <a:buFont typeface="Wingdings" panose="05000000000000000000" pitchFamily="2" charset="2"/>
                        <a:buChar char="q"/>
                      </a:pPr>
                      <a:r>
                        <a:rPr lang="fr-BE" sz="1600" dirty="0"/>
                        <a:t>Suivi vibratoire</a:t>
                      </a:r>
                      <a:endParaRPr lang="fr-BE" sz="1600" i="1" dirty="0"/>
                    </a:p>
                  </a:txBody>
                  <a:tcPr anchor="ctr">
                    <a:solidFill>
                      <a:schemeClr val="bg1">
                        <a:alpha val="20000"/>
                      </a:schemeClr>
                    </a:solidFill>
                  </a:tcPr>
                </a:tc>
                <a:extLst>
                  <a:ext uri="{0D108BD9-81ED-4DB2-BD59-A6C34878D82A}">
                    <a16:rowId xmlns:a16="http://schemas.microsoft.com/office/drawing/2014/main" val="352366466"/>
                  </a:ext>
                </a:extLst>
              </a:tr>
              <a:tr h="627611">
                <a:tc>
                  <a:txBody>
                    <a:bodyPr/>
                    <a:lstStyle/>
                    <a:p>
                      <a:pPr marL="0" indent="0">
                        <a:buFont typeface="+mj-lt"/>
                        <a:buNone/>
                      </a:pPr>
                      <a:r>
                        <a:rPr lang="fr-BE" dirty="0"/>
                        <a:t>3.</a:t>
                      </a:r>
                    </a:p>
                  </a:txBody>
                  <a:tcPr anchor="ctr">
                    <a:solidFill>
                      <a:srgbClr val="FF0000">
                        <a:alpha val="20000"/>
                      </a:srgbClr>
                    </a:solidFill>
                  </a:tcPr>
                </a:tc>
                <a:tc>
                  <a:txBody>
                    <a:bodyPr/>
                    <a:lstStyle/>
                    <a:p>
                      <a:pPr marL="0" indent="0">
                        <a:buFont typeface="+mj-lt"/>
                        <a:buNone/>
                      </a:pPr>
                      <a:r>
                        <a:rPr lang="fr-BE" dirty="0"/>
                        <a:t>Mettre en place des formations techniques</a:t>
                      </a:r>
                    </a:p>
                  </a:txBody>
                  <a:tcPr anchor="ctr">
                    <a:solidFill>
                      <a:srgbClr val="FF0000">
                        <a:alpha val="20000"/>
                      </a:srgbClr>
                    </a:solidFill>
                  </a:tcPr>
                </a:tc>
                <a:extLst>
                  <a:ext uri="{0D108BD9-81ED-4DB2-BD59-A6C34878D82A}">
                    <a16:rowId xmlns:a16="http://schemas.microsoft.com/office/drawing/2014/main" val="2257918271"/>
                  </a:ext>
                </a:extLst>
              </a:tr>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4.</a:t>
                      </a:r>
                    </a:p>
                  </a:txBody>
                  <a:tcPr anchor="ct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Dynamiser la veille technologique et la R&amp;D</a:t>
                      </a:r>
                    </a:p>
                  </a:txBody>
                  <a:tcPr anchor="ctr"/>
                </a:tc>
                <a:extLst>
                  <a:ext uri="{0D108BD9-81ED-4DB2-BD59-A6C34878D82A}">
                    <a16:rowId xmlns:a16="http://schemas.microsoft.com/office/drawing/2014/main" val="3242049290"/>
                  </a:ext>
                </a:extLst>
              </a:tr>
            </a:tbl>
          </a:graphicData>
        </a:graphic>
      </p:graphicFrame>
    </p:spTree>
    <p:extLst>
      <p:ext uri="{BB962C8B-B14F-4D97-AF65-F5344CB8AC3E}">
        <p14:creationId xmlns:p14="http://schemas.microsoft.com/office/powerpoint/2010/main" val="26377841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7381" y="116633"/>
            <a:ext cx="10555816" cy="900113"/>
          </a:xfrm>
        </p:spPr>
        <p:txBody>
          <a:bodyPr>
            <a:normAutofit/>
          </a:bodyPr>
          <a:lstStyle/>
          <a:p>
            <a:r>
              <a:rPr lang="fr-BE"/>
              <a:t>3. Les formations techniques</a:t>
            </a:r>
          </a:p>
        </p:txBody>
      </p:sp>
      <p:sp>
        <p:nvSpPr>
          <p:cNvPr id="3" name="Espace réservé du contenu 2"/>
          <p:cNvSpPr>
            <a:spLocks noGrp="1"/>
          </p:cNvSpPr>
          <p:nvPr>
            <p:ph idx="1"/>
          </p:nvPr>
        </p:nvSpPr>
        <p:spPr>
          <a:xfrm>
            <a:off x="527382" y="1371600"/>
            <a:ext cx="5831759" cy="3992880"/>
          </a:xfrm>
        </p:spPr>
        <p:txBody>
          <a:bodyPr>
            <a:normAutofit fontScale="92500" lnSpcReduction="10000"/>
          </a:bodyPr>
          <a:lstStyle/>
          <a:p>
            <a:pPr>
              <a:lnSpc>
                <a:spcPct val="150000"/>
              </a:lnSpc>
              <a:buFont typeface="Wingdings" panose="05000000000000000000" pitchFamily="2" charset="2"/>
              <a:buChar char="q"/>
            </a:pPr>
            <a:r>
              <a:rPr lang="fr-BE" sz="2667" dirty="0"/>
              <a:t>Journée ouvrages d’art</a:t>
            </a:r>
          </a:p>
          <a:p>
            <a:pPr>
              <a:lnSpc>
                <a:spcPct val="150000"/>
              </a:lnSpc>
              <a:buFont typeface="Wingdings" panose="05000000000000000000" pitchFamily="2" charset="2"/>
              <a:buChar char="q"/>
            </a:pPr>
            <a:r>
              <a:rPr lang="fr-BE" sz="2667" dirty="0"/>
              <a:t>Inspecteurs de pont</a:t>
            </a:r>
          </a:p>
          <a:p>
            <a:pPr>
              <a:lnSpc>
                <a:spcPct val="150000"/>
              </a:lnSpc>
              <a:buFont typeface="Wingdings" panose="05000000000000000000" pitchFamily="2" charset="2"/>
              <a:buChar char="q"/>
            </a:pPr>
            <a:r>
              <a:rPr lang="fr-BE" sz="2667" dirty="0"/>
              <a:t>Assistance aux communes</a:t>
            </a:r>
          </a:p>
          <a:p>
            <a:pPr>
              <a:lnSpc>
                <a:spcPct val="150000"/>
              </a:lnSpc>
              <a:buFont typeface="Wingdings" panose="05000000000000000000" pitchFamily="2" charset="2"/>
              <a:buChar char="q"/>
            </a:pPr>
            <a:r>
              <a:rPr lang="fr-BE" sz="2667" dirty="0"/>
              <a:t>Echange d’expérience</a:t>
            </a:r>
          </a:p>
          <a:p>
            <a:pPr lvl="1">
              <a:lnSpc>
                <a:spcPct val="150000"/>
              </a:lnSpc>
              <a:buFont typeface="Wingdings" panose="05000000000000000000" pitchFamily="2" charset="2"/>
              <a:buChar char="v"/>
            </a:pPr>
            <a:r>
              <a:rPr lang="fr-BE" sz="2134" dirty="0"/>
              <a:t>Ponts</a:t>
            </a:r>
          </a:p>
          <a:p>
            <a:pPr lvl="1">
              <a:lnSpc>
                <a:spcPct val="150000"/>
              </a:lnSpc>
              <a:buFont typeface="Wingdings" panose="05000000000000000000" pitchFamily="2" charset="2"/>
              <a:buChar char="v"/>
            </a:pPr>
            <a:r>
              <a:rPr lang="fr-BE" sz="2134" dirty="0"/>
              <a:t>Inspecteurs de ponts</a:t>
            </a:r>
          </a:p>
          <a:p>
            <a:pPr>
              <a:lnSpc>
                <a:spcPct val="150000"/>
              </a:lnSpc>
              <a:buFont typeface="Wingdings" panose="05000000000000000000" pitchFamily="2" charset="2"/>
              <a:buChar char="q"/>
            </a:pPr>
            <a:r>
              <a:rPr lang="fr-BE" sz="2667" dirty="0"/>
              <a:t>Webinaires SPW-</a:t>
            </a:r>
            <a:r>
              <a:rPr lang="fr-BE" sz="2667" dirty="0" err="1"/>
              <a:t>Infrabel</a:t>
            </a:r>
            <a:endParaRPr lang="fr-BE" sz="2667" dirty="0"/>
          </a:p>
        </p:txBody>
      </p:sp>
      <p:pic>
        <p:nvPicPr>
          <p:cNvPr id="1026"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Effect>
                      <a14:colorTemperature colorTemp="4700"/>
                    </a14:imgEffect>
                  </a14:imgLayer>
                </a14:imgProps>
              </a:ext>
            </a:extLst>
          </a:blip>
          <a:srcRect/>
          <a:stretch>
            <a:fillRect/>
          </a:stretch>
        </p:blipFill>
        <p:spPr bwMode="auto">
          <a:xfrm>
            <a:off x="5662050" y="1122472"/>
            <a:ext cx="6324229" cy="4363928"/>
          </a:xfrm>
          <a:prstGeom prst="rect">
            <a:avLst/>
          </a:prstGeom>
          <a:noFill/>
          <a:ln w="9525">
            <a:noFill/>
            <a:miter lim="800000"/>
            <a:headEnd/>
            <a:tailEnd/>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7381" y="116633"/>
            <a:ext cx="10555816" cy="900113"/>
          </a:xfrm>
        </p:spPr>
        <p:txBody>
          <a:bodyPr>
            <a:normAutofit fontScale="90000"/>
          </a:bodyPr>
          <a:lstStyle/>
          <a:p>
            <a:r>
              <a:rPr lang="fr-BE" dirty="0"/>
              <a:t>Formations techniques « ponts » pour le SPW MI</a:t>
            </a:r>
          </a:p>
        </p:txBody>
      </p:sp>
      <p:pic>
        <p:nvPicPr>
          <p:cNvPr id="5" name="Image 4">
            <a:extLst>
              <a:ext uri="{FF2B5EF4-FFF2-40B4-BE49-F238E27FC236}">
                <a16:creationId xmlns:a16="http://schemas.microsoft.com/office/drawing/2014/main" id="{8C2B698C-A103-4123-AD9E-CF78504287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759" y="962201"/>
            <a:ext cx="10481422" cy="5895799"/>
          </a:xfrm>
          <a:prstGeom prst="rect">
            <a:avLst/>
          </a:prstGeom>
        </p:spPr>
      </p:pic>
    </p:spTree>
    <p:extLst>
      <p:ext uri="{BB962C8B-B14F-4D97-AF65-F5344CB8AC3E}">
        <p14:creationId xmlns:p14="http://schemas.microsoft.com/office/powerpoint/2010/main" val="32857189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BF8232D-890E-42A5-BDDC-392B2E247FE7}"/>
              </a:ext>
            </a:extLst>
          </p:cNvPr>
          <p:cNvPicPr>
            <a:picLocks noChangeAspect="1"/>
          </p:cNvPicPr>
          <p:nvPr/>
        </p:nvPicPr>
        <p:blipFill>
          <a:blip r:embed="rId2"/>
          <a:stretch>
            <a:fillRect/>
          </a:stretch>
        </p:blipFill>
        <p:spPr>
          <a:xfrm>
            <a:off x="0" y="1676415"/>
            <a:ext cx="12192000" cy="4050167"/>
          </a:xfrm>
          <a:prstGeom prst="rect">
            <a:avLst/>
          </a:prstGeom>
        </p:spPr>
      </p:pic>
      <p:sp>
        <p:nvSpPr>
          <p:cNvPr id="7" name="Titre 1">
            <a:extLst>
              <a:ext uri="{FF2B5EF4-FFF2-40B4-BE49-F238E27FC236}">
                <a16:creationId xmlns:a16="http://schemas.microsoft.com/office/drawing/2014/main" id="{A95689E8-0899-4CF4-91E8-EEC04DA9C372}"/>
              </a:ext>
            </a:extLst>
          </p:cNvPr>
          <p:cNvSpPr>
            <a:spLocks noGrp="1"/>
          </p:cNvSpPr>
          <p:nvPr>
            <p:ph type="title"/>
          </p:nvPr>
        </p:nvSpPr>
        <p:spPr>
          <a:xfrm>
            <a:off x="527381" y="116633"/>
            <a:ext cx="10555816" cy="900113"/>
          </a:xfrm>
        </p:spPr>
        <p:txBody>
          <a:bodyPr>
            <a:normAutofit/>
          </a:bodyPr>
          <a:lstStyle/>
          <a:p>
            <a:r>
              <a:rPr lang="fr-BE" dirty="0"/>
              <a:t>Formations techniques pour le MI pont</a:t>
            </a:r>
          </a:p>
        </p:txBody>
      </p:sp>
      <p:sp>
        <p:nvSpPr>
          <p:cNvPr id="8" name="ZoneTexte 7">
            <a:extLst>
              <a:ext uri="{FF2B5EF4-FFF2-40B4-BE49-F238E27FC236}">
                <a16:creationId xmlns:a16="http://schemas.microsoft.com/office/drawing/2014/main" id="{DCF7C653-580D-4EF5-98D7-7D36419218EF}"/>
              </a:ext>
            </a:extLst>
          </p:cNvPr>
          <p:cNvSpPr txBox="1"/>
          <p:nvPr/>
        </p:nvSpPr>
        <p:spPr>
          <a:xfrm>
            <a:off x="152401" y="1036561"/>
            <a:ext cx="11076518" cy="830997"/>
          </a:xfrm>
          <a:prstGeom prst="rect">
            <a:avLst/>
          </a:prstGeom>
          <a:noFill/>
        </p:spPr>
        <p:txBody>
          <a:bodyPr wrap="square">
            <a:spAutoFit/>
          </a:bodyPr>
          <a:lstStyle/>
          <a:p>
            <a:r>
              <a:rPr lang="fr-BE" sz="2400" b="1" dirty="0"/>
              <a:t>En 2021: Mise à jour des formations inspecteurs de ponts</a:t>
            </a:r>
          </a:p>
          <a:p>
            <a:endParaRPr lang="fr-BE" sz="2400" dirty="0"/>
          </a:p>
        </p:txBody>
      </p:sp>
    </p:spTree>
    <p:extLst>
      <p:ext uri="{BB962C8B-B14F-4D97-AF65-F5344CB8AC3E}">
        <p14:creationId xmlns:p14="http://schemas.microsoft.com/office/powerpoint/2010/main" val="20824008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68B0C1F-BBAC-4749-A5E9-D041A9D174A6}"/>
              </a:ext>
            </a:extLst>
          </p:cNvPr>
          <p:cNvSpPr txBox="1"/>
          <p:nvPr/>
        </p:nvSpPr>
        <p:spPr>
          <a:xfrm>
            <a:off x="152401" y="1036561"/>
            <a:ext cx="11076518" cy="830997"/>
          </a:xfrm>
          <a:prstGeom prst="rect">
            <a:avLst/>
          </a:prstGeom>
          <a:noFill/>
        </p:spPr>
        <p:txBody>
          <a:bodyPr wrap="square">
            <a:spAutoFit/>
          </a:bodyPr>
          <a:lstStyle/>
          <a:p>
            <a:r>
              <a:rPr lang="fr-BE" sz="2400" b="1" dirty="0"/>
              <a:t>En 2021: Mise à jour des formations inspecteurs de ponts</a:t>
            </a:r>
          </a:p>
          <a:p>
            <a:endParaRPr lang="fr-BE" sz="2400" dirty="0"/>
          </a:p>
        </p:txBody>
      </p:sp>
      <p:sp>
        <p:nvSpPr>
          <p:cNvPr id="7" name="Titre 1">
            <a:extLst>
              <a:ext uri="{FF2B5EF4-FFF2-40B4-BE49-F238E27FC236}">
                <a16:creationId xmlns:a16="http://schemas.microsoft.com/office/drawing/2014/main" id="{A95689E8-0899-4CF4-91E8-EEC04DA9C372}"/>
              </a:ext>
            </a:extLst>
          </p:cNvPr>
          <p:cNvSpPr>
            <a:spLocks noGrp="1"/>
          </p:cNvSpPr>
          <p:nvPr>
            <p:ph type="title"/>
          </p:nvPr>
        </p:nvSpPr>
        <p:spPr>
          <a:xfrm>
            <a:off x="527381" y="116633"/>
            <a:ext cx="10555816" cy="900113"/>
          </a:xfrm>
        </p:spPr>
        <p:txBody>
          <a:bodyPr>
            <a:normAutofit/>
          </a:bodyPr>
          <a:lstStyle/>
          <a:p>
            <a:r>
              <a:rPr lang="fr-BE" dirty="0"/>
              <a:t>Formations techniques pour le MI pont</a:t>
            </a:r>
          </a:p>
        </p:txBody>
      </p:sp>
      <p:pic>
        <p:nvPicPr>
          <p:cNvPr id="8" name="Image 7">
            <a:extLst>
              <a:ext uri="{FF2B5EF4-FFF2-40B4-BE49-F238E27FC236}">
                <a16:creationId xmlns:a16="http://schemas.microsoft.com/office/drawing/2014/main" id="{5F9D2253-52DF-43CB-AD23-2EB497EEBC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5382" y="1916189"/>
            <a:ext cx="5288732" cy="407507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2400000">
              <a:rot lat="19800000" lon="0" rev="0"/>
            </a:camera>
            <a:lightRig rig="twoPt" dir="t">
              <a:rot lat="0" lon="0" rev="7200000"/>
            </a:lightRig>
          </a:scene3d>
          <a:sp3d prstMaterial="matte">
            <a:bevelT w="22860" h="12700"/>
            <a:contourClr>
              <a:srgbClr val="FFFFFF"/>
            </a:contourClr>
          </a:sp3d>
        </p:spPr>
      </p:pic>
      <p:pic>
        <p:nvPicPr>
          <p:cNvPr id="9" name="Image 8">
            <a:extLst>
              <a:ext uri="{FF2B5EF4-FFF2-40B4-BE49-F238E27FC236}">
                <a16:creationId xmlns:a16="http://schemas.microsoft.com/office/drawing/2014/main" id="{E3B86219-33A2-4F34-B462-4691AFEF6A0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r="6881"/>
          <a:stretch/>
        </p:blipFill>
        <p:spPr>
          <a:xfrm>
            <a:off x="7761008" y="870874"/>
            <a:ext cx="3797674" cy="51924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ZoneTexte 1">
            <a:extLst>
              <a:ext uri="{FF2B5EF4-FFF2-40B4-BE49-F238E27FC236}">
                <a16:creationId xmlns:a16="http://schemas.microsoft.com/office/drawing/2014/main" id="{CE1D39E2-C6A6-4DD4-B312-D5457B116BBD}"/>
              </a:ext>
            </a:extLst>
          </p:cNvPr>
          <p:cNvSpPr txBox="1"/>
          <p:nvPr/>
        </p:nvSpPr>
        <p:spPr>
          <a:xfrm>
            <a:off x="1899086" y="1721233"/>
            <a:ext cx="4181475" cy="369332"/>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fr-BE" dirty="0"/>
              <a:t>INSCRIPTION VIA PLATEFORME EAP</a:t>
            </a:r>
          </a:p>
        </p:txBody>
      </p:sp>
    </p:spTree>
    <p:extLst>
      <p:ext uri="{BB962C8B-B14F-4D97-AF65-F5344CB8AC3E}">
        <p14:creationId xmlns:p14="http://schemas.microsoft.com/office/powerpoint/2010/main" val="6706408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68B0C1F-BBAC-4749-A5E9-D041A9D174A6}"/>
              </a:ext>
            </a:extLst>
          </p:cNvPr>
          <p:cNvSpPr txBox="1"/>
          <p:nvPr/>
        </p:nvSpPr>
        <p:spPr>
          <a:xfrm>
            <a:off x="738093" y="1036561"/>
            <a:ext cx="10490825" cy="830997"/>
          </a:xfrm>
          <a:prstGeom prst="rect">
            <a:avLst/>
          </a:prstGeom>
          <a:noFill/>
        </p:spPr>
        <p:txBody>
          <a:bodyPr wrap="square">
            <a:spAutoFit/>
          </a:bodyPr>
          <a:lstStyle/>
          <a:p>
            <a:r>
              <a:rPr lang="fr-BE" sz="2400" b="1" dirty="0"/>
              <a:t>Objectif à moyen – long terme</a:t>
            </a:r>
          </a:p>
          <a:p>
            <a:endParaRPr lang="fr-BE" sz="2400" dirty="0"/>
          </a:p>
        </p:txBody>
      </p:sp>
      <p:sp>
        <p:nvSpPr>
          <p:cNvPr id="7" name="Titre 1">
            <a:extLst>
              <a:ext uri="{FF2B5EF4-FFF2-40B4-BE49-F238E27FC236}">
                <a16:creationId xmlns:a16="http://schemas.microsoft.com/office/drawing/2014/main" id="{A95689E8-0899-4CF4-91E8-EEC04DA9C372}"/>
              </a:ext>
            </a:extLst>
          </p:cNvPr>
          <p:cNvSpPr>
            <a:spLocks noGrp="1"/>
          </p:cNvSpPr>
          <p:nvPr>
            <p:ph type="title"/>
          </p:nvPr>
        </p:nvSpPr>
        <p:spPr>
          <a:xfrm>
            <a:off x="527381" y="116633"/>
            <a:ext cx="10555816" cy="900113"/>
          </a:xfrm>
        </p:spPr>
        <p:txBody>
          <a:bodyPr>
            <a:normAutofit/>
          </a:bodyPr>
          <a:lstStyle/>
          <a:p>
            <a:r>
              <a:rPr lang="fr-BE" dirty="0"/>
              <a:t>Formations techniques pour le MI pont</a:t>
            </a:r>
          </a:p>
        </p:txBody>
      </p:sp>
      <p:pic>
        <p:nvPicPr>
          <p:cNvPr id="10" name="Image 9">
            <a:extLst>
              <a:ext uri="{FF2B5EF4-FFF2-40B4-BE49-F238E27FC236}">
                <a16:creationId xmlns:a16="http://schemas.microsoft.com/office/drawing/2014/main" id="{45665709-8BF7-45FB-AF8E-A8CCAB5BAC35}"/>
              </a:ext>
            </a:extLst>
          </p:cNvPr>
          <p:cNvPicPr>
            <a:picLocks noChangeAspect="1"/>
          </p:cNvPicPr>
          <p:nvPr/>
        </p:nvPicPr>
        <p:blipFill rotWithShape="1">
          <a:blip r:embed="rId2" cstate="screen">
            <a:duotone>
              <a:schemeClr val="accent4">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b="-3745"/>
          <a:stretch/>
        </p:blipFill>
        <p:spPr>
          <a:xfrm>
            <a:off x="0" y="1571625"/>
            <a:ext cx="12193874" cy="5276850"/>
          </a:xfrm>
          <a:prstGeom prst="rect">
            <a:avLst/>
          </a:prstGeom>
        </p:spPr>
      </p:pic>
    </p:spTree>
    <p:extLst>
      <p:ext uri="{BB962C8B-B14F-4D97-AF65-F5344CB8AC3E}">
        <p14:creationId xmlns:p14="http://schemas.microsoft.com/office/powerpoint/2010/main" val="4212588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68B0C1F-BBAC-4749-A5E9-D041A9D174A6}"/>
              </a:ext>
            </a:extLst>
          </p:cNvPr>
          <p:cNvSpPr txBox="1"/>
          <p:nvPr/>
        </p:nvSpPr>
        <p:spPr>
          <a:xfrm>
            <a:off x="738093" y="1036561"/>
            <a:ext cx="10490825" cy="830997"/>
          </a:xfrm>
          <a:prstGeom prst="rect">
            <a:avLst/>
          </a:prstGeom>
          <a:noFill/>
        </p:spPr>
        <p:txBody>
          <a:bodyPr wrap="square">
            <a:spAutoFit/>
          </a:bodyPr>
          <a:lstStyle/>
          <a:p>
            <a:r>
              <a:rPr lang="fr-BE" sz="2400" b="1" dirty="0"/>
              <a:t>Objectif à moyen – long terme </a:t>
            </a:r>
            <a:r>
              <a:rPr lang="fr-BE" sz="2400" b="1" dirty="0">
                <a:solidFill>
                  <a:schemeClr val="bg1"/>
                </a:solidFill>
                <a:highlight>
                  <a:srgbClr val="000000"/>
                </a:highlight>
                <a:sym typeface="Wingdings" panose="05000000000000000000" pitchFamily="2" charset="2"/>
              </a:rPr>
              <a:t> diversifier les supports pédagogiques</a:t>
            </a:r>
            <a:endParaRPr lang="fr-BE" sz="2400" b="1" dirty="0">
              <a:solidFill>
                <a:schemeClr val="bg1"/>
              </a:solidFill>
              <a:highlight>
                <a:srgbClr val="000000"/>
              </a:highlight>
            </a:endParaRPr>
          </a:p>
          <a:p>
            <a:endParaRPr lang="fr-BE" sz="2400" dirty="0"/>
          </a:p>
        </p:txBody>
      </p:sp>
      <p:sp>
        <p:nvSpPr>
          <p:cNvPr id="7" name="Titre 1">
            <a:extLst>
              <a:ext uri="{FF2B5EF4-FFF2-40B4-BE49-F238E27FC236}">
                <a16:creationId xmlns:a16="http://schemas.microsoft.com/office/drawing/2014/main" id="{A95689E8-0899-4CF4-91E8-EEC04DA9C372}"/>
              </a:ext>
            </a:extLst>
          </p:cNvPr>
          <p:cNvSpPr>
            <a:spLocks noGrp="1"/>
          </p:cNvSpPr>
          <p:nvPr>
            <p:ph type="title"/>
          </p:nvPr>
        </p:nvSpPr>
        <p:spPr>
          <a:xfrm>
            <a:off x="527381" y="116633"/>
            <a:ext cx="10555816" cy="900113"/>
          </a:xfrm>
        </p:spPr>
        <p:txBody>
          <a:bodyPr>
            <a:normAutofit/>
          </a:bodyPr>
          <a:lstStyle/>
          <a:p>
            <a:r>
              <a:rPr lang="fr-BE" dirty="0"/>
              <a:t>Formations techniques pour le MI pont</a:t>
            </a:r>
          </a:p>
        </p:txBody>
      </p:sp>
      <p:sp>
        <p:nvSpPr>
          <p:cNvPr id="5" name="ZoneTexte 4">
            <a:extLst>
              <a:ext uri="{FF2B5EF4-FFF2-40B4-BE49-F238E27FC236}">
                <a16:creationId xmlns:a16="http://schemas.microsoft.com/office/drawing/2014/main" id="{D3E33A31-37E6-45F7-B25A-AA5C26E61E5C}"/>
              </a:ext>
            </a:extLst>
          </p:cNvPr>
          <p:cNvSpPr txBox="1"/>
          <p:nvPr/>
        </p:nvSpPr>
        <p:spPr>
          <a:xfrm>
            <a:off x="815227" y="1650682"/>
            <a:ext cx="7214118" cy="2215991"/>
          </a:xfrm>
          <a:prstGeom prst="rect">
            <a:avLst/>
          </a:prstGeom>
          <a:noFill/>
        </p:spPr>
        <p:txBody>
          <a:bodyPr wrap="square">
            <a:spAutoFit/>
          </a:bodyPr>
          <a:lstStyle/>
          <a:p>
            <a:pPr marL="380990" indent="-380990">
              <a:buFont typeface="Wingdings" panose="05000000000000000000" pitchFamily="2" charset="2"/>
              <a:buChar char="q"/>
            </a:pPr>
            <a:r>
              <a:rPr lang="fr-BE" dirty="0"/>
              <a:t>E-learning  (2023 pour formations inspecteurs de ponts)</a:t>
            </a:r>
          </a:p>
          <a:p>
            <a:pPr marL="380990" indent="-380990">
              <a:buFont typeface="Wingdings" panose="05000000000000000000" pitchFamily="2" charset="2"/>
              <a:buChar char="q"/>
            </a:pPr>
            <a:r>
              <a:rPr lang="fr-BE" dirty="0"/>
              <a:t>Capsules vidéos</a:t>
            </a:r>
          </a:p>
          <a:p>
            <a:pPr marL="380990" indent="-380990">
              <a:buFont typeface="Wingdings" panose="05000000000000000000" pitchFamily="2" charset="2"/>
              <a:buChar char="q"/>
            </a:pPr>
            <a:r>
              <a:rPr lang="fr-BE" dirty="0"/>
              <a:t>Retours de chantiers</a:t>
            </a:r>
          </a:p>
          <a:p>
            <a:pPr marL="380990" indent="-380990">
              <a:buFont typeface="Wingdings" panose="05000000000000000000" pitchFamily="2" charset="2"/>
              <a:buChar char="q"/>
            </a:pPr>
            <a:r>
              <a:rPr lang="fr-BE" dirty="0"/>
              <a:t>Immersion 3d</a:t>
            </a:r>
          </a:p>
          <a:p>
            <a:pPr marL="380990" indent="-380990">
              <a:buFont typeface="Wingdings" panose="05000000000000000000" pitchFamily="2" charset="2"/>
              <a:buChar char="q"/>
            </a:pPr>
            <a:r>
              <a:rPr lang="fr-BE" dirty="0"/>
              <a:t>Webinaires</a:t>
            </a:r>
          </a:p>
          <a:p>
            <a:pPr lvl="1"/>
            <a:endParaRPr lang="fr-BE" sz="2400" dirty="0"/>
          </a:p>
          <a:p>
            <a:endParaRPr lang="fr-BE" sz="2400" dirty="0"/>
          </a:p>
        </p:txBody>
      </p:sp>
      <p:pic>
        <p:nvPicPr>
          <p:cNvPr id="8" name="Image 7" descr="Formation">
            <a:extLst>
              <a:ext uri="{FF2B5EF4-FFF2-40B4-BE49-F238E27FC236}">
                <a16:creationId xmlns:a16="http://schemas.microsoft.com/office/drawing/2014/main" id="{3599E403-B0D7-4C5B-A908-29E94DC6C743}"/>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91105" y="1601854"/>
            <a:ext cx="3488747" cy="2352040"/>
          </a:xfrm>
          <a:prstGeom prst="rect">
            <a:avLst/>
          </a:prstGeom>
          <a:ln>
            <a:noFill/>
          </a:ln>
          <a:effectLst>
            <a:outerShdw blurRad="190500" algn="tl" rotWithShape="0">
              <a:srgbClr val="000000">
                <a:alpha val="70000"/>
              </a:srgbClr>
            </a:outerShdw>
          </a:effectLst>
        </p:spPr>
      </p:pic>
      <p:pic>
        <p:nvPicPr>
          <p:cNvPr id="9" name="Image 8" descr="La meilleure société d'hébergement Web fournit une puissante plateforme d'hébergement de sites Web pour le succès de votre entreprise. Service d'hébergement Web exceptionnel au meilleur prix pour votre propre site Web! Bonhomme Blanc, Agence Web, Fond D'écran Téléphone, Pratique, Personnage, Visite, Femmes De Foi, Windows Xp, Les Noms De Wifi">
            <a:extLst>
              <a:ext uri="{FF2B5EF4-FFF2-40B4-BE49-F238E27FC236}">
                <a16:creationId xmlns:a16="http://schemas.microsoft.com/office/drawing/2014/main" id="{3FB8D0D3-1CB8-4168-95AA-553CFBED6E15}"/>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976" y="4480794"/>
            <a:ext cx="2153920" cy="2153920"/>
          </a:xfrm>
          <a:prstGeom prst="rect">
            <a:avLst/>
          </a:prstGeom>
          <a:ln>
            <a:noFill/>
          </a:ln>
          <a:effectLst>
            <a:outerShdw blurRad="190500" algn="tl" rotWithShape="0">
              <a:srgbClr val="000000">
                <a:alpha val="70000"/>
              </a:srgbClr>
            </a:outerShdw>
          </a:effectLst>
        </p:spPr>
      </p:pic>
      <p:pic>
        <p:nvPicPr>
          <p:cNvPr id="11" name="Image 10" descr="Home Appliance Bundle Deals Refferal: 4260917919 Bonhomme Blanc, Marketing Sur Internet, Marketing En Ligne, Marketing De Restaurant, Images 3d, Massothérapie, Blanc, Logos, Projets">
            <a:extLst>
              <a:ext uri="{FF2B5EF4-FFF2-40B4-BE49-F238E27FC236}">
                <a16:creationId xmlns:a16="http://schemas.microsoft.com/office/drawing/2014/main" id="{E1C546B3-5056-479B-8A04-400B1DEBF05A}"/>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46535" y="1832485"/>
            <a:ext cx="1113690" cy="17015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Espace réservé du contenu 5">
            <a:extLst>
              <a:ext uri="{FF2B5EF4-FFF2-40B4-BE49-F238E27FC236}">
                <a16:creationId xmlns:a16="http://schemas.microsoft.com/office/drawing/2014/main" id="{D811574A-0A48-4114-8169-DE05CC3A31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7006" y="3715817"/>
            <a:ext cx="6745230" cy="3129007"/>
          </a:xfrm>
          <a:prstGeom prst="rect">
            <a:avLst/>
          </a:prstGeom>
          <a:ln w="88900" cap="sq" cmpd="thickThin">
            <a:solidFill>
              <a:srgbClr val="000000"/>
            </a:solidFill>
            <a:prstDash val="solid"/>
            <a:miter lim="800000"/>
          </a:ln>
          <a:effectLst>
            <a:innerShdw blurRad="76200">
              <a:srgbClr val="000000"/>
            </a:innerShdw>
          </a:effectLst>
        </p:spPr>
      </p:pic>
      <p:pic>
        <p:nvPicPr>
          <p:cNvPr id="13" name="Image 12" descr="Une image contenant texte&#10;&#10;Description générée automatiquement">
            <a:extLst>
              <a:ext uri="{FF2B5EF4-FFF2-40B4-BE49-F238E27FC236}">
                <a16:creationId xmlns:a16="http://schemas.microsoft.com/office/drawing/2014/main" id="{145A818F-EF43-45BC-9BAF-587BDF0C9A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53350" y="4047575"/>
            <a:ext cx="2907052" cy="26163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100705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3B614D-087C-4DEB-8883-A6AC2A98D440}"/>
              </a:ext>
            </a:extLst>
          </p:cNvPr>
          <p:cNvSpPr>
            <a:spLocks noGrp="1"/>
          </p:cNvSpPr>
          <p:nvPr>
            <p:ph type="title"/>
          </p:nvPr>
        </p:nvSpPr>
        <p:spPr/>
        <p:txBody>
          <a:bodyPr/>
          <a:lstStyle/>
          <a:p>
            <a:r>
              <a:rPr lang="fr-BE"/>
              <a:t>Missions de la direction</a:t>
            </a:r>
          </a:p>
        </p:txBody>
      </p:sp>
      <p:graphicFrame>
        <p:nvGraphicFramePr>
          <p:cNvPr id="4" name="Tableau 4">
            <a:extLst>
              <a:ext uri="{FF2B5EF4-FFF2-40B4-BE49-F238E27FC236}">
                <a16:creationId xmlns:a16="http://schemas.microsoft.com/office/drawing/2014/main" id="{B65B7C4F-97B0-4FB2-AB64-361140193C50}"/>
              </a:ext>
            </a:extLst>
          </p:cNvPr>
          <p:cNvGraphicFramePr>
            <a:graphicFrameLocks noGrp="1"/>
          </p:cNvGraphicFramePr>
          <p:nvPr>
            <p:extLst>
              <p:ext uri="{D42A27DB-BD31-4B8C-83A1-F6EECF244321}">
                <p14:modId xmlns:p14="http://schemas.microsoft.com/office/powerpoint/2010/main" val="296662105"/>
              </p:ext>
            </p:extLst>
          </p:nvPr>
        </p:nvGraphicFramePr>
        <p:xfrm>
          <a:off x="1131454" y="1417639"/>
          <a:ext cx="9929091" cy="4184072"/>
        </p:xfrm>
        <a:graphic>
          <a:graphicData uri="http://schemas.openxmlformats.org/drawingml/2006/table">
            <a:tbl>
              <a:tblPr bandRow="1">
                <a:tableStyleId>{9D7B26C5-4107-4FEC-AEDC-1716B250A1EF}</a:tableStyleId>
              </a:tblPr>
              <a:tblGrid>
                <a:gridCol w="859114">
                  <a:extLst>
                    <a:ext uri="{9D8B030D-6E8A-4147-A177-3AD203B41FA5}">
                      <a16:colId xmlns:a16="http://schemas.microsoft.com/office/drawing/2014/main" val="1034943228"/>
                    </a:ext>
                  </a:extLst>
                </a:gridCol>
                <a:gridCol w="9069977">
                  <a:extLst>
                    <a:ext uri="{9D8B030D-6E8A-4147-A177-3AD203B41FA5}">
                      <a16:colId xmlns:a16="http://schemas.microsoft.com/office/drawing/2014/main" val="4176429790"/>
                    </a:ext>
                  </a:extLst>
                </a:gridCol>
              </a:tblGrid>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1.</a:t>
                      </a:r>
                    </a:p>
                  </a:txBody>
                  <a:tcPr anchor="ctr">
                    <a:no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Organiser la politique de gestion des ponts</a:t>
                      </a:r>
                    </a:p>
                  </a:txBody>
                  <a:tcPr anchor="ctr">
                    <a:noFill/>
                  </a:tcPr>
                </a:tc>
                <a:extLst>
                  <a:ext uri="{0D108BD9-81ED-4DB2-BD59-A6C34878D82A}">
                    <a16:rowId xmlns:a16="http://schemas.microsoft.com/office/drawing/2014/main" val="3973288217"/>
                  </a:ext>
                </a:extLst>
              </a:tr>
              <a:tr h="2301239">
                <a:tc>
                  <a:txBody>
                    <a:bodyPr/>
                    <a:lstStyle/>
                    <a:p>
                      <a:pPr marL="0" lvl="0" indent="0">
                        <a:buFont typeface="Wingdings" panose="05000000000000000000" pitchFamily="2" charset="2"/>
                        <a:buNone/>
                      </a:pPr>
                      <a:r>
                        <a:rPr lang="fr-BE" sz="2400" kern="1200" dirty="0">
                          <a:solidFill>
                            <a:schemeClr val="dk1"/>
                          </a:solidFill>
                        </a:rPr>
                        <a:t>2.</a:t>
                      </a:r>
                      <a:endParaRPr lang="fr-BE" sz="2400" kern="1200" dirty="0">
                        <a:solidFill>
                          <a:schemeClr val="dk1"/>
                        </a:solidFill>
                        <a:latin typeface="+mn-lt"/>
                        <a:ea typeface="+mn-ea"/>
                        <a:cs typeface="+mn-cs"/>
                      </a:endParaRPr>
                    </a:p>
                  </a:txBody>
                  <a:tcPr anchor="ctr">
                    <a:solidFill>
                      <a:schemeClr val="bg1">
                        <a:alpha val="20000"/>
                      </a:schemeClr>
                    </a:solidFill>
                  </a:tcPr>
                </a:tc>
                <a:tc>
                  <a:txBody>
                    <a:bodyPr/>
                    <a:lstStyle/>
                    <a:p>
                      <a:pPr marL="0" indent="0">
                        <a:buFont typeface="+mj-lt"/>
                        <a:buNone/>
                      </a:pPr>
                      <a:r>
                        <a:rPr lang="fr-BE" dirty="0"/>
                        <a:t>Réaliser des expertises techniques</a:t>
                      </a:r>
                    </a:p>
                    <a:p>
                      <a:pPr marL="895335" lvl="1" indent="-285750">
                        <a:buFont typeface="Wingdings" panose="05000000000000000000" pitchFamily="2" charset="2"/>
                        <a:buChar char="q"/>
                      </a:pPr>
                      <a:r>
                        <a:rPr lang="fr-BE" sz="1600" kern="1200" dirty="0">
                          <a:solidFill>
                            <a:schemeClr val="tx1"/>
                          </a:solidFill>
                          <a:latin typeface="+mn-lt"/>
                          <a:ea typeface="+mn-ea"/>
                          <a:cs typeface="+mn-cs"/>
                        </a:rPr>
                        <a:t>Inspections B </a:t>
                      </a:r>
                      <a:r>
                        <a:rPr lang="fr-BE" sz="1600" b="1" kern="1200" dirty="0">
                          <a:solidFill>
                            <a:schemeClr val="tx1"/>
                          </a:solidFill>
                          <a:latin typeface="+mn-lt"/>
                          <a:ea typeface="+mn-ea"/>
                          <a:cs typeface="+mn-cs"/>
                        </a:rPr>
                        <a:t>(tâche principale)</a:t>
                      </a:r>
                    </a:p>
                    <a:p>
                      <a:pPr marL="895335" lvl="1" indent="-285750">
                        <a:buFont typeface="Wingdings" panose="05000000000000000000" pitchFamily="2" charset="2"/>
                        <a:buChar char="q"/>
                      </a:pPr>
                      <a:r>
                        <a:rPr lang="fr-BE" sz="1600" dirty="0"/>
                        <a:t>Assistance technique</a:t>
                      </a:r>
                    </a:p>
                    <a:p>
                      <a:pPr marL="895335" lvl="1" indent="-285750">
                        <a:buFont typeface="Wingdings" panose="05000000000000000000" pitchFamily="2" charset="2"/>
                        <a:buChar char="q"/>
                      </a:pPr>
                      <a:r>
                        <a:rPr lang="fr-BE" sz="1600" dirty="0"/>
                        <a:t>Instrumentation</a:t>
                      </a:r>
                    </a:p>
                    <a:p>
                      <a:pPr marL="895335" lvl="1" indent="-285750">
                        <a:buFont typeface="Wingdings" panose="05000000000000000000" pitchFamily="2" charset="2"/>
                        <a:buChar char="q"/>
                      </a:pPr>
                      <a:r>
                        <a:rPr lang="fr-BE" sz="1600" dirty="0"/>
                        <a:t>Essais de pont</a:t>
                      </a:r>
                    </a:p>
                    <a:p>
                      <a:pPr marL="895335" lvl="1" indent="-285750">
                        <a:buFont typeface="Wingdings" panose="05000000000000000000" pitchFamily="2" charset="2"/>
                        <a:buChar char="q"/>
                      </a:pPr>
                      <a:r>
                        <a:rPr lang="fr-BE" sz="1600" dirty="0"/>
                        <a:t>Suivi vibratoire</a:t>
                      </a:r>
                      <a:endParaRPr lang="fr-BE" sz="1600" i="1" dirty="0"/>
                    </a:p>
                  </a:txBody>
                  <a:tcPr anchor="ctr">
                    <a:solidFill>
                      <a:schemeClr val="bg1">
                        <a:alpha val="20000"/>
                      </a:schemeClr>
                    </a:solidFill>
                  </a:tcPr>
                </a:tc>
                <a:extLst>
                  <a:ext uri="{0D108BD9-81ED-4DB2-BD59-A6C34878D82A}">
                    <a16:rowId xmlns:a16="http://schemas.microsoft.com/office/drawing/2014/main" val="352366466"/>
                  </a:ext>
                </a:extLst>
              </a:tr>
              <a:tr h="627611">
                <a:tc>
                  <a:txBody>
                    <a:bodyPr/>
                    <a:lstStyle/>
                    <a:p>
                      <a:pPr marL="0" indent="0">
                        <a:buFont typeface="+mj-lt"/>
                        <a:buNone/>
                      </a:pPr>
                      <a:r>
                        <a:rPr lang="fr-BE" dirty="0"/>
                        <a:t>3.</a:t>
                      </a:r>
                    </a:p>
                  </a:txBody>
                  <a:tcPr anchor="ctr">
                    <a:solidFill>
                      <a:schemeClr val="bg1">
                        <a:alpha val="20000"/>
                      </a:schemeClr>
                    </a:solidFill>
                  </a:tcPr>
                </a:tc>
                <a:tc>
                  <a:txBody>
                    <a:bodyPr/>
                    <a:lstStyle/>
                    <a:p>
                      <a:pPr marL="0" indent="0">
                        <a:buFont typeface="+mj-lt"/>
                        <a:buNone/>
                      </a:pPr>
                      <a:r>
                        <a:rPr lang="fr-BE" dirty="0"/>
                        <a:t>Mettre en place des formations techniques</a:t>
                      </a:r>
                    </a:p>
                  </a:txBody>
                  <a:tcPr anchor="ctr">
                    <a:solidFill>
                      <a:schemeClr val="bg1">
                        <a:alpha val="20000"/>
                      </a:schemeClr>
                    </a:solidFill>
                  </a:tcPr>
                </a:tc>
                <a:extLst>
                  <a:ext uri="{0D108BD9-81ED-4DB2-BD59-A6C34878D82A}">
                    <a16:rowId xmlns:a16="http://schemas.microsoft.com/office/drawing/2014/main" val="2257918271"/>
                  </a:ext>
                </a:extLst>
              </a:tr>
              <a:tr h="62761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4.</a:t>
                      </a:r>
                    </a:p>
                  </a:txBody>
                  <a:tcPr anchor="ctr">
                    <a:solidFill>
                      <a:srgbClr val="FF0000">
                        <a:alpha val="20000"/>
                      </a:srgbClr>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dirty="0"/>
                        <a:t>Dynamiser la veille technologique et la R&amp;D</a:t>
                      </a:r>
                    </a:p>
                  </a:txBody>
                  <a:tcPr anchor="ctr">
                    <a:solidFill>
                      <a:srgbClr val="FF0000">
                        <a:alpha val="20000"/>
                      </a:srgbClr>
                    </a:solidFill>
                  </a:tcPr>
                </a:tc>
                <a:extLst>
                  <a:ext uri="{0D108BD9-81ED-4DB2-BD59-A6C34878D82A}">
                    <a16:rowId xmlns:a16="http://schemas.microsoft.com/office/drawing/2014/main" val="3242049290"/>
                  </a:ext>
                </a:extLst>
              </a:tr>
            </a:tbl>
          </a:graphicData>
        </a:graphic>
      </p:graphicFrame>
    </p:spTree>
    <p:extLst>
      <p:ext uri="{BB962C8B-B14F-4D97-AF65-F5344CB8AC3E}">
        <p14:creationId xmlns:p14="http://schemas.microsoft.com/office/powerpoint/2010/main" val="21342111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p:nvPr/>
        </p:nvPicPr>
        <p:blipFill>
          <a:blip r:embed="rId2" cstate="screen">
            <a:extLst>
              <a:ext uri="{BEBA8EAE-BF5A-486C-A8C5-ECC9F3942E4B}">
                <a14:imgProps xmlns:a14="http://schemas.microsoft.com/office/drawing/2010/main">
                  <a14:imgLayer r:embed="rId3">
                    <a14:imgEffect>
                      <a14:saturation sat="0"/>
                    </a14:imgEffect>
                  </a14:imgLayer>
                </a14:imgProps>
              </a:ext>
            </a:extLst>
          </a:blip>
          <a:srcRect/>
          <a:stretch>
            <a:fillRect/>
          </a:stretch>
        </p:blipFill>
        <p:spPr bwMode="auto">
          <a:xfrm>
            <a:off x="232997" y="3713018"/>
            <a:ext cx="3300778" cy="2994837"/>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Lst>
          </a:blip>
          <a:srcRect/>
          <a:stretch>
            <a:fillRect/>
          </a:stretch>
        </p:blipFill>
        <p:spPr bwMode="auto">
          <a:xfrm>
            <a:off x="5364627" y="3514504"/>
            <a:ext cx="6161448" cy="3173130"/>
          </a:xfrm>
          <a:prstGeom prst="rect">
            <a:avLst/>
          </a:prstGeom>
          <a:ln>
            <a:noFill/>
          </a:ln>
          <a:effectLst>
            <a:outerShdw blurRad="292100" dist="139700" dir="2700000" algn="tl" rotWithShape="0">
              <a:srgbClr val="333333">
                <a:alpha val="65000"/>
              </a:srgbClr>
            </a:outerShdw>
          </a:effectLst>
        </p:spPr>
      </p:pic>
      <p:pic>
        <p:nvPicPr>
          <p:cNvPr id="7" name="Image 6"/>
          <p:cNvPicPr/>
          <p:nvPr/>
        </p:nvPicPr>
        <p:blipFill>
          <a:blip r:embed="rId6" cstate="email">
            <a:extLst>
              <a:ext uri="{BEBA8EAE-BF5A-486C-A8C5-ECC9F3942E4B}">
                <a14:imgProps xmlns:a14="http://schemas.microsoft.com/office/drawing/2010/main">
                  <a14:imgLayer r:embed="rId7">
                    <a14:imgEffect>
                      <a14:saturation sat="0"/>
                    </a14:imgEffect>
                  </a14:imgLayer>
                </a14:imgProps>
              </a:ext>
            </a:extLst>
          </a:blip>
          <a:srcRect/>
          <a:stretch>
            <a:fillRect/>
          </a:stretch>
        </p:blipFill>
        <p:spPr bwMode="auto">
          <a:xfrm>
            <a:off x="157018" y="1283855"/>
            <a:ext cx="6504539" cy="2115889"/>
          </a:xfrm>
          <a:prstGeom prst="rect">
            <a:avLst/>
          </a:prstGeom>
          <a:ln>
            <a:no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8" cstate="email">
            <a:extLst>
              <a:ext uri="{BEBA8EAE-BF5A-486C-A8C5-ECC9F3942E4B}">
                <a14:imgProps xmlns:a14="http://schemas.microsoft.com/office/drawing/2010/main">
                  <a14:imgLayer r:embed="rId9">
                    <a14:imgEffect>
                      <a14:saturation sat="0"/>
                    </a14:imgEffect>
                  </a14:imgLayer>
                </a14:imgProps>
              </a:ext>
            </a:extLst>
          </a:blip>
          <a:srcRect/>
          <a:stretch>
            <a:fillRect/>
          </a:stretch>
        </p:blipFill>
        <p:spPr bwMode="auto">
          <a:xfrm>
            <a:off x="6836377" y="1254595"/>
            <a:ext cx="4816557" cy="2115889"/>
          </a:xfrm>
          <a:prstGeom prst="rect">
            <a:avLst/>
          </a:prstGeom>
          <a:ln>
            <a:noFill/>
          </a:ln>
          <a:effectLst>
            <a:outerShdw blurRad="292100" dist="139700" dir="2700000" algn="tl" rotWithShape="0">
              <a:srgbClr val="333333">
                <a:alpha val="65000"/>
              </a:srgbClr>
            </a:outerShdw>
          </a:effectLst>
        </p:spPr>
      </p:pic>
      <p:sp>
        <p:nvSpPr>
          <p:cNvPr id="9" name="Titre 1">
            <a:extLst>
              <a:ext uri="{FF2B5EF4-FFF2-40B4-BE49-F238E27FC236}">
                <a16:creationId xmlns:a16="http://schemas.microsoft.com/office/drawing/2014/main" id="{7A567E51-B232-40E2-AF48-F4E62E7A086D}"/>
              </a:ext>
            </a:extLst>
          </p:cNvPr>
          <p:cNvSpPr>
            <a:spLocks noGrp="1"/>
          </p:cNvSpPr>
          <p:nvPr>
            <p:ph type="title"/>
          </p:nvPr>
        </p:nvSpPr>
        <p:spPr>
          <a:xfrm>
            <a:off x="738909" y="274639"/>
            <a:ext cx="10490827" cy="1143000"/>
          </a:xfrm>
        </p:spPr>
        <p:txBody>
          <a:bodyPr/>
          <a:lstStyle/>
          <a:p>
            <a:r>
              <a:rPr lang="fr-BE"/>
              <a:t>Photogrammétrie et scan 3D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a:t>Mesure de tension dans les haubans – projet 2018</a:t>
            </a:r>
          </a:p>
        </p:txBody>
      </p:sp>
      <p:pic>
        <p:nvPicPr>
          <p:cNvPr id="8194" name="Picture 2" descr="Résultat de recherche d'images pour &quot;pont de lanaye&quot;"/>
          <p:cNvPicPr>
            <a:picLocks noChangeAspect="1" noChangeArrowheads="1"/>
          </p:cNvPicPr>
          <p:nvPr/>
        </p:nvPicPr>
        <p:blipFill>
          <a:blip r:embed="rId2" cstate="screen">
            <a:extLst>
              <a:ext uri="{BEBA8EAE-BF5A-486C-A8C5-ECC9F3942E4B}">
                <a14:imgProps xmlns:a14="http://schemas.microsoft.com/office/drawing/2010/main">
                  <a14:imgLayer r:embed="rId3">
                    <a14:imgEffect>
                      <a14:saturation sat="0"/>
                    </a14:imgEffect>
                  </a14:imgLayer>
                </a14:imgProps>
              </a:ext>
            </a:extLst>
          </a:blip>
          <a:srcRect/>
          <a:stretch>
            <a:fillRect/>
          </a:stretch>
        </p:blipFill>
        <p:spPr bwMode="auto">
          <a:xfrm>
            <a:off x="3177309" y="1865745"/>
            <a:ext cx="9014690" cy="4992256"/>
          </a:xfrm>
          <a:prstGeom prst="rect">
            <a:avLst/>
          </a:prstGeom>
          <a:ln>
            <a:noFill/>
          </a:ln>
          <a:effectLst>
            <a:outerShdw blurRad="292100" dist="139700" dir="2700000" algn="tl" rotWithShape="0">
              <a:srgbClr val="333333">
                <a:alpha val="65000"/>
              </a:srgbClr>
            </a:outerShdw>
          </a:effectLst>
        </p:spPr>
      </p:pic>
      <p:pic>
        <p:nvPicPr>
          <p:cNvPr id="5" name="Picture 2" descr="http://www.hellopro.fr/images/produit-2/5/5/1/enregistreur-de-donnees-et-transmetteur-sans-fil-pour-capteur-4-20ma-0-10v-164155.jpg"/>
          <p:cNvPicPr>
            <a:picLocks noChangeAspect="1" noChangeArrowheads="1"/>
          </p:cNvPicPr>
          <p:nvPr/>
        </p:nvPicPr>
        <p:blipFill>
          <a:blip r:embed="rId4" cstate="screen">
            <a:grayscl/>
          </a:blip>
          <a:srcRect/>
          <a:stretch>
            <a:fillRect/>
          </a:stretch>
        </p:blipFill>
        <p:spPr bwMode="auto">
          <a:xfrm>
            <a:off x="9248199" y="4248087"/>
            <a:ext cx="465274" cy="429441"/>
          </a:xfrm>
          <a:prstGeom prst="rect">
            <a:avLst/>
          </a:prstGeom>
          <a:ln>
            <a:noFill/>
          </a:ln>
          <a:effectLst>
            <a:outerShdw blurRad="292100" dist="139700" dir="2700000" algn="tl" rotWithShape="0">
              <a:srgbClr val="333333">
                <a:alpha val="65000"/>
              </a:srgbClr>
            </a:outerShdw>
          </a:effectLst>
        </p:spPr>
      </p:pic>
      <p:pic>
        <p:nvPicPr>
          <p:cNvPr id="6" name="Picture 2" descr="http://www.hellopro.fr/images/produit-2/5/5/1/enregistreur-de-donnees-et-transmetteur-sans-fil-pour-capteur-4-20ma-0-10v-164155.jpg"/>
          <p:cNvPicPr>
            <a:picLocks noChangeAspect="1" noChangeArrowheads="1"/>
          </p:cNvPicPr>
          <p:nvPr/>
        </p:nvPicPr>
        <p:blipFill>
          <a:blip r:embed="rId5" cstate="screen">
            <a:extLst>
              <a:ext uri="{BEBA8EAE-BF5A-486C-A8C5-ECC9F3942E4B}">
                <a14:imgProps xmlns:a14="http://schemas.microsoft.com/office/drawing/2010/main">
                  <a14:imgLayer r:embed="rId6">
                    <a14:imgEffect>
                      <a14:saturation sat="0"/>
                    </a14:imgEffect>
                  </a14:imgLayer>
                </a14:imgProps>
              </a:ext>
            </a:extLst>
          </a:blip>
          <a:srcRect/>
          <a:stretch>
            <a:fillRect/>
          </a:stretch>
        </p:blipFill>
        <p:spPr bwMode="auto">
          <a:xfrm>
            <a:off x="4740854" y="4570168"/>
            <a:ext cx="465274" cy="429441"/>
          </a:xfrm>
          <a:prstGeom prst="rect">
            <a:avLst/>
          </a:prstGeom>
          <a:ln>
            <a:noFill/>
          </a:ln>
          <a:effectLst>
            <a:outerShdw blurRad="292100" dist="139700" dir="2700000" algn="tl" rotWithShape="0">
              <a:srgbClr val="333333">
                <a:alpha val="65000"/>
              </a:srgbClr>
            </a:outerShdw>
          </a:effectLst>
        </p:spPr>
      </p:pic>
      <p:pic>
        <p:nvPicPr>
          <p:cNvPr id="7" name="Picture 2" descr="http://www.hellopro.fr/images/produit-2/5/5/1/enregistreur-de-donnees-et-transmetteur-sans-fil-pour-capteur-4-20ma-0-10v-164155.jpg"/>
          <p:cNvPicPr>
            <a:picLocks noChangeAspect="1" noChangeArrowheads="1"/>
          </p:cNvPicPr>
          <p:nvPr/>
        </p:nvPicPr>
        <p:blipFill>
          <a:blip r:embed="rId5" cstate="screen">
            <a:extLst>
              <a:ext uri="{BEBA8EAE-BF5A-486C-A8C5-ECC9F3942E4B}">
                <a14:imgProps xmlns:a14="http://schemas.microsoft.com/office/drawing/2010/main">
                  <a14:imgLayer r:embed="rId6">
                    <a14:imgEffect>
                      <a14:saturation sat="0"/>
                    </a14:imgEffect>
                  </a14:imgLayer>
                </a14:imgProps>
              </a:ext>
            </a:extLst>
          </a:blip>
          <a:srcRect/>
          <a:stretch>
            <a:fillRect/>
          </a:stretch>
        </p:blipFill>
        <p:spPr bwMode="auto">
          <a:xfrm>
            <a:off x="5613243" y="4462807"/>
            <a:ext cx="465274" cy="429441"/>
          </a:xfrm>
          <a:prstGeom prst="rect">
            <a:avLst/>
          </a:prstGeom>
          <a:ln>
            <a:noFill/>
          </a:ln>
          <a:effectLst>
            <a:outerShdw blurRad="292100" dist="139700" dir="2700000" algn="tl" rotWithShape="0">
              <a:srgbClr val="333333">
                <a:alpha val="65000"/>
              </a:srgbClr>
            </a:outerShdw>
          </a:effectLst>
        </p:spPr>
      </p:pic>
      <p:pic>
        <p:nvPicPr>
          <p:cNvPr id="8" name="Picture 2" descr="http://www.hellopro.fr/images/produit-2/5/5/1/enregistreur-de-donnees-et-transmetteur-sans-fil-pour-capteur-4-20ma-0-10v-164155.jpg"/>
          <p:cNvPicPr>
            <a:picLocks noChangeAspect="1" noChangeArrowheads="1"/>
          </p:cNvPicPr>
          <p:nvPr/>
        </p:nvPicPr>
        <p:blipFill>
          <a:blip r:embed="rId4" cstate="screen">
            <a:grayscl/>
          </a:blip>
          <a:srcRect/>
          <a:stretch>
            <a:fillRect/>
          </a:stretch>
        </p:blipFill>
        <p:spPr bwMode="auto">
          <a:xfrm>
            <a:off x="6267534" y="4409127"/>
            <a:ext cx="465274" cy="429441"/>
          </a:xfrm>
          <a:prstGeom prst="rect">
            <a:avLst/>
          </a:prstGeom>
          <a:ln>
            <a:noFill/>
          </a:ln>
          <a:effectLst>
            <a:outerShdw blurRad="292100" dist="139700" dir="2700000" algn="tl" rotWithShape="0">
              <a:srgbClr val="333333">
                <a:alpha val="65000"/>
              </a:srgbClr>
            </a:outerShdw>
          </a:effectLst>
        </p:spPr>
      </p:pic>
      <p:pic>
        <p:nvPicPr>
          <p:cNvPr id="9" name="Picture 2" descr="http://www.hellopro.fr/images/produit-2/5/5/1/enregistreur-de-donnees-et-transmetteur-sans-fil-pour-capteur-4-20ma-0-10v-164155.jpg"/>
          <p:cNvPicPr>
            <a:picLocks noChangeAspect="1" noChangeArrowheads="1"/>
          </p:cNvPicPr>
          <p:nvPr/>
        </p:nvPicPr>
        <p:blipFill>
          <a:blip r:embed="rId4" cstate="screen">
            <a:grayscl/>
          </a:blip>
          <a:srcRect/>
          <a:stretch>
            <a:fillRect/>
          </a:stretch>
        </p:blipFill>
        <p:spPr bwMode="auto">
          <a:xfrm>
            <a:off x="7139925" y="4355447"/>
            <a:ext cx="465274" cy="429441"/>
          </a:xfrm>
          <a:prstGeom prst="rect">
            <a:avLst/>
          </a:prstGeom>
          <a:ln>
            <a:noFill/>
          </a:ln>
          <a:effectLst>
            <a:outerShdw blurRad="292100" dist="139700" dir="2700000" algn="tl" rotWithShape="0">
              <a:srgbClr val="333333">
                <a:alpha val="65000"/>
              </a:srgbClr>
            </a:outerShdw>
          </a:effectLst>
        </p:spPr>
      </p:pic>
      <p:pic>
        <p:nvPicPr>
          <p:cNvPr id="10" name="Picture 2" descr="http://www.hellopro.fr/images/produit-2/5/5/1/enregistreur-de-donnees-et-transmetteur-sans-fil-pour-capteur-4-20ma-0-10v-164155.jpg"/>
          <p:cNvPicPr>
            <a:picLocks noChangeAspect="1" noChangeArrowheads="1"/>
          </p:cNvPicPr>
          <p:nvPr/>
        </p:nvPicPr>
        <p:blipFill>
          <a:blip r:embed="rId4" cstate="screen">
            <a:grayscl/>
          </a:blip>
          <a:srcRect/>
          <a:stretch>
            <a:fillRect/>
          </a:stretch>
        </p:blipFill>
        <p:spPr bwMode="auto">
          <a:xfrm>
            <a:off x="8012314" y="4301767"/>
            <a:ext cx="465274" cy="429441"/>
          </a:xfrm>
          <a:prstGeom prst="rect">
            <a:avLst/>
          </a:prstGeom>
          <a:ln>
            <a:noFill/>
          </a:ln>
          <a:effectLst>
            <a:outerShdw blurRad="292100" dist="139700" dir="2700000" algn="tl" rotWithShape="0">
              <a:srgbClr val="333333">
                <a:alpha val="65000"/>
              </a:srgbClr>
            </a:outerShdw>
          </a:effectLst>
        </p:spPr>
      </p:pic>
      <p:cxnSp>
        <p:nvCxnSpPr>
          <p:cNvPr id="12" name="Connecteur en arc 11"/>
          <p:cNvCxnSpPr/>
          <p:nvPr/>
        </p:nvCxnSpPr>
        <p:spPr>
          <a:xfrm flipV="1">
            <a:off x="5177047" y="4570168"/>
            <a:ext cx="508894" cy="53680"/>
          </a:xfrm>
          <a:prstGeom prst="curvedConnector3">
            <a:avLst>
              <a:gd name="adj1" fmla="val 50000"/>
            </a:avLst>
          </a:prstGeom>
          <a:ln>
            <a:solidFill>
              <a:schemeClr val="tx1"/>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13" name="Connecteur en arc 12"/>
          <p:cNvCxnSpPr/>
          <p:nvPr/>
        </p:nvCxnSpPr>
        <p:spPr>
          <a:xfrm flipV="1">
            <a:off x="5976738" y="4516488"/>
            <a:ext cx="436195" cy="53680"/>
          </a:xfrm>
          <a:prstGeom prst="curvedConnector3">
            <a:avLst>
              <a:gd name="adj1" fmla="val 50000"/>
            </a:avLst>
          </a:prstGeom>
          <a:ln>
            <a:solidFill>
              <a:schemeClr val="tx1"/>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14" name="Connecteur en arc 13"/>
          <p:cNvCxnSpPr/>
          <p:nvPr/>
        </p:nvCxnSpPr>
        <p:spPr>
          <a:xfrm flipV="1">
            <a:off x="8448508" y="4409127"/>
            <a:ext cx="872389" cy="107360"/>
          </a:xfrm>
          <a:prstGeom prst="curvedConnector3">
            <a:avLst>
              <a:gd name="adj1" fmla="val 50000"/>
            </a:avLst>
          </a:prstGeom>
          <a:ln>
            <a:solidFill>
              <a:schemeClr val="tx1"/>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15" name="Connecteur en arc 14"/>
          <p:cNvCxnSpPr>
            <a:endCxn id="10" idx="1"/>
          </p:cNvCxnSpPr>
          <p:nvPr/>
        </p:nvCxnSpPr>
        <p:spPr>
          <a:xfrm flipV="1">
            <a:off x="7503419" y="4516488"/>
            <a:ext cx="508894" cy="53680"/>
          </a:xfrm>
          <a:prstGeom prst="curvedConnector3">
            <a:avLst>
              <a:gd name="adj1" fmla="val 50000"/>
            </a:avLst>
          </a:prstGeom>
          <a:ln>
            <a:solidFill>
              <a:schemeClr val="tx1"/>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16" name="Connecteur en arc 15"/>
          <p:cNvCxnSpPr/>
          <p:nvPr/>
        </p:nvCxnSpPr>
        <p:spPr>
          <a:xfrm flipV="1">
            <a:off x="6631030" y="4516488"/>
            <a:ext cx="581593" cy="53680"/>
          </a:xfrm>
          <a:prstGeom prst="curvedConnector3">
            <a:avLst>
              <a:gd name="adj1" fmla="val 50000"/>
            </a:avLst>
          </a:prstGeom>
          <a:ln>
            <a:solidFill>
              <a:schemeClr val="tx1"/>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25" name="Connecteur en arc 24"/>
          <p:cNvCxnSpPr/>
          <p:nvPr/>
        </p:nvCxnSpPr>
        <p:spPr>
          <a:xfrm rot="16200000" flipH="1">
            <a:off x="9868449" y="4512490"/>
            <a:ext cx="1449365" cy="1672080"/>
          </a:xfrm>
          <a:prstGeom prst="curvedConnector3">
            <a:avLst>
              <a:gd name="adj1" fmla="val 50000"/>
            </a:avLst>
          </a:prstGeom>
          <a:ln>
            <a:solidFill>
              <a:schemeClr val="tx1"/>
            </a:solidFill>
            <a:prstDash val="dash"/>
            <a:tailEnd type="arrow"/>
          </a:ln>
        </p:spPr>
        <p:style>
          <a:lnRef idx="3">
            <a:schemeClr val="accent2"/>
          </a:lnRef>
          <a:fillRef idx="0">
            <a:schemeClr val="accent2"/>
          </a:fillRef>
          <a:effectRef idx="2">
            <a:schemeClr val="accent2"/>
          </a:effectRef>
          <a:fontRef idx="minor">
            <a:schemeClr val="tx1"/>
          </a:fontRef>
        </p:style>
      </p:cxnSp>
      <p:pic>
        <p:nvPicPr>
          <p:cNvPr id="8196" name="Picture 4" descr="Résultat de recherche d'images pour &quot;cloud&quot;"/>
          <p:cNvPicPr>
            <a:picLocks noChangeAspect="1" noChangeArrowheads="1"/>
          </p:cNvPicPr>
          <p:nvPr/>
        </p:nvPicPr>
        <p:blipFill>
          <a:blip r:embed="rId7" cstate="screen">
            <a:extLst>
              <a:ext uri="{BEBA8EAE-BF5A-486C-A8C5-ECC9F3942E4B}">
                <a14:imgProps xmlns:a14="http://schemas.microsoft.com/office/drawing/2010/main">
                  <a14:imgLayer r:embed="rId8">
                    <a14:imgEffect>
                      <a14:saturation sat="0"/>
                    </a14:imgEffect>
                  </a14:imgLayer>
                </a14:imgProps>
              </a:ext>
            </a:extLst>
          </a:blip>
          <a:srcRect/>
          <a:stretch>
            <a:fillRect/>
          </a:stretch>
        </p:blipFill>
        <p:spPr bwMode="auto">
          <a:xfrm>
            <a:off x="9248198" y="1939840"/>
            <a:ext cx="2653005" cy="1564030"/>
          </a:xfrm>
          <a:prstGeom prst="rect">
            <a:avLst/>
          </a:prstGeom>
          <a:ln>
            <a:noFill/>
          </a:ln>
          <a:effectLst>
            <a:outerShdw blurRad="292100" dist="139700" dir="2700000" algn="tl" rotWithShape="0">
              <a:srgbClr val="333333">
                <a:alpha val="65000"/>
              </a:srgbClr>
            </a:outerShdw>
          </a:effectLst>
        </p:spPr>
      </p:pic>
      <p:cxnSp>
        <p:nvCxnSpPr>
          <p:cNvPr id="28" name="Connecteur en arc 27"/>
          <p:cNvCxnSpPr/>
          <p:nvPr/>
        </p:nvCxnSpPr>
        <p:spPr>
          <a:xfrm rot="16200000" flipV="1">
            <a:off x="9478734" y="3797318"/>
            <a:ext cx="2737689" cy="1599380"/>
          </a:xfrm>
          <a:prstGeom prst="curvedConnector3">
            <a:avLst>
              <a:gd name="adj1" fmla="val 50000"/>
            </a:avLst>
          </a:prstGeom>
          <a:ln>
            <a:solidFill>
              <a:schemeClr val="tx1"/>
            </a:solidFill>
            <a:prstDash val="dash"/>
            <a:tailEnd type="arrow"/>
          </a:ln>
        </p:spPr>
        <p:style>
          <a:lnRef idx="3">
            <a:schemeClr val="accent2"/>
          </a:lnRef>
          <a:fillRef idx="0">
            <a:schemeClr val="accent2"/>
          </a:fillRef>
          <a:effectRef idx="2">
            <a:schemeClr val="accent2"/>
          </a:effectRef>
          <a:fontRef idx="minor">
            <a:schemeClr val="tx1"/>
          </a:fontRef>
        </p:style>
      </p:cxnSp>
      <p:pic>
        <p:nvPicPr>
          <p:cNvPr id="8198" name="Picture 6" descr="Résultat de recherche d'images pour &quot;panneau solaire&quot;"/>
          <p:cNvPicPr>
            <a:picLocks noChangeAspect="1" noChangeArrowheads="1"/>
          </p:cNvPicPr>
          <p:nvPr/>
        </p:nvPicPr>
        <p:blipFill>
          <a:blip r:embed="rId9" cstate="screen">
            <a:extLst>
              <a:ext uri="{BEBA8EAE-BF5A-486C-A8C5-ECC9F3942E4B}">
                <a14:imgProps xmlns:a14="http://schemas.microsoft.com/office/drawing/2010/main">
                  <a14:imgLayer r:embed="rId10">
                    <a14:imgEffect>
                      <a14:saturation sat="0"/>
                    </a14:imgEffect>
                  </a14:imgLayer>
                </a14:imgProps>
              </a:ext>
            </a:extLst>
          </a:blip>
          <a:srcRect/>
          <a:stretch>
            <a:fillRect/>
          </a:stretch>
        </p:blipFill>
        <p:spPr bwMode="auto">
          <a:xfrm>
            <a:off x="10047888" y="5912172"/>
            <a:ext cx="975292" cy="827504"/>
          </a:xfrm>
          <a:prstGeom prst="rect">
            <a:avLst/>
          </a:prstGeom>
          <a:ln>
            <a:noFill/>
          </a:ln>
          <a:effectLst>
            <a:outerShdw blurRad="292100" dist="139700" dir="2700000" algn="tl" rotWithShape="0">
              <a:srgbClr val="333333">
                <a:alpha val="65000"/>
              </a:srgbClr>
            </a:outerShdw>
          </a:effectLst>
        </p:spPr>
      </p:pic>
      <p:pic>
        <p:nvPicPr>
          <p:cNvPr id="24" name="Picture 4" descr="http://www.hellopro.fr/images/produit-2/5/5/1/enregistreur-de-donnees-et-transmetteur-sans-fil-pour-capteur-4-20ma-0-10v-164155.jpg"/>
          <p:cNvPicPr>
            <a:picLocks noChangeAspect="1" noChangeArrowheads="1"/>
          </p:cNvPicPr>
          <p:nvPr/>
        </p:nvPicPr>
        <p:blipFill>
          <a:blip r:embed="rId11" cstate="screen">
            <a:extLst>
              <a:ext uri="{BEBA8EAE-BF5A-486C-A8C5-ECC9F3942E4B}">
                <a14:imgProps xmlns:a14="http://schemas.microsoft.com/office/drawing/2010/main">
                  <a14:imgLayer r:embed="rId12">
                    <a14:imgEffect>
                      <a14:saturation sat="0"/>
                    </a14:imgEffect>
                  </a14:imgLayer>
                </a14:imgProps>
              </a:ext>
            </a:extLst>
          </a:blip>
          <a:srcRect/>
          <a:stretch>
            <a:fillRect/>
          </a:stretch>
        </p:blipFill>
        <p:spPr bwMode="auto">
          <a:xfrm>
            <a:off x="10899118" y="5912172"/>
            <a:ext cx="1187125" cy="805203"/>
          </a:xfrm>
          <a:prstGeom prst="rect">
            <a:avLst/>
          </a:prstGeom>
          <a:ln>
            <a:noFill/>
          </a:ln>
          <a:effectLst>
            <a:outerShdw blurRad="292100" dist="139700" dir="2700000" algn="tl" rotWithShape="0">
              <a:srgbClr val="333333">
                <a:alpha val="65000"/>
              </a:srgbClr>
            </a:outerShdw>
          </a:effectLst>
        </p:spPr>
      </p:pic>
      <p:pic>
        <p:nvPicPr>
          <p:cNvPr id="21" name="Image 20">
            <a:extLst>
              <a:ext uri="{FF2B5EF4-FFF2-40B4-BE49-F238E27FC236}">
                <a16:creationId xmlns:a16="http://schemas.microsoft.com/office/drawing/2014/main" id="{980BCB5E-B060-456A-91DD-29344A135F91}"/>
              </a:ext>
            </a:extLst>
          </p:cNvPr>
          <p:cNvPicPr/>
          <p:nvPr/>
        </p:nvPicPr>
        <p:blipFill>
          <a:blip r:embed="rId13" cstate="screen">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a:off x="42738" y="4386475"/>
            <a:ext cx="3965490" cy="2437909"/>
          </a:xfrm>
          <a:prstGeom prst="rect">
            <a:avLst/>
          </a:prstGeom>
          <a:ln>
            <a:noFill/>
          </a:ln>
          <a:effectLst>
            <a:outerShdw blurRad="190500" algn="tl" rotWithShape="0">
              <a:srgbClr val="000000">
                <a:alpha val="70000"/>
              </a:srgbClr>
            </a:outerShdw>
          </a:effectLst>
        </p:spPr>
      </p:pic>
      <p:sp>
        <p:nvSpPr>
          <p:cNvPr id="3" name="ZoneTexte 2">
            <a:extLst>
              <a:ext uri="{FF2B5EF4-FFF2-40B4-BE49-F238E27FC236}">
                <a16:creationId xmlns:a16="http://schemas.microsoft.com/office/drawing/2014/main" id="{FAC49390-E7A7-4744-A029-28386938547F}"/>
              </a:ext>
            </a:extLst>
          </p:cNvPr>
          <p:cNvSpPr txBox="1"/>
          <p:nvPr/>
        </p:nvSpPr>
        <p:spPr>
          <a:xfrm>
            <a:off x="327645" y="1865745"/>
            <a:ext cx="2410690" cy="1815882"/>
          </a:xfrm>
          <a:prstGeom prst="rect">
            <a:avLst/>
          </a:prstGeom>
          <a:noFill/>
        </p:spPr>
        <p:txBody>
          <a:bodyPr wrap="square" rtlCol="0">
            <a:spAutoFit/>
          </a:bodyPr>
          <a:lstStyle/>
          <a:p>
            <a:r>
              <a:rPr lang="fr-BE" sz="2800" u="sng"/>
              <a:t>Partenaires :</a:t>
            </a:r>
          </a:p>
          <a:p>
            <a:pPr marL="285750" indent="-285750">
              <a:buFont typeface="Arial" panose="020B0604020202020204" pitchFamily="34" charset="0"/>
              <a:buChar char="•"/>
            </a:pPr>
            <a:r>
              <a:rPr lang="fr-BE" sz="2800" err="1"/>
              <a:t>Uliège</a:t>
            </a:r>
            <a:endParaRPr lang="fr-BE" sz="2800"/>
          </a:p>
          <a:p>
            <a:pPr marL="285750" indent="-285750">
              <a:buFont typeface="Arial" panose="020B0604020202020204" pitchFamily="34" charset="0"/>
              <a:buChar char="•"/>
            </a:pPr>
            <a:r>
              <a:rPr lang="fr-BE" sz="2800"/>
              <a:t>V2i</a:t>
            </a:r>
          </a:p>
          <a:p>
            <a:pPr marL="285750" indent="-285750">
              <a:buFont typeface="Arial" panose="020B0604020202020204" pitchFamily="34" charset="0"/>
              <a:buChar char="•"/>
            </a:pPr>
            <a:r>
              <a:rPr lang="fr-BE" sz="2800"/>
              <a:t>SPW</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F3F1DA-81FF-4E59-A610-32940A491496}"/>
              </a:ext>
            </a:extLst>
          </p:cNvPr>
          <p:cNvSpPr>
            <a:spLocks noGrp="1"/>
          </p:cNvSpPr>
          <p:nvPr>
            <p:ph type="title"/>
          </p:nvPr>
        </p:nvSpPr>
        <p:spPr/>
        <p:txBody>
          <a:bodyPr/>
          <a:lstStyle/>
          <a:p>
            <a:r>
              <a:rPr lang="fr-BE"/>
              <a:t>1. Gestion des ponts</a:t>
            </a:r>
          </a:p>
        </p:txBody>
      </p:sp>
      <p:sp>
        <p:nvSpPr>
          <p:cNvPr id="3" name="Espace réservé du contenu 2">
            <a:extLst>
              <a:ext uri="{FF2B5EF4-FFF2-40B4-BE49-F238E27FC236}">
                <a16:creationId xmlns:a16="http://schemas.microsoft.com/office/drawing/2014/main" id="{7BC6AC2B-22EC-42A1-9FD6-E1E4782C6D02}"/>
              </a:ext>
            </a:extLst>
          </p:cNvPr>
          <p:cNvSpPr>
            <a:spLocks noGrp="1"/>
          </p:cNvSpPr>
          <p:nvPr>
            <p:ph idx="1"/>
          </p:nvPr>
        </p:nvSpPr>
        <p:spPr>
          <a:xfrm>
            <a:off x="471055" y="1600201"/>
            <a:ext cx="11517745" cy="4303799"/>
          </a:xfrm>
        </p:spPr>
        <p:txBody>
          <a:bodyPr vert="horz" lIns="91440" tIns="45720" rIns="91440" bIns="45720" rtlCol="0" anchor="t">
            <a:normAutofit fontScale="92500" lnSpcReduction="20000"/>
          </a:bodyPr>
          <a:lstStyle/>
          <a:p>
            <a:pPr marL="989965" lvl="1" indent="-380365"/>
            <a:r>
              <a:rPr lang="fr-BE" sz="2650"/>
              <a:t>C.W.G.O.A. (Commission Wallonne de Gestion des Ouvrages d’Art)</a:t>
            </a:r>
            <a:endParaRPr lang="en-US" sz="2650"/>
          </a:p>
          <a:p>
            <a:pPr marL="989965" lvl="1" indent="-380365"/>
            <a:endParaRPr lang="fr-BE"/>
          </a:p>
          <a:p>
            <a:pPr marL="989965" lvl="1" indent="-380365"/>
            <a:r>
              <a:rPr lang="fr-BE" sz="2650" b="1">
                <a:solidFill>
                  <a:schemeClr val="accent6">
                    <a:lumMod val="75000"/>
                  </a:schemeClr>
                </a:solidFill>
              </a:rPr>
              <a:t>G.T.G.R. (Groupe de Travail de Gestion des Réparations)</a:t>
            </a:r>
          </a:p>
          <a:p>
            <a:pPr marL="989965" lvl="1" indent="-380365"/>
            <a:endParaRPr lang="fr-BE" sz="2650" b="1">
              <a:solidFill>
                <a:schemeClr val="accent6">
                  <a:lumMod val="75000"/>
                </a:schemeClr>
              </a:solidFill>
            </a:endParaRPr>
          </a:p>
          <a:p>
            <a:pPr marL="989965" lvl="1" indent="-380365"/>
            <a:r>
              <a:rPr lang="fr-BE" sz="2650" b="1">
                <a:solidFill>
                  <a:schemeClr val="accent6">
                    <a:lumMod val="75000"/>
                  </a:schemeClr>
                </a:solidFill>
              </a:rPr>
              <a:t>B.D.O.A. (Base de Données des Ouvrages d’art)</a:t>
            </a:r>
          </a:p>
          <a:p>
            <a:pPr marL="989965" lvl="1" indent="-380365"/>
            <a:endParaRPr lang="fr-BE"/>
          </a:p>
          <a:p>
            <a:pPr marL="989965" lvl="1" indent="-380365"/>
            <a:r>
              <a:rPr lang="fr-BE" sz="2650"/>
              <a:t>Outils d’inspection A : Bridge Boy – Drone</a:t>
            </a:r>
          </a:p>
          <a:p>
            <a:pPr marL="989965" lvl="1" indent="-380365"/>
            <a:endParaRPr lang="fr-BE"/>
          </a:p>
          <a:p>
            <a:pPr marL="989965" lvl="1" indent="-380365"/>
            <a:r>
              <a:rPr lang="fr-BE" sz="2650"/>
              <a:t>Gestion des ponts communaux : Projet B.D.O.A. Communes</a:t>
            </a:r>
          </a:p>
          <a:p>
            <a:pPr marL="989965" lvl="1" indent="-380365"/>
            <a:endParaRPr lang="fr-BE"/>
          </a:p>
          <a:p>
            <a:pPr marL="989965" lvl="1" indent="-380365"/>
            <a:r>
              <a:rPr lang="fr-BE" sz="2650"/>
              <a:t>Projet « Audit de Gestion »</a:t>
            </a:r>
          </a:p>
        </p:txBody>
      </p:sp>
    </p:spTree>
    <p:extLst>
      <p:ext uri="{BB962C8B-B14F-4D97-AF65-F5344CB8AC3E}">
        <p14:creationId xmlns:p14="http://schemas.microsoft.com/office/powerpoint/2010/main" val="34100411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1E85CAB-7DC3-428B-ACCA-C86F564AE8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81653" y="13"/>
            <a:ext cx="4810348" cy="6857987"/>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 name="Image 4">
            <a:extLst>
              <a:ext uri="{FF2B5EF4-FFF2-40B4-BE49-F238E27FC236}">
                <a16:creationId xmlns:a16="http://schemas.microsoft.com/office/drawing/2014/main" id="{A8F3535E-8E3D-4E8C-9529-334FECD512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3136388" y="13"/>
            <a:ext cx="4979304" cy="3401555"/>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3" name="Image 2">
            <a:extLst>
              <a:ext uri="{FF2B5EF4-FFF2-40B4-BE49-F238E27FC236}">
                <a16:creationId xmlns:a16="http://schemas.microsoft.com/office/drawing/2014/main" id="{169DFF75-677F-4777-954B-E96EEE93FD7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
          <a:stretch/>
        </p:blipFill>
        <p:spPr>
          <a:xfrm>
            <a:off x="3189429"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6" name="Title 1">
            <a:extLst>
              <a:ext uri="{FF2B5EF4-FFF2-40B4-BE49-F238E27FC236}">
                <a16:creationId xmlns:a16="http://schemas.microsoft.com/office/drawing/2014/main" id="{588E27DD-C8A1-4468-B857-D33E25A67D3C}"/>
              </a:ext>
            </a:extLst>
          </p:cNvPr>
          <p:cNvSpPr txBox="1">
            <a:spLocks/>
          </p:cNvSpPr>
          <p:nvPr/>
        </p:nvSpPr>
        <p:spPr>
          <a:xfrm>
            <a:off x="0" y="530272"/>
            <a:ext cx="3712705" cy="1622298"/>
          </a:xfrm>
          <a:prstGeom prst="rect">
            <a:avLst/>
          </a:prstGeom>
        </p:spPr>
        <p:txBody>
          <a:bodyPr vert="horz" lIns="121920" tIns="60960" rIns="121920" bIns="60960" rtlCol="0" anchor="ctr">
            <a:normAutofit fontScale="85000" lnSpcReduction="10000"/>
          </a:bodyPr>
          <a:lstStyle>
            <a:lvl1pPr algn="l" defTabSz="685800" rtl="0" eaLnBrk="1" latinLnBrk="0" hangingPunct="1">
              <a:lnSpc>
                <a:spcPct val="90000"/>
              </a:lnSpc>
              <a:spcBef>
                <a:spcPct val="0"/>
              </a:spcBef>
              <a:buNone/>
              <a:defRPr sz="2400" b="0" kern="1200">
                <a:solidFill>
                  <a:srgbClr val="002060"/>
                </a:solidFill>
                <a:latin typeface="+mj-lt"/>
                <a:ea typeface="+mj-ea"/>
                <a:cs typeface="+mj-cs"/>
              </a:defRPr>
            </a:lvl1pPr>
          </a:lstStyle>
          <a:p>
            <a:pPr defTabSz="1219170">
              <a:spcAft>
                <a:spcPts val="800"/>
              </a:spcAft>
            </a:pPr>
            <a:r>
              <a:rPr lang="en-US" sz="3733" b="1">
                <a:solidFill>
                  <a:srgbClr val="49C5B1"/>
                </a:solidFill>
                <a:latin typeface="Arial"/>
                <a:cs typeface="Arial"/>
              </a:rPr>
              <a:t>Monitoring </a:t>
            </a:r>
            <a:r>
              <a:rPr lang="en-US" sz="3733" b="1" err="1">
                <a:solidFill>
                  <a:srgbClr val="49C5B1"/>
                </a:solidFill>
                <a:latin typeface="Arial"/>
                <a:cs typeface="Arial"/>
              </a:rPr>
              <a:t>continu</a:t>
            </a:r>
            <a:r>
              <a:rPr lang="en-US" sz="3733" b="1">
                <a:solidFill>
                  <a:srgbClr val="49C5B1"/>
                </a:solidFill>
                <a:latin typeface="Arial"/>
                <a:cs typeface="Arial"/>
              </a:rPr>
              <a:t> avec gestion </a:t>
            </a:r>
            <a:r>
              <a:rPr lang="en-US" sz="3733" b="1" err="1">
                <a:solidFill>
                  <a:srgbClr val="49C5B1"/>
                </a:solidFill>
                <a:latin typeface="Arial"/>
                <a:cs typeface="Arial"/>
              </a:rPr>
              <a:t>d’alarmes</a:t>
            </a:r>
            <a:endParaRPr lang="en-US" sz="3733" b="1">
              <a:solidFill>
                <a:srgbClr val="49C5B1"/>
              </a:solidFill>
              <a:latin typeface="Arial"/>
              <a:cs typeface="Arial"/>
            </a:endParaRPr>
          </a:p>
        </p:txBody>
      </p:sp>
      <p:sp>
        <p:nvSpPr>
          <p:cNvPr id="7" name="Espace réservé du contenu 2">
            <a:extLst>
              <a:ext uri="{FF2B5EF4-FFF2-40B4-BE49-F238E27FC236}">
                <a16:creationId xmlns:a16="http://schemas.microsoft.com/office/drawing/2014/main" id="{DD14D059-7557-4C7A-B3C3-AB4EC363423E}"/>
              </a:ext>
            </a:extLst>
          </p:cNvPr>
          <p:cNvSpPr txBox="1">
            <a:spLocks/>
          </p:cNvSpPr>
          <p:nvPr/>
        </p:nvSpPr>
        <p:spPr>
          <a:xfrm>
            <a:off x="97074" y="2530326"/>
            <a:ext cx="3712705" cy="2060147"/>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304792" defTabSz="1219170"/>
            <a:r>
              <a:rPr lang="en-US" sz="2667"/>
              <a:t>Pont de </a:t>
            </a:r>
            <a:r>
              <a:rPr lang="en-US" sz="2667" err="1"/>
              <a:t>Lanaye</a:t>
            </a:r>
            <a:r>
              <a:rPr lang="en-US" sz="2667"/>
              <a:t> 2021</a:t>
            </a:r>
          </a:p>
          <a:p>
            <a:pPr indent="-304792" defTabSz="1219170"/>
            <a:r>
              <a:rPr lang="en-US" sz="2667"/>
              <a:t>Pont Père Pire – 2023</a:t>
            </a:r>
          </a:p>
          <a:p>
            <a:pPr indent="-304792" defTabSz="1219170"/>
            <a:r>
              <a:rPr lang="en-US" sz="2667"/>
              <a:t>Pont de </a:t>
            </a:r>
            <a:r>
              <a:rPr lang="en-US" sz="2667" err="1"/>
              <a:t>Wandre</a:t>
            </a:r>
            <a:endParaRPr lang="en-US" sz="2667"/>
          </a:p>
          <a:p>
            <a:pPr indent="-304792" defTabSz="1219170"/>
            <a:r>
              <a:rPr lang="en-US" sz="2667"/>
              <a:t>Pont du Pays de Liège</a:t>
            </a:r>
          </a:p>
          <a:p>
            <a:pPr marL="0" indent="0" defTabSz="1219170">
              <a:buNone/>
            </a:pPr>
            <a:endParaRPr lang="en-US" sz="2667"/>
          </a:p>
          <a:p>
            <a:pPr indent="-304792" defTabSz="1219170"/>
            <a:endParaRPr lang="en-US" sz="1733"/>
          </a:p>
        </p:txBody>
      </p:sp>
      <p:sp>
        <p:nvSpPr>
          <p:cNvPr id="2" name="Espace réservé du numéro de diapositive 1">
            <a:extLst>
              <a:ext uri="{FF2B5EF4-FFF2-40B4-BE49-F238E27FC236}">
                <a16:creationId xmlns:a16="http://schemas.microsoft.com/office/drawing/2014/main" id="{92FA57EB-E6BA-49A7-806E-518D2617E7B7}"/>
              </a:ext>
            </a:extLst>
          </p:cNvPr>
          <p:cNvSpPr>
            <a:spLocks noGrp="1"/>
          </p:cNvSpPr>
          <p:nvPr>
            <p:ph type="sldNum" sz="quarter" idx="12"/>
          </p:nvPr>
        </p:nvSpPr>
        <p:spPr>
          <a:xfrm>
            <a:off x="9001657" y="6356350"/>
            <a:ext cx="2743200" cy="365125"/>
          </a:xfrm>
        </p:spPr>
        <p:txBody>
          <a:bodyPr vert="horz" lIns="121920" tIns="60960" rIns="121920" bIns="60960" rtlCol="0" anchor="ctr">
            <a:normAutofit/>
          </a:bodyPr>
          <a:lstStyle/>
          <a:p>
            <a:pPr defTabSz="1219170">
              <a:lnSpc>
                <a:spcPct val="90000"/>
              </a:lnSpc>
              <a:spcAft>
                <a:spcPts val="800"/>
              </a:spcAft>
            </a:pPr>
            <a:fld id="{70E73C49-1B31-489B-8571-F9FC97F01AE2}" type="slidenum">
              <a:rPr lang="en-US" sz="1600">
                <a:solidFill>
                  <a:schemeClr val="bg1"/>
                </a:solidFill>
              </a:rPr>
              <a:pPr defTabSz="1219170">
                <a:lnSpc>
                  <a:spcPct val="90000"/>
                </a:lnSpc>
                <a:spcAft>
                  <a:spcPts val="800"/>
                </a:spcAft>
              </a:pPr>
              <a:t>70</a:t>
            </a:fld>
            <a:endParaRPr lang="en-US" sz="1600">
              <a:solidFill>
                <a:schemeClr val="bg1"/>
              </a:solidFill>
            </a:endParaRPr>
          </a:p>
        </p:txBody>
      </p:sp>
    </p:spTree>
    <p:extLst>
      <p:ext uri="{BB962C8B-B14F-4D97-AF65-F5344CB8AC3E}">
        <p14:creationId xmlns:p14="http://schemas.microsoft.com/office/powerpoint/2010/main" val="31190828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149531-95CB-49C8-9BA2-036750900D96}"/>
              </a:ext>
            </a:extLst>
          </p:cNvPr>
          <p:cNvSpPr>
            <a:spLocks noGrp="1"/>
          </p:cNvSpPr>
          <p:nvPr>
            <p:ph type="title"/>
          </p:nvPr>
        </p:nvSpPr>
        <p:spPr/>
        <p:txBody>
          <a:bodyPr/>
          <a:lstStyle/>
          <a:p>
            <a:r>
              <a:rPr lang="fr-BE"/>
              <a:t>Projet amiante</a:t>
            </a:r>
          </a:p>
        </p:txBody>
      </p:sp>
      <p:sp>
        <p:nvSpPr>
          <p:cNvPr id="7" name="Espace réservé du contenu 4">
            <a:extLst>
              <a:ext uri="{FF2B5EF4-FFF2-40B4-BE49-F238E27FC236}">
                <a16:creationId xmlns:a16="http://schemas.microsoft.com/office/drawing/2014/main" id="{B2F1BE96-BC46-401B-89D4-D7BD7A1245F9}"/>
              </a:ext>
            </a:extLst>
          </p:cNvPr>
          <p:cNvSpPr txBox="1">
            <a:spLocks/>
          </p:cNvSpPr>
          <p:nvPr/>
        </p:nvSpPr>
        <p:spPr>
          <a:xfrm>
            <a:off x="3983493" y="4659874"/>
            <a:ext cx="3175595" cy="411479"/>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400"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fr-BE" sz="1200"/>
              <a:t>	</a:t>
            </a:r>
          </a:p>
        </p:txBody>
      </p:sp>
      <p:sp>
        <p:nvSpPr>
          <p:cNvPr id="8" name="Espace réservé du contenu 4">
            <a:extLst>
              <a:ext uri="{FF2B5EF4-FFF2-40B4-BE49-F238E27FC236}">
                <a16:creationId xmlns:a16="http://schemas.microsoft.com/office/drawing/2014/main" id="{663AF16C-C468-4BEB-8F5D-4BE4A16069FC}"/>
              </a:ext>
            </a:extLst>
          </p:cNvPr>
          <p:cNvSpPr txBox="1">
            <a:spLocks/>
          </p:cNvSpPr>
          <p:nvPr/>
        </p:nvSpPr>
        <p:spPr>
          <a:xfrm>
            <a:off x="340213" y="4241924"/>
            <a:ext cx="10889523" cy="411479"/>
          </a:xfrm>
          <a:prstGeom prst="rect">
            <a:avLst/>
          </a:prstGeom>
          <a:ln>
            <a:noFill/>
          </a:ln>
        </p:spPr>
        <p:txBody>
          <a:bodyPr vert="horz" lIns="91440" tIns="45720" rIns="91440" bIns="45720" rtlCol="0">
            <a:no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400"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47663" lvl="1" indent="0">
              <a:spcBef>
                <a:spcPts val="0"/>
              </a:spcBef>
              <a:spcAft>
                <a:spcPts val="800"/>
              </a:spcAft>
              <a:buNone/>
            </a:pPr>
            <a:r>
              <a:rPr lang="fr-BE" sz="1600" b="1" u="sng">
                <a:solidFill>
                  <a:srgbClr val="0070C0"/>
                </a:solidFill>
                <a:latin typeface="Century Gothic" panose="020B0502020202020204" pitchFamily="34" charset="0"/>
              </a:rPr>
              <a:t>Chantiers des essais de désamiantage (= marché de travaux)</a:t>
            </a:r>
            <a:r>
              <a:rPr lang="fr-BE" sz="1600" b="1">
                <a:solidFill>
                  <a:srgbClr val="0070C0"/>
                </a:solidFill>
                <a:latin typeface="Century Gothic" panose="020B0502020202020204" pitchFamily="34" charset="0"/>
              </a:rPr>
              <a:t> :</a:t>
            </a:r>
          </a:p>
          <a:p>
            <a:pPr marL="452438" lvl="1" indent="-184150">
              <a:spcBef>
                <a:spcPts val="0"/>
              </a:spcBef>
              <a:buNone/>
            </a:pPr>
            <a:r>
              <a:rPr lang="fr-BE" sz="1600">
                <a:latin typeface="Century Gothic" panose="020B0502020202020204" pitchFamily="34" charset="0"/>
                <a:sym typeface="Wingdings" panose="05000000000000000000" pitchFamily="2" charset="2"/>
              </a:rPr>
              <a:t>	- 	Ouvrages : </a:t>
            </a:r>
            <a:r>
              <a:rPr lang="fr-BE" sz="1600" b="1" u="sng">
                <a:latin typeface="Century Gothic" panose="020B0502020202020204" pitchFamily="34" charset="0"/>
                <a:sym typeface="Wingdings" panose="05000000000000000000" pitchFamily="2" charset="2"/>
              </a:rPr>
              <a:t>pont en béton </a:t>
            </a:r>
            <a:r>
              <a:rPr lang="fr-BE" sz="1600">
                <a:latin typeface="Century Gothic" panose="020B0502020202020204" pitchFamily="34" charset="0"/>
                <a:sym typeface="Wingdings" panose="05000000000000000000" pitchFamily="2" charset="2"/>
              </a:rPr>
              <a:t>(pont 63 à </a:t>
            </a:r>
            <a:r>
              <a:rPr lang="fr-BE" sz="1600" err="1">
                <a:latin typeface="Century Gothic" panose="020B0502020202020204" pitchFamily="34" charset="0"/>
                <a:sym typeface="Wingdings" panose="05000000000000000000" pitchFamily="2" charset="2"/>
              </a:rPr>
              <a:t>Lincent</a:t>
            </a:r>
            <a:r>
              <a:rPr lang="fr-BE" sz="1600">
                <a:latin typeface="Century Gothic" panose="020B0502020202020204" pitchFamily="34" charset="0"/>
                <a:sym typeface="Wingdings" panose="05000000000000000000" pitchFamily="2" charset="2"/>
              </a:rPr>
              <a:t>) + </a:t>
            </a:r>
            <a:r>
              <a:rPr lang="fr-BE" sz="1600" b="1" u="sng">
                <a:latin typeface="Century Gothic" panose="020B0502020202020204" pitchFamily="34" charset="0"/>
                <a:sym typeface="Wingdings" panose="05000000000000000000" pitchFamily="2" charset="2"/>
              </a:rPr>
              <a:t>pont métallique </a:t>
            </a:r>
            <a:r>
              <a:rPr lang="fr-BE" sz="1600">
                <a:latin typeface="Century Gothic" panose="020B0502020202020204" pitchFamily="34" charset="0"/>
                <a:sym typeface="Wingdings" panose="05000000000000000000" pitchFamily="2" charset="2"/>
              </a:rPr>
              <a:t>(pont 34 à La Louvière)</a:t>
            </a:r>
          </a:p>
          <a:p>
            <a:pPr marL="452438" lvl="1" indent="0">
              <a:spcBef>
                <a:spcPts val="0"/>
              </a:spcBef>
              <a:buNone/>
            </a:pPr>
            <a:r>
              <a:rPr lang="fr-BE" sz="1600">
                <a:latin typeface="Century Gothic" panose="020B0502020202020204" pitchFamily="34" charset="0"/>
                <a:sym typeface="Wingdings" panose="05000000000000000000" pitchFamily="2" charset="2"/>
              </a:rPr>
              <a:t>-	Travaux : </a:t>
            </a:r>
            <a:r>
              <a:rPr lang="fr-BE" sz="1600" b="1" u="sng">
                <a:latin typeface="Century Gothic" panose="020B0502020202020204" pitchFamily="34" charset="0"/>
                <a:sym typeface="Wingdings" panose="05000000000000000000" pitchFamily="2" charset="2"/>
              </a:rPr>
              <a:t>entreprise agrée en désamiantage</a:t>
            </a:r>
            <a:r>
              <a:rPr lang="fr-BE" sz="1600">
                <a:latin typeface="Century Gothic" panose="020B0502020202020204" pitchFamily="34" charset="0"/>
                <a:sym typeface="Wingdings" panose="05000000000000000000" pitchFamily="2" charset="2"/>
              </a:rPr>
              <a:t> + </a:t>
            </a:r>
            <a:r>
              <a:rPr lang="fr-BE" sz="1600" b="1" u="sng">
                <a:latin typeface="Century Gothic" panose="020B0502020202020204" pitchFamily="34" charset="0"/>
                <a:sym typeface="Wingdings" panose="05000000000000000000" pitchFamily="2" charset="2"/>
              </a:rPr>
              <a:t>zones hermétiquement fermées</a:t>
            </a:r>
          </a:p>
          <a:p>
            <a:pPr marL="447664" lvl="1" indent="0">
              <a:spcBef>
                <a:spcPts val="0"/>
              </a:spcBef>
              <a:buNone/>
            </a:pPr>
            <a:r>
              <a:rPr lang="fr-BE" sz="1600">
                <a:latin typeface="Century Gothic" panose="020B0502020202020204" pitchFamily="34" charset="0"/>
                <a:sym typeface="Wingdings" panose="05000000000000000000" pitchFamily="2" charset="2"/>
              </a:rPr>
              <a:t>-	Estimatif : </a:t>
            </a:r>
            <a:r>
              <a:rPr lang="fr-BE" sz="1600" b="1" u="sng">
                <a:latin typeface="Century Gothic" panose="020B0502020202020204" pitchFamily="34" charset="0"/>
                <a:sym typeface="Wingdings" panose="05000000000000000000" pitchFamily="2" charset="2"/>
              </a:rPr>
              <a:t>1.000.690 </a:t>
            </a:r>
            <a:r>
              <a:rPr lang="fr-BE" sz="1600" b="1" u="sng" err="1">
                <a:latin typeface="Century Gothic" panose="020B0502020202020204" pitchFamily="34" charset="0"/>
                <a:sym typeface="Wingdings" panose="05000000000000000000" pitchFamily="2" charset="2"/>
              </a:rPr>
              <a:t>eur</a:t>
            </a:r>
            <a:r>
              <a:rPr lang="fr-BE" sz="1600" b="1" u="sng">
                <a:latin typeface="Century Gothic" panose="020B0502020202020204" pitchFamily="34" charset="0"/>
                <a:sym typeface="Wingdings" panose="05000000000000000000" pitchFamily="2" charset="2"/>
              </a:rPr>
              <a:t> TVAC</a:t>
            </a:r>
          </a:p>
          <a:p>
            <a:pPr marL="447664" lvl="1" indent="0">
              <a:spcBef>
                <a:spcPts val="0"/>
              </a:spcBef>
              <a:buNone/>
            </a:pPr>
            <a:r>
              <a:rPr lang="fr-BE" sz="1600">
                <a:latin typeface="Century Gothic" panose="020B0502020202020204" pitchFamily="34" charset="0"/>
                <a:sym typeface="Wingdings" panose="05000000000000000000" pitchFamily="2" charset="2"/>
              </a:rPr>
              <a:t>-	Etat : </a:t>
            </a:r>
            <a:r>
              <a:rPr lang="fr-BE" sz="1600" err="1">
                <a:latin typeface="Century Gothic" panose="020B0502020202020204" pitchFamily="34" charset="0"/>
                <a:sym typeface="Wingdings" panose="05000000000000000000" pitchFamily="2" charset="2"/>
              </a:rPr>
              <a:t>CdC</a:t>
            </a:r>
            <a:r>
              <a:rPr lang="fr-BE" sz="1600">
                <a:latin typeface="Century Gothic" panose="020B0502020202020204" pitchFamily="34" charset="0"/>
                <a:sym typeface="Wingdings" panose="05000000000000000000" pitchFamily="2" charset="2"/>
              </a:rPr>
              <a:t> validé par DG et IF ; attente avis favorable SPF Emploi, Travail et Concertation sociale</a:t>
            </a:r>
          </a:p>
          <a:p>
            <a:pPr marL="609570" lvl="1" indent="0">
              <a:buNone/>
            </a:pPr>
            <a:endParaRPr lang="fr-BE" sz="2400">
              <a:solidFill>
                <a:srgbClr val="0070C0"/>
              </a:solidFill>
              <a:sym typeface="Wingdings" panose="05000000000000000000" pitchFamily="2" charset="2"/>
            </a:endParaRPr>
          </a:p>
        </p:txBody>
      </p:sp>
      <p:pic>
        <p:nvPicPr>
          <p:cNvPr id="15" name="Image 14" descr="Une image contenant terrain, extérieur&#10;&#10;Description générée automatiquement">
            <a:extLst>
              <a:ext uri="{FF2B5EF4-FFF2-40B4-BE49-F238E27FC236}">
                <a16:creationId xmlns:a16="http://schemas.microsoft.com/office/drawing/2014/main" id="{A710E5FB-4B6C-478E-8351-7DAD83D7BC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0751" y="2816267"/>
            <a:ext cx="2293545" cy="1720159"/>
          </a:xfrm>
          <a:prstGeom prst="rect">
            <a:avLst/>
          </a:prstGeom>
          <a:ln>
            <a:solidFill>
              <a:schemeClr val="tx1"/>
            </a:solidFill>
          </a:ln>
        </p:spPr>
      </p:pic>
      <p:sp>
        <p:nvSpPr>
          <p:cNvPr id="16" name="Espace réservé du contenu 4">
            <a:extLst>
              <a:ext uri="{FF2B5EF4-FFF2-40B4-BE49-F238E27FC236}">
                <a16:creationId xmlns:a16="http://schemas.microsoft.com/office/drawing/2014/main" id="{4A863557-C53B-47B1-B772-F980F23224CF}"/>
              </a:ext>
            </a:extLst>
          </p:cNvPr>
          <p:cNvSpPr>
            <a:spLocks noGrp="1"/>
          </p:cNvSpPr>
          <p:nvPr>
            <p:ph idx="1"/>
          </p:nvPr>
        </p:nvSpPr>
        <p:spPr>
          <a:xfrm>
            <a:off x="778446" y="1166643"/>
            <a:ext cx="10635107" cy="1720158"/>
          </a:xfrm>
        </p:spPr>
        <p:txBody>
          <a:bodyPr>
            <a:normAutofit fontScale="25000" lnSpcReduction="20000"/>
          </a:bodyPr>
          <a:lstStyle/>
          <a:p>
            <a:endParaRPr lang="fr-BE">
              <a:latin typeface="Century Gothic" panose="020B0502020202020204" pitchFamily="34" charset="0"/>
              <a:sym typeface="Wingdings" panose="05000000000000000000" pitchFamily="2" charset="2"/>
            </a:endParaRPr>
          </a:p>
          <a:p>
            <a:pPr marL="0" indent="0">
              <a:buNone/>
            </a:pPr>
            <a:r>
              <a:rPr lang="fr-BE" sz="6400" b="1" u="sng">
                <a:solidFill>
                  <a:srgbClr val="0070C0"/>
                </a:solidFill>
                <a:latin typeface="Century Gothic" panose="020B0502020202020204" pitchFamily="34" charset="0"/>
                <a:sym typeface="Wingdings" panose="05000000000000000000" pitchFamily="2" charset="2"/>
              </a:rPr>
              <a:t>Objectifs</a:t>
            </a:r>
            <a:r>
              <a:rPr lang="fr-BE" sz="6400" b="1">
                <a:solidFill>
                  <a:srgbClr val="0070C0"/>
                </a:solidFill>
                <a:latin typeface="Century Gothic" panose="020B0502020202020204" pitchFamily="34" charset="0"/>
                <a:sym typeface="Wingdings" panose="05000000000000000000" pitchFamily="2" charset="2"/>
              </a:rPr>
              <a:t> :</a:t>
            </a:r>
          </a:p>
          <a:p>
            <a:endParaRPr lang="fr-BE">
              <a:latin typeface="Century Gothic" panose="020B0502020202020204" pitchFamily="34" charset="0"/>
              <a:sym typeface="Wingdings" panose="05000000000000000000" pitchFamily="2" charset="2"/>
            </a:endParaRPr>
          </a:p>
          <a:p>
            <a:pPr marL="354013" lvl="0" indent="-354013">
              <a:buFont typeface="+mj-lt"/>
              <a:buAutoNum type="arabicParenR"/>
            </a:pPr>
            <a:r>
              <a:rPr lang="fr-FR" sz="6400">
                <a:latin typeface="Century Gothic" panose="020B0502020202020204" pitchFamily="34" charset="0"/>
              </a:rPr>
              <a:t>Par méthodes </a:t>
            </a:r>
            <a:r>
              <a:rPr lang="fr-FR" sz="6400" b="1" u="sng">
                <a:latin typeface="Century Gothic" panose="020B0502020202020204" pitchFamily="34" charset="0"/>
              </a:rPr>
              <a:t>mécaniques habituelles de réparation/désamiantage</a:t>
            </a:r>
            <a:r>
              <a:rPr lang="fr-FR" sz="6400">
                <a:latin typeface="Century Gothic" panose="020B0502020202020204" pitchFamily="34" charset="0"/>
              </a:rPr>
              <a:t>, serait-il possible de retirer de la peinture amiantée sur de </a:t>
            </a:r>
            <a:r>
              <a:rPr lang="fr-FR" sz="6400" b="1" u="sng">
                <a:latin typeface="Century Gothic" panose="020B0502020202020204" pitchFamily="34" charset="0"/>
              </a:rPr>
              <a:t>faibles surfaces</a:t>
            </a:r>
            <a:r>
              <a:rPr lang="fr-FR" sz="6400">
                <a:latin typeface="Century Gothic" panose="020B0502020202020204" pitchFamily="34" charset="0"/>
              </a:rPr>
              <a:t> en béton ou métalliques </a:t>
            </a:r>
            <a:r>
              <a:rPr lang="fr-FR" sz="6400" b="1" u="sng">
                <a:latin typeface="Century Gothic" panose="020B0502020202020204" pitchFamily="34" charset="0"/>
              </a:rPr>
              <a:t>sans confinement</a:t>
            </a:r>
            <a:r>
              <a:rPr lang="fr-FR" sz="6400" b="1">
                <a:latin typeface="Century Gothic" panose="020B0502020202020204" pitchFamily="34" charset="0"/>
              </a:rPr>
              <a:t> </a:t>
            </a:r>
            <a:r>
              <a:rPr lang="fr-FR" sz="6400">
                <a:latin typeface="Century Gothic" panose="020B0502020202020204" pitchFamily="34" charset="0"/>
              </a:rPr>
              <a:t>?</a:t>
            </a:r>
          </a:p>
          <a:p>
            <a:pPr marL="0" lvl="0" indent="0">
              <a:buNone/>
            </a:pPr>
            <a:endParaRPr lang="fr-BE">
              <a:latin typeface="Century Gothic" panose="020B0502020202020204" pitchFamily="34" charset="0"/>
            </a:endParaRPr>
          </a:p>
          <a:p>
            <a:pPr marL="354013" lvl="0" indent="-354013">
              <a:buNone/>
            </a:pPr>
            <a:r>
              <a:rPr lang="fr-BE" sz="6400">
                <a:latin typeface="Century Gothic" panose="020B0502020202020204" pitchFamily="34" charset="0"/>
              </a:rPr>
              <a:t>2) 	De nouvelles techniques de désamiantage de peinture amiantée permettraient-elles </a:t>
            </a:r>
            <a:r>
              <a:rPr lang="fr-BE" sz="6400" b="1" u="sng">
                <a:latin typeface="Century Gothic" panose="020B0502020202020204" pitchFamily="34" charset="0"/>
              </a:rPr>
              <a:t>d’éviter le confinement strict </a:t>
            </a:r>
            <a:r>
              <a:rPr lang="fr-BE" sz="6400">
                <a:latin typeface="Century Gothic" panose="020B0502020202020204" pitchFamily="34" charset="0"/>
              </a:rPr>
              <a:t>(mise en dépression, sas,…) sur </a:t>
            </a:r>
            <a:r>
              <a:rPr lang="fr-BE" sz="6400" b="1" u="sng">
                <a:latin typeface="Century Gothic" panose="020B0502020202020204" pitchFamily="34" charset="0"/>
              </a:rPr>
              <a:t>de faibles surfaces </a:t>
            </a:r>
            <a:r>
              <a:rPr lang="fr-BE" sz="6400">
                <a:latin typeface="Century Gothic" panose="020B0502020202020204" pitchFamily="34" charset="0"/>
              </a:rPr>
              <a:t>ou sur des </a:t>
            </a:r>
            <a:r>
              <a:rPr lang="fr-BE" sz="6400" b="1" u="sng">
                <a:latin typeface="Century Gothic" panose="020B0502020202020204" pitchFamily="34" charset="0"/>
              </a:rPr>
              <a:t>ouvrages entiers</a:t>
            </a:r>
            <a:r>
              <a:rPr lang="fr-BE" sz="6400">
                <a:latin typeface="Century Gothic" panose="020B0502020202020204" pitchFamily="34" charset="0"/>
              </a:rPr>
              <a:t> ? </a:t>
            </a:r>
          </a:p>
          <a:p>
            <a:pPr marL="0" indent="0">
              <a:buNone/>
            </a:pPr>
            <a:endParaRPr lang="fr-BE" u="sng">
              <a:latin typeface="Century Gothic" panose="020B0502020202020204" pitchFamily="34" charset="0"/>
              <a:sym typeface="Wingdings" panose="05000000000000000000" pitchFamily="2" charset="2"/>
            </a:endParaRPr>
          </a:p>
          <a:p>
            <a:pPr marL="0" indent="0">
              <a:buNone/>
            </a:pPr>
            <a:r>
              <a:rPr lang="fr-BE" sz="6400" b="1" u="sng">
                <a:solidFill>
                  <a:srgbClr val="0070C0"/>
                </a:solidFill>
                <a:latin typeface="Century Gothic" panose="020B0502020202020204" pitchFamily="34" charset="0"/>
                <a:sym typeface="Wingdings" panose="05000000000000000000" pitchFamily="2" charset="2"/>
              </a:rPr>
              <a:t>Pistes</a:t>
            </a:r>
            <a:r>
              <a:rPr lang="fr-BE" sz="6400" b="1">
                <a:solidFill>
                  <a:srgbClr val="0070C0"/>
                </a:solidFill>
                <a:latin typeface="Century Gothic" panose="020B0502020202020204" pitchFamily="34" charset="0"/>
                <a:sym typeface="Wingdings" panose="05000000000000000000" pitchFamily="2" charset="2"/>
              </a:rPr>
              <a:t> :</a:t>
            </a:r>
          </a:p>
          <a:p>
            <a:pPr marL="0" indent="0">
              <a:buNone/>
            </a:pPr>
            <a:endParaRPr lang="fr-BE">
              <a:solidFill>
                <a:srgbClr val="0070C0"/>
              </a:solidFill>
              <a:latin typeface="Century Gothic" panose="020B0502020202020204" pitchFamily="34" charset="0"/>
              <a:sym typeface="Wingdings" panose="05000000000000000000" pitchFamily="2" charset="2"/>
            </a:endParaRPr>
          </a:p>
          <a:p>
            <a:pPr marL="182563" indent="-182563">
              <a:buNone/>
            </a:pPr>
            <a:r>
              <a:rPr lang="fr-BE" sz="6400">
                <a:latin typeface="Century Gothic" panose="020B0502020202020204" pitchFamily="34" charset="0"/>
              </a:rPr>
              <a:t>- 	Outils mécaniques habituels</a:t>
            </a:r>
          </a:p>
          <a:p>
            <a:pPr marL="182563" indent="-182563">
              <a:buNone/>
            </a:pPr>
            <a:r>
              <a:rPr lang="fr-BE" sz="6400">
                <a:latin typeface="Century Gothic" panose="020B0502020202020204" pitchFamily="34" charset="0"/>
              </a:rPr>
              <a:t>- 	Robot d’</a:t>
            </a:r>
            <a:r>
              <a:rPr lang="fr-BE" sz="6400" err="1">
                <a:latin typeface="Century Gothic" panose="020B0502020202020204" pitchFamily="34" charset="0"/>
              </a:rPr>
              <a:t>hydrodécapage</a:t>
            </a:r>
            <a:r>
              <a:rPr lang="fr-BE" sz="6400">
                <a:latin typeface="Century Gothic" panose="020B0502020202020204" pitchFamily="34" charset="0"/>
              </a:rPr>
              <a:t> « AS </a:t>
            </a:r>
            <a:r>
              <a:rPr lang="fr-BE" sz="6400" err="1">
                <a:latin typeface="Century Gothic" panose="020B0502020202020204" pitchFamily="34" charset="0"/>
              </a:rPr>
              <a:t>Protek</a:t>
            </a:r>
            <a:r>
              <a:rPr lang="fr-BE" sz="6400">
                <a:latin typeface="Century Gothic" panose="020B0502020202020204" pitchFamily="34" charset="0"/>
              </a:rPr>
              <a:t> »</a:t>
            </a:r>
          </a:p>
          <a:p>
            <a:pPr marL="182563" indent="-182563">
              <a:buNone/>
            </a:pPr>
            <a:r>
              <a:rPr lang="fr-BE" sz="6400">
                <a:latin typeface="Century Gothic" panose="020B0502020202020204" pitchFamily="34" charset="0"/>
              </a:rPr>
              <a:t>- 	</a:t>
            </a:r>
            <a:r>
              <a:rPr lang="fr-BE" sz="6400" err="1">
                <a:latin typeface="Century Gothic" panose="020B0502020202020204" pitchFamily="34" charset="0"/>
              </a:rPr>
              <a:t>Vapor</a:t>
            </a:r>
            <a:r>
              <a:rPr lang="fr-BE" sz="6400">
                <a:latin typeface="Century Gothic" panose="020B0502020202020204" pitchFamily="34" charset="0"/>
              </a:rPr>
              <a:t> </a:t>
            </a:r>
            <a:r>
              <a:rPr lang="fr-BE" sz="6400" err="1">
                <a:latin typeface="Century Gothic" panose="020B0502020202020204" pitchFamily="34" charset="0"/>
              </a:rPr>
              <a:t>blasting</a:t>
            </a:r>
            <a:endParaRPr lang="fr-BE" sz="6400">
              <a:latin typeface="Century Gothic" panose="020B0502020202020204" pitchFamily="34" charset="0"/>
            </a:endParaRPr>
          </a:p>
          <a:p>
            <a:pPr marL="182563" indent="-182563">
              <a:buNone/>
            </a:pPr>
            <a:r>
              <a:rPr lang="fr-BE" sz="6400">
                <a:latin typeface="Century Gothic" panose="020B0502020202020204" pitchFamily="34" charset="0"/>
              </a:rPr>
              <a:t>- 	Induction magnétique</a:t>
            </a:r>
          </a:p>
          <a:p>
            <a:pPr marL="0" lvl="0" indent="0">
              <a:buNone/>
            </a:pPr>
            <a:endParaRPr lang="fr-BE">
              <a:latin typeface="Century Gothic" panose="020B0502020202020204" pitchFamily="34" charset="0"/>
            </a:endParaRPr>
          </a:p>
        </p:txBody>
      </p:sp>
      <p:sp>
        <p:nvSpPr>
          <p:cNvPr id="17" name="Espace réservé du contenu 4">
            <a:extLst>
              <a:ext uri="{FF2B5EF4-FFF2-40B4-BE49-F238E27FC236}">
                <a16:creationId xmlns:a16="http://schemas.microsoft.com/office/drawing/2014/main" id="{88A7D445-1BE5-4C44-A0DC-5997E41590D9}"/>
              </a:ext>
            </a:extLst>
          </p:cNvPr>
          <p:cNvSpPr txBox="1">
            <a:spLocks/>
          </p:cNvSpPr>
          <p:nvPr/>
        </p:nvSpPr>
        <p:spPr>
          <a:xfrm>
            <a:off x="5017730" y="2640734"/>
            <a:ext cx="4713021" cy="1355999"/>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400"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fr-BE">
              <a:latin typeface="Century Gothic" panose="020B0502020202020204" pitchFamily="34" charset="0"/>
              <a:sym typeface="Wingdings" panose="05000000000000000000" pitchFamily="2" charset="2"/>
            </a:endParaRPr>
          </a:p>
          <a:p>
            <a:pPr marL="182563" indent="-182563">
              <a:spcBef>
                <a:spcPts val="0"/>
              </a:spcBef>
              <a:buFontTx/>
              <a:buChar char="-"/>
            </a:pPr>
            <a:r>
              <a:rPr lang="fr-BE" sz="1600">
                <a:latin typeface="Century Gothic" panose="020B0502020202020204" pitchFamily="34" charset="0"/>
              </a:rPr>
              <a:t>Décapage thermique (localement)</a:t>
            </a:r>
          </a:p>
          <a:p>
            <a:pPr marL="182563" indent="-182563">
              <a:spcBef>
                <a:spcPts val="0"/>
              </a:spcBef>
              <a:buFontTx/>
              <a:buChar char="-"/>
            </a:pPr>
            <a:r>
              <a:rPr lang="fr-BE" sz="1600">
                <a:latin typeface="Century Gothic" panose="020B0502020202020204" pitchFamily="34" charset="0"/>
              </a:rPr>
              <a:t>Décapage chimique avec le seul produit </a:t>
            </a:r>
          </a:p>
          <a:p>
            <a:pPr marL="182563" indent="-182563">
              <a:spcBef>
                <a:spcPts val="0"/>
              </a:spcBef>
              <a:buNone/>
            </a:pPr>
            <a:r>
              <a:rPr lang="fr-BE" sz="1600">
                <a:latin typeface="Century Gothic" panose="020B0502020202020204" pitchFamily="34" charset="0"/>
              </a:rPr>
              <a:t>	efficace lors de la 1ère phase de tests</a:t>
            </a:r>
          </a:p>
        </p:txBody>
      </p:sp>
      <p:cxnSp>
        <p:nvCxnSpPr>
          <p:cNvPr id="5" name="Connecteur droit avec flèche 4">
            <a:extLst>
              <a:ext uri="{FF2B5EF4-FFF2-40B4-BE49-F238E27FC236}">
                <a16:creationId xmlns:a16="http://schemas.microsoft.com/office/drawing/2014/main" id="{BDE92C12-A962-44EC-AC13-022196F74FC0}"/>
              </a:ext>
            </a:extLst>
          </p:cNvPr>
          <p:cNvCxnSpPr>
            <a:cxnSpLocks/>
          </p:cNvCxnSpPr>
          <p:nvPr/>
        </p:nvCxnSpPr>
        <p:spPr>
          <a:xfrm>
            <a:off x="9079454" y="3786691"/>
            <a:ext cx="65129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45884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 38">
            <a:extLst>
              <a:ext uri="{FF2B5EF4-FFF2-40B4-BE49-F238E27FC236}">
                <a16:creationId xmlns:a16="http://schemas.microsoft.com/office/drawing/2014/main" id="{CCAF7706-61E1-407E-AC8A-FA8BD8935C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28209" y="2943561"/>
            <a:ext cx="9144000" cy="36242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0" name="Image 39">
            <a:extLst>
              <a:ext uri="{FF2B5EF4-FFF2-40B4-BE49-F238E27FC236}">
                <a16:creationId xmlns:a16="http://schemas.microsoft.com/office/drawing/2014/main" id="{F934F9F6-B55D-4EDE-8347-2A6711C43E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5076" y="1032719"/>
            <a:ext cx="4145639" cy="16841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Google Shape;47;p7">
            <a:extLst>
              <a:ext uri="{FF2B5EF4-FFF2-40B4-BE49-F238E27FC236}">
                <a16:creationId xmlns:a16="http://schemas.microsoft.com/office/drawing/2014/main" id="{2EAEE03C-4F5B-4B66-B5D3-B0DB362F1BEA}"/>
              </a:ext>
            </a:extLst>
          </p:cNvPr>
          <p:cNvSpPr txBox="1">
            <a:spLocks/>
          </p:cNvSpPr>
          <p:nvPr/>
        </p:nvSpPr>
        <p:spPr>
          <a:xfrm>
            <a:off x="251285" y="1417716"/>
            <a:ext cx="7503627" cy="764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990"/>
            </a:pPr>
            <a:r>
              <a:rPr lang="fr-BE" sz="3200" b="1" dirty="0">
                <a:solidFill>
                  <a:srgbClr val="FF9900"/>
                </a:solidFill>
                <a:latin typeface="Calibri"/>
                <a:ea typeface="Calibri"/>
                <a:cs typeface="Calibri"/>
                <a:sym typeface="Calibri"/>
              </a:rPr>
              <a:t>DIC: mesure de déplacements par caméra</a:t>
            </a:r>
          </a:p>
        </p:txBody>
      </p:sp>
      <p:sp>
        <p:nvSpPr>
          <p:cNvPr id="2" name="Titre 1">
            <a:extLst>
              <a:ext uri="{FF2B5EF4-FFF2-40B4-BE49-F238E27FC236}">
                <a16:creationId xmlns:a16="http://schemas.microsoft.com/office/drawing/2014/main" id="{99C4A7C3-A69F-47E8-BF7F-EA173095B353}"/>
              </a:ext>
            </a:extLst>
          </p:cNvPr>
          <p:cNvSpPr>
            <a:spLocks noGrp="1"/>
          </p:cNvSpPr>
          <p:nvPr>
            <p:ph type="title"/>
          </p:nvPr>
        </p:nvSpPr>
        <p:spPr/>
        <p:txBody>
          <a:bodyPr/>
          <a:lstStyle/>
          <a:p>
            <a:r>
              <a:rPr lang="fr-BE" dirty="0"/>
              <a:t>MESURES DIC</a:t>
            </a:r>
          </a:p>
        </p:txBody>
      </p:sp>
    </p:spTree>
    <p:extLst>
      <p:ext uri="{BB962C8B-B14F-4D97-AF65-F5344CB8AC3E}">
        <p14:creationId xmlns:p14="http://schemas.microsoft.com/office/powerpoint/2010/main" val="9624230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149531-95CB-49C8-9BA2-036750900D96}"/>
              </a:ext>
            </a:extLst>
          </p:cNvPr>
          <p:cNvSpPr>
            <a:spLocks noGrp="1"/>
          </p:cNvSpPr>
          <p:nvPr>
            <p:ph type="title"/>
          </p:nvPr>
        </p:nvSpPr>
        <p:spPr/>
        <p:txBody>
          <a:bodyPr/>
          <a:lstStyle/>
          <a:p>
            <a:r>
              <a:rPr lang="fr-BE" dirty="0"/>
              <a:t>Utilisation des SAD</a:t>
            </a:r>
          </a:p>
        </p:txBody>
      </p:sp>
      <p:sp>
        <p:nvSpPr>
          <p:cNvPr id="4" name="Espace réservé du contenu 4">
            <a:extLst>
              <a:ext uri="{FF2B5EF4-FFF2-40B4-BE49-F238E27FC236}">
                <a16:creationId xmlns:a16="http://schemas.microsoft.com/office/drawing/2014/main" id="{ADB68166-05AB-433F-A7D5-A233C7D35ED0}"/>
              </a:ext>
            </a:extLst>
          </p:cNvPr>
          <p:cNvSpPr>
            <a:spLocks noGrp="1"/>
          </p:cNvSpPr>
          <p:nvPr>
            <p:ph idx="1"/>
          </p:nvPr>
        </p:nvSpPr>
        <p:spPr>
          <a:xfrm>
            <a:off x="738909" y="1184989"/>
            <a:ext cx="10919433" cy="4719012"/>
          </a:xfrm>
        </p:spPr>
        <p:txBody>
          <a:bodyPr/>
          <a:lstStyle/>
          <a:p>
            <a:r>
              <a:rPr lang="fr-BE" sz="1800" b="1" i="1" dirty="0"/>
              <a:t>Télémesure + modules</a:t>
            </a:r>
            <a:endParaRPr lang="fr-BE" sz="1600" b="1" i="1" dirty="0"/>
          </a:p>
        </p:txBody>
      </p:sp>
      <p:sp>
        <p:nvSpPr>
          <p:cNvPr id="3" name="Rectangle 2">
            <a:extLst>
              <a:ext uri="{FF2B5EF4-FFF2-40B4-BE49-F238E27FC236}">
                <a16:creationId xmlns:a16="http://schemas.microsoft.com/office/drawing/2014/main" id="{05AD94E7-812B-4436-9C39-B1082A3DFDAB}"/>
              </a:ext>
            </a:extLst>
          </p:cNvPr>
          <p:cNvSpPr/>
          <p:nvPr/>
        </p:nvSpPr>
        <p:spPr>
          <a:xfrm>
            <a:off x="0"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err="1"/>
              <a:t>fzefz</a:t>
            </a:r>
            <a:endParaRPr lang="fr-BE" dirty="0"/>
          </a:p>
        </p:txBody>
      </p:sp>
      <p:pic>
        <p:nvPicPr>
          <p:cNvPr id="13316" name="Picture 4" descr="Cctv camera security surveillance system Vector Image">
            <a:extLst>
              <a:ext uri="{FF2B5EF4-FFF2-40B4-BE49-F238E27FC236}">
                <a16:creationId xmlns:a16="http://schemas.microsoft.com/office/drawing/2014/main" id="{531243B8-BA3A-40DD-8C30-554D0254ED84}"/>
              </a:ext>
            </a:extLst>
          </p:cNvPr>
          <p:cNvPicPr>
            <a:picLocks noChangeAspect="1" noChangeArrowheads="1"/>
          </p:cNvPicPr>
          <p:nvPr/>
        </p:nvPicPr>
        <p:blipFill rotWithShape="1">
          <a:blip r:embed="rId2" cstate="screen">
            <a:graysc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b="13057"/>
          <a:stretch/>
        </p:blipFill>
        <p:spPr bwMode="auto">
          <a:xfrm>
            <a:off x="8656093" y="1605667"/>
            <a:ext cx="3155369" cy="241422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314" name="Picture 2" descr="Comment éviter que votre smartphone surchauffe pendant la canicule">
            <a:extLst>
              <a:ext uri="{FF2B5EF4-FFF2-40B4-BE49-F238E27FC236}">
                <a16:creationId xmlns:a16="http://schemas.microsoft.com/office/drawing/2014/main" id="{5F4EEC77-A024-4A86-A0F8-48EC661C3F8A}"/>
              </a:ext>
            </a:extLst>
          </p:cNvPr>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344380" y="4321052"/>
            <a:ext cx="3773751" cy="2358595"/>
          </a:xfrm>
          <a:prstGeom prst="roundRect">
            <a:avLst>
              <a:gd name="adj" fmla="val 4167"/>
            </a:avLst>
          </a:prstGeom>
          <a:solidFill>
            <a:srgbClr val="FFFFFF"/>
          </a:solidFill>
          <a:ln w="76200" cap="sq">
            <a:solidFill>
              <a:schemeClr val="bg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318" name="Picture 6" descr="Caméra CCTV, Caméra de vidéosurveillance - Tous les fabricants du nautisme  et du maritime">
            <a:extLst>
              <a:ext uri="{FF2B5EF4-FFF2-40B4-BE49-F238E27FC236}">
                <a16:creationId xmlns:a16="http://schemas.microsoft.com/office/drawing/2014/main" id="{882782A5-A7B7-45C0-B59E-9124AEB7F5DE}"/>
              </a:ext>
            </a:extLst>
          </p:cNvPr>
          <p:cNvPicPr>
            <a:picLocks noChangeAspect="1" noChangeArrowheads="1"/>
          </p:cNvPicPr>
          <p:nvPr/>
        </p:nvPicPr>
        <p:blipFill>
          <a:blip r:embed="rId5">
            <a:grayscl/>
            <a:extLst>
              <a:ext uri="{28A0092B-C50C-407E-A947-70E740481C1C}">
                <a14:useLocalDpi xmlns:a14="http://schemas.microsoft.com/office/drawing/2010/main"/>
              </a:ext>
            </a:extLst>
          </a:blip>
          <a:srcRect/>
          <a:stretch>
            <a:fillRect/>
          </a:stretch>
        </p:blipFill>
        <p:spPr bwMode="auto">
          <a:xfrm>
            <a:off x="9417357" y="4281150"/>
            <a:ext cx="2438400" cy="2438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322" name="Picture 10" descr="Caméra Canon EOS C70 - Caméra vidéo - Canon Belgique">
            <a:extLst>
              <a:ext uri="{FF2B5EF4-FFF2-40B4-BE49-F238E27FC236}">
                <a16:creationId xmlns:a16="http://schemas.microsoft.com/office/drawing/2014/main" id="{C340F5E0-106E-4DA7-9E36-FFF19BA99603}"/>
              </a:ext>
            </a:extLst>
          </p:cNvPr>
          <p:cNvPicPr>
            <a:picLocks noChangeAspect="1" noChangeArrowheads="1"/>
          </p:cNvPicPr>
          <p:nvPr/>
        </p:nvPicPr>
        <p:blipFill>
          <a:blip r:embed="rId6" cstate="screen">
            <a:grayscl/>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4635926" y="2614800"/>
            <a:ext cx="3437945" cy="34125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320" name="Picture 8" descr="SolarCam - mini caméra solaire timelapse 4G.">
            <a:extLst>
              <a:ext uri="{FF2B5EF4-FFF2-40B4-BE49-F238E27FC236}">
                <a16:creationId xmlns:a16="http://schemas.microsoft.com/office/drawing/2014/main" id="{DAEB5619-2AC7-4AC4-962E-F3CFCB5ED736}"/>
              </a:ext>
            </a:extLst>
          </p:cNvPr>
          <p:cNvPicPr>
            <a:picLocks noChangeAspect="1" noChangeArrowheads="1"/>
          </p:cNvPicPr>
          <p:nvPr/>
        </p:nvPicPr>
        <p:blipFill>
          <a:blip r:embed="rId8">
            <a:duotone>
              <a:prstClr val="black"/>
              <a:schemeClr val="tx2">
                <a:tint val="45000"/>
                <a:satMod val="400000"/>
              </a:schemeClr>
            </a:duotone>
            <a:extLst>
              <a:ext uri="{BEBA8EAE-BF5A-486C-A8C5-ECC9F3942E4B}">
                <a14:imgProps xmlns:a14="http://schemas.microsoft.com/office/drawing/2010/main">
                  <a14:imgLayer r:embed="rId9">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94166" y="1311433"/>
            <a:ext cx="3185056" cy="31850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ZoneTexte 8">
            <a:extLst>
              <a:ext uri="{FF2B5EF4-FFF2-40B4-BE49-F238E27FC236}">
                <a16:creationId xmlns:a16="http://schemas.microsoft.com/office/drawing/2014/main" id="{A1439825-B519-4EC7-8EEB-9F3A34842ADF}"/>
              </a:ext>
            </a:extLst>
          </p:cNvPr>
          <p:cNvSpPr txBox="1"/>
          <p:nvPr/>
        </p:nvSpPr>
        <p:spPr>
          <a:xfrm>
            <a:off x="2140975" y="230990"/>
            <a:ext cx="8115300" cy="369332"/>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BE" b="1" i="1" dirty="0"/>
              <a:t>Analyse de déplacement compatible avec n’importe quelle caméra/appareil photo</a:t>
            </a:r>
          </a:p>
        </p:txBody>
      </p:sp>
    </p:spTree>
    <p:extLst>
      <p:ext uri="{BB962C8B-B14F-4D97-AF65-F5344CB8AC3E}">
        <p14:creationId xmlns:p14="http://schemas.microsoft.com/office/powerpoint/2010/main" val="22312922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8111F852-AB80-4308-989B-2BF2ED0493B8}"/>
              </a:ext>
            </a:extLst>
          </p:cNvPr>
          <p:cNvSpPr txBox="1">
            <a:spLocks/>
          </p:cNvSpPr>
          <p:nvPr/>
        </p:nvSpPr>
        <p:spPr>
          <a:xfrm>
            <a:off x="738909" y="274639"/>
            <a:ext cx="10490827" cy="1143000"/>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2667" b="1" kern="1200">
                <a:solidFill>
                  <a:srgbClr val="49C5B1"/>
                </a:solidFill>
                <a:latin typeface="Arial"/>
                <a:ea typeface="+mj-ea"/>
                <a:cs typeface="Arial"/>
              </a:defRPr>
            </a:lvl1pPr>
          </a:lstStyle>
          <a:p>
            <a:pPr>
              <a:spcAft>
                <a:spcPts val="600"/>
              </a:spcAft>
            </a:pPr>
            <a:r>
              <a:rPr lang="fr-BE" sz="4000" dirty="0"/>
              <a:t>DIC: TEST REALISE</a:t>
            </a:r>
            <a:endParaRPr lang="fr-FR" sz="3733" dirty="0"/>
          </a:p>
        </p:txBody>
      </p:sp>
      <p:sp>
        <p:nvSpPr>
          <p:cNvPr id="6" name="Espace réservé du contenu 4">
            <a:extLst>
              <a:ext uri="{FF2B5EF4-FFF2-40B4-BE49-F238E27FC236}">
                <a16:creationId xmlns:a16="http://schemas.microsoft.com/office/drawing/2014/main" id="{F0668425-D693-49A5-AA35-258C8906A54E}"/>
              </a:ext>
            </a:extLst>
          </p:cNvPr>
          <p:cNvSpPr>
            <a:spLocks noGrp="1"/>
          </p:cNvSpPr>
          <p:nvPr>
            <p:ph idx="1"/>
          </p:nvPr>
        </p:nvSpPr>
        <p:spPr>
          <a:xfrm>
            <a:off x="738910" y="1184990"/>
            <a:ext cx="10919433" cy="4719012"/>
          </a:xfrm>
        </p:spPr>
        <p:txBody>
          <a:bodyPr/>
          <a:lstStyle/>
          <a:p>
            <a:r>
              <a:rPr lang="fr-BE" sz="1800" b="1" i="1" dirty="0"/>
              <a:t>Pont </a:t>
            </a:r>
            <a:r>
              <a:rPr lang="fr-BE" sz="1800" b="1" i="1" dirty="0" err="1"/>
              <a:t>Trieu</a:t>
            </a:r>
            <a:r>
              <a:rPr lang="fr-BE" sz="1800" b="1" i="1" dirty="0"/>
              <a:t> </a:t>
            </a:r>
            <a:r>
              <a:rPr lang="fr-BE" sz="1800" b="1" i="1" dirty="0" err="1"/>
              <a:t>Vichot</a:t>
            </a:r>
            <a:endParaRPr lang="fr-BE" sz="1600" b="1" i="1" dirty="0"/>
          </a:p>
        </p:txBody>
      </p:sp>
      <p:pic>
        <p:nvPicPr>
          <p:cNvPr id="2" name="Image 1">
            <a:extLst>
              <a:ext uri="{FF2B5EF4-FFF2-40B4-BE49-F238E27FC236}">
                <a16:creationId xmlns:a16="http://schemas.microsoft.com/office/drawing/2014/main" id="{73183E7A-A0D1-41F3-BF60-707C333D03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3948" y="7050"/>
            <a:ext cx="12443381" cy="6850951"/>
          </a:xfrm>
          <a:prstGeom prst="rect">
            <a:avLst/>
          </a:prstGeom>
        </p:spPr>
      </p:pic>
    </p:spTree>
    <p:extLst>
      <p:ext uri="{BB962C8B-B14F-4D97-AF65-F5344CB8AC3E}">
        <p14:creationId xmlns:p14="http://schemas.microsoft.com/office/powerpoint/2010/main" val="36955283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8111F852-AB80-4308-989B-2BF2ED0493B8}"/>
              </a:ext>
            </a:extLst>
          </p:cNvPr>
          <p:cNvSpPr txBox="1">
            <a:spLocks/>
          </p:cNvSpPr>
          <p:nvPr/>
        </p:nvSpPr>
        <p:spPr>
          <a:xfrm>
            <a:off x="738909" y="274639"/>
            <a:ext cx="10490827" cy="1143000"/>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2667" b="1" kern="1200">
                <a:solidFill>
                  <a:srgbClr val="49C5B1"/>
                </a:solidFill>
                <a:latin typeface="Arial"/>
                <a:ea typeface="+mj-ea"/>
                <a:cs typeface="Arial"/>
              </a:defRPr>
            </a:lvl1pPr>
          </a:lstStyle>
          <a:p>
            <a:pPr>
              <a:spcAft>
                <a:spcPts val="600"/>
              </a:spcAft>
            </a:pPr>
            <a:r>
              <a:rPr lang="fr-BE" sz="4000" dirty="0"/>
              <a:t>DIC: TEST REALISE</a:t>
            </a:r>
            <a:endParaRPr lang="fr-FR" sz="3733" dirty="0"/>
          </a:p>
        </p:txBody>
      </p:sp>
      <p:sp>
        <p:nvSpPr>
          <p:cNvPr id="6" name="Espace réservé du contenu 4">
            <a:extLst>
              <a:ext uri="{FF2B5EF4-FFF2-40B4-BE49-F238E27FC236}">
                <a16:creationId xmlns:a16="http://schemas.microsoft.com/office/drawing/2014/main" id="{F0668425-D693-49A5-AA35-258C8906A54E}"/>
              </a:ext>
            </a:extLst>
          </p:cNvPr>
          <p:cNvSpPr>
            <a:spLocks noGrp="1"/>
          </p:cNvSpPr>
          <p:nvPr>
            <p:ph idx="4294967295"/>
          </p:nvPr>
        </p:nvSpPr>
        <p:spPr>
          <a:xfrm>
            <a:off x="1272117" y="1185333"/>
            <a:ext cx="10919883" cy="4718051"/>
          </a:xfrm>
        </p:spPr>
        <p:txBody>
          <a:bodyPr/>
          <a:lstStyle/>
          <a:p>
            <a:r>
              <a:rPr lang="fr-BE" sz="1800" b="1" i="1" dirty="0"/>
              <a:t>Pont </a:t>
            </a:r>
            <a:r>
              <a:rPr lang="fr-BE" sz="1800" b="1" i="1" dirty="0" err="1"/>
              <a:t>Trieu</a:t>
            </a:r>
            <a:r>
              <a:rPr lang="fr-BE" sz="1800" b="1" i="1" dirty="0"/>
              <a:t> </a:t>
            </a:r>
            <a:r>
              <a:rPr lang="fr-BE" sz="1800" b="1" i="1" dirty="0" err="1"/>
              <a:t>Vichot</a:t>
            </a:r>
            <a:endParaRPr lang="fr-BE" sz="1600" b="1" i="1" dirty="0"/>
          </a:p>
        </p:txBody>
      </p:sp>
      <p:pic>
        <p:nvPicPr>
          <p:cNvPr id="3" name="Image 2">
            <a:extLst>
              <a:ext uri="{FF2B5EF4-FFF2-40B4-BE49-F238E27FC236}">
                <a16:creationId xmlns:a16="http://schemas.microsoft.com/office/drawing/2014/main" id="{00A20E05-23F6-4A2F-9BAC-E10235178771}"/>
              </a:ext>
            </a:extLst>
          </p:cNvPr>
          <p:cNvPicPr>
            <a:picLocks noChangeAspect="1"/>
          </p:cNvPicPr>
          <p:nvPr/>
        </p:nvPicPr>
        <p:blipFill>
          <a:blip r:embed="rId2"/>
          <a:stretch>
            <a:fillRect/>
          </a:stretch>
        </p:blipFill>
        <p:spPr>
          <a:xfrm>
            <a:off x="0" y="0"/>
            <a:ext cx="12149032" cy="6858000"/>
          </a:xfrm>
          <a:prstGeom prst="rect">
            <a:avLst/>
          </a:prstGeom>
        </p:spPr>
      </p:pic>
    </p:spTree>
    <p:extLst>
      <p:ext uri="{BB962C8B-B14F-4D97-AF65-F5344CB8AC3E}">
        <p14:creationId xmlns:p14="http://schemas.microsoft.com/office/powerpoint/2010/main" val="25853352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4D9C99-C633-46C2-9340-FCDAA3B48A23}"/>
              </a:ext>
            </a:extLst>
          </p:cNvPr>
          <p:cNvSpPr>
            <a:spLocks noGrp="1"/>
          </p:cNvSpPr>
          <p:nvPr>
            <p:ph type="title"/>
          </p:nvPr>
        </p:nvSpPr>
        <p:spPr/>
        <p:txBody>
          <a:bodyPr/>
          <a:lstStyle/>
          <a:p>
            <a:r>
              <a:rPr lang="fr-BE"/>
              <a:t>Becs cantilever</a:t>
            </a:r>
          </a:p>
        </p:txBody>
      </p:sp>
      <p:pic>
        <p:nvPicPr>
          <p:cNvPr id="5" name="Image 4">
            <a:extLst>
              <a:ext uri="{FF2B5EF4-FFF2-40B4-BE49-F238E27FC236}">
                <a16:creationId xmlns:a16="http://schemas.microsoft.com/office/drawing/2014/main" id="{EE5D360F-4E79-4C9A-9BC4-43894AFE42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4237" y="1286784"/>
            <a:ext cx="5468114" cy="47953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FCBAF170-DDF3-4674-A8BE-0EB494131D4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288023" y="1245234"/>
            <a:ext cx="5468113" cy="470600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19371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4D9C99-C633-46C2-9340-FCDAA3B48A23}"/>
              </a:ext>
            </a:extLst>
          </p:cNvPr>
          <p:cNvSpPr>
            <a:spLocks noGrp="1"/>
          </p:cNvSpPr>
          <p:nvPr>
            <p:ph type="title"/>
          </p:nvPr>
        </p:nvSpPr>
        <p:spPr/>
        <p:txBody>
          <a:bodyPr/>
          <a:lstStyle/>
          <a:p>
            <a:r>
              <a:rPr lang="fr-BE"/>
              <a:t>Becs cantilever</a:t>
            </a:r>
          </a:p>
        </p:txBody>
      </p:sp>
      <p:pic>
        <p:nvPicPr>
          <p:cNvPr id="4" name="Image 3">
            <a:extLst>
              <a:ext uri="{FF2B5EF4-FFF2-40B4-BE49-F238E27FC236}">
                <a16:creationId xmlns:a16="http://schemas.microsoft.com/office/drawing/2014/main" id="{D1A1F309-638E-434C-8C0F-DCA352EF3ACF}"/>
              </a:ext>
            </a:extLst>
          </p:cNvPr>
          <p:cNvPicPr>
            <a:picLocks noChangeAspect="1"/>
          </p:cNvPicPr>
          <p:nvPr/>
        </p:nvPicPr>
        <p:blipFill>
          <a:blip r:embed="rId2"/>
          <a:stretch>
            <a:fillRect/>
          </a:stretch>
        </p:blipFill>
        <p:spPr>
          <a:xfrm>
            <a:off x="1140024" y="1417639"/>
            <a:ext cx="10490827" cy="43949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8497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285741-933C-47C8-922B-DDDCFAE1AE2B}"/>
              </a:ext>
            </a:extLst>
          </p:cNvPr>
          <p:cNvSpPr>
            <a:spLocks noGrp="1"/>
          </p:cNvSpPr>
          <p:nvPr>
            <p:ph type="title"/>
          </p:nvPr>
        </p:nvSpPr>
        <p:spPr>
          <a:xfrm>
            <a:off x="738909" y="274639"/>
            <a:ext cx="10490827" cy="979395"/>
          </a:xfrm>
        </p:spPr>
        <p:txBody>
          <a:bodyPr/>
          <a:lstStyle/>
          <a:p>
            <a:r>
              <a:rPr lang="fr-BE"/>
              <a:t>Protection cathodique</a:t>
            </a:r>
          </a:p>
        </p:txBody>
      </p:sp>
      <p:sp>
        <p:nvSpPr>
          <p:cNvPr id="3" name="Espace réservé du contenu 2">
            <a:extLst>
              <a:ext uri="{FF2B5EF4-FFF2-40B4-BE49-F238E27FC236}">
                <a16:creationId xmlns:a16="http://schemas.microsoft.com/office/drawing/2014/main" id="{A825AA54-92ED-45CA-9F58-D393C0441EAE}"/>
              </a:ext>
            </a:extLst>
          </p:cNvPr>
          <p:cNvSpPr>
            <a:spLocks noGrp="1"/>
          </p:cNvSpPr>
          <p:nvPr>
            <p:ph idx="1"/>
          </p:nvPr>
        </p:nvSpPr>
        <p:spPr>
          <a:xfrm>
            <a:off x="6937244" y="236222"/>
            <a:ext cx="3755571" cy="1247502"/>
          </a:xfrm>
        </p:spPr>
        <p:txBody>
          <a:bodyPr>
            <a:noAutofit/>
          </a:bodyPr>
          <a:lstStyle/>
          <a:p>
            <a:pPr marL="0" indent="0">
              <a:buNone/>
            </a:pPr>
            <a:r>
              <a:rPr lang="fr-BE" sz="2100" u="sng"/>
              <a:t>Origines des dégradations </a:t>
            </a:r>
            <a:r>
              <a:rPr lang="fr-BE" sz="2100"/>
              <a:t>: Carbonatation du béton, </a:t>
            </a:r>
          </a:p>
          <a:p>
            <a:pPr marL="0" indent="0">
              <a:buNone/>
            </a:pPr>
            <a:r>
              <a:rPr lang="fr-BE" sz="2100"/>
              <a:t>Pollution par les chlorures …</a:t>
            </a:r>
          </a:p>
          <a:p>
            <a:pPr marL="0" indent="0">
              <a:buNone/>
            </a:pPr>
            <a:endParaRPr lang="fr-BE" sz="2100"/>
          </a:p>
        </p:txBody>
      </p:sp>
      <p:sp>
        <p:nvSpPr>
          <p:cNvPr id="4" name="Espace réservé du contenu 2">
            <a:extLst>
              <a:ext uri="{FF2B5EF4-FFF2-40B4-BE49-F238E27FC236}">
                <a16:creationId xmlns:a16="http://schemas.microsoft.com/office/drawing/2014/main" id="{D3BE04B4-9FB9-4F3B-9F2E-273D1FD377E3}"/>
              </a:ext>
            </a:extLst>
          </p:cNvPr>
          <p:cNvSpPr txBox="1">
            <a:spLocks/>
          </p:cNvSpPr>
          <p:nvPr/>
        </p:nvSpPr>
        <p:spPr>
          <a:xfrm>
            <a:off x="508658" y="4476385"/>
            <a:ext cx="6623932" cy="1369244"/>
          </a:xfrm>
          <a:prstGeom prst="rect">
            <a:avLst/>
          </a:prstGeom>
        </p:spPr>
        <p:txBody>
          <a:bodyPr vert="horz" lIns="91440" tIns="45720" rIns="91440" bIns="45720" rtlCol="0">
            <a:normAutofit fontScale="55000" lnSpcReduction="20000"/>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400"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r>
              <a:rPr lang="fr-BE" sz="3800" u="sng">
                <a:solidFill>
                  <a:srgbClr val="FF0000"/>
                </a:solidFill>
              </a:rPr>
              <a:t>But de la PC </a:t>
            </a:r>
            <a:r>
              <a:rPr lang="fr-BE" sz="3800">
                <a:solidFill>
                  <a:srgbClr val="FF0000"/>
                </a:solidFill>
              </a:rPr>
              <a:t>: </a:t>
            </a:r>
          </a:p>
          <a:p>
            <a:pPr marL="0" indent="0">
              <a:buFont typeface="Arial"/>
              <a:buNone/>
            </a:pPr>
            <a:r>
              <a:rPr lang="fr-BE" sz="3800">
                <a:solidFill>
                  <a:srgbClr val="FF0000"/>
                </a:solidFill>
              </a:rPr>
              <a:t>Application d’un courant cathodique </a:t>
            </a:r>
          </a:p>
          <a:p>
            <a:pPr marL="0" indent="0">
              <a:buFont typeface="Arial"/>
              <a:buNone/>
            </a:pPr>
            <a:r>
              <a:rPr lang="fr-BE" sz="3800">
                <a:solidFill>
                  <a:srgbClr val="FF0000"/>
                </a:solidFill>
              </a:rPr>
              <a:t>pour protéger les aciers de la corrosion </a:t>
            </a:r>
          </a:p>
          <a:p>
            <a:pPr marL="0" indent="0">
              <a:buFont typeface="Arial"/>
              <a:buNone/>
            </a:pPr>
            <a:r>
              <a:rPr lang="fr-BE" sz="3800">
                <a:solidFill>
                  <a:srgbClr val="FF0000"/>
                </a:solidFill>
              </a:rPr>
              <a:t>en abaissant leur potentiel électrochimique</a:t>
            </a:r>
          </a:p>
          <a:p>
            <a:pPr marL="0" indent="0">
              <a:buFont typeface="Arial"/>
              <a:buNone/>
            </a:pPr>
            <a:endParaRPr lang="fr-BE"/>
          </a:p>
        </p:txBody>
      </p:sp>
      <p:pic>
        <p:nvPicPr>
          <p:cNvPr id="5" name="Image 4">
            <a:extLst>
              <a:ext uri="{FF2B5EF4-FFF2-40B4-BE49-F238E27FC236}">
                <a16:creationId xmlns:a16="http://schemas.microsoft.com/office/drawing/2014/main" id="{E4FC14D8-C01E-4FD9-AEE5-80ECA075FD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1442" y="1382847"/>
            <a:ext cx="1879794" cy="2506392"/>
          </a:xfrm>
          <a:prstGeom prst="rect">
            <a:avLst/>
          </a:prstGeom>
        </p:spPr>
      </p:pic>
      <p:pic>
        <p:nvPicPr>
          <p:cNvPr id="6" name="Image 5">
            <a:extLst>
              <a:ext uri="{FF2B5EF4-FFF2-40B4-BE49-F238E27FC236}">
                <a16:creationId xmlns:a16="http://schemas.microsoft.com/office/drawing/2014/main" id="{389C77FD-2FEB-4BD5-8DFC-D5EB73D68E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05073" y="3415760"/>
            <a:ext cx="1975485" cy="2633980"/>
          </a:xfrm>
          <a:prstGeom prst="rect">
            <a:avLst/>
          </a:prstGeom>
        </p:spPr>
      </p:pic>
      <p:pic>
        <p:nvPicPr>
          <p:cNvPr id="7" name="Image 6">
            <a:extLst>
              <a:ext uri="{FF2B5EF4-FFF2-40B4-BE49-F238E27FC236}">
                <a16:creationId xmlns:a16="http://schemas.microsoft.com/office/drawing/2014/main" id="{C86008F2-E715-4DA5-B83D-7EBC1D6045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3925" y="1483724"/>
            <a:ext cx="3673446" cy="2405515"/>
          </a:xfrm>
          <a:prstGeom prst="rect">
            <a:avLst/>
          </a:prstGeom>
        </p:spPr>
      </p:pic>
      <p:pic>
        <p:nvPicPr>
          <p:cNvPr id="8" name="Image 7">
            <a:extLst>
              <a:ext uri="{FF2B5EF4-FFF2-40B4-BE49-F238E27FC236}">
                <a16:creationId xmlns:a16="http://schemas.microsoft.com/office/drawing/2014/main" id="{E2568641-15D0-4F6A-B5D1-1B44C54264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1900" y="1891309"/>
            <a:ext cx="2286677" cy="3048903"/>
          </a:xfrm>
          <a:prstGeom prst="rect">
            <a:avLst/>
          </a:prstGeom>
        </p:spPr>
      </p:pic>
      <p:pic>
        <p:nvPicPr>
          <p:cNvPr id="10" name="Image 9">
            <a:extLst>
              <a:ext uri="{FF2B5EF4-FFF2-40B4-BE49-F238E27FC236}">
                <a16:creationId xmlns:a16="http://schemas.microsoft.com/office/drawing/2014/main" id="{B824BE39-D87B-4199-A917-F30C40DD6B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92815" y="106881"/>
            <a:ext cx="1345712" cy="1310758"/>
          </a:xfrm>
          <a:prstGeom prst="rect">
            <a:avLst/>
          </a:prstGeom>
        </p:spPr>
      </p:pic>
    </p:spTree>
    <p:extLst>
      <p:ext uri="{BB962C8B-B14F-4D97-AF65-F5344CB8AC3E}">
        <p14:creationId xmlns:p14="http://schemas.microsoft.com/office/powerpoint/2010/main" val="3800633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285741-933C-47C8-922B-DDDCFAE1AE2B}"/>
              </a:ext>
            </a:extLst>
          </p:cNvPr>
          <p:cNvSpPr>
            <a:spLocks noGrp="1"/>
          </p:cNvSpPr>
          <p:nvPr>
            <p:ph type="title"/>
          </p:nvPr>
        </p:nvSpPr>
        <p:spPr/>
        <p:txBody>
          <a:bodyPr/>
          <a:lstStyle/>
          <a:p>
            <a:r>
              <a:rPr lang="fr-BE"/>
              <a:t>Protection cathodique</a:t>
            </a:r>
          </a:p>
        </p:txBody>
      </p:sp>
      <p:sp>
        <p:nvSpPr>
          <p:cNvPr id="3" name="Espace réservé du contenu 2">
            <a:extLst>
              <a:ext uri="{FF2B5EF4-FFF2-40B4-BE49-F238E27FC236}">
                <a16:creationId xmlns:a16="http://schemas.microsoft.com/office/drawing/2014/main" id="{A825AA54-92ED-45CA-9F58-D393C0441EAE}"/>
              </a:ext>
            </a:extLst>
          </p:cNvPr>
          <p:cNvSpPr>
            <a:spLocks noGrp="1"/>
          </p:cNvSpPr>
          <p:nvPr>
            <p:ph idx="1"/>
          </p:nvPr>
        </p:nvSpPr>
        <p:spPr>
          <a:xfrm>
            <a:off x="738909" y="1417638"/>
            <a:ext cx="10490827" cy="2011361"/>
          </a:xfrm>
        </p:spPr>
        <p:txBody>
          <a:bodyPr>
            <a:noAutofit/>
          </a:bodyPr>
          <a:lstStyle/>
          <a:p>
            <a:pPr marL="0" indent="0">
              <a:buNone/>
            </a:pPr>
            <a:r>
              <a:rPr lang="fr-BE" sz="2000" u="sng" dirty="0"/>
              <a:t>Objectifs</a:t>
            </a:r>
            <a:r>
              <a:rPr lang="fr-BE" sz="2000" dirty="0"/>
              <a:t> : </a:t>
            </a:r>
          </a:p>
          <a:p>
            <a:pPr>
              <a:buFontTx/>
              <a:buChar char="-"/>
            </a:pPr>
            <a:r>
              <a:rPr lang="fr-BE" sz="2000" dirty="0"/>
              <a:t>Commander des études de faisabilité menées par des BE spécialisés</a:t>
            </a:r>
          </a:p>
          <a:p>
            <a:pPr>
              <a:buFontTx/>
              <a:buChar char="-"/>
            </a:pPr>
            <a:r>
              <a:rPr lang="fr-BE" sz="2000" dirty="0"/>
              <a:t>Mesurer l’intérêt de la méthode dans différentes configurations pour nos OA</a:t>
            </a:r>
          </a:p>
          <a:p>
            <a:pPr>
              <a:buFontTx/>
              <a:buChar char="-"/>
            </a:pPr>
            <a:r>
              <a:rPr lang="fr-BE" sz="2000" dirty="0"/>
              <a:t>Lancer des marchés d’application de la PC dans le cadre de nos chantiers de réhabilitation</a:t>
            </a:r>
          </a:p>
          <a:p>
            <a:pPr>
              <a:buFontTx/>
              <a:buChar char="-"/>
            </a:pPr>
            <a:endParaRPr lang="fr-BE" sz="2000" dirty="0"/>
          </a:p>
          <a:p>
            <a:pPr marL="0" indent="0">
              <a:buNone/>
            </a:pPr>
            <a:endParaRPr lang="fr-BE" sz="2000" dirty="0"/>
          </a:p>
        </p:txBody>
      </p:sp>
      <p:pic>
        <p:nvPicPr>
          <p:cNvPr id="9" name="Picture 2" descr="D:\Users\francois\Documents\raoul\lnt\cefracor\protection_cathodique\centre toulouse\examen_pratique\100_8856.JPG">
            <a:extLst>
              <a:ext uri="{FF2B5EF4-FFF2-40B4-BE49-F238E27FC236}">
                <a16:creationId xmlns:a16="http://schemas.microsoft.com/office/drawing/2014/main" id="{EBB14022-C9D7-408F-A9CA-6A1D13DBA43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6229" y="3466783"/>
            <a:ext cx="2442797" cy="325706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C3AD131E-CD21-4E22-BB28-969D8AD9C3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2032" y="3297287"/>
            <a:ext cx="3384111" cy="1372517"/>
          </a:xfrm>
          <a:prstGeom prst="rect">
            <a:avLst/>
          </a:prstGeom>
        </p:spPr>
      </p:pic>
      <p:pic>
        <p:nvPicPr>
          <p:cNvPr id="12" name="Image 11">
            <a:extLst>
              <a:ext uri="{FF2B5EF4-FFF2-40B4-BE49-F238E27FC236}">
                <a16:creationId xmlns:a16="http://schemas.microsoft.com/office/drawing/2014/main" id="{1D3206F8-BC35-471D-8A35-52D57D0969CD}"/>
              </a:ext>
            </a:extLst>
          </p:cNvPr>
          <p:cNvPicPr>
            <a:picLocks noChangeAspect="1"/>
          </p:cNvPicPr>
          <p:nvPr/>
        </p:nvPicPr>
        <p:blipFill>
          <a:blip r:embed="rId4"/>
          <a:stretch>
            <a:fillRect/>
          </a:stretch>
        </p:blipFill>
        <p:spPr>
          <a:xfrm>
            <a:off x="8790841" y="3758739"/>
            <a:ext cx="3262615" cy="2011361"/>
          </a:xfrm>
          <a:prstGeom prst="rect">
            <a:avLst/>
          </a:prstGeom>
        </p:spPr>
      </p:pic>
      <p:pic>
        <p:nvPicPr>
          <p:cNvPr id="13" name="Image 12">
            <a:extLst>
              <a:ext uri="{FF2B5EF4-FFF2-40B4-BE49-F238E27FC236}">
                <a16:creationId xmlns:a16="http://schemas.microsoft.com/office/drawing/2014/main" id="{EAA7747E-16E0-4EE9-BACA-C088FE558D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87995" y="506725"/>
            <a:ext cx="2268308" cy="1352110"/>
          </a:xfrm>
          <a:prstGeom prst="rect">
            <a:avLst/>
          </a:prstGeom>
          <a:ln>
            <a:noFill/>
          </a:ln>
        </p:spPr>
      </p:pic>
      <p:pic>
        <p:nvPicPr>
          <p:cNvPr id="14" name="Image 13">
            <a:extLst>
              <a:ext uri="{FF2B5EF4-FFF2-40B4-BE49-F238E27FC236}">
                <a16:creationId xmlns:a16="http://schemas.microsoft.com/office/drawing/2014/main" id="{88A36A80-FF67-412D-90A4-FCF28D015D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47288" y="4669804"/>
            <a:ext cx="2330086" cy="1515226"/>
          </a:xfrm>
          <a:prstGeom prst="rect">
            <a:avLst/>
          </a:prstGeom>
        </p:spPr>
      </p:pic>
    </p:spTree>
    <p:extLst>
      <p:ext uri="{BB962C8B-B14F-4D97-AF65-F5344CB8AC3E}">
        <p14:creationId xmlns:p14="http://schemas.microsoft.com/office/powerpoint/2010/main" val="4727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F3F1DA-81FF-4E59-A610-32940A491496}"/>
              </a:ext>
            </a:extLst>
          </p:cNvPr>
          <p:cNvSpPr>
            <a:spLocks noGrp="1"/>
          </p:cNvSpPr>
          <p:nvPr>
            <p:ph type="title"/>
          </p:nvPr>
        </p:nvSpPr>
        <p:spPr/>
        <p:txBody>
          <a:bodyPr/>
          <a:lstStyle/>
          <a:p>
            <a:r>
              <a:rPr lang="fr-BE"/>
              <a:t>1. Gestion des ponts</a:t>
            </a:r>
          </a:p>
        </p:txBody>
      </p:sp>
      <p:sp>
        <p:nvSpPr>
          <p:cNvPr id="3" name="Espace réservé du contenu 2">
            <a:extLst>
              <a:ext uri="{FF2B5EF4-FFF2-40B4-BE49-F238E27FC236}">
                <a16:creationId xmlns:a16="http://schemas.microsoft.com/office/drawing/2014/main" id="{7BC6AC2B-22EC-42A1-9FD6-E1E4782C6D02}"/>
              </a:ext>
            </a:extLst>
          </p:cNvPr>
          <p:cNvSpPr>
            <a:spLocks noGrp="1"/>
          </p:cNvSpPr>
          <p:nvPr>
            <p:ph idx="1"/>
          </p:nvPr>
        </p:nvSpPr>
        <p:spPr>
          <a:xfrm>
            <a:off x="471055" y="1600201"/>
            <a:ext cx="11517745" cy="4303799"/>
          </a:xfrm>
        </p:spPr>
        <p:txBody>
          <a:bodyPr vert="horz" lIns="91440" tIns="45720" rIns="91440" bIns="45720" rtlCol="0" anchor="t">
            <a:normAutofit fontScale="92500" lnSpcReduction="20000"/>
          </a:bodyPr>
          <a:lstStyle/>
          <a:p>
            <a:pPr marL="989965" lvl="1" indent="-380365"/>
            <a:r>
              <a:rPr lang="fr-BE" sz="2650"/>
              <a:t>C.W.G.O.A. (Commission Wallonne de Gestion des Ouvrages d’Art)</a:t>
            </a:r>
            <a:endParaRPr lang="en-US" sz="2650"/>
          </a:p>
          <a:p>
            <a:pPr marL="989965" lvl="1" indent="-380365"/>
            <a:endParaRPr lang="fr-BE"/>
          </a:p>
          <a:p>
            <a:pPr marL="989965" lvl="1" indent="-380365"/>
            <a:r>
              <a:rPr lang="fr-BE" sz="2650"/>
              <a:t>G.T.G.R. (Groupe de Travail de Gestion des Réparations)</a:t>
            </a:r>
          </a:p>
          <a:p>
            <a:pPr marL="989965" lvl="1" indent="-380365"/>
            <a:endParaRPr lang="fr-BE"/>
          </a:p>
          <a:p>
            <a:pPr marL="989965" lvl="1" indent="-380365"/>
            <a:r>
              <a:rPr lang="fr-BE" sz="2650"/>
              <a:t>B.D.O.A. (Base de Données des Ouvrages d’art)</a:t>
            </a:r>
          </a:p>
          <a:p>
            <a:pPr marL="989965" lvl="1" indent="-380365"/>
            <a:endParaRPr lang="fr-BE"/>
          </a:p>
          <a:p>
            <a:pPr marL="989965" lvl="1" indent="-380365"/>
            <a:r>
              <a:rPr lang="fr-BE" sz="2650" b="1">
                <a:solidFill>
                  <a:schemeClr val="accent6">
                    <a:lumMod val="75000"/>
                  </a:schemeClr>
                </a:solidFill>
              </a:rPr>
              <a:t>Outils d’inspection A : Bridge Boy – Drone</a:t>
            </a:r>
          </a:p>
          <a:p>
            <a:pPr marL="989965" lvl="1" indent="-380365"/>
            <a:endParaRPr lang="fr-BE"/>
          </a:p>
          <a:p>
            <a:pPr marL="989965" lvl="1" indent="-380365"/>
            <a:r>
              <a:rPr lang="fr-BE" sz="2650"/>
              <a:t>Gestion des ponts communaux : Projet B.D.O.A. Communes</a:t>
            </a:r>
          </a:p>
          <a:p>
            <a:pPr marL="989965" lvl="1" indent="-380365"/>
            <a:endParaRPr lang="fr-BE"/>
          </a:p>
          <a:p>
            <a:pPr marL="989965" lvl="1" indent="-380365"/>
            <a:r>
              <a:rPr lang="fr-BE" sz="2650"/>
              <a:t>Projet « Audit de Gestion »</a:t>
            </a:r>
          </a:p>
        </p:txBody>
      </p:sp>
    </p:spTree>
    <p:extLst>
      <p:ext uri="{BB962C8B-B14F-4D97-AF65-F5344CB8AC3E}">
        <p14:creationId xmlns:p14="http://schemas.microsoft.com/office/powerpoint/2010/main" val="8473902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149531-95CB-49C8-9BA2-036750900D96}"/>
              </a:ext>
            </a:extLst>
          </p:cNvPr>
          <p:cNvSpPr>
            <a:spLocks noGrp="1"/>
          </p:cNvSpPr>
          <p:nvPr>
            <p:ph type="title"/>
          </p:nvPr>
        </p:nvSpPr>
        <p:spPr/>
        <p:txBody>
          <a:bodyPr/>
          <a:lstStyle/>
          <a:p>
            <a:r>
              <a:rPr lang="fr-BE" dirty="0"/>
              <a:t>IA RECONNAISSANCE DES DEFAUTS</a:t>
            </a:r>
          </a:p>
        </p:txBody>
      </p:sp>
      <p:pic>
        <p:nvPicPr>
          <p:cNvPr id="5" name="Image 4">
            <a:extLst>
              <a:ext uri="{FF2B5EF4-FFF2-40B4-BE49-F238E27FC236}">
                <a16:creationId xmlns:a16="http://schemas.microsoft.com/office/drawing/2014/main" id="{83B0B730-10EA-46E8-8985-0274A301EBD9}"/>
              </a:ext>
            </a:extLst>
          </p:cNvPr>
          <p:cNvPicPr>
            <a:picLocks noChangeAspect="1"/>
          </p:cNvPicPr>
          <p:nvPr/>
        </p:nvPicPr>
        <p:blipFill>
          <a:blip r:embed="rId2"/>
          <a:stretch>
            <a:fillRect/>
          </a:stretch>
        </p:blipFill>
        <p:spPr>
          <a:xfrm>
            <a:off x="656474" y="1380113"/>
            <a:ext cx="11042337" cy="4511431"/>
          </a:xfrm>
          <a:prstGeom prst="rect">
            <a:avLst/>
          </a:prstGeom>
        </p:spPr>
      </p:pic>
    </p:spTree>
    <p:extLst>
      <p:ext uri="{BB962C8B-B14F-4D97-AF65-F5344CB8AC3E}">
        <p14:creationId xmlns:p14="http://schemas.microsoft.com/office/powerpoint/2010/main" val="39255598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6BC823E-05FC-4C9B-B1F4-7EC022DA51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82" y="0"/>
            <a:ext cx="12069635" cy="6858000"/>
          </a:xfrm>
          <a:prstGeom prst="rect">
            <a:avLst/>
          </a:prstGeom>
        </p:spPr>
      </p:pic>
    </p:spTree>
    <p:extLst>
      <p:ext uri="{BB962C8B-B14F-4D97-AF65-F5344CB8AC3E}">
        <p14:creationId xmlns:p14="http://schemas.microsoft.com/office/powerpoint/2010/main" val="31863366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149531-95CB-49C8-9BA2-036750900D96}"/>
              </a:ext>
            </a:extLst>
          </p:cNvPr>
          <p:cNvSpPr>
            <a:spLocks noGrp="1"/>
          </p:cNvSpPr>
          <p:nvPr>
            <p:ph type="title"/>
          </p:nvPr>
        </p:nvSpPr>
        <p:spPr/>
        <p:txBody>
          <a:bodyPr/>
          <a:lstStyle/>
          <a:p>
            <a:r>
              <a:rPr lang="fr-BE" dirty="0"/>
              <a:t>IA RECONNAISSANCE DES DEFAUTS</a:t>
            </a:r>
          </a:p>
        </p:txBody>
      </p:sp>
      <p:sp>
        <p:nvSpPr>
          <p:cNvPr id="5" name="Espace réservé du contenu 4">
            <a:extLst>
              <a:ext uri="{FF2B5EF4-FFF2-40B4-BE49-F238E27FC236}">
                <a16:creationId xmlns:a16="http://schemas.microsoft.com/office/drawing/2014/main" id="{6B4AC353-7867-445E-9B74-C23969A797CF}"/>
              </a:ext>
            </a:extLst>
          </p:cNvPr>
          <p:cNvSpPr>
            <a:spLocks noGrp="1"/>
          </p:cNvSpPr>
          <p:nvPr>
            <p:ph idx="1"/>
          </p:nvPr>
        </p:nvSpPr>
        <p:spPr>
          <a:xfrm>
            <a:off x="738909" y="1184989"/>
            <a:ext cx="10919433" cy="4719012"/>
          </a:xfrm>
        </p:spPr>
        <p:txBody>
          <a:bodyPr/>
          <a:lstStyle/>
          <a:p>
            <a:pPr marL="0" indent="0">
              <a:buNone/>
            </a:pPr>
            <a:r>
              <a:rPr lang="fr-BE" sz="1800" b="1" i="1" dirty="0"/>
              <a:t>Permet la reconnaissance automatique de tout type de défaut</a:t>
            </a:r>
          </a:p>
        </p:txBody>
      </p:sp>
      <p:pic>
        <p:nvPicPr>
          <p:cNvPr id="6" name="Image 5">
            <a:extLst>
              <a:ext uri="{FF2B5EF4-FFF2-40B4-BE49-F238E27FC236}">
                <a16:creationId xmlns:a16="http://schemas.microsoft.com/office/drawing/2014/main" id="{F956D5E4-A118-435B-A49D-B7714CF12A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004" y="1741413"/>
            <a:ext cx="11906655" cy="5072938"/>
          </a:xfrm>
          <a:prstGeom prst="rect">
            <a:avLst/>
          </a:prstGeom>
        </p:spPr>
      </p:pic>
    </p:spTree>
    <p:extLst>
      <p:ext uri="{BB962C8B-B14F-4D97-AF65-F5344CB8AC3E}">
        <p14:creationId xmlns:p14="http://schemas.microsoft.com/office/powerpoint/2010/main" val="27767007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4F5C0F-CE71-42DD-8EF6-FDA5041EFB7B}"/>
              </a:ext>
            </a:extLst>
          </p:cNvPr>
          <p:cNvSpPr>
            <a:spLocks noGrp="1"/>
          </p:cNvSpPr>
          <p:nvPr>
            <p:ph type="title"/>
          </p:nvPr>
        </p:nvSpPr>
        <p:spPr>
          <a:xfrm>
            <a:off x="0" y="0"/>
            <a:ext cx="12192000" cy="6858000"/>
          </a:xfrm>
        </p:spPr>
        <p:style>
          <a:lnRef idx="2">
            <a:schemeClr val="dk1">
              <a:shade val="50000"/>
            </a:schemeClr>
          </a:lnRef>
          <a:fillRef idx="1">
            <a:schemeClr val="dk1"/>
          </a:fillRef>
          <a:effectRef idx="0">
            <a:schemeClr val="dk1"/>
          </a:effectRef>
          <a:fontRef idx="minor">
            <a:schemeClr val="lt1"/>
          </a:fontRef>
        </p:style>
        <p:txBody>
          <a:bodyPr>
            <a:noAutofit/>
          </a:bodyPr>
          <a:lstStyle/>
          <a:p>
            <a:pPr algn="ctr"/>
            <a:r>
              <a:rPr lang="fr-BE" sz="8000" i="1" dirty="0"/>
              <a:t>Qui fait quoi ?</a:t>
            </a:r>
            <a:br>
              <a:rPr lang="fr-BE" sz="8000" i="1" dirty="0"/>
            </a:br>
            <a:br>
              <a:rPr lang="fr-BE" sz="8000" i="1" dirty="0"/>
            </a:br>
            <a:br>
              <a:rPr lang="fr-BE" sz="8000" i="1" dirty="0"/>
            </a:br>
            <a:endParaRPr lang="fr-BE" sz="8000" i="1" dirty="0"/>
          </a:p>
        </p:txBody>
      </p:sp>
      <p:pic>
        <p:nvPicPr>
          <p:cNvPr id="1026" name="Picture 2" descr="Jeu Qui-est-ce - AnimA">
            <a:extLst>
              <a:ext uri="{FF2B5EF4-FFF2-40B4-BE49-F238E27FC236}">
                <a16:creationId xmlns:a16="http://schemas.microsoft.com/office/drawing/2014/main" id="{B2941954-BF01-4A9B-9776-7512E9FC1A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86810" y="2290354"/>
            <a:ext cx="6618379" cy="441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04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542B6695-6A40-482B-9961-7FDBAAF08E5C}"/>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2368740" y="-2962"/>
            <a:ext cx="9814560" cy="6860962"/>
          </a:xfrm>
        </p:spPr>
      </p:pic>
      <p:pic>
        <p:nvPicPr>
          <p:cNvPr id="8" name="Image 7" descr="Une image contenant personne, mur, homme, intérieur&#10;&#10;Description générée automatiquement">
            <a:extLst>
              <a:ext uri="{FF2B5EF4-FFF2-40B4-BE49-F238E27FC236}">
                <a16:creationId xmlns:a16="http://schemas.microsoft.com/office/drawing/2014/main" id="{EB2161DF-4E30-47C5-96F6-DA350FB4D86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t="-8504"/>
          <a:stretch/>
        </p:blipFill>
        <p:spPr>
          <a:xfrm>
            <a:off x="7646125" y="2542903"/>
            <a:ext cx="870858" cy="1158239"/>
          </a:xfrm>
          <a:prstGeom prst="ellipse">
            <a:avLst/>
          </a:prstGeom>
          <a:ln>
            <a:noFill/>
          </a:ln>
          <a:effectLst>
            <a:softEdge rad="112500"/>
          </a:effectLst>
        </p:spPr>
      </p:pic>
      <p:pic>
        <p:nvPicPr>
          <p:cNvPr id="10" name="Image 9" descr="Une image contenant personne, mur, homme, intérieur&#10;&#10;Description générée automatiquement">
            <a:extLst>
              <a:ext uri="{FF2B5EF4-FFF2-40B4-BE49-F238E27FC236}">
                <a16:creationId xmlns:a16="http://schemas.microsoft.com/office/drawing/2014/main" id="{D911BFC2-B598-49B1-95D8-B5C1838A2B43}"/>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50000"/>
                    </a14:imgEffect>
                    <a14:imgEffect>
                      <a14:colorTemperature colorTemp="59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9957941" y="2234585"/>
            <a:ext cx="870859" cy="901108"/>
          </a:xfrm>
          <a:prstGeom prst="ellipse">
            <a:avLst/>
          </a:prstGeom>
          <a:ln>
            <a:noFill/>
          </a:ln>
          <a:effectLst>
            <a:softEdge rad="12700"/>
          </a:effectLst>
        </p:spPr>
      </p:pic>
    </p:spTree>
    <p:extLst>
      <p:ext uri="{BB962C8B-B14F-4D97-AF65-F5344CB8AC3E}">
        <p14:creationId xmlns:p14="http://schemas.microsoft.com/office/powerpoint/2010/main" val="14103099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785CCD-02A4-4E7D-BB8F-B082941480A3}"/>
              </a:ext>
            </a:extLst>
          </p:cNvPr>
          <p:cNvSpPr>
            <a:spLocks noGrp="1"/>
          </p:cNvSpPr>
          <p:nvPr>
            <p:ph type="title"/>
          </p:nvPr>
        </p:nvSpPr>
        <p:spPr/>
        <p:txBody>
          <a:bodyPr/>
          <a:lstStyle/>
          <a:p>
            <a:r>
              <a:rPr lang="fr-BE" sz="3700" dirty="0"/>
              <a:t>Han XIAO</a:t>
            </a:r>
            <a:endParaRPr lang="fr-BE" dirty="0"/>
          </a:p>
        </p:txBody>
      </p:sp>
      <p:pic>
        <p:nvPicPr>
          <p:cNvPr id="4" name="Picture 4">
            <a:extLst>
              <a:ext uri="{FF2B5EF4-FFF2-40B4-BE49-F238E27FC236}">
                <a16:creationId xmlns:a16="http://schemas.microsoft.com/office/drawing/2014/main" id="{C2350D3F-A0F6-2413-F355-5130570AEFA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05648" y="1378580"/>
            <a:ext cx="1696398" cy="2168030"/>
          </a:xfrm>
        </p:spPr>
      </p:pic>
      <p:sp>
        <p:nvSpPr>
          <p:cNvPr id="6" name="TextBox 5">
            <a:extLst>
              <a:ext uri="{FF2B5EF4-FFF2-40B4-BE49-F238E27FC236}">
                <a16:creationId xmlns:a16="http://schemas.microsoft.com/office/drawing/2014/main" id="{6E8631AB-E7FA-5B40-E46C-D2C2588B5D0D}"/>
              </a:ext>
            </a:extLst>
          </p:cNvPr>
          <p:cNvSpPr txBox="1"/>
          <p:nvPr/>
        </p:nvSpPr>
        <p:spPr>
          <a:xfrm>
            <a:off x="2581835" y="1279071"/>
            <a:ext cx="4500283"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BE" b="1" u="sng" dirty="0">
                <a:cs typeface="Calibri"/>
              </a:rPr>
              <a:t>Missions:</a:t>
            </a:r>
          </a:p>
          <a:p>
            <a:pPr marL="285750" indent="-285750">
              <a:buFont typeface="Arial"/>
              <a:buChar char="•"/>
            </a:pPr>
            <a:r>
              <a:rPr lang="fr-BE" dirty="0">
                <a:cs typeface="Calibri"/>
              </a:rPr>
              <a:t>Inspections B </a:t>
            </a:r>
          </a:p>
          <a:p>
            <a:endParaRPr lang="fr-BE" dirty="0">
              <a:cs typeface="Calibri"/>
            </a:endParaRPr>
          </a:p>
          <a:p>
            <a:endParaRPr lang="fr-BE" dirty="0">
              <a:cs typeface="Calibri"/>
            </a:endParaRPr>
          </a:p>
          <a:p>
            <a:endParaRPr lang="fr-BE" dirty="0">
              <a:cs typeface="Calibri"/>
            </a:endParaRPr>
          </a:p>
          <a:p>
            <a:endParaRPr lang="fr-BE" dirty="0">
              <a:cs typeface="Calibri"/>
            </a:endParaRPr>
          </a:p>
          <a:p>
            <a:endParaRPr lang="fr-BE" dirty="0">
              <a:cs typeface="Calibri"/>
            </a:endParaRPr>
          </a:p>
          <a:p>
            <a:pPr marL="285750" indent="-285750">
              <a:buFont typeface="Arial"/>
              <a:buChar char="•"/>
            </a:pPr>
            <a:r>
              <a:rPr lang="fr-BE" dirty="0">
                <a:cs typeface="Calibri"/>
              </a:rPr>
              <a:t>Prise de mesures et post-traitement 3D (scanner 3D et photogrammétrie)</a:t>
            </a:r>
          </a:p>
          <a:p>
            <a:pPr marL="285750" indent="-285750">
              <a:buFont typeface="Arial"/>
              <a:buChar char="•"/>
            </a:pPr>
            <a:endParaRPr lang="fr-BE" dirty="0">
              <a:cs typeface="Calibri"/>
            </a:endParaRPr>
          </a:p>
          <a:p>
            <a:pPr marL="285750" indent="-285750">
              <a:buFont typeface="Arial"/>
              <a:buChar char="•"/>
            </a:pPr>
            <a:endParaRPr lang="fr-BE" dirty="0">
              <a:cs typeface="Calibri"/>
            </a:endParaRPr>
          </a:p>
          <a:p>
            <a:pPr marL="285750" indent="-285750">
              <a:buFont typeface="Arial"/>
              <a:buChar char="•"/>
            </a:pPr>
            <a:endParaRPr lang="fr-BE" dirty="0">
              <a:cs typeface="Calibri"/>
            </a:endParaRPr>
          </a:p>
          <a:p>
            <a:pPr marL="285750" indent="-285750">
              <a:buFont typeface="Arial"/>
              <a:buChar char="•"/>
            </a:pPr>
            <a:endParaRPr lang="fr-BE" dirty="0">
              <a:cs typeface="Calibri"/>
            </a:endParaRPr>
          </a:p>
          <a:p>
            <a:pPr marL="285750" indent="-285750">
              <a:buFont typeface="Arial"/>
              <a:buChar char="•"/>
            </a:pPr>
            <a:endParaRPr lang="fr-BE" dirty="0">
              <a:cs typeface="Calibri"/>
            </a:endParaRPr>
          </a:p>
          <a:p>
            <a:pPr marL="285750" indent="-285750">
              <a:buFont typeface="Arial"/>
              <a:buChar char="•"/>
            </a:pPr>
            <a:r>
              <a:rPr lang="fr-BE" dirty="0">
                <a:cs typeface="Calibri"/>
              </a:rPr>
              <a:t>Mesures du mapping potentiométrique</a:t>
            </a:r>
          </a:p>
          <a:p>
            <a:pPr marL="285750" indent="-285750">
              <a:buFont typeface="Arial"/>
              <a:buChar char="•"/>
            </a:pPr>
            <a:endParaRPr lang="fr-BE" dirty="0">
              <a:cs typeface="Calibri"/>
            </a:endParaRPr>
          </a:p>
          <a:p>
            <a:pPr marL="285750" indent="-285750">
              <a:buFont typeface="Arial"/>
              <a:buChar char="•"/>
            </a:pPr>
            <a:endParaRPr lang="en-US" dirty="0">
              <a:cs typeface="Calibri"/>
            </a:endParaRPr>
          </a:p>
        </p:txBody>
      </p:sp>
      <p:pic>
        <p:nvPicPr>
          <p:cNvPr id="7" name="Picture 7">
            <a:extLst>
              <a:ext uri="{FF2B5EF4-FFF2-40B4-BE49-F238E27FC236}">
                <a16:creationId xmlns:a16="http://schemas.microsoft.com/office/drawing/2014/main" id="{3F20F2DE-E343-51B8-2B7F-721E833FE4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7775" y="814811"/>
            <a:ext cx="2634343" cy="1956134"/>
          </a:xfrm>
          <a:prstGeom prst="rect">
            <a:avLst/>
          </a:prstGeom>
        </p:spPr>
      </p:pic>
      <p:pic>
        <p:nvPicPr>
          <p:cNvPr id="8" name="Picture 9">
            <a:extLst>
              <a:ext uri="{FF2B5EF4-FFF2-40B4-BE49-F238E27FC236}">
                <a16:creationId xmlns:a16="http://schemas.microsoft.com/office/drawing/2014/main" id="{96D5373B-E88D-98DA-4FA1-EA0E64FAF3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8342" y="2873874"/>
            <a:ext cx="3623128" cy="1597199"/>
          </a:xfrm>
          <a:prstGeom prst="rect">
            <a:avLst/>
          </a:prstGeom>
        </p:spPr>
      </p:pic>
      <p:pic>
        <p:nvPicPr>
          <p:cNvPr id="10" name="Picture 10">
            <a:extLst>
              <a:ext uri="{FF2B5EF4-FFF2-40B4-BE49-F238E27FC236}">
                <a16:creationId xmlns:a16="http://schemas.microsoft.com/office/drawing/2014/main" id="{B1D46541-292C-0831-31C0-5EAEB62B31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8887" y="4665430"/>
            <a:ext cx="3731985" cy="1414955"/>
          </a:xfrm>
          <a:prstGeom prst="rect">
            <a:avLst/>
          </a:prstGeom>
        </p:spPr>
      </p:pic>
    </p:spTree>
    <p:extLst>
      <p:ext uri="{BB962C8B-B14F-4D97-AF65-F5344CB8AC3E}">
        <p14:creationId xmlns:p14="http://schemas.microsoft.com/office/powerpoint/2010/main" val="18916766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1F031B-9EC7-44A2-A8E1-16411B2F66BA}"/>
              </a:ext>
            </a:extLst>
          </p:cNvPr>
          <p:cNvSpPr>
            <a:spLocks noGrp="1"/>
          </p:cNvSpPr>
          <p:nvPr>
            <p:ph type="title"/>
          </p:nvPr>
        </p:nvSpPr>
        <p:spPr>
          <a:xfrm>
            <a:off x="4328160" y="274639"/>
            <a:ext cx="6901576" cy="1143000"/>
          </a:xfrm>
        </p:spPr>
        <p:txBody>
          <a:bodyPr/>
          <a:lstStyle/>
          <a:p>
            <a:r>
              <a:rPr lang="fr-BE"/>
              <a:t>Aurélie Di </a:t>
            </a:r>
            <a:r>
              <a:rPr lang="fr-BE" err="1"/>
              <a:t>Luzzio</a:t>
            </a:r>
            <a:endParaRPr lang="fr-BE"/>
          </a:p>
        </p:txBody>
      </p:sp>
      <p:sp>
        <p:nvSpPr>
          <p:cNvPr id="3" name="Espace réservé du contenu 2">
            <a:extLst>
              <a:ext uri="{FF2B5EF4-FFF2-40B4-BE49-F238E27FC236}">
                <a16:creationId xmlns:a16="http://schemas.microsoft.com/office/drawing/2014/main" id="{EFD80710-8DE4-442C-A590-429ACFD18DAD}"/>
              </a:ext>
            </a:extLst>
          </p:cNvPr>
          <p:cNvSpPr>
            <a:spLocks noGrp="1"/>
          </p:cNvSpPr>
          <p:nvPr>
            <p:ph idx="1"/>
          </p:nvPr>
        </p:nvSpPr>
        <p:spPr>
          <a:xfrm>
            <a:off x="3500846" y="1600201"/>
            <a:ext cx="8482508" cy="4585995"/>
          </a:xfrm>
        </p:spPr>
        <p:txBody>
          <a:bodyPr>
            <a:normAutofit fontScale="70000" lnSpcReduction="20000"/>
          </a:bodyPr>
          <a:lstStyle/>
          <a:p>
            <a:pPr marL="0" indent="0">
              <a:buNone/>
            </a:pPr>
            <a:r>
              <a:rPr lang="fr-BE" sz="3200" b="0" u="sng">
                <a:solidFill>
                  <a:schemeClr val="tx1"/>
                </a:solidFill>
                <a:latin typeface="Abadi" panose="020B0604020202020204" pitchFamily="34" charset="0"/>
              </a:rPr>
              <a:t>Formation</a:t>
            </a:r>
            <a:r>
              <a:rPr lang="fr-BE" sz="3200" b="0">
                <a:solidFill>
                  <a:schemeClr val="tx1"/>
                </a:solidFill>
                <a:latin typeface="Abadi" panose="020B0604020202020204" pitchFamily="34" charset="0"/>
              </a:rPr>
              <a:t> : master en Sciences Economiques orienté gestion de projet</a:t>
            </a:r>
            <a:br>
              <a:rPr lang="fr-BE" sz="3200" b="0">
                <a:solidFill>
                  <a:schemeClr val="tx1"/>
                </a:solidFill>
                <a:latin typeface="Abadi" panose="020B0604020202020204" pitchFamily="34" charset="0"/>
              </a:rPr>
            </a:br>
            <a:br>
              <a:rPr lang="fr-BE" sz="3200" b="0">
                <a:solidFill>
                  <a:schemeClr val="tx1"/>
                </a:solidFill>
                <a:latin typeface="Abadi" panose="020B0604020202020204" pitchFamily="34" charset="0"/>
              </a:rPr>
            </a:br>
            <a:br>
              <a:rPr lang="fr-BE" sz="3200" b="0">
                <a:solidFill>
                  <a:schemeClr val="tx1"/>
                </a:solidFill>
                <a:latin typeface="Abadi" panose="020B0604020202020204" pitchFamily="34" charset="0"/>
              </a:rPr>
            </a:br>
            <a:r>
              <a:rPr lang="fr-BE" sz="3200" b="0" u="sng">
                <a:solidFill>
                  <a:schemeClr val="tx1"/>
                </a:solidFill>
                <a:latin typeface="Abadi" panose="020B0604020202020204" pitchFamily="34" charset="0"/>
              </a:rPr>
              <a:t>Missions</a:t>
            </a:r>
            <a:r>
              <a:rPr lang="fr-BE" sz="3200" b="0">
                <a:solidFill>
                  <a:schemeClr val="tx1"/>
                </a:solidFill>
                <a:latin typeface="Abadi" panose="020B0604020202020204" pitchFamily="34" charset="0"/>
              </a:rPr>
              <a:t> :</a:t>
            </a:r>
          </a:p>
          <a:p>
            <a:pPr marL="0" indent="0">
              <a:buNone/>
            </a:pPr>
            <a:endParaRPr lang="fr-BE" sz="3200" b="0">
              <a:solidFill>
                <a:schemeClr val="tx1"/>
              </a:solidFill>
              <a:latin typeface="Abadi" panose="020B0604020202020204" pitchFamily="34" charset="0"/>
            </a:endParaRPr>
          </a:p>
          <a:p>
            <a:r>
              <a:rPr lang="fr-BE" sz="3200" b="0">
                <a:solidFill>
                  <a:schemeClr val="tx1"/>
                </a:solidFill>
                <a:latin typeface="Abadi" panose="020B0604020202020204" pitchFamily="34" charset="0"/>
              </a:rPr>
              <a:t>Gestion du projet « Cadastre et inspection des ponts communaux »</a:t>
            </a:r>
          </a:p>
          <a:p>
            <a:endParaRPr lang="fr-BE" sz="3200" b="0">
              <a:solidFill>
                <a:schemeClr val="tx1"/>
              </a:solidFill>
              <a:latin typeface="Abadi" panose="020B0604020202020204" pitchFamily="34" charset="0"/>
            </a:endParaRPr>
          </a:p>
          <a:p>
            <a:r>
              <a:rPr lang="fr-BE">
                <a:latin typeface="Abadi" panose="020B0604020202020204" pitchFamily="34" charset="0"/>
              </a:rPr>
              <a:t>G</a:t>
            </a:r>
            <a:r>
              <a:rPr lang="fr-BE" sz="3200" b="0">
                <a:solidFill>
                  <a:schemeClr val="tx1"/>
                </a:solidFill>
                <a:latin typeface="Abadi" panose="020B0604020202020204" pitchFamily="34" charset="0"/>
              </a:rPr>
              <a:t>estion du projet « Formations techniques relatives aux ponts »</a:t>
            </a:r>
          </a:p>
          <a:p>
            <a:endParaRPr lang="fr-BE" sz="3200" b="0">
              <a:solidFill>
                <a:schemeClr val="tx1"/>
              </a:solidFill>
              <a:latin typeface="Abadi" panose="020B0604020202020204" pitchFamily="34" charset="0"/>
            </a:endParaRPr>
          </a:p>
          <a:p>
            <a:r>
              <a:rPr lang="fr-BE" sz="3200" b="0">
                <a:solidFill>
                  <a:schemeClr val="tx1"/>
                </a:solidFill>
                <a:latin typeface="Abadi" panose="020B0604020202020204" pitchFamily="34" charset="0"/>
              </a:rPr>
              <a:t>Mise en place de statistiques et d</a:t>
            </a:r>
            <a:r>
              <a:rPr lang="fr-BE">
                <a:latin typeface="Abadi" panose="020B0604020202020204" pitchFamily="34" charset="0"/>
              </a:rPr>
              <a:t>’indicateurs de suivi de l’état d</a:t>
            </a:r>
            <a:r>
              <a:rPr lang="fr-BE" sz="3200" b="0">
                <a:solidFill>
                  <a:schemeClr val="tx1"/>
                </a:solidFill>
                <a:latin typeface="Abadi" panose="020B0604020202020204" pitchFamily="34" charset="0"/>
              </a:rPr>
              <a:t>u patrimoine des ponts </a:t>
            </a:r>
            <a:br>
              <a:rPr lang="fr-BE" sz="3200" b="0">
                <a:solidFill>
                  <a:schemeClr val="tx1"/>
                </a:solidFill>
                <a:latin typeface="Abadi" panose="020B0604020202020204" pitchFamily="34" charset="0"/>
              </a:rPr>
            </a:br>
            <a:br>
              <a:rPr lang="fr-BE" sz="3200" b="0">
                <a:solidFill>
                  <a:schemeClr val="tx1"/>
                </a:solidFill>
                <a:latin typeface="Abadi" panose="020B0604020202020204" pitchFamily="34" charset="0"/>
              </a:rPr>
            </a:br>
            <a:r>
              <a:rPr lang="fr-BE" sz="3200" b="0" u="sng">
                <a:solidFill>
                  <a:schemeClr val="tx1"/>
                </a:solidFill>
                <a:latin typeface="Abadi" panose="020B0604020202020204" pitchFamily="34" charset="0"/>
              </a:rPr>
              <a:t>N° de </a:t>
            </a:r>
            <a:r>
              <a:rPr lang="fr-BE" sz="3200" b="0" u="sng" err="1">
                <a:solidFill>
                  <a:schemeClr val="tx1"/>
                </a:solidFill>
                <a:latin typeface="Abadi" panose="020B0604020202020204" pitchFamily="34" charset="0"/>
              </a:rPr>
              <a:t>gsm</a:t>
            </a:r>
            <a:r>
              <a:rPr lang="fr-BE" sz="3200" b="0">
                <a:solidFill>
                  <a:schemeClr val="tx1"/>
                </a:solidFill>
                <a:latin typeface="Abadi" panose="020B0604020202020204" pitchFamily="34" charset="0"/>
              </a:rPr>
              <a:t> : </a:t>
            </a:r>
            <a:r>
              <a:rPr lang="fr-BE" sz="3200" b="0">
                <a:solidFill>
                  <a:schemeClr val="tx1"/>
                </a:solidFill>
                <a:latin typeface="Abadi" panose="020B0604020104020204" pitchFamily="34" charset="0"/>
              </a:rPr>
              <a:t>0471/38.65.69.</a:t>
            </a:r>
            <a:endParaRPr lang="fr-BE"/>
          </a:p>
        </p:txBody>
      </p:sp>
      <p:pic>
        <p:nvPicPr>
          <p:cNvPr id="5" name="Image 4">
            <a:extLst>
              <a:ext uri="{FF2B5EF4-FFF2-40B4-BE49-F238E27FC236}">
                <a16:creationId xmlns:a16="http://schemas.microsoft.com/office/drawing/2014/main" id="{53C56F0D-A2B0-403B-A9DC-7E3825FA2DB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08647" y="274639"/>
            <a:ext cx="2175966" cy="2685234"/>
          </a:xfrm>
          <a:prstGeom prst="rect">
            <a:avLst/>
          </a:prstGeom>
        </p:spPr>
      </p:pic>
    </p:spTree>
    <p:extLst>
      <p:ext uri="{BB962C8B-B14F-4D97-AF65-F5344CB8AC3E}">
        <p14:creationId xmlns:p14="http://schemas.microsoft.com/office/powerpoint/2010/main" val="40620919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A5338F8-548B-DE60-FADE-3B42A3D28E75}"/>
              </a:ext>
            </a:extLst>
          </p:cNvPr>
          <p:cNvSpPr>
            <a:spLocks noGrp="1"/>
          </p:cNvSpPr>
          <p:nvPr>
            <p:ph type="title"/>
          </p:nvPr>
        </p:nvSpPr>
        <p:spPr>
          <a:xfrm>
            <a:off x="4256635" y="1047078"/>
            <a:ext cx="6607759" cy="1143000"/>
          </a:xfrm>
        </p:spPr>
        <p:txBody>
          <a:bodyPr/>
          <a:lstStyle/>
          <a:p>
            <a:r>
              <a:rPr lang="fr-FR" sz="3700"/>
              <a:t>Contrôleur des travaux</a:t>
            </a:r>
            <a:endParaRPr lang="en-US"/>
          </a:p>
        </p:txBody>
      </p:sp>
      <p:pic>
        <p:nvPicPr>
          <p:cNvPr id="4" name="Picture 4">
            <a:extLst>
              <a:ext uri="{FF2B5EF4-FFF2-40B4-BE49-F238E27FC236}">
                <a16:creationId xmlns:a16="http://schemas.microsoft.com/office/drawing/2014/main" id="{A2B7EBA9-87ED-017F-0F6A-C55B1B6EAAAB}"/>
              </a:ext>
            </a:extLst>
          </p:cNvPr>
          <p:cNvPicPr>
            <a:picLocks noGrp="1" noChangeAspect="1"/>
          </p:cNvPicPr>
          <p:nvPr>
            <p:ph sz="half" idx="1"/>
          </p:nvPr>
        </p:nvPicPr>
        <p:blipFill>
          <a:blip r:embed="rId2"/>
          <a:stretch>
            <a:fillRect/>
          </a:stretch>
        </p:blipFill>
        <p:spPr>
          <a:xfrm>
            <a:off x="383414" y="1388041"/>
            <a:ext cx="3394075" cy="3394075"/>
          </a:xfrm>
          <a:noFill/>
        </p:spPr>
      </p:pic>
      <p:sp>
        <p:nvSpPr>
          <p:cNvPr id="11" name="Content Placeholder 3">
            <a:extLst>
              <a:ext uri="{FF2B5EF4-FFF2-40B4-BE49-F238E27FC236}">
                <a16:creationId xmlns:a16="http://schemas.microsoft.com/office/drawing/2014/main" id="{014B6018-A971-7377-11A1-E9C95A13C6F6}"/>
              </a:ext>
            </a:extLst>
          </p:cNvPr>
          <p:cNvSpPr>
            <a:spLocks noGrp="1"/>
          </p:cNvSpPr>
          <p:nvPr>
            <p:ph sz="half" idx="2"/>
          </p:nvPr>
        </p:nvSpPr>
        <p:spPr>
          <a:xfrm>
            <a:off x="4558778" y="1784698"/>
            <a:ext cx="7140683" cy="4030815"/>
          </a:xfrm>
        </p:spPr>
        <p:txBody>
          <a:bodyPr vert="horz" lIns="91440" tIns="45720" rIns="91440" bIns="45720" rtlCol="0" anchor="t">
            <a:normAutofit/>
          </a:bodyPr>
          <a:lstStyle/>
          <a:p>
            <a:pPr marL="456565" indent="-456565"/>
            <a:endParaRPr lang="fr-FR" b="1" dirty="0"/>
          </a:p>
          <a:p>
            <a:pPr marL="342900" indent="-342900">
              <a:lnSpc>
                <a:spcPct val="90000"/>
              </a:lnSpc>
              <a:spcBef>
                <a:spcPts val="1000"/>
              </a:spcBef>
              <a:buFont typeface="Wingdings,Sans-Serif"/>
              <a:buChar char="§"/>
            </a:pPr>
            <a:r>
              <a:rPr lang="fr-FR" sz="2400" dirty="0"/>
              <a:t>Formateur inspecteur pont (SPW, Communes)</a:t>
            </a:r>
          </a:p>
          <a:p>
            <a:pPr marL="342900" indent="-342900">
              <a:lnSpc>
                <a:spcPct val="90000"/>
              </a:lnSpc>
              <a:spcBef>
                <a:spcPts val="1000"/>
              </a:spcBef>
              <a:buFont typeface="Wingdings,Sans-Serif"/>
              <a:buChar char="§"/>
            </a:pPr>
            <a:r>
              <a:rPr lang="fr-FR" sz="2400" dirty="0"/>
              <a:t>Contrôle général des ouvrages d'art (SPW, Communes)</a:t>
            </a:r>
            <a:endParaRPr lang="en-US" sz="2400" dirty="0"/>
          </a:p>
          <a:p>
            <a:pPr marL="342900" indent="-342900">
              <a:lnSpc>
                <a:spcPct val="90000"/>
              </a:lnSpc>
              <a:spcBef>
                <a:spcPts val="1000"/>
              </a:spcBef>
              <a:buFont typeface="Wingdings,Sans-Serif"/>
              <a:buChar char="§"/>
            </a:pPr>
            <a:r>
              <a:rPr lang="fr-FR" sz="2400" dirty="0"/>
              <a:t>Inspections préalables (inspections B, joints, accident, etc...)</a:t>
            </a:r>
          </a:p>
          <a:p>
            <a:pPr marL="342900" indent="-342900">
              <a:lnSpc>
                <a:spcPct val="90000"/>
              </a:lnSpc>
              <a:spcBef>
                <a:spcPts val="1000"/>
              </a:spcBef>
              <a:buFont typeface="Wingdings,Sans-Serif"/>
              <a:buChar char="§"/>
            </a:pPr>
            <a:r>
              <a:rPr lang="fr-FR" sz="2400" dirty="0"/>
              <a:t>Responsable économe</a:t>
            </a:r>
            <a:endParaRPr lang="en-US" sz="2400" dirty="0"/>
          </a:p>
          <a:p>
            <a:pPr marL="342900" indent="-342900">
              <a:lnSpc>
                <a:spcPct val="90000"/>
              </a:lnSpc>
              <a:spcBef>
                <a:spcPts val="1000"/>
              </a:spcBef>
              <a:buFont typeface="Wingdings,Sans-Serif"/>
              <a:buChar char="§"/>
            </a:pPr>
            <a:r>
              <a:rPr lang="fr-FR" sz="2400" dirty="0"/>
              <a:t>Responsable inventaire mobilier du Patrimoine</a:t>
            </a:r>
          </a:p>
          <a:p>
            <a:pPr marL="342900" indent="-342900">
              <a:lnSpc>
                <a:spcPct val="90000"/>
              </a:lnSpc>
              <a:spcBef>
                <a:spcPts val="1000"/>
              </a:spcBef>
              <a:buFont typeface="Wingdings,Sans-Serif"/>
              <a:buChar char="§"/>
            </a:pPr>
            <a:endParaRPr lang="en-US" sz="2400" dirty="0"/>
          </a:p>
        </p:txBody>
      </p:sp>
      <p:sp>
        <p:nvSpPr>
          <p:cNvPr id="5" name="Titre 1">
            <a:extLst>
              <a:ext uri="{FF2B5EF4-FFF2-40B4-BE49-F238E27FC236}">
                <a16:creationId xmlns:a16="http://schemas.microsoft.com/office/drawing/2014/main" id="{E212A1AE-295D-4D04-642E-4B084A5C10B1}"/>
              </a:ext>
            </a:extLst>
          </p:cNvPr>
          <p:cNvSpPr>
            <a:spLocks noGrp="1"/>
          </p:cNvSpPr>
          <p:nvPr/>
        </p:nvSpPr>
        <p:spPr>
          <a:xfrm>
            <a:off x="2802250" y="572964"/>
            <a:ext cx="8153286" cy="812091"/>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b="1" dirty="0">
                <a:solidFill>
                  <a:schemeClr val="accent1"/>
                </a:solidFill>
                <a:cs typeface="Calibri Light"/>
              </a:rPr>
              <a:t>ANDRE CRAVATTE</a:t>
            </a:r>
            <a:endParaRPr lang="fr-FR" b="1" dirty="0">
              <a:solidFill>
                <a:schemeClr val="accent1"/>
              </a:solidFill>
            </a:endParaRPr>
          </a:p>
        </p:txBody>
      </p:sp>
    </p:spTree>
    <p:extLst>
      <p:ext uri="{BB962C8B-B14F-4D97-AF65-F5344CB8AC3E}">
        <p14:creationId xmlns:p14="http://schemas.microsoft.com/office/powerpoint/2010/main" val="31463533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E0BB7AF5-87D8-D09E-947B-B8942321007F}"/>
              </a:ext>
            </a:extLst>
          </p:cNvPr>
          <p:cNvSpPr>
            <a:spLocks noGrp="1"/>
          </p:cNvSpPr>
          <p:nvPr/>
        </p:nvSpPr>
        <p:spPr>
          <a:xfrm>
            <a:off x="3500846" y="1485379"/>
            <a:ext cx="8482508" cy="4585995"/>
          </a:xfrm>
          <a:prstGeom prst="rect">
            <a:avLst/>
          </a:prstGeom>
        </p:spPr>
        <p:txBody>
          <a:bodyPr vert="horz" lIns="91440" tIns="45720" rIns="91440" bIns="45720" rtlCol="0" anchor="t">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fr-BE" sz="3200" b="0" u="sng">
                <a:latin typeface="Abadi"/>
              </a:rPr>
              <a:t>Formation</a:t>
            </a:r>
            <a:r>
              <a:rPr lang="fr-BE" sz="3200" b="0">
                <a:latin typeface="Abadi"/>
              </a:rPr>
              <a:t> : </a:t>
            </a:r>
            <a:r>
              <a:rPr lang="fr-BE" sz="3100">
                <a:latin typeface="Abadi"/>
              </a:rPr>
              <a:t>Ingénieur civil mécanicien</a:t>
            </a:r>
            <a:br>
              <a:rPr lang="fr-BE" sz="3100">
                <a:latin typeface="Abadi"/>
              </a:rPr>
            </a:br>
            <a:br>
              <a:rPr lang="fr-BE" sz="3200" b="0">
                <a:latin typeface="Abadi" panose="020B0604020202020204" pitchFamily="34" charset="0"/>
              </a:rPr>
            </a:br>
            <a:r>
              <a:rPr lang="fr-BE" sz="3200" b="0" u="sng">
                <a:latin typeface="Abadi"/>
              </a:rPr>
              <a:t>Missions</a:t>
            </a:r>
            <a:r>
              <a:rPr lang="fr-BE" sz="3200" b="0">
                <a:latin typeface="Abadi"/>
              </a:rPr>
              <a:t> :</a:t>
            </a:r>
          </a:p>
          <a:p>
            <a:pPr marL="457200" indent="-457200">
              <a:buFont typeface="Arial"/>
              <a:buChar char="•"/>
            </a:pPr>
            <a:r>
              <a:rPr lang="fr-BE" sz="2400">
                <a:latin typeface="Abadi"/>
                <a:cs typeface="Arial"/>
              </a:rPr>
              <a:t>Gérer divers dossiers de suivi par instrumentation d’ouvrages d’art : étude, mise en place, analyse et rédaction du rapport</a:t>
            </a:r>
          </a:p>
          <a:p>
            <a:pPr marL="457200" indent="-457200">
              <a:buFont typeface="Arial"/>
              <a:buChar char="•"/>
            </a:pPr>
            <a:r>
              <a:rPr lang="fr-BE" sz="2400">
                <a:latin typeface="Abadi"/>
                <a:cs typeface="Arial"/>
              </a:rPr>
              <a:t>Assurer la veille technologique du matériel et des techniques d’instrumentation</a:t>
            </a:r>
          </a:p>
          <a:p>
            <a:pPr marL="457200" indent="-457200">
              <a:buFont typeface="Arial"/>
              <a:buChar char="•"/>
            </a:pPr>
            <a:r>
              <a:rPr lang="fr-BE" sz="2400">
                <a:latin typeface="Abadi"/>
                <a:cs typeface="Arial"/>
              </a:rPr>
              <a:t>Assurer l’achat et l’entretien du matériel d’instrumentation</a:t>
            </a:r>
          </a:p>
          <a:p>
            <a:pPr marL="457200" indent="-457200">
              <a:buFont typeface="Arial"/>
              <a:buChar char="•"/>
            </a:pPr>
            <a:r>
              <a:rPr lang="fr-BE" sz="2400">
                <a:latin typeface="Abadi"/>
                <a:cs typeface="Arial"/>
              </a:rPr>
              <a:t>Organiser et réaliser des missions d’expertises techniques de tous types de structures de génie civil et de bâtiments</a:t>
            </a:r>
          </a:p>
          <a:p>
            <a:pPr marL="457200" indent="-457200">
              <a:buFont typeface="Arial"/>
              <a:buChar char="•"/>
            </a:pPr>
            <a:endParaRPr lang="fr-BE" sz="2400">
              <a:latin typeface="Abadi"/>
              <a:cs typeface="Arial"/>
            </a:endParaRPr>
          </a:p>
          <a:p>
            <a:pPr marL="457200" indent="-457200">
              <a:buFont typeface="Arial"/>
              <a:buChar char="•"/>
            </a:pPr>
            <a:endParaRPr lang="fr-BE" sz="2000">
              <a:latin typeface="Abadi" panose="020B0604020202020204" pitchFamily="34" charset="0"/>
              <a:cs typeface="Arial"/>
            </a:endParaRPr>
          </a:p>
        </p:txBody>
      </p:sp>
      <p:pic>
        <p:nvPicPr>
          <p:cNvPr id="5" name="Picture 5">
            <a:extLst>
              <a:ext uri="{FF2B5EF4-FFF2-40B4-BE49-F238E27FC236}">
                <a16:creationId xmlns:a16="http://schemas.microsoft.com/office/drawing/2014/main" id="{2DA2FC47-510F-A590-20D7-7FFDEAE55675}"/>
              </a:ext>
            </a:extLst>
          </p:cNvPr>
          <p:cNvPicPr>
            <a:picLocks noChangeAspect="1"/>
          </p:cNvPicPr>
          <p:nvPr/>
        </p:nvPicPr>
        <p:blipFill>
          <a:blip r:embed="rId2"/>
          <a:stretch>
            <a:fillRect/>
          </a:stretch>
        </p:blipFill>
        <p:spPr>
          <a:xfrm>
            <a:off x="350729" y="309889"/>
            <a:ext cx="2743200" cy="3524250"/>
          </a:xfrm>
          <a:prstGeom prst="rect">
            <a:avLst/>
          </a:prstGeom>
        </p:spPr>
      </p:pic>
      <p:sp>
        <p:nvSpPr>
          <p:cNvPr id="6" name="Titre 1">
            <a:extLst>
              <a:ext uri="{FF2B5EF4-FFF2-40B4-BE49-F238E27FC236}">
                <a16:creationId xmlns:a16="http://schemas.microsoft.com/office/drawing/2014/main" id="{1F149783-7447-9201-13FB-FC6461848226}"/>
              </a:ext>
            </a:extLst>
          </p:cNvPr>
          <p:cNvSpPr>
            <a:spLocks noGrp="1"/>
          </p:cNvSpPr>
          <p:nvPr/>
        </p:nvSpPr>
        <p:spPr>
          <a:xfrm>
            <a:off x="3346955" y="128502"/>
            <a:ext cx="6901576" cy="1143000"/>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3733" b="1" dirty="0">
                <a:solidFill>
                  <a:srgbClr val="49C5B1"/>
                </a:solidFill>
                <a:latin typeface="Arial"/>
                <a:ea typeface="+mj-ea"/>
                <a:cs typeface="Arial"/>
              </a:rPr>
              <a:t>Gerhard Schmitz</a:t>
            </a:r>
          </a:p>
        </p:txBody>
      </p:sp>
    </p:spTree>
    <p:extLst>
      <p:ext uri="{BB962C8B-B14F-4D97-AF65-F5344CB8AC3E}">
        <p14:creationId xmlns:p14="http://schemas.microsoft.com/office/powerpoint/2010/main" val="40243898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1F031B-9EC7-44A2-A8E1-16411B2F66BA}"/>
              </a:ext>
            </a:extLst>
          </p:cNvPr>
          <p:cNvSpPr>
            <a:spLocks noGrp="1"/>
          </p:cNvSpPr>
          <p:nvPr>
            <p:ph type="title"/>
          </p:nvPr>
        </p:nvSpPr>
        <p:spPr>
          <a:xfrm>
            <a:off x="4328160" y="274639"/>
            <a:ext cx="6901576" cy="1143000"/>
          </a:xfrm>
        </p:spPr>
        <p:txBody>
          <a:bodyPr/>
          <a:lstStyle/>
          <a:p>
            <a:r>
              <a:rPr lang="fr-BE"/>
              <a:t>Paul MOREEL</a:t>
            </a:r>
          </a:p>
        </p:txBody>
      </p:sp>
      <p:sp>
        <p:nvSpPr>
          <p:cNvPr id="3" name="Espace réservé du contenu 2">
            <a:extLst>
              <a:ext uri="{FF2B5EF4-FFF2-40B4-BE49-F238E27FC236}">
                <a16:creationId xmlns:a16="http://schemas.microsoft.com/office/drawing/2014/main" id="{EFD80710-8DE4-442C-A590-429ACFD18DAD}"/>
              </a:ext>
            </a:extLst>
          </p:cNvPr>
          <p:cNvSpPr>
            <a:spLocks noGrp="1"/>
          </p:cNvSpPr>
          <p:nvPr>
            <p:ph idx="1"/>
          </p:nvPr>
        </p:nvSpPr>
        <p:spPr>
          <a:xfrm>
            <a:off x="3500846" y="1600201"/>
            <a:ext cx="8482508" cy="4585995"/>
          </a:xfrm>
        </p:spPr>
        <p:txBody>
          <a:bodyPr>
            <a:normAutofit/>
          </a:bodyPr>
          <a:lstStyle/>
          <a:p>
            <a:r>
              <a:rPr lang="fr-BE" sz="2400" b="0" err="1">
                <a:solidFill>
                  <a:schemeClr val="tx1"/>
                </a:solidFill>
                <a:latin typeface="Abadi" panose="020B0604020202020204" pitchFamily="34" charset="0"/>
              </a:rPr>
              <a:t>Bridgeboy</a:t>
            </a:r>
            <a:r>
              <a:rPr lang="fr-BE" sz="2400" b="0">
                <a:solidFill>
                  <a:schemeClr val="tx1"/>
                </a:solidFill>
                <a:latin typeface="Abadi" panose="020B0604020202020204" pitchFamily="34" charset="0"/>
              </a:rPr>
              <a:t>-tablette</a:t>
            </a:r>
          </a:p>
          <a:p>
            <a:endParaRPr lang="fr-BE" sz="2400" b="0">
              <a:solidFill>
                <a:schemeClr val="tx1"/>
              </a:solidFill>
              <a:latin typeface="Abadi" panose="020B0604020202020204" pitchFamily="34" charset="0"/>
            </a:endParaRPr>
          </a:p>
          <a:p>
            <a:r>
              <a:rPr lang="fr-BE" sz="2400">
                <a:latin typeface="Abadi" panose="020B0604020202020204" pitchFamily="34" charset="0"/>
              </a:rPr>
              <a:t>BDOA &amp; BDOA-communes</a:t>
            </a:r>
            <a:endParaRPr lang="fr-BE" sz="2400" b="0">
              <a:solidFill>
                <a:schemeClr val="tx1"/>
              </a:solidFill>
              <a:latin typeface="Abadi" panose="020B0604020202020204" pitchFamily="34" charset="0"/>
            </a:endParaRPr>
          </a:p>
          <a:p>
            <a:endParaRPr lang="fr-BE" sz="2400" b="0">
              <a:solidFill>
                <a:schemeClr val="tx1"/>
              </a:solidFill>
              <a:latin typeface="Abadi" panose="020B0604020202020204" pitchFamily="34" charset="0"/>
            </a:endParaRPr>
          </a:p>
          <a:p>
            <a:r>
              <a:rPr lang="fr-BE" sz="2400" b="0">
                <a:solidFill>
                  <a:schemeClr val="tx1"/>
                </a:solidFill>
                <a:latin typeface="Abadi" panose="020B0604020202020204" pitchFamily="34" charset="0"/>
              </a:rPr>
              <a:t>Infrarouge</a:t>
            </a:r>
          </a:p>
          <a:p>
            <a:endParaRPr lang="fr-BE" sz="2400" b="0">
              <a:solidFill>
                <a:schemeClr val="tx1"/>
              </a:solidFill>
              <a:latin typeface="Abadi" panose="020B0604020202020204" pitchFamily="34" charset="0"/>
            </a:endParaRPr>
          </a:p>
          <a:p>
            <a:r>
              <a:rPr lang="fr-BE" sz="2400">
                <a:latin typeface="Abadi" panose="020B0604020202020204" pitchFamily="34" charset="0"/>
              </a:rPr>
              <a:t>Scanner 3D</a:t>
            </a:r>
          </a:p>
          <a:p>
            <a:endParaRPr lang="fr-BE" sz="2400" b="0">
              <a:solidFill>
                <a:schemeClr val="tx1"/>
              </a:solidFill>
              <a:latin typeface="Abadi" panose="020B0604020202020204" pitchFamily="34" charset="0"/>
            </a:endParaRPr>
          </a:p>
          <a:p>
            <a:r>
              <a:rPr lang="fr-BE" sz="2400">
                <a:latin typeface="Abadi" panose="020B0604020202020204" pitchFamily="34" charset="0"/>
              </a:rPr>
              <a:t>Inspection B</a:t>
            </a:r>
            <a:endParaRPr lang="fr-BE" sz="2400"/>
          </a:p>
        </p:txBody>
      </p:sp>
      <p:pic>
        <p:nvPicPr>
          <p:cNvPr id="6" name="Image 5" descr="Une image contenant personne, homme, cuivre, regardant&#10;&#10;Description générée automatiquement">
            <a:extLst>
              <a:ext uri="{FF2B5EF4-FFF2-40B4-BE49-F238E27FC236}">
                <a16:creationId xmlns:a16="http://schemas.microsoft.com/office/drawing/2014/main" id="{E5969099-942A-4B9A-AF5F-08B2662455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507" y="566672"/>
            <a:ext cx="2447150" cy="2449953"/>
          </a:xfrm>
          <a:prstGeom prst="rect">
            <a:avLst/>
          </a:prstGeom>
        </p:spPr>
      </p:pic>
      <p:pic>
        <p:nvPicPr>
          <p:cNvPr id="8" name="Image 7">
            <a:extLst>
              <a:ext uri="{FF2B5EF4-FFF2-40B4-BE49-F238E27FC236}">
                <a16:creationId xmlns:a16="http://schemas.microsoft.com/office/drawing/2014/main" id="{D910779A-55FA-4327-AB9A-831638290E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97832" y="2046928"/>
            <a:ext cx="1692825" cy="1255967"/>
          </a:xfrm>
          <a:prstGeom prst="rect">
            <a:avLst/>
          </a:prstGeom>
          <a:effectLst/>
        </p:spPr>
      </p:pic>
      <p:pic>
        <p:nvPicPr>
          <p:cNvPr id="10" name="Image 9">
            <a:extLst>
              <a:ext uri="{FF2B5EF4-FFF2-40B4-BE49-F238E27FC236}">
                <a16:creationId xmlns:a16="http://schemas.microsoft.com/office/drawing/2014/main" id="{B658B4A5-A489-417B-B922-4A24526B69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17584" y="1296759"/>
            <a:ext cx="664573" cy="1143000"/>
          </a:xfrm>
          <a:prstGeom prst="rect">
            <a:avLst/>
          </a:prstGeom>
        </p:spPr>
      </p:pic>
      <p:pic>
        <p:nvPicPr>
          <p:cNvPr id="12" name="Image 11" descr="Une image contenant extérieur, orange&#10;&#10;Description générée automatiquement">
            <a:extLst>
              <a:ext uri="{FF2B5EF4-FFF2-40B4-BE49-F238E27FC236}">
                <a16:creationId xmlns:a16="http://schemas.microsoft.com/office/drawing/2014/main" id="{2ADE8599-DA40-4103-9519-553490B187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8100" y="3016625"/>
            <a:ext cx="1524000" cy="1143000"/>
          </a:xfrm>
          <a:prstGeom prst="rect">
            <a:avLst/>
          </a:prstGeom>
        </p:spPr>
      </p:pic>
      <p:pic>
        <p:nvPicPr>
          <p:cNvPr id="13" name="Image 12">
            <a:extLst>
              <a:ext uri="{FF2B5EF4-FFF2-40B4-BE49-F238E27FC236}">
                <a16:creationId xmlns:a16="http://schemas.microsoft.com/office/drawing/2014/main" id="{4AF8C6F4-776E-4B37-9CA9-4D9215B18E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09288" y="3697032"/>
            <a:ext cx="3086509" cy="1560767"/>
          </a:xfrm>
          <a:prstGeom prst="rect">
            <a:avLst/>
          </a:prstGeom>
        </p:spPr>
      </p:pic>
    </p:spTree>
    <p:extLst>
      <p:ext uri="{BB962C8B-B14F-4D97-AF65-F5344CB8AC3E}">
        <p14:creationId xmlns:p14="http://schemas.microsoft.com/office/powerpoint/2010/main" val="190790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0CCE0D-E01C-4C09-A793-3B1E5762565A}"/>
              </a:ext>
            </a:extLst>
          </p:cNvPr>
          <p:cNvSpPr>
            <a:spLocks noGrp="1"/>
          </p:cNvSpPr>
          <p:nvPr>
            <p:ph type="title"/>
          </p:nvPr>
        </p:nvSpPr>
        <p:spPr/>
        <p:txBody>
          <a:bodyPr/>
          <a:lstStyle/>
          <a:p>
            <a:r>
              <a:rPr lang="fr-BE"/>
              <a:t>Bridge-Boy tablette</a:t>
            </a:r>
          </a:p>
        </p:txBody>
      </p:sp>
      <p:pic>
        <p:nvPicPr>
          <p:cNvPr id="4" name="Picture 5">
            <a:extLst>
              <a:ext uri="{FF2B5EF4-FFF2-40B4-BE49-F238E27FC236}">
                <a16:creationId xmlns:a16="http://schemas.microsoft.com/office/drawing/2014/main" id="{AF3E0D39-74A8-4940-BA05-169F042E8AC4}"/>
              </a:ext>
            </a:extLst>
          </p:cNvPr>
          <p:cNvPicPr>
            <a:picLocks noGrp="1" noChangeAspect="1" noChangeArrowheads="1"/>
          </p:cNvPicPr>
          <p:nvPr>
            <p:ph sz="half" idx="1"/>
          </p:nvPr>
        </p:nvPicPr>
        <p:blipFill>
          <a:blip r:embed="rId2" cstate="screen"/>
          <a:stretch>
            <a:fillRect/>
          </a:stretch>
        </p:blipFill>
        <p:spPr bwMode="auto">
          <a:xfrm>
            <a:off x="122649" y="1782163"/>
            <a:ext cx="6505184" cy="3760221"/>
          </a:xfrm>
          <a:prstGeom prst="rect">
            <a:avLst/>
          </a:prstGeom>
          <a:noFill/>
          <a:ln w="9525">
            <a:noFill/>
            <a:miter lim="800000"/>
            <a:headEnd/>
            <a:tailEnd/>
          </a:ln>
        </p:spPr>
      </p:pic>
      <p:sp>
        <p:nvSpPr>
          <p:cNvPr id="5" name="Espace réservé du contenu 4">
            <a:extLst>
              <a:ext uri="{FF2B5EF4-FFF2-40B4-BE49-F238E27FC236}">
                <a16:creationId xmlns:a16="http://schemas.microsoft.com/office/drawing/2014/main" id="{354EEA7D-EE3D-4A29-82F3-9CAE766A6AEE}"/>
              </a:ext>
            </a:extLst>
          </p:cNvPr>
          <p:cNvSpPr>
            <a:spLocks noGrp="1"/>
          </p:cNvSpPr>
          <p:nvPr>
            <p:ph sz="half" idx="2"/>
          </p:nvPr>
        </p:nvSpPr>
        <p:spPr>
          <a:xfrm>
            <a:off x="6908800" y="1610698"/>
            <a:ext cx="5283200" cy="3394075"/>
          </a:xfrm>
        </p:spPr>
        <p:txBody>
          <a:bodyPr/>
          <a:lstStyle/>
          <a:p>
            <a:pPr marL="0" indent="0">
              <a:buNone/>
            </a:pPr>
            <a:r>
              <a:rPr lang="fr-BE" sz="2800" dirty="0"/>
              <a:t>Assistance aux inspections A périodiques</a:t>
            </a:r>
          </a:p>
          <a:p>
            <a:pPr lvl="1">
              <a:buFont typeface="Wingdings" panose="05000000000000000000" pitchFamily="2" charset="2"/>
              <a:buChar char="q"/>
            </a:pPr>
            <a:r>
              <a:rPr lang="fr-BE" sz="2200" dirty="0"/>
              <a:t>Développements réguliers</a:t>
            </a:r>
          </a:p>
          <a:p>
            <a:pPr lvl="1">
              <a:buFont typeface="Wingdings" panose="05000000000000000000" pitchFamily="2" charset="2"/>
              <a:buChar char="q"/>
            </a:pPr>
            <a:r>
              <a:rPr lang="fr-BE" sz="2200" dirty="0"/>
              <a:t>Formations</a:t>
            </a:r>
          </a:p>
        </p:txBody>
      </p:sp>
    </p:spTree>
    <p:extLst>
      <p:ext uri="{BB962C8B-B14F-4D97-AF65-F5344CB8AC3E}">
        <p14:creationId xmlns:p14="http://schemas.microsoft.com/office/powerpoint/2010/main" val="35587366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1F031B-9EC7-44A2-A8E1-16411B2F66BA}"/>
              </a:ext>
            </a:extLst>
          </p:cNvPr>
          <p:cNvSpPr>
            <a:spLocks noGrp="1"/>
          </p:cNvSpPr>
          <p:nvPr>
            <p:ph type="title"/>
          </p:nvPr>
        </p:nvSpPr>
        <p:spPr>
          <a:xfrm>
            <a:off x="3423592" y="249775"/>
            <a:ext cx="6901576" cy="1143000"/>
          </a:xfrm>
        </p:spPr>
        <p:txBody>
          <a:bodyPr/>
          <a:lstStyle/>
          <a:p>
            <a:r>
              <a:rPr lang="fr-BE"/>
              <a:t>Isabelle </a:t>
            </a:r>
            <a:r>
              <a:rPr lang="fr-BE" err="1"/>
              <a:t>Franquet</a:t>
            </a:r>
            <a:endParaRPr lang="fr-BE"/>
          </a:p>
        </p:txBody>
      </p:sp>
      <p:sp>
        <p:nvSpPr>
          <p:cNvPr id="3" name="Espace réservé du contenu 2">
            <a:extLst>
              <a:ext uri="{FF2B5EF4-FFF2-40B4-BE49-F238E27FC236}">
                <a16:creationId xmlns:a16="http://schemas.microsoft.com/office/drawing/2014/main" id="{EFD80710-8DE4-442C-A590-429ACFD18DAD}"/>
              </a:ext>
            </a:extLst>
          </p:cNvPr>
          <p:cNvSpPr>
            <a:spLocks noGrp="1"/>
          </p:cNvSpPr>
          <p:nvPr>
            <p:ph idx="1"/>
          </p:nvPr>
        </p:nvSpPr>
        <p:spPr>
          <a:xfrm>
            <a:off x="2834280" y="1417639"/>
            <a:ext cx="8797702" cy="4585995"/>
          </a:xfrm>
        </p:spPr>
        <p:txBody>
          <a:bodyPr>
            <a:normAutofit lnSpcReduction="10000"/>
          </a:bodyPr>
          <a:lstStyle/>
          <a:p>
            <a:r>
              <a:rPr lang="fr-BE" sz="2400" b="0">
                <a:solidFill>
                  <a:schemeClr val="tx1"/>
                </a:solidFill>
                <a:latin typeface="Abadi" panose="020B0604020202020204" pitchFamily="34" charset="0"/>
              </a:rPr>
              <a:t>Inspections B</a:t>
            </a:r>
          </a:p>
          <a:p>
            <a:endParaRPr lang="fr-BE" sz="2400">
              <a:latin typeface="Abadi" panose="020B0604020202020204" pitchFamily="34" charset="0"/>
            </a:endParaRPr>
          </a:p>
          <a:p>
            <a:r>
              <a:rPr lang="fr-BE" sz="2400">
                <a:latin typeface="Abadi" panose="020B0604020202020204" pitchFamily="34" charset="0"/>
              </a:rPr>
              <a:t>Structures métalliques </a:t>
            </a:r>
          </a:p>
          <a:p>
            <a:pPr marL="0" indent="0">
              <a:buNone/>
            </a:pPr>
            <a:endParaRPr lang="fr-BE" sz="2400">
              <a:latin typeface="Abadi" panose="020B0604020202020204" pitchFamily="34" charset="0"/>
            </a:endParaRPr>
          </a:p>
          <a:p>
            <a:r>
              <a:rPr lang="fr-BE" sz="2400">
                <a:latin typeface="Abadi" panose="020B0604020202020204" pitchFamily="34" charset="0"/>
              </a:rPr>
              <a:t>Ouvrages en terre-armée</a:t>
            </a:r>
          </a:p>
          <a:p>
            <a:pPr marL="0" indent="0">
              <a:buNone/>
            </a:pPr>
            <a:endParaRPr lang="fr-BE" sz="2400" b="0">
              <a:solidFill>
                <a:schemeClr val="tx1"/>
              </a:solidFill>
              <a:latin typeface="Abadi" panose="020B0604020202020204" pitchFamily="34" charset="0"/>
            </a:endParaRPr>
          </a:p>
          <a:p>
            <a:r>
              <a:rPr lang="fr-BE" sz="2400" b="0">
                <a:solidFill>
                  <a:schemeClr val="tx1"/>
                </a:solidFill>
                <a:latin typeface="Abadi" panose="020B0604020202020204" pitchFamily="34" charset="0"/>
              </a:rPr>
              <a:t>Projet « inventaire et inspections des ponts communaux »</a:t>
            </a:r>
          </a:p>
          <a:p>
            <a:pPr marL="0" indent="0">
              <a:buNone/>
            </a:pPr>
            <a:endParaRPr lang="fr-BE" sz="2400" b="0">
              <a:solidFill>
                <a:schemeClr val="tx1"/>
              </a:solidFill>
              <a:latin typeface="Abadi" panose="020B0604020202020204" pitchFamily="34" charset="0"/>
            </a:endParaRPr>
          </a:p>
          <a:p>
            <a:r>
              <a:rPr lang="fr-BE" sz="2400">
                <a:latin typeface="Abadi" panose="020B0604020202020204" pitchFamily="34" charset="0"/>
              </a:rPr>
              <a:t>Mise en place de formations techniques au sein du SPW MI</a:t>
            </a:r>
          </a:p>
          <a:p>
            <a:endParaRPr lang="fr-BE" sz="2400" b="0">
              <a:solidFill>
                <a:schemeClr val="tx1"/>
              </a:solidFill>
              <a:latin typeface="Abadi" panose="020B0604020202020204" pitchFamily="34" charset="0"/>
            </a:endParaRPr>
          </a:p>
          <a:p>
            <a:r>
              <a:rPr lang="fr-BE" sz="2400">
                <a:latin typeface="Abadi" panose="020B0604020202020204" pitchFamily="34" charset="0"/>
              </a:rPr>
              <a:t>Groupe d’échange d’expérience pour inspecteurs de ponts</a:t>
            </a:r>
            <a:endParaRPr lang="fr-BE" sz="2400" b="0">
              <a:solidFill>
                <a:schemeClr val="tx1"/>
              </a:solidFill>
              <a:latin typeface="Abadi" panose="020B0604020202020204" pitchFamily="34" charset="0"/>
            </a:endParaRPr>
          </a:p>
          <a:p>
            <a:endParaRPr lang="fr-BE" sz="2400" b="0">
              <a:solidFill>
                <a:schemeClr val="tx1"/>
              </a:solidFill>
              <a:latin typeface="Abadi" panose="020B0604020202020204" pitchFamily="34" charset="0"/>
            </a:endParaRPr>
          </a:p>
          <a:p>
            <a:endParaRPr lang="fr-BE" sz="2400" b="0">
              <a:solidFill>
                <a:schemeClr val="tx1"/>
              </a:solidFill>
              <a:latin typeface="Abadi" panose="020B0604020202020204" pitchFamily="34" charset="0"/>
            </a:endParaRPr>
          </a:p>
          <a:p>
            <a:endParaRPr lang="fr-BE" sz="2400"/>
          </a:p>
        </p:txBody>
      </p:sp>
      <p:pic>
        <p:nvPicPr>
          <p:cNvPr id="20" name="Image 19" descr="Une image contenant extérieur, arbre, rivière, eau&#10;&#10;Description générée automatiquement">
            <a:extLst>
              <a:ext uri="{FF2B5EF4-FFF2-40B4-BE49-F238E27FC236}">
                <a16:creationId xmlns:a16="http://schemas.microsoft.com/office/drawing/2014/main" id="{98CB2A59-089A-4CFA-AF2F-CED3D79711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6683" y="1580535"/>
            <a:ext cx="1871406" cy="1403555"/>
          </a:xfrm>
          <a:prstGeom prst="rect">
            <a:avLst/>
          </a:prstGeom>
        </p:spPr>
      </p:pic>
      <p:pic>
        <p:nvPicPr>
          <p:cNvPr id="22" name="Image 21">
            <a:extLst>
              <a:ext uri="{FF2B5EF4-FFF2-40B4-BE49-F238E27FC236}">
                <a16:creationId xmlns:a16="http://schemas.microsoft.com/office/drawing/2014/main" id="{A261CDD1-6220-4013-8616-B63FD998C9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483" y="3212689"/>
            <a:ext cx="1017375" cy="1403555"/>
          </a:xfrm>
          <a:prstGeom prst="rect">
            <a:avLst/>
          </a:prstGeom>
        </p:spPr>
      </p:pic>
      <p:pic>
        <p:nvPicPr>
          <p:cNvPr id="24" name="Image 23">
            <a:extLst>
              <a:ext uri="{FF2B5EF4-FFF2-40B4-BE49-F238E27FC236}">
                <a16:creationId xmlns:a16="http://schemas.microsoft.com/office/drawing/2014/main" id="{C2BB92A0-371B-4F23-B0A0-CB106055C97A}"/>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50122" y="2510911"/>
            <a:ext cx="1871406" cy="1403555"/>
          </a:xfrm>
          <a:prstGeom prst="rect">
            <a:avLst/>
          </a:prstGeom>
          <a:noFill/>
          <a:ln>
            <a:noFill/>
          </a:ln>
        </p:spPr>
      </p:pic>
      <p:pic>
        <p:nvPicPr>
          <p:cNvPr id="13" name="Image 12">
            <a:extLst>
              <a:ext uri="{FF2B5EF4-FFF2-40B4-BE49-F238E27FC236}">
                <a16:creationId xmlns:a16="http://schemas.microsoft.com/office/drawing/2014/main" id="{138BD0FB-086D-44FF-84D2-1574441F5CB0}"/>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l="3194"/>
          <a:stretch/>
        </p:blipFill>
        <p:spPr>
          <a:xfrm flipH="1">
            <a:off x="489027" y="542204"/>
            <a:ext cx="2374839" cy="2886796"/>
          </a:xfrm>
          <a:prstGeom prst="rect">
            <a:avLst/>
          </a:prstGeom>
        </p:spPr>
      </p:pic>
    </p:spTree>
    <p:extLst>
      <p:ext uri="{BB962C8B-B14F-4D97-AF65-F5344CB8AC3E}">
        <p14:creationId xmlns:p14="http://schemas.microsoft.com/office/powerpoint/2010/main" val="37811720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1F031B-9EC7-44A2-A8E1-16411B2F66BA}"/>
              </a:ext>
            </a:extLst>
          </p:cNvPr>
          <p:cNvSpPr>
            <a:spLocks noGrp="1"/>
          </p:cNvSpPr>
          <p:nvPr>
            <p:ph type="title"/>
          </p:nvPr>
        </p:nvSpPr>
        <p:spPr>
          <a:xfrm>
            <a:off x="4328160" y="274639"/>
            <a:ext cx="6901576" cy="1143000"/>
          </a:xfrm>
        </p:spPr>
        <p:txBody>
          <a:bodyPr/>
          <a:lstStyle/>
          <a:p>
            <a:r>
              <a:rPr lang="fr-BE"/>
              <a:t>Simon Dirix</a:t>
            </a:r>
          </a:p>
        </p:txBody>
      </p:sp>
      <p:sp>
        <p:nvSpPr>
          <p:cNvPr id="3" name="Espace réservé du contenu 2">
            <a:extLst>
              <a:ext uri="{FF2B5EF4-FFF2-40B4-BE49-F238E27FC236}">
                <a16:creationId xmlns:a16="http://schemas.microsoft.com/office/drawing/2014/main" id="{EFD80710-8DE4-442C-A590-429ACFD18DAD}"/>
              </a:ext>
            </a:extLst>
          </p:cNvPr>
          <p:cNvSpPr>
            <a:spLocks noGrp="1"/>
          </p:cNvSpPr>
          <p:nvPr>
            <p:ph idx="1"/>
          </p:nvPr>
        </p:nvSpPr>
        <p:spPr>
          <a:xfrm>
            <a:off x="2898173" y="1154091"/>
            <a:ext cx="8482508" cy="4585995"/>
          </a:xfrm>
        </p:spPr>
        <p:txBody>
          <a:bodyPr>
            <a:normAutofit/>
          </a:bodyPr>
          <a:lstStyle/>
          <a:p>
            <a:r>
              <a:rPr lang="fr-BE" sz="2400" b="0">
                <a:solidFill>
                  <a:schemeClr val="tx1"/>
                </a:solidFill>
                <a:latin typeface="Abadi" panose="020B0604020202020204" pitchFamily="34" charset="0"/>
              </a:rPr>
              <a:t>Inspections B</a:t>
            </a:r>
          </a:p>
          <a:p>
            <a:pPr lvl="1"/>
            <a:r>
              <a:rPr lang="fr-BE" sz="1867">
                <a:latin typeface="Abadi" panose="020B0604020202020204" pitchFamily="34" charset="0"/>
              </a:rPr>
              <a:t>Spécialité : murs de soutènement</a:t>
            </a:r>
          </a:p>
          <a:p>
            <a:pPr marL="0" indent="0">
              <a:buNone/>
            </a:pPr>
            <a:endParaRPr lang="fr-BE" sz="800" b="0">
              <a:solidFill>
                <a:schemeClr val="tx1"/>
              </a:solidFill>
              <a:latin typeface="Abadi" panose="020B0604020202020204" pitchFamily="34" charset="0"/>
            </a:endParaRPr>
          </a:p>
          <a:p>
            <a:r>
              <a:rPr lang="fr-BE" sz="2400">
                <a:latin typeface="Abadi" panose="020B0604020202020204" pitchFamily="34" charset="0"/>
              </a:rPr>
              <a:t>Utilisation du radar : </a:t>
            </a:r>
          </a:p>
          <a:p>
            <a:pPr lvl="1"/>
            <a:r>
              <a:rPr lang="fr-BE" sz="1867" b="0">
                <a:solidFill>
                  <a:schemeClr val="tx1"/>
                </a:solidFill>
                <a:latin typeface="Abadi" panose="020B0604020202020204" pitchFamily="34" charset="0"/>
              </a:rPr>
              <a:t>Détection des aciers</a:t>
            </a:r>
          </a:p>
          <a:p>
            <a:pPr lvl="1"/>
            <a:r>
              <a:rPr lang="fr-BE" sz="1867">
                <a:latin typeface="Abadi" panose="020B0604020202020204" pitchFamily="34" charset="0"/>
              </a:rPr>
              <a:t>Mesures d’épaisseurs de couches dans les chaussées/ponts</a:t>
            </a:r>
          </a:p>
          <a:p>
            <a:pPr lvl="1"/>
            <a:r>
              <a:rPr lang="fr-BE" sz="1867" b="0">
                <a:solidFill>
                  <a:schemeClr val="tx1"/>
                </a:solidFill>
                <a:latin typeface="Abadi" panose="020B0604020202020204" pitchFamily="34" charset="0"/>
              </a:rPr>
              <a:t>Détection de vides</a:t>
            </a:r>
            <a:endParaRPr lang="fr-BE" sz="2400" b="0">
              <a:solidFill>
                <a:schemeClr val="tx1"/>
              </a:solidFill>
              <a:latin typeface="Abadi" panose="020B0604020202020204" pitchFamily="34" charset="0"/>
            </a:endParaRPr>
          </a:p>
          <a:p>
            <a:endParaRPr lang="fr-BE" sz="2400" b="0">
              <a:solidFill>
                <a:schemeClr val="tx1"/>
              </a:solidFill>
              <a:latin typeface="Abadi" panose="020B0604020202020204" pitchFamily="34" charset="0"/>
            </a:endParaRPr>
          </a:p>
          <a:p>
            <a:endParaRPr lang="fr-BE" sz="2400"/>
          </a:p>
        </p:txBody>
      </p:sp>
      <p:pic>
        <p:nvPicPr>
          <p:cNvPr id="6" name="Image 5" descr="Une image contenant personne, homme, mur, intérieur&#10;&#10;Description générée automatiquement">
            <a:extLst>
              <a:ext uri="{FF2B5EF4-FFF2-40B4-BE49-F238E27FC236}">
                <a16:creationId xmlns:a16="http://schemas.microsoft.com/office/drawing/2014/main" id="{DAEA3209-3542-4B3F-8204-579688640F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389" y="591671"/>
            <a:ext cx="2206811" cy="2837329"/>
          </a:xfrm>
          <a:prstGeom prst="rect">
            <a:avLst/>
          </a:prstGeom>
        </p:spPr>
      </p:pic>
      <p:pic>
        <p:nvPicPr>
          <p:cNvPr id="1026" name="Picture 2">
            <a:extLst>
              <a:ext uri="{FF2B5EF4-FFF2-40B4-BE49-F238E27FC236}">
                <a16:creationId xmlns:a16="http://schemas.microsoft.com/office/drawing/2014/main" id="{628F2D77-D421-4B02-ABAF-8F08F15E21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17735" y="904009"/>
            <a:ext cx="2433029" cy="162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278E7487-6A29-4D89-BAED-D8070932FDB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0581" y="3691612"/>
            <a:ext cx="2672181" cy="1781454"/>
          </a:xfrm>
          <a:prstGeom prst="rect">
            <a:avLst/>
          </a:prstGeom>
          <a:noFill/>
          <a:ln>
            <a:noFill/>
          </a:ln>
        </p:spPr>
      </p:pic>
      <p:sp>
        <p:nvSpPr>
          <p:cNvPr id="9" name="Espace réservé du contenu 2">
            <a:extLst>
              <a:ext uri="{FF2B5EF4-FFF2-40B4-BE49-F238E27FC236}">
                <a16:creationId xmlns:a16="http://schemas.microsoft.com/office/drawing/2014/main" id="{F7C2EC5F-F8D5-4CB5-B3E5-BC12BD0DB27A}"/>
              </a:ext>
            </a:extLst>
          </p:cNvPr>
          <p:cNvSpPr txBox="1">
            <a:spLocks/>
          </p:cNvSpPr>
          <p:nvPr/>
        </p:nvSpPr>
        <p:spPr>
          <a:xfrm>
            <a:off x="362884" y="3575505"/>
            <a:ext cx="5351149" cy="1418238"/>
          </a:xfrm>
          <a:prstGeom prst="rect">
            <a:avLst/>
          </a:prstGeom>
        </p:spPr>
        <p:txBody>
          <a:bodyPr vert="horz" lIns="91440" tIns="45720" rIns="91440" bIns="45720" rtlCol="0">
            <a:normAutofit lnSpcReduction="10000"/>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400"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fr-BE" sz="2400">
                <a:latin typeface="Abadi" panose="020B0604020202020204" pitchFamily="34" charset="0"/>
              </a:rPr>
              <a:t>Amiante :</a:t>
            </a:r>
          </a:p>
          <a:p>
            <a:pPr lvl="1"/>
            <a:r>
              <a:rPr lang="fr-BE" sz="1867">
                <a:latin typeface="Abadi" panose="020B0604020202020204" pitchFamily="34" charset="0"/>
              </a:rPr>
              <a:t>Commande d’inventaires amiante</a:t>
            </a:r>
          </a:p>
          <a:p>
            <a:pPr lvl="1"/>
            <a:r>
              <a:rPr lang="fr-BE" sz="1867">
                <a:latin typeface="Abadi" panose="020B0604020202020204" pitchFamily="34" charset="0"/>
              </a:rPr>
              <a:t>Aide pour la préparation/gestion des chantiers de désamiantage</a:t>
            </a:r>
          </a:p>
          <a:p>
            <a:pPr marL="0" indent="0">
              <a:buFont typeface="Arial"/>
              <a:buNone/>
            </a:pPr>
            <a:endParaRPr lang="fr-BE" sz="2400">
              <a:latin typeface="Abadi" panose="020B0604020202020204" pitchFamily="34" charset="0"/>
            </a:endParaRPr>
          </a:p>
          <a:p>
            <a:endParaRPr lang="fr-BE" sz="2400">
              <a:latin typeface="Abadi" panose="020B0604020202020204" pitchFamily="34" charset="0"/>
            </a:endParaRPr>
          </a:p>
          <a:p>
            <a:endParaRPr lang="fr-BE" sz="2400">
              <a:latin typeface="Abadi" panose="020B0604020202020204" pitchFamily="34" charset="0"/>
            </a:endParaRPr>
          </a:p>
          <a:p>
            <a:endParaRPr lang="fr-BE" sz="2400"/>
          </a:p>
        </p:txBody>
      </p:sp>
      <p:pic>
        <p:nvPicPr>
          <p:cNvPr id="10" name="Image 9">
            <a:extLst>
              <a:ext uri="{FF2B5EF4-FFF2-40B4-BE49-F238E27FC236}">
                <a16:creationId xmlns:a16="http://schemas.microsoft.com/office/drawing/2014/main" id="{21D07106-1795-4A5B-8535-10CE373A2B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0540"/>
          <a:stretch/>
        </p:blipFill>
        <p:spPr bwMode="auto">
          <a:xfrm>
            <a:off x="8399310" y="3841165"/>
            <a:ext cx="3716140" cy="1495425"/>
          </a:xfrm>
          <a:prstGeom prst="rect">
            <a:avLst/>
          </a:prstGeom>
          <a:noFill/>
          <a:ln>
            <a:noFill/>
          </a:ln>
        </p:spPr>
      </p:pic>
      <p:pic>
        <p:nvPicPr>
          <p:cNvPr id="5" name="Image 4" descr="Une image contenant texte, ciel, extérieur, route&#10;&#10;Description générée automatiquement">
            <a:extLst>
              <a:ext uri="{FF2B5EF4-FFF2-40B4-BE49-F238E27FC236}">
                <a16:creationId xmlns:a16="http://schemas.microsoft.com/office/drawing/2014/main" id="{212800A6-B99F-4FB5-8713-F9A0A19C08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43200" y="4999356"/>
            <a:ext cx="2269486" cy="1702115"/>
          </a:xfrm>
          <a:prstGeom prst="rect">
            <a:avLst/>
          </a:prstGeom>
        </p:spPr>
      </p:pic>
      <p:pic>
        <p:nvPicPr>
          <p:cNvPr id="12" name="Image 11">
            <a:extLst>
              <a:ext uri="{FF2B5EF4-FFF2-40B4-BE49-F238E27FC236}">
                <a16:creationId xmlns:a16="http://schemas.microsoft.com/office/drawing/2014/main" id="{A5C246D0-DD35-4B03-974A-037CEE406CE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6546"/>
          <a:stretch/>
        </p:blipFill>
        <p:spPr>
          <a:xfrm>
            <a:off x="1982424" y="4993743"/>
            <a:ext cx="541260" cy="768927"/>
          </a:xfrm>
          <a:prstGeom prst="rect">
            <a:avLst/>
          </a:prstGeom>
        </p:spPr>
      </p:pic>
    </p:spTree>
    <p:extLst>
      <p:ext uri="{BB962C8B-B14F-4D97-AF65-F5344CB8AC3E}">
        <p14:creationId xmlns:p14="http://schemas.microsoft.com/office/powerpoint/2010/main" val="35854798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5B9D6-B75A-168F-45AF-24EB298851F9}"/>
              </a:ext>
            </a:extLst>
          </p:cNvPr>
          <p:cNvSpPr>
            <a:spLocks noGrp="1"/>
          </p:cNvSpPr>
          <p:nvPr>
            <p:ph type="title"/>
          </p:nvPr>
        </p:nvSpPr>
        <p:spPr>
          <a:xfrm>
            <a:off x="4047593" y="465139"/>
            <a:ext cx="4003801" cy="1143000"/>
          </a:xfrm>
        </p:spPr>
        <p:txBody>
          <a:bodyPr/>
          <a:lstStyle/>
          <a:p>
            <a:r>
              <a:rPr lang="en-US" sz="3700"/>
              <a:t>Gauthier Herpin</a:t>
            </a:r>
            <a:endParaRPr lang="en-US"/>
          </a:p>
        </p:txBody>
      </p:sp>
      <p:sp>
        <p:nvSpPr>
          <p:cNvPr id="5" name="TextBox 4">
            <a:extLst>
              <a:ext uri="{FF2B5EF4-FFF2-40B4-BE49-F238E27FC236}">
                <a16:creationId xmlns:a16="http://schemas.microsoft.com/office/drawing/2014/main" id="{9A599279-E72D-F950-8445-530C40F391F5}"/>
              </a:ext>
            </a:extLst>
          </p:cNvPr>
          <p:cNvSpPr txBox="1"/>
          <p:nvPr/>
        </p:nvSpPr>
        <p:spPr>
          <a:xfrm>
            <a:off x="3925302" y="1351045"/>
            <a:ext cx="808171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a:p>
            <a:pPr marL="285750" indent="-285750">
              <a:buFont typeface="Arial"/>
              <a:buChar char="•"/>
            </a:pPr>
            <a:r>
              <a:rPr lang="en-US" dirty="0" err="1">
                <a:ea typeface="+mn-lt"/>
                <a:cs typeface="+mn-lt"/>
              </a:rPr>
              <a:t>Contrôle</a:t>
            </a:r>
            <a:r>
              <a:rPr lang="en-US" dirty="0">
                <a:ea typeface="+mn-lt"/>
                <a:cs typeface="+mn-lt"/>
              </a:rPr>
              <a:t> de structure </a:t>
            </a:r>
            <a:r>
              <a:rPr lang="en-US" dirty="0" err="1">
                <a:ea typeface="+mn-lt"/>
                <a:cs typeface="+mn-lt"/>
              </a:rPr>
              <a:t>métallique</a:t>
            </a:r>
            <a:r>
              <a:rPr lang="en-US" dirty="0">
                <a:ea typeface="+mn-lt"/>
                <a:cs typeface="+mn-lt"/>
              </a:rPr>
              <a:t>, </a:t>
            </a:r>
            <a:r>
              <a:rPr lang="en-US" dirty="0" err="1">
                <a:ea typeface="+mn-lt"/>
                <a:cs typeface="+mn-lt"/>
              </a:rPr>
              <a:t>voûte</a:t>
            </a:r>
            <a:r>
              <a:rPr lang="en-US" dirty="0">
                <a:ea typeface="+mn-lt"/>
                <a:cs typeface="+mn-lt"/>
              </a:rPr>
              <a:t> et </a:t>
            </a:r>
            <a:r>
              <a:rPr lang="en-US" dirty="0" err="1">
                <a:ea typeface="+mn-lt"/>
                <a:cs typeface="+mn-lt"/>
              </a:rPr>
              <a:t>platelage</a:t>
            </a:r>
            <a:r>
              <a:rPr lang="en-US" dirty="0">
                <a:ea typeface="+mn-lt"/>
                <a:cs typeface="+mn-lt"/>
              </a:rPr>
              <a:t> </a:t>
            </a:r>
            <a:r>
              <a:rPr lang="en-US" dirty="0" err="1">
                <a:ea typeface="+mn-lt"/>
                <a:cs typeface="+mn-lt"/>
              </a:rPr>
              <a:t>bois</a:t>
            </a:r>
            <a:r>
              <a:rPr lang="en-US" dirty="0">
                <a:ea typeface="+mn-lt"/>
                <a:cs typeface="+mn-lt"/>
              </a:rPr>
              <a:t>.</a:t>
            </a:r>
            <a:endParaRPr lang="en-US" dirty="0"/>
          </a:p>
          <a:p>
            <a:pPr marL="285750" indent="-285750">
              <a:buFont typeface="Arial"/>
              <a:buChar char="•"/>
            </a:pPr>
            <a:r>
              <a:rPr lang="en-US" dirty="0">
                <a:ea typeface="+mn-lt"/>
                <a:cs typeface="+mn-lt"/>
              </a:rPr>
              <a:t>Fiche de passage.</a:t>
            </a:r>
            <a:endParaRPr lang="en-US" dirty="0"/>
          </a:p>
          <a:p>
            <a:pPr marL="285750" indent="-285750">
              <a:buFont typeface="Arial"/>
              <a:buChar char="•"/>
            </a:pPr>
            <a:r>
              <a:rPr lang="en-US" dirty="0" err="1">
                <a:ea typeface="+mn-lt"/>
                <a:cs typeface="+mn-lt"/>
              </a:rPr>
              <a:t>Pré</a:t>
            </a:r>
            <a:r>
              <a:rPr lang="en-US" dirty="0">
                <a:ea typeface="+mn-lt"/>
                <a:cs typeface="+mn-lt"/>
              </a:rPr>
              <a:t>-inspection </a:t>
            </a:r>
            <a:r>
              <a:rPr lang="en-US" dirty="0" err="1">
                <a:ea typeface="+mn-lt"/>
                <a:cs typeface="+mn-lt"/>
              </a:rPr>
              <a:t>d’ouvrages</a:t>
            </a:r>
            <a:r>
              <a:rPr lang="en-US" dirty="0">
                <a:ea typeface="+mn-lt"/>
                <a:cs typeface="+mn-lt"/>
              </a:rPr>
              <a:t> divers.</a:t>
            </a:r>
            <a:endParaRPr lang="en-US" dirty="0"/>
          </a:p>
          <a:p>
            <a:pPr marL="285750" indent="-285750">
              <a:buFont typeface="Arial"/>
              <a:buChar char="•"/>
            </a:pPr>
            <a:r>
              <a:rPr lang="en-US" dirty="0" err="1">
                <a:ea typeface="+mn-lt"/>
                <a:cs typeface="+mn-lt"/>
              </a:rPr>
              <a:t>Contrôle</a:t>
            </a:r>
            <a:r>
              <a:rPr lang="en-US" dirty="0">
                <a:ea typeface="+mn-lt"/>
                <a:cs typeface="+mn-lt"/>
              </a:rPr>
              <a:t> des joints.</a:t>
            </a:r>
            <a:endParaRPr lang="en-US" dirty="0"/>
          </a:p>
          <a:p>
            <a:pPr marL="285750" indent="-285750">
              <a:buFont typeface="Arial"/>
              <a:buChar char="•"/>
            </a:pPr>
            <a:r>
              <a:rPr lang="en-US" dirty="0" err="1">
                <a:ea typeface="+mn-lt"/>
                <a:cs typeface="+mn-lt"/>
              </a:rPr>
              <a:t>Contrôle</a:t>
            </a:r>
            <a:r>
              <a:rPr lang="en-US" dirty="0">
                <a:ea typeface="+mn-lt"/>
                <a:cs typeface="+mn-lt"/>
              </a:rPr>
              <a:t> </a:t>
            </a:r>
            <a:r>
              <a:rPr lang="en-US" dirty="0" err="1">
                <a:ea typeface="+mn-lt"/>
                <a:cs typeface="+mn-lt"/>
              </a:rPr>
              <a:t>ouvrage</a:t>
            </a:r>
            <a:r>
              <a:rPr lang="en-US" dirty="0">
                <a:ea typeface="+mn-lt"/>
                <a:cs typeface="+mn-lt"/>
              </a:rPr>
              <a:t> suite impact (accident).</a:t>
            </a:r>
            <a:endParaRPr lang="en-US" dirty="0"/>
          </a:p>
          <a:p>
            <a:pPr marL="285750" indent="-285750">
              <a:buFont typeface="Arial"/>
              <a:buChar char="•"/>
            </a:pPr>
            <a:r>
              <a:rPr lang="en-US" dirty="0" err="1">
                <a:ea typeface="+mn-lt"/>
                <a:cs typeface="+mn-lt"/>
              </a:rPr>
              <a:t>Contrôle</a:t>
            </a:r>
            <a:r>
              <a:rPr lang="en-US" dirty="0">
                <a:ea typeface="+mn-lt"/>
                <a:cs typeface="+mn-lt"/>
              </a:rPr>
              <a:t> </a:t>
            </a:r>
            <a:r>
              <a:rPr lang="en-US" dirty="0" err="1">
                <a:ea typeface="+mn-lt"/>
                <a:cs typeface="+mn-lt"/>
              </a:rPr>
              <a:t>épaisseur</a:t>
            </a:r>
            <a:r>
              <a:rPr lang="en-US" dirty="0">
                <a:ea typeface="+mn-lt"/>
                <a:cs typeface="+mn-lt"/>
              </a:rPr>
              <a:t> de </a:t>
            </a:r>
            <a:r>
              <a:rPr lang="en-US" dirty="0" err="1">
                <a:ea typeface="+mn-lt"/>
                <a:cs typeface="+mn-lt"/>
              </a:rPr>
              <a:t>revêtement</a:t>
            </a:r>
            <a:r>
              <a:rPr lang="en-US" dirty="0">
                <a:ea typeface="+mn-lt"/>
                <a:cs typeface="+mn-lt"/>
              </a:rPr>
              <a:t> </a:t>
            </a:r>
            <a:r>
              <a:rPr lang="en-US" dirty="0" err="1">
                <a:ea typeface="+mn-lt"/>
                <a:cs typeface="+mn-lt"/>
              </a:rPr>
              <a:t>routier</a:t>
            </a:r>
            <a:r>
              <a:rPr lang="en-US" dirty="0">
                <a:ea typeface="+mn-lt"/>
                <a:cs typeface="+mn-lt"/>
              </a:rPr>
              <a:t>.</a:t>
            </a:r>
            <a:endParaRPr lang="en-US" dirty="0"/>
          </a:p>
          <a:p>
            <a:pPr marL="285750" indent="-285750">
              <a:buFont typeface="Arial"/>
              <a:buChar char="•"/>
            </a:pPr>
            <a:r>
              <a:rPr lang="en-US" dirty="0" err="1">
                <a:ea typeface="+mn-lt"/>
                <a:cs typeface="+mn-lt"/>
              </a:rPr>
              <a:t>Contrôle</a:t>
            </a:r>
            <a:r>
              <a:rPr lang="en-US" dirty="0">
                <a:ea typeface="+mn-lt"/>
                <a:cs typeface="+mn-lt"/>
              </a:rPr>
              <a:t> « </a:t>
            </a:r>
            <a:r>
              <a:rPr lang="en-US" dirty="0" err="1">
                <a:ea typeface="+mn-lt"/>
                <a:cs typeface="+mn-lt"/>
              </a:rPr>
              <a:t>relevé</a:t>
            </a:r>
            <a:r>
              <a:rPr lang="en-US" dirty="0">
                <a:ea typeface="+mn-lt"/>
                <a:cs typeface="+mn-lt"/>
              </a:rPr>
              <a:t> </a:t>
            </a:r>
            <a:r>
              <a:rPr lang="en-US" dirty="0" err="1">
                <a:ea typeface="+mn-lt"/>
                <a:cs typeface="+mn-lt"/>
              </a:rPr>
              <a:t>dimensionnel</a:t>
            </a:r>
            <a:r>
              <a:rPr lang="en-US" dirty="0">
                <a:ea typeface="+mn-lt"/>
                <a:cs typeface="+mn-lt"/>
              </a:rPr>
              <a:t> » et investigations </a:t>
            </a:r>
            <a:r>
              <a:rPr lang="en-US" dirty="0" err="1">
                <a:ea typeface="+mn-lt"/>
                <a:cs typeface="+mn-lt"/>
              </a:rPr>
              <a:t>complémentaires</a:t>
            </a:r>
            <a:r>
              <a:rPr lang="en-US" dirty="0">
                <a:ea typeface="+mn-lt"/>
                <a:cs typeface="+mn-lt"/>
              </a:rPr>
              <a:t> dans le cadre des TOI.</a:t>
            </a:r>
            <a:endParaRPr lang="en-US" dirty="0"/>
          </a:p>
          <a:p>
            <a:pPr marL="285750" indent="-285750">
              <a:buFont typeface="Arial"/>
              <a:buChar char="•"/>
            </a:pPr>
            <a:r>
              <a:rPr lang="en-US" dirty="0" err="1">
                <a:ea typeface="+mn-lt"/>
                <a:cs typeface="+mn-lt"/>
              </a:rPr>
              <a:t>Contrôle</a:t>
            </a:r>
            <a:r>
              <a:rPr lang="en-US" dirty="0">
                <a:ea typeface="+mn-lt"/>
                <a:cs typeface="+mn-lt"/>
              </a:rPr>
              <a:t> des buses </a:t>
            </a:r>
            <a:r>
              <a:rPr lang="en-US" dirty="0" err="1">
                <a:ea typeface="+mn-lt"/>
                <a:cs typeface="+mn-lt"/>
              </a:rPr>
              <a:t>métalliques</a:t>
            </a:r>
            <a:r>
              <a:rPr lang="en-US" dirty="0">
                <a:ea typeface="+mn-lt"/>
                <a:cs typeface="+mn-lt"/>
              </a:rPr>
              <a:t>. </a:t>
            </a:r>
            <a:endParaRPr lang="en-US" dirty="0"/>
          </a:p>
          <a:p>
            <a:pPr marL="285750" indent="-285750">
              <a:buFont typeface="Arial"/>
              <a:buChar char="•"/>
            </a:pPr>
            <a:r>
              <a:rPr lang="en-US" dirty="0">
                <a:ea typeface="+mn-lt"/>
                <a:cs typeface="+mn-lt"/>
              </a:rPr>
              <a:t>Assistance aux </a:t>
            </a:r>
            <a:r>
              <a:rPr lang="en-US" dirty="0" err="1">
                <a:ea typeface="+mn-lt"/>
                <a:cs typeface="+mn-lt"/>
              </a:rPr>
              <a:t>essais</a:t>
            </a:r>
            <a:r>
              <a:rPr lang="en-US" dirty="0">
                <a:ea typeface="+mn-lt"/>
                <a:cs typeface="+mn-lt"/>
              </a:rPr>
              <a:t> de mise </a:t>
            </a:r>
            <a:r>
              <a:rPr lang="en-US" dirty="0" err="1">
                <a:ea typeface="+mn-lt"/>
                <a:cs typeface="+mn-lt"/>
              </a:rPr>
              <a:t>en</a:t>
            </a:r>
            <a:r>
              <a:rPr lang="en-US" dirty="0">
                <a:ea typeface="+mn-lt"/>
                <a:cs typeface="+mn-lt"/>
              </a:rPr>
              <a:t> charge.</a:t>
            </a:r>
            <a:endParaRPr lang="en-US" dirty="0"/>
          </a:p>
          <a:p>
            <a:endParaRPr lang="en-US" dirty="0">
              <a:cs typeface="Calibri"/>
            </a:endParaRPr>
          </a:p>
          <a:p>
            <a:r>
              <a:rPr lang="en-US" dirty="0">
                <a:cs typeface="Calibri"/>
              </a:rPr>
              <a:t>                        </a:t>
            </a:r>
          </a:p>
        </p:txBody>
      </p:sp>
      <p:pic>
        <p:nvPicPr>
          <p:cNvPr id="6" name="Picture 6">
            <a:extLst>
              <a:ext uri="{FF2B5EF4-FFF2-40B4-BE49-F238E27FC236}">
                <a16:creationId xmlns:a16="http://schemas.microsoft.com/office/drawing/2014/main" id="{70418D95-9A17-2487-C7AC-BF07C5D53C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3215" y="3245756"/>
            <a:ext cx="3364831" cy="2171224"/>
          </a:xfrm>
          <a:prstGeom prst="rect">
            <a:avLst/>
          </a:prstGeom>
        </p:spPr>
      </p:pic>
      <p:pic>
        <p:nvPicPr>
          <p:cNvPr id="7" name="Picture 7">
            <a:extLst>
              <a:ext uri="{FF2B5EF4-FFF2-40B4-BE49-F238E27FC236}">
                <a16:creationId xmlns:a16="http://schemas.microsoft.com/office/drawing/2014/main" id="{D88D41D5-4A66-246B-48A9-D9B52F81EC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5664" y="4020386"/>
            <a:ext cx="3174331" cy="2045701"/>
          </a:xfrm>
          <a:prstGeom prst="rect">
            <a:avLst/>
          </a:prstGeom>
        </p:spPr>
      </p:pic>
      <p:pic>
        <p:nvPicPr>
          <p:cNvPr id="8" name="Image 7" descr="Une image contenant personne, mur, homme, intérieur&#10;&#10;Description générée automatiquement">
            <a:extLst>
              <a:ext uri="{FF2B5EF4-FFF2-40B4-BE49-F238E27FC236}">
                <a16:creationId xmlns:a16="http://schemas.microsoft.com/office/drawing/2014/main" id="{5A0ADC83-933B-40C7-ACE4-6D256215800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colorTemperature colorTemp="4700"/>
                    </a14:imgEffect>
                  </a14:imgLayer>
                </a14:imgProps>
              </a:ext>
              <a:ext uri="{28A0092B-C50C-407E-A947-70E740481C1C}">
                <a14:useLocalDpi xmlns:a14="http://schemas.microsoft.com/office/drawing/2010/main"/>
              </a:ext>
            </a:extLst>
          </a:blip>
          <a:srcRect/>
          <a:stretch/>
        </p:blipFill>
        <p:spPr>
          <a:xfrm>
            <a:off x="499075" y="194387"/>
            <a:ext cx="2542258" cy="2931597"/>
          </a:xfrm>
          <a:prstGeom prst="rect">
            <a:avLst/>
          </a:prstGeom>
        </p:spPr>
      </p:pic>
    </p:spTree>
    <p:extLst>
      <p:ext uri="{BB962C8B-B14F-4D97-AF65-F5344CB8AC3E}">
        <p14:creationId xmlns:p14="http://schemas.microsoft.com/office/powerpoint/2010/main" val="29376838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E0BB7AF5-87D8-D09E-947B-B8942321007F}"/>
              </a:ext>
            </a:extLst>
          </p:cNvPr>
          <p:cNvSpPr>
            <a:spLocks noGrp="1"/>
          </p:cNvSpPr>
          <p:nvPr/>
        </p:nvSpPr>
        <p:spPr>
          <a:xfrm>
            <a:off x="3346517" y="1051328"/>
            <a:ext cx="8482508" cy="669894"/>
          </a:xfrm>
          <a:prstGeom prst="rect">
            <a:avLst/>
          </a:prstGeom>
        </p:spPr>
        <p:txBody>
          <a:bodyPr vert="horz" lIns="91440" tIns="45720" rIns="91440" bIns="45720" rtlCol="0" anchor="t">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000">
                <a:latin typeface="Abadi"/>
              </a:rPr>
              <a:t>Ingénieur industriel en construction - Géomètre</a:t>
            </a:r>
            <a:endParaRPr lang="fr-BE" sz="2000" b="0">
              <a:latin typeface="Abadi"/>
            </a:endParaRPr>
          </a:p>
          <a:p>
            <a:pPr marL="457200" indent="-457200">
              <a:buFont typeface="Arial"/>
              <a:buChar char="•"/>
            </a:pPr>
            <a:endParaRPr lang="fr-BE" sz="2000">
              <a:latin typeface="Abadi" panose="020B0604020202020204" pitchFamily="34" charset="0"/>
              <a:cs typeface="Arial"/>
            </a:endParaRPr>
          </a:p>
        </p:txBody>
      </p:sp>
      <p:sp>
        <p:nvSpPr>
          <p:cNvPr id="6" name="Titre 1">
            <a:extLst>
              <a:ext uri="{FF2B5EF4-FFF2-40B4-BE49-F238E27FC236}">
                <a16:creationId xmlns:a16="http://schemas.microsoft.com/office/drawing/2014/main" id="{1F149783-7447-9201-13FB-FC6461848226}"/>
              </a:ext>
            </a:extLst>
          </p:cNvPr>
          <p:cNvSpPr>
            <a:spLocks noGrp="1"/>
          </p:cNvSpPr>
          <p:nvPr/>
        </p:nvSpPr>
        <p:spPr>
          <a:xfrm>
            <a:off x="3346955" y="128502"/>
            <a:ext cx="6901576" cy="1143000"/>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3700" b="1">
                <a:solidFill>
                  <a:srgbClr val="49C5B1"/>
                </a:solidFill>
                <a:latin typeface="Arial"/>
                <a:ea typeface="+mj-ea"/>
                <a:cs typeface="Arial"/>
              </a:rPr>
              <a:t>Dino ZECCHIN</a:t>
            </a:r>
          </a:p>
        </p:txBody>
      </p:sp>
      <p:sp>
        <p:nvSpPr>
          <p:cNvPr id="2" name="Espace réservé du contenu 2">
            <a:extLst>
              <a:ext uri="{FF2B5EF4-FFF2-40B4-BE49-F238E27FC236}">
                <a16:creationId xmlns:a16="http://schemas.microsoft.com/office/drawing/2014/main" id="{EC286A9D-B26A-4493-815A-962AA5FA6BA6}"/>
              </a:ext>
            </a:extLst>
          </p:cNvPr>
          <p:cNvSpPr>
            <a:spLocks noGrp="1"/>
          </p:cNvSpPr>
          <p:nvPr/>
        </p:nvSpPr>
        <p:spPr>
          <a:xfrm>
            <a:off x="780797" y="3038315"/>
            <a:ext cx="8733291" cy="2936602"/>
          </a:xfrm>
          <a:prstGeom prst="rect">
            <a:avLst/>
          </a:prstGeom>
        </p:spPr>
        <p:txBody>
          <a:bodyPr vert="horz" lIns="91440" tIns="45720" rIns="91440" bIns="45720" rtlCol="0" anchor="t">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6565" indent="-456565" defTabSz="609585">
              <a:spcBef>
                <a:spcPct val="20000"/>
              </a:spcBef>
              <a:buFont typeface="Arial"/>
              <a:buChar char="•"/>
            </a:pPr>
            <a:r>
              <a:rPr lang="fr-BE">
                <a:latin typeface="Abadi"/>
                <a:cs typeface="Arial"/>
              </a:rPr>
              <a:t>Inspections B</a:t>
            </a:r>
            <a:endParaRPr lang="en-US">
              <a:latin typeface="Abadi"/>
              <a:cs typeface="Arial"/>
            </a:endParaRPr>
          </a:p>
          <a:p>
            <a:pPr lvl="1">
              <a:spcBef>
                <a:spcPct val="20000"/>
              </a:spcBef>
            </a:pPr>
            <a:r>
              <a:rPr lang="fr-BE">
                <a:latin typeface="Abadi"/>
                <a:cs typeface="Arial"/>
              </a:rPr>
              <a:t>Spécialités : Joints de dilatation, appuis, trottoirs, suivis topographiques (nivellements / stations totales)</a:t>
            </a:r>
          </a:p>
          <a:p>
            <a:pPr marL="456565" indent="-456565">
              <a:spcBef>
                <a:spcPct val="20000"/>
              </a:spcBef>
              <a:buFont typeface="Arial"/>
              <a:buChar char="•"/>
            </a:pPr>
            <a:r>
              <a:rPr lang="fr-BE">
                <a:latin typeface="Abadi"/>
                <a:cs typeface="Arial"/>
              </a:rPr>
              <a:t>Epreuve de mise en charge avant mise en service des ponts et des passerelles. </a:t>
            </a:r>
            <a:endParaRPr lang="fr-BE">
              <a:latin typeface="Abadi" panose="020B0604020202020204" pitchFamily="34" charset="0"/>
              <a:cs typeface="Arial"/>
            </a:endParaRPr>
          </a:p>
          <a:p>
            <a:pPr marL="456565" indent="-456565">
              <a:spcBef>
                <a:spcPct val="20000"/>
              </a:spcBef>
              <a:buFont typeface="Arial"/>
              <a:buChar char="•"/>
            </a:pPr>
            <a:r>
              <a:rPr lang="fr-BE">
                <a:latin typeface="Abadi"/>
                <a:cs typeface="Arial"/>
              </a:rPr>
              <a:t>Formateur "Inspecteurs de ponts" : Equipements/Sécurité/Appuis/Joints.</a:t>
            </a:r>
            <a:endParaRPr lang="fr-BE">
              <a:latin typeface="Abadi" panose="020B0604020202020204" pitchFamily="34" charset="0"/>
              <a:cs typeface="Arial"/>
            </a:endParaRPr>
          </a:p>
          <a:p>
            <a:pPr marL="456565" indent="-456565">
              <a:spcBef>
                <a:spcPct val="20000"/>
              </a:spcBef>
              <a:buFont typeface="Arial"/>
              <a:buChar char="•"/>
            </a:pPr>
            <a:r>
              <a:rPr lang="fr-BE">
                <a:latin typeface="Abadi"/>
                <a:cs typeface="Arial"/>
              </a:rPr>
              <a:t>Personne-ressource en prévention, sécurité et bien-être au travail.  </a:t>
            </a:r>
            <a:endParaRPr lang="fr-BE">
              <a:latin typeface="Abadi" panose="020B0604020202020204" pitchFamily="34" charset="0"/>
              <a:cs typeface="Arial"/>
            </a:endParaRPr>
          </a:p>
          <a:p>
            <a:pPr marL="456565" indent="-456565">
              <a:spcBef>
                <a:spcPct val="20000"/>
              </a:spcBef>
              <a:buFont typeface="Arial"/>
              <a:buChar char="•"/>
            </a:pPr>
            <a:r>
              <a:rPr lang="fr-BE">
                <a:latin typeface="Abadi"/>
                <a:cs typeface="Arial"/>
              </a:rPr>
              <a:t>Divers : Gestion du stock des repères de nivellement</a:t>
            </a:r>
            <a:endParaRPr lang="fr-BE">
              <a:latin typeface="Abadi" panose="020B0604020202020204" pitchFamily="34" charset="0"/>
              <a:cs typeface="Arial"/>
            </a:endParaRPr>
          </a:p>
          <a:p>
            <a:pPr marL="456565" indent="-456565">
              <a:spcBef>
                <a:spcPct val="20000"/>
              </a:spcBef>
              <a:buFont typeface="Arial"/>
              <a:buChar char="•"/>
            </a:pPr>
            <a:endParaRPr lang="fr-BE" sz="2400">
              <a:latin typeface="Abadi" panose="020B0604020202020204" pitchFamily="34" charset="0"/>
              <a:cs typeface="Arial"/>
            </a:endParaRPr>
          </a:p>
          <a:p>
            <a:pPr marL="457200" indent="-457200">
              <a:buFont typeface="Wingdings"/>
              <a:buChar char="§"/>
            </a:pPr>
            <a:endParaRPr lang="fr-BE" sz="2000">
              <a:latin typeface="Abadi" panose="020B0604020202020204" pitchFamily="34" charset="0"/>
              <a:cs typeface="Arial"/>
            </a:endParaRPr>
          </a:p>
        </p:txBody>
      </p:sp>
      <p:pic>
        <p:nvPicPr>
          <p:cNvPr id="3" name="Picture 6">
            <a:extLst>
              <a:ext uri="{FF2B5EF4-FFF2-40B4-BE49-F238E27FC236}">
                <a16:creationId xmlns:a16="http://schemas.microsoft.com/office/drawing/2014/main" id="{F9C15681-9E9B-589D-8280-F094166585A5}"/>
              </a:ext>
            </a:extLst>
          </p:cNvPr>
          <p:cNvPicPr>
            <a:picLocks noChangeAspect="1"/>
          </p:cNvPicPr>
          <p:nvPr/>
        </p:nvPicPr>
        <p:blipFill>
          <a:blip r:embed="rId2"/>
          <a:stretch>
            <a:fillRect/>
          </a:stretch>
        </p:blipFill>
        <p:spPr>
          <a:xfrm>
            <a:off x="935138" y="132627"/>
            <a:ext cx="1447800" cy="1905000"/>
          </a:xfrm>
          <a:prstGeom prst="rect">
            <a:avLst/>
          </a:prstGeom>
        </p:spPr>
      </p:pic>
      <p:sp>
        <p:nvSpPr>
          <p:cNvPr id="7" name="Espace réservé du contenu 2">
            <a:extLst>
              <a:ext uri="{FF2B5EF4-FFF2-40B4-BE49-F238E27FC236}">
                <a16:creationId xmlns:a16="http://schemas.microsoft.com/office/drawing/2014/main" id="{23AA1137-9DF6-CEB7-FB36-1583F3E88475}"/>
              </a:ext>
            </a:extLst>
          </p:cNvPr>
          <p:cNvSpPr>
            <a:spLocks noGrp="1"/>
          </p:cNvSpPr>
          <p:nvPr/>
        </p:nvSpPr>
        <p:spPr>
          <a:xfrm>
            <a:off x="732568" y="2131630"/>
            <a:ext cx="2029622" cy="737413"/>
          </a:xfrm>
          <a:prstGeom prst="rect">
            <a:avLst/>
          </a:prstGeom>
        </p:spPr>
        <p:txBody>
          <a:bodyPr vert="horz" lIns="91440" tIns="45720" rIns="91440" bIns="45720" rtlCol="0" anchor="t">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800" b="0" u="sng">
                <a:latin typeface="Abadi"/>
              </a:rPr>
              <a:t>Missions</a:t>
            </a:r>
            <a:r>
              <a:rPr lang="fr-BE" sz="2800" b="0">
                <a:latin typeface="Abadi"/>
              </a:rPr>
              <a:t> :</a:t>
            </a:r>
          </a:p>
          <a:p>
            <a:pPr marL="457200" indent="-457200">
              <a:buFont typeface="Arial"/>
              <a:buChar char="•"/>
            </a:pPr>
            <a:endParaRPr lang="fr-BE" sz="2000">
              <a:latin typeface="Abadi" panose="020B0604020202020204" pitchFamily="34" charset="0"/>
              <a:cs typeface="Arial"/>
            </a:endParaRPr>
          </a:p>
        </p:txBody>
      </p:sp>
      <p:pic>
        <p:nvPicPr>
          <p:cNvPr id="8" name="Picture 8">
            <a:extLst>
              <a:ext uri="{FF2B5EF4-FFF2-40B4-BE49-F238E27FC236}">
                <a16:creationId xmlns:a16="http://schemas.microsoft.com/office/drawing/2014/main" id="{36832D5C-A82A-43B6-2534-23740E08A2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3970" y="1964523"/>
            <a:ext cx="3051858" cy="1472474"/>
          </a:xfrm>
          <a:prstGeom prst="rect">
            <a:avLst/>
          </a:prstGeom>
        </p:spPr>
      </p:pic>
      <p:pic>
        <p:nvPicPr>
          <p:cNvPr id="9" name="Picture 9">
            <a:extLst>
              <a:ext uri="{FF2B5EF4-FFF2-40B4-BE49-F238E27FC236}">
                <a16:creationId xmlns:a16="http://schemas.microsoft.com/office/drawing/2014/main" id="{CF2DDFC6-EE09-5011-9DDF-DEDEA61134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1869" y="3748976"/>
            <a:ext cx="2058364" cy="2224783"/>
          </a:xfrm>
          <a:prstGeom prst="rect">
            <a:avLst/>
          </a:prstGeom>
        </p:spPr>
      </p:pic>
      <p:pic>
        <p:nvPicPr>
          <p:cNvPr id="10" name="Picture 10">
            <a:extLst>
              <a:ext uri="{FF2B5EF4-FFF2-40B4-BE49-F238E27FC236}">
                <a16:creationId xmlns:a16="http://schemas.microsoft.com/office/drawing/2014/main" id="{03C3782B-9DEF-6A34-2678-E3AD07CEB2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5413" y="1775334"/>
            <a:ext cx="1807580" cy="1088851"/>
          </a:xfrm>
          <a:prstGeom prst="rect">
            <a:avLst/>
          </a:prstGeom>
        </p:spPr>
      </p:pic>
      <p:pic>
        <p:nvPicPr>
          <p:cNvPr id="11" name="Picture 11">
            <a:extLst>
              <a:ext uri="{FF2B5EF4-FFF2-40B4-BE49-F238E27FC236}">
                <a16:creationId xmlns:a16="http://schemas.microsoft.com/office/drawing/2014/main" id="{97CA18F5-42C7-D929-65BF-B693F1A468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15159" y="1772910"/>
            <a:ext cx="1873278" cy="1094986"/>
          </a:xfrm>
          <a:prstGeom prst="rect">
            <a:avLst/>
          </a:prstGeom>
        </p:spPr>
      </p:pic>
    </p:spTree>
    <p:extLst>
      <p:ext uri="{BB962C8B-B14F-4D97-AF65-F5344CB8AC3E}">
        <p14:creationId xmlns:p14="http://schemas.microsoft.com/office/powerpoint/2010/main" val="15258829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E0BB7AF5-87D8-D09E-947B-B8942321007F}"/>
              </a:ext>
            </a:extLst>
          </p:cNvPr>
          <p:cNvSpPr>
            <a:spLocks noGrp="1"/>
          </p:cNvSpPr>
          <p:nvPr/>
        </p:nvSpPr>
        <p:spPr>
          <a:xfrm>
            <a:off x="3346517" y="1051328"/>
            <a:ext cx="8482508" cy="669894"/>
          </a:xfrm>
          <a:prstGeom prst="rect">
            <a:avLst/>
          </a:prstGeom>
        </p:spPr>
        <p:txBody>
          <a:bodyPr vert="horz" lIns="91440" tIns="45720" rIns="91440" bIns="45720" rtlCol="0" anchor="t">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000">
                <a:latin typeface="Abadi"/>
              </a:rPr>
              <a:t>Ingénieur industriel électromécanicien</a:t>
            </a:r>
            <a:endParaRPr lang="fr-BE" sz="2000" b="0">
              <a:latin typeface="Abadi"/>
            </a:endParaRPr>
          </a:p>
          <a:p>
            <a:pPr marL="457200" indent="-457200">
              <a:buFont typeface="Arial"/>
              <a:buChar char="•"/>
            </a:pPr>
            <a:endParaRPr lang="fr-BE" sz="2000">
              <a:latin typeface="Abadi" panose="020B0604020202020204" pitchFamily="34" charset="0"/>
              <a:cs typeface="Arial"/>
            </a:endParaRPr>
          </a:p>
        </p:txBody>
      </p:sp>
      <p:sp>
        <p:nvSpPr>
          <p:cNvPr id="6" name="Titre 1">
            <a:extLst>
              <a:ext uri="{FF2B5EF4-FFF2-40B4-BE49-F238E27FC236}">
                <a16:creationId xmlns:a16="http://schemas.microsoft.com/office/drawing/2014/main" id="{1F149783-7447-9201-13FB-FC6461848226}"/>
              </a:ext>
            </a:extLst>
          </p:cNvPr>
          <p:cNvSpPr>
            <a:spLocks noGrp="1"/>
          </p:cNvSpPr>
          <p:nvPr/>
        </p:nvSpPr>
        <p:spPr>
          <a:xfrm>
            <a:off x="3346955" y="128502"/>
            <a:ext cx="6901576" cy="1143000"/>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3700" b="1">
                <a:solidFill>
                  <a:srgbClr val="49C5B1"/>
                </a:solidFill>
                <a:latin typeface="Arial"/>
                <a:ea typeface="+mj-ea"/>
                <a:cs typeface="Arial"/>
              </a:rPr>
              <a:t>Jean-Michel JORIS</a:t>
            </a:r>
          </a:p>
        </p:txBody>
      </p:sp>
      <p:sp>
        <p:nvSpPr>
          <p:cNvPr id="2" name="Espace réservé du contenu 2">
            <a:extLst>
              <a:ext uri="{FF2B5EF4-FFF2-40B4-BE49-F238E27FC236}">
                <a16:creationId xmlns:a16="http://schemas.microsoft.com/office/drawing/2014/main" id="{EC286A9D-B26A-4493-815A-962AA5FA6BA6}"/>
              </a:ext>
            </a:extLst>
          </p:cNvPr>
          <p:cNvSpPr>
            <a:spLocks noGrp="1"/>
          </p:cNvSpPr>
          <p:nvPr/>
        </p:nvSpPr>
        <p:spPr>
          <a:xfrm>
            <a:off x="834585" y="3432762"/>
            <a:ext cx="7442373" cy="2013238"/>
          </a:xfrm>
          <a:prstGeom prst="rect">
            <a:avLst/>
          </a:prstGeom>
        </p:spPr>
        <p:txBody>
          <a:bodyPr vert="horz" lIns="91440" tIns="45720" rIns="91440" bIns="45720" rtlCol="0" anchor="t">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6565" indent="-456565" defTabSz="609585">
              <a:spcBef>
                <a:spcPct val="20000"/>
              </a:spcBef>
              <a:buFont typeface="Arial"/>
              <a:buChar char="•"/>
            </a:pPr>
            <a:r>
              <a:rPr lang="fr-BE">
                <a:latin typeface="Abadi"/>
                <a:cs typeface="Arial"/>
              </a:rPr>
              <a:t>Gestion des analyses vibratoires (vibrations particulaires, principalement générées par le trafic routier sur des immeubles).</a:t>
            </a:r>
          </a:p>
          <a:p>
            <a:pPr lvl="1">
              <a:spcBef>
                <a:spcPct val="20000"/>
              </a:spcBef>
            </a:pPr>
            <a:r>
              <a:rPr lang="fr-BE">
                <a:latin typeface="Abadi"/>
                <a:cs typeface="Arial"/>
              </a:rPr>
              <a:t>Suivi/traitement des dossiers de A à Z (plaintes =&gt; analyses sur site =&gt; rapports). </a:t>
            </a:r>
          </a:p>
          <a:p>
            <a:pPr marL="456565" indent="-456565">
              <a:spcBef>
                <a:spcPct val="20000"/>
              </a:spcBef>
              <a:buFont typeface="Arial,Sans-Serif"/>
              <a:buChar char="•"/>
            </a:pPr>
            <a:r>
              <a:rPr lang="fr-BE">
                <a:ea typeface="+mn-lt"/>
                <a:cs typeface="+mn-lt"/>
              </a:rPr>
              <a:t>Protection cathodique: assistance technique dans le suivi des installations de P.C.</a:t>
            </a:r>
            <a:endParaRPr lang="fr-BE">
              <a:cs typeface="Calibri"/>
            </a:endParaRPr>
          </a:p>
          <a:p>
            <a:pPr lvl="1">
              <a:spcBef>
                <a:spcPct val="20000"/>
              </a:spcBef>
            </a:pPr>
            <a:endParaRPr lang="fr-BE">
              <a:latin typeface="Abadi" panose="020B0604020202020204" pitchFamily="34" charset="0"/>
              <a:cs typeface="Arial"/>
            </a:endParaRPr>
          </a:p>
          <a:p>
            <a:pPr marL="456565" indent="-456565">
              <a:spcBef>
                <a:spcPct val="20000"/>
              </a:spcBef>
              <a:buFont typeface="Arial"/>
              <a:buChar char="•"/>
            </a:pPr>
            <a:endParaRPr lang="fr-BE">
              <a:latin typeface="Abadi" panose="020B0604020202020204" pitchFamily="34" charset="0"/>
              <a:cs typeface="Arial"/>
            </a:endParaRPr>
          </a:p>
          <a:p>
            <a:pPr marL="456565" indent="-456565">
              <a:spcBef>
                <a:spcPct val="20000"/>
              </a:spcBef>
              <a:buFont typeface="Arial"/>
              <a:buChar char="•"/>
            </a:pPr>
            <a:endParaRPr lang="fr-BE" sz="2400">
              <a:latin typeface="Abadi" panose="020B0604020202020204" pitchFamily="34" charset="0"/>
              <a:cs typeface="Arial"/>
            </a:endParaRPr>
          </a:p>
          <a:p>
            <a:pPr marL="457200" indent="-457200">
              <a:buFont typeface="Wingdings"/>
              <a:buChar char="§"/>
            </a:pPr>
            <a:endParaRPr lang="fr-BE" sz="2000">
              <a:latin typeface="Abadi" panose="020B0604020202020204" pitchFamily="34" charset="0"/>
              <a:cs typeface="Arial"/>
            </a:endParaRPr>
          </a:p>
        </p:txBody>
      </p:sp>
      <p:sp>
        <p:nvSpPr>
          <p:cNvPr id="7" name="Espace réservé du contenu 2">
            <a:extLst>
              <a:ext uri="{FF2B5EF4-FFF2-40B4-BE49-F238E27FC236}">
                <a16:creationId xmlns:a16="http://schemas.microsoft.com/office/drawing/2014/main" id="{23AA1137-9DF6-CEB7-FB36-1583F3E88475}"/>
              </a:ext>
            </a:extLst>
          </p:cNvPr>
          <p:cNvSpPr>
            <a:spLocks noGrp="1"/>
          </p:cNvSpPr>
          <p:nvPr/>
        </p:nvSpPr>
        <p:spPr>
          <a:xfrm>
            <a:off x="732568" y="2131630"/>
            <a:ext cx="2029622" cy="737413"/>
          </a:xfrm>
          <a:prstGeom prst="rect">
            <a:avLst/>
          </a:prstGeom>
        </p:spPr>
        <p:txBody>
          <a:bodyPr vert="horz" lIns="91440" tIns="45720" rIns="91440" bIns="45720" rtlCol="0" anchor="t">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800" b="0" u="sng">
                <a:latin typeface="Abadi"/>
              </a:rPr>
              <a:t>Missions</a:t>
            </a:r>
            <a:r>
              <a:rPr lang="fr-BE" sz="2800" b="0">
                <a:latin typeface="Abadi"/>
              </a:rPr>
              <a:t> :</a:t>
            </a:r>
          </a:p>
          <a:p>
            <a:pPr marL="457200" indent="-457200">
              <a:buFont typeface="Arial"/>
              <a:buChar char="•"/>
            </a:pPr>
            <a:endParaRPr lang="fr-BE" sz="2000">
              <a:latin typeface="Abadi" panose="020B0604020202020204" pitchFamily="34" charset="0"/>
              <a:cs typeface="Arial"/>
            </a:endParaRPr>
          </a:p>
        </p:txBody>
      </p:sp>
      <p:pic>
        <p:nvPicPr>
          <p:cNvPr id="3" name="Picture 4">
            <a:extLst>
              <a:ext uri="{FF2B5EF4-FFF2-40B4-BE49-F238E27FC236}">
                <a16:creationId xmlns:a16="http://schemas.microsoft.com/office/drawing/2014/main" id="{9E602D6B-9561-9E57-3677-F49CF8C7CC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1835" y="1514161"/>
            <a:ext cx="6176681" cy="1920195"/>
          </a:xfrm>
          <a:prstGeom prst="rect">
            <a:avLst/>
          </a:prstGeom>
        </p:spPr>
      </p:pic>
      <p:pic>
        <p:nvPicPr>
          <p:cNvPr id="5" name="Picture 11">
            <a:extLst>
              <a:ext uri="{FF2B5EF4-FFF2-40B4-BE49-F238E27FC236}">
                <a16:creationId xmlns:a16="http://schemas.microsoft.com/office/drawing/2014/main" id="{AEEBE49B-706B-915E-6DCA-5377BA94BF9B}"/>
              </a:ext>
            </a:extLst>
          </p:cNvPr>
          <p:cNvPicPr>
            <a:picLocks noChangeAspect="1"/>
          </p:cNvPicPr>
          <p:nvPr/>
        </p:nvPicPr>
        <p:blipFill>
          <a:blip r:embed="rId3"/>
          <a:stretch>
            <a:fillRect/>
          </a:stretch>
        </p:blipFill>
        <p:spPr>
          <a:xfrm>
            <a:off x="9285755" y="1683124"/>
            <a:ext cx="1930774" cy="1591236"/>
          </a:xfrm>
          <a:prstGeom prst="rect">
            <a:avLst/>
          </a:prstGeom>
        </p:spPr>
      </p:pic>
      <p:pic>
        <p:nvPicPr>
          <p:cNvPr id="12" name="Picture 12">
            <a:extLst>
              <a:ext uri="{FF2B5EF4-FFF2-40B4-BE49-F238E27FC236}">
                <a16:creationId xmlns:a16="http://schemas.microsoft.com/office/drawing/2014/main" id="{BC9A4E48-99CF-AD2D-BA4E-E778E2027A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2706" y="3434889"/>
            <a:ext cx="1810871" cy="1350857"/>
          </a:xfrm>
          <a:prstGeom prst="rect">
            <a:avLst/>
          </a:prstGeom>
        </p:spPr>
      </p:pic>
      <p:pic>
        <p:nvPicPr>
          <p:cNvPr id="13" name="Picture 13">
            <a:extLst>
              <a:ext uri="{FF2B5EF4-FFF2-40B4-BE49-F238E27FC236}">
                <a16:creationId xmlns:a16="http://schemas.microsoft.com/office/drawing/2014/main" id="{8A2613C0-4023-97A9-CED3-11306E3969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24683" y="4063604"/>
            <a:ext cx="2241177" cy="1500887"/>
          </a:xfrm>
          <a:prstGeom prst="rect">
            <a:avLst/>
          </a:prstGeom>
        </p:spPr>
      </p:pic>
      <p:pic>
        <p:nvPicPr>
          <p:cNvPr id="14" name="Picture 14">
            <a:extLst>
              <a:ext uri="{FF2B5EF4-FFF2-40B4-BE49-F238E27FC236}">
                <a16:creationId xmlns:a16="http://schemas.microsoft.com/office/drawing/2014/main" id="{D5328B03-18A9-5FF8-6C5B-D7C055E4F6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9776" y="215152"/>
            <a:ext cx="1175344" cy="1891555"/>
          </a:xfrm>
          <a:prstGeom prst="rect">
            <a:avLst/>
          </a:prstGeom>
        </p:spPr>
      </p:pic>
    </p:spTree>
    <p:extLst>
      <p:ext uri="{BB962C8B-B14F-4D97-AF65-F5344CB8AC3E}">
        <p14:creationId xmlns:p14="http://schemas.microsoft.com/office/powerpoint/2010/main" val="4634582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C856-8E0C-03D3-D129-70FD93A22EE6}"/>
              </a:ext>
            </a:extLst>
          </p:cNvPr>
          <p:cNvSpPr>
            <a:spLocks noGrp="1"/>
          </p:cNvSpPr>
          <p:nvPr>
            <p:ph type="title"/>
          </p:nvPr>
        </p:nvSpPr>
        <p:spPr>
          <a:xfrm>
            <a:off x="738909" y="274639"/>
            <a:ext cx="3615509" cy="1143000"/>
          </a:xfrm>
        </p:spPr>
        <p:txBody>
          <a:bodyPr/>
          <a:lstStyle/>
          <a:p>
            <a:r>
              <a:rPr lang="en-US" sz="3700"/>
              <a:t>Paul NYSSEN</a:t>
            </a:r>
            <a:endParaRPr lang="en-US"/>
          </a:p>
        </p:txBody>
      </p:sp>
      <p:sp>
        <p:nvSpPr>
          <p:cNvPr id="4" name="TextBox 3">
            <a:extLst>
              <a:ext uri="{FF2B5EF4-FFF2-40B4-BE49-F238E27FC236}">
                <a16:creationId xmlns:a16="http://schemas.microsoft.com/office/drawing/2014/main" id="{43E86DAC-E5CA-0E63-D364-541467D9E97C}"/>
              </a:ext>
            </a:extLst>
          </p:cNvPr>
          <p:cNvSpPr txBox="1"/>
          <p:nvPr/>
        </p:nvSpPr>
        <p:spPr>
          <a:xfrm>
            <a:off x="658090" y="4165022"/>
            <a:ext cx="344631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FORMATION</a:t>
            </a:r>
          </a:p>
          <a:p>
            <a:r>
              <a:rPr lang="en-US" i="1">
                <a:cs typeface="Calibri"/>
              </a:rPr>
              <a:t>- Bachelier </a:t>
            </a:r>
            <a:r>
              <a:rPr lang="en-US" i="1" err="1">
                <a:cs typeface="Calibri"/>
              </a:rPr>
              <a:t>en</a:t>
            </a:r>
            <a:r>
              <a:rPr lang="en-US" i="1">
                <a:cs typeface="Calibri"/>
              </a:rPr>
              <a:t> Construction</a:t>
            </a:r>
          </a:p>
          <a:p>
            <a:r>
              <a:rPr lang="en-US" i="1">
                <a:cs typeface="Calibri"/>
              </a:rPr>
              <a:t>- </a:t>
            </a:r>
            <a:r>
              <a:rPr lang="en-US" i="1" err="1">
                <a:cs typeface="Calibri"/>
              </a:rPr>
              <a:t>Coordinateur</a:t>
            </a:r>
            <a:r>
              <a:rPr lang="en-US" i="1">
                <a:cs typeface="Calibri"/>
              </a:rPr>
              <a:t> Sécurité </a:t>
            </a:r>
            <a:r>
              <a:rPr lang="en-US" i="1" err="1">
                <a:cs typeface="Calibri"/>
              </a:rPr>
              <a:t>Santé</a:t>
            </a:r>
            <a:r>
              <a:rPr lang="en-US" i="1">
                <a:cs typeface="Calibri"/>
              </a:rPr>
              <a:t> </a:t>
            </a:r>
            <a:r>
              <a:rPr lang="en-US" i="1" err="1">
                <a:cs typeface="Calibri"/>
              </a:rPr>
              <a:t>niveau</a:t>
            </a:r>
            <a:r>
              <a:rPr lang="en-US" i="1">
                <a:cs typeface="Calibri"/>
              </a:rPr>
              <a:t> B</a:t>
            </a:r>
          </a:p>
          <a:p>
            <a:r>
              <a:rPr lang="en-US" i="1">
                <a:cs typeface="Calibri"/>
              </a:rPr>
              <a:t>- Maçon </a:t>
            </a:r>
            <a:r>
              <a:rPr lang="en-US" i="1" err="1">
                <a:cs typeface="Calibri"/>
              </a:rPr>
              <a:t>qualifié</a:t>
            </a:r>
            <a:endParaRPr lang="en-US" i="1">
              <a:cs typeface="Calibri"/>
            </a:endParaRPr>
          </a:p>
        </p:txBody>
      </p:sp>
      <p:sp>
        <p:nvSpPr>
          <p:cNvPr id="5" name="TextBox 4">
            <a:extLst>
              <a:ext uri="{FF2B5EF4-FFF2-40B4-BE49-F238E27FC236}">
                <a16:creationId xmlns:a16="http://schemas.microsoft.com/office/drawing/2014/main" id="{8DDA6206-77A8-3E7F-E6F8-88C29BB196ED}"/>
              </a:ext>
            </a:extLst>
          </p:cNvPr>
          <p:cNvSpPr txBox="1"/>
          <p:nvPr/>
        </p:nvSpPr>
        <p:spPr>
          <a:xfrm>
            <a:off x="7801839" y="614794"/>
            <a:ext cx="4199658" cy="1208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a:solidFill>
                  <a:schemeClr val="accent1"/>
                </a:solidFill>
                <a:cs typeface="Calibri"/>
              </a:rPr>
              <a:t>Inspection B / Fiche de passage</a:t>
            </a:r>
            <a:endParaRPr lang="en-US">
              <a:solidFill>
                <a:schemeClr val="accent1"/>
              </a:solidFill>
            </a:endParaRPr>
          </a:p>
          <a:p>
            <a:r>
              <a:rPr lang="en-US">
                <a:cs typeface="Calibri"/>
              </a:rPr>
              <a:t>          </a:t>
            </a:r>
            <a:r>
              <a:rPr lang="en-US" i="1">
                <a:cs typeface="Calibri"/>
              </a:rPr>
              <a:t>- Ponts </a:t>
            </a:r>
            <a:r>
              <a:rPr lang="en-US" i="1" err="1">
                <a:cs typeface="Calibri"/>
              </a:rPr>
              <a:t>en</a:t>
            </a:r>
            <a:r>
              <a:rPr lang="en-US" i="1">
                <a:cs typeface="Calibri"/>
              </a:rPr>
              <a:t> béton </a:t>
            </a:r>
            <a:r>
              <a:rPr lang="en-US" i="1" err="1">
                <a:cs typeface="Calibri"/>
              </a:rPr>
              <a:t>armé</a:t>
            </a:r>
            <a:endParaRPr lang="en-US" i="1">
              <a:cs typeface="Calibri"/>
            </a:endParaRPr>
          </a:p>
          <a:p>
            <a:r>
              <a:rPr lang="en-US" i="1">
                <a:cs typeface="Calibri"/>
              </a:rPr>
              <a:t>          - Murs de </a:t>
            </a:r>
            <a:r>
              <a:rPr lang="en-US" i="1" err="1">
                <a:cs typeface="Calibri"/>
              </a:rPr>
              <a:t>soutènement</a:t>
            </a:r>
            <a:endParaRPr lang="en-US" i="1">
              <a:cs typeface="Calibri"/>
            </a:endParaRPr>
          </a:p>
          <a:p>
            <a:r>
              <a:rPr lang="en-US" i="1">
                <a:cs typeface="Calibri"/>
              </a:rPr>
              <a:t>          - Joints de dilatation</a:t>
            </a:r>
          </a:p>
        </p:txBody>
      </p:sp>
      <p:sp>
        <p:nvSpPr>
          <p:cNvPr id="6" name="TextBox 5">
            <a:extLst>
              <a:ext uri="{FF2B5EF4-FFF2-40B4-BE49-F238E27FC236}">
                <a16:creationId xmlns:a16="http://schemas.microsoft.com/office/drawing/2014/main" id="{D4A00CC8-4646-3A37-17B0-F2E04233CFC8}"/>
              </a:ext>
            </a:extLst>
          </p:cNvPr>
          <p:cNvSpPr txBox="1"/>
          <p:nvPr/>
        </p:nvSpPr>
        <p:spPr>
          <a:xfrm>
            <a:off x="4078431" y="3212520"/>
            <a:ext cx="40351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err="1">
                <a:solidFill>
                  <a:schemeClr val="accent1"/>
                </a:solidFill>
                <a:cs typeface="Calibri"/>
              </a:rPr>
              <a:t>Photogrammétrie</a:t>
            </a:r>
            <a:r>
              <a:rPr lang="en-US">
                <a:solidFill>
                  <a:schemeClr val="accent1"/>
                </a:solidFill>
                <a:cs typeface="Calibri"/>
              </a:rPr>
              <a:t> 3D / Scanner 3D      </a:t>
            </a:r>
          </a:p>
        </p:txBody>
      </p:sp>
      <p:sp>
        <p:nvSpPr>
          <p:cNvPr id="7" name="TextBox 6">
            <a:extLst>
              <a:ext uri="{FF2B5EF4-FFF2-40B4-BE49-F238E27FC236}">
                <a16:creationId xmlns:a16="http://schemas.microsoft.com/office/drawing/2014/main" id="{04666D9C-BCE3-792D-F625-3446F3CD67EB}"/>
              </a:ext>
            </a:extLst>
          </p:cNvPr>
          <p:cNvSpPr txBox="1"/>
          <p:nvPr/>
        </p:nvSpPr>
        <p:spPr>
          <a:xfrm>
            <a:off x="7386201" y="4225634"/>
            <a:ext cx="34896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a:solidFill>
                  <a:schemeClr val="accent1"/>
                </a:solidFill>
                <a:cs typeface="Calibri"/>
              </a:rPr>
              <a:t>Assistance dans les </a:t>
            </a:r>
            <a:r>
              <a:rPr lang="en-US" err="1">
                <a:solidFill>
                  <a:schemeClr val="accent1"/>
                </a:solidFill>
                <a:cs typeface="Calibri"/>
              </a:rPr>
              <a:t>épreuves</a:t>
            </a:r>
            <a:r>
              <a:rPr lang="en-US">
                <a:solidFill>
                  <a:schemeClr val="accent1"/>
                </a:solidFill>
                <a:cs typeface="Calibri"/>
              </a:rPr>
              <a:t> de mise </a:t>
            </a:r>
            <a:r>
              <a:rPr lang="en-US" err="1">
                <a:solidFill>
                  <a:schemeClr val="accent1"/>
                </a:solidFill>
                <a:cs typeface="Calibri"/>
              </a:rPr>
              <a:t>en</a:t>
            </a:r>
            <a:r>
              <a:rPr lang="en-US">
                <a:solidFill>
                  <a:schemeClr val="accent1"/>
                </a:solidFill>
                <a:cs typeface="Calibri"/>
              </a:rPr>
              <a:t> charge des </a:t>
            </a:r>
            <a:r>
              <a:rPr lang="en-US" err="1">
                <a:solidFill>
                  <a:schemeClr val="accent1"/>
                </a:solidFill>
                <a:cs typeface="Calibri"/>
              </a:rPr>
              <a:t>ouvrages</a:t>
            </a:r>
            <a:r>
              <a:rPr lang="en-US">
                <a:solidFill>
                  <a:schemeClr val="accent1"/>
                </a:solidFill>
                <a:cs typeface="Calibri"/>
              </a:rPr>
              <a:t>    </a:t>
            </a:r>
          </a:p>
        </p:txBody>
      </p:sp>
      <p:sp>
        <p:nvSpPr>
          <p:cNvPr id="8" name="TextBox 7">
            <a:extLst>
              <a:ext uri="{FF2B5EF4-FFF2-40B4-BE49-F238E27FC236}">
                <a16:creationId xmlns:a16="http://schemas.microsoft.com/office/drawing/2014/main" id="{34030DF1-AA5B-3FD4-12B5-138DAA4EAECF}"/>
              </a:ext>
            </a:extLst>
          </p:cNvPr>
          <p:cNvSpPr txBox="1"/>
          <p:nvPr/>
        </p:nvSpPr>
        <p:spPr>
          <a:xfrm>
            <a:off x="3169223" y="5489860"/>
            <a:ext cx="44507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err="1">
                <a:solidFill>
                  <a:schemeClr val="accent1"/>
                </a:solidFill>
                <a:cs typeface="Calibri"/>
              </a:rPr>
              <a:t>Responsable</a:t>
            </a:r>
            <a:r>
              <a:rPr lang="en-US">
                <a:solidFill>
                  <a:schemeClr val="accent1"/>
                </a:solidFill>
                <a:cs typeface="Calibri"/>
              </a:rPr>
              <a:t> des </a:t>
            </a:r>
            <a:r>
              <a:rPr lang="en-US" err="1">
                <a:solidFill>
                  <a:schemeClr val="accent1"/>
                </a:solidFill>
                <a:cs typeface="Calibri"/>
              </a:rPr>
              <a:t>contrôles</a:t>
            </a:r>
            <a:r>
              <a:rPr lang="en-US">
                <a:solidFill>
                  <a:schemeClr val="accent1"/>
                </a:solidFill>
                <a:cs typeface="Calibri"/>
              </a:rPr>
              <a:t> </a:t>
            </a:r>
            <a:r>
              <a:rPr lang="en-US" err="1">
                <a:solidFill>
                  <a:schemeClr val="accent1"/>
                </a:solidFill>
                <a:cs typeface="Calibri"/>
              </a:rPr>
              <a:t>sécurité</a:t>
            </a:r>
            <a:r>
              <a:rPr lang="en-US">
                <a:solidFill>
                  <a:schemeClr val="accent1"/>
                </a:solidFill>
                <a:cs typeface="Calibri"/>
              </a:rPr>
              <a:t> du matériel par </a:t>
            </a:r>
            <a:r>
              <a:rPr lang="en-US" err="1">
                <a:solidFill>
                  <a:schemeClr val="accent1"/>
                </a:solidFill>
                <a:cs typeface="Calibri"/>
              </a:rPr>
              <a:t>organisme</a:t>
            </a:r>
            <a:r>
              <a:rPr lang="en-US">
                <a:solidFill>
                  <a:schemeClr val="accent1"/>
                </a:solidFill>
                <a:cs typeface="Calibri"/>
              </a:rPr>
              <a:t> </a:t>
            </a:r>
            <a:r>
              <a:rPr lang="en-US" err="1">
                <a:solidFill>
                  <a:schemeClr val="accent1"/>
                </a:solidFill>
                <a:cs typeface="Calibri"/>
              </a:rPr>
              <a:t>extérieur</a:t>
            </a:r>
            <a:r>
              <a:rPr lang="en-US">
                <a:solidFill>
                  <a:schemeClr val="accent1"/>
                </a:solidFill>
                <a:cs typeface="Calibri"/>
              </a:rPr>
              <a:t> (SECT)</a:t>
            </a:r>
          </a:p>
        </p:txBody>
      </p:sp>
      <p:pic>
        <p:nvPicPr>
          <p:cNvPr id="11" name="Picture 11">
            <a:extLst>
              <a:ext uri="{FF2B5EF4-FFF2-40B4-BE49-F238E27FC236}">
                <a16:creationId xmlns:a16="http://schemas.microsoft.com/office/drawing/2014/main" id="{1319B241-AA63-F695-6DA0-B595AA1A86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7810" y="1328304"/>
            <a:ext cx="1764724" cy="2651415"/>
          </a:xfrm>
          <a:prstGeom prst="rect">
            <a:avLst/>
          </a:prstGeom>
        </p:spPr>
      </p:pic>
      <p:pic>
        <p:nvPicPr>
          <p:cNvPr id="12" name="Picture 12">
            <a:extLst>
              <a:ext uri="{FF2B5EF4-FFF2-40B4-BE49-F238E27FC236}">
                <a16:creationId xmlns:a16="http://schemas.microsoft.com/office/drawing/2014/main" id="{E45B6CF0-979A-3948-C001-96B57717F7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8309" y="720339"/>
            <a:ext cx="2743200" cy="1832458"/>
          </a:xfrm>
          <a:prstGeom prst="rect">
            <a:avLst/>
          </a:prstGeom>
        </p:spPr>
      </p:pic>
      <p:pic>
        <p:nvPicPr>
          <p:cNvPr id="13" name="Picture 13">
            <a:extLst>
              <a:ext uri="{FF2B5EF4-FFF2-40B4-BE49-F238E27FC236}">
                <a16:creationId xmlns:a16="http://schemas.microsoft.com/office/drawing/2014/main" id="{39A90F83-A567-3854-0620-E50107D8A5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8877" y="3751499"/>
            <a:ext cx="2743200" cy="1242682"/>
          </a:xfrm>
          <a:prstGeom prst="rect">
            <a:avLst/>
          </a:prstGeom>
        </p:spPr>
      </p:pic>
      <p:pic>
        <p:nvPicPr>
          <p:cNvPr id="14" name="Picture 14">
            <a:extLst>
              <a:ext uri="{FF2B5EF4-FFF2-40B4-BE49-F238E27FC236}">
                <a16:creationId xmlns:a16="http://schemas.microsoft.com/office/drawing/2014/main" id="{5A7DBD24-534C-630F-670E-5BDCAB68DB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72946" y="1712120"/>
            <a:ext cx="3089563" cy="2515895"/>
          </a:xfrm>
          <a:prstGeom prst="rect">
            <a:avLst/>
          </a:prstGeom>
        </p:spPr>
      </p:pic>
    </p:spTree>
    <p:extLst>
      <p:ext uri="{BB962C8B-B14F-4D97-AF65-F5344CB8AC3E}">
        <p14:creationId xmlns:p14="http://schemas.microsoft.com/office/powerpoint/2010/main" val="24114481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ncept De Conférence D'étude De Cas De Formation Du Séminaire 3D  Illustration Stock - Illustration du hommes, instructeur: 102023911">
            <a:extLst>
              <a:ext uri="{FF2B5EF4-FFF2-40B4-BE49-F238E27FC236}">
                <a16:creationId xmlns:a16="http://schemas.microsoft.com/office/drawing/2014/main" id="{32D3BF1C-2B24-4084-877C-633CA81DC82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6869" y="3769845"/>
            <a:ext cx="4338320" cy="2890406"/>
          </a:xfrm>
          <a:prstGeom prst="rect">
            <a:avLst/>
          </a:prstGeom>
          <a:ln w="762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CE1F031B-9EC7-44A2-A8E1-16411B2F66BA}"/>
              </a:ext>
            </a:extLst>
          </p:cNvPr>
          <p:cNvSpPr>
            <a:spLocks noGrp="1"/>
          </p:cNvSpPr>
          <p:nvPr>
            <p:ph type="title"/>
          </p:nvPr>
        </p:nvSpPr>
        <p:spPr>
          <a:xfrm>
            <a:off x="2848352" y="197749"/>
            <a:ext cx="6901576" cy="1143000"/>
          </a:xfrm>
        </p:spPr>
        <p:txBody>
          <a:bodyPr/>
          <a:lstStyle/>
          <a:p>
            <a:r>
              <a:rPr lang="fr-BE" sz="3700"/>
              <a:t>Sébastien Flawinne</a:t>
            </a:r>
            <a:endParaRPr lang="fr-BE"/>
          </a:p>
        </p:txBody>
      </p:sp>
      <p:pic>
        <p:nvPicPr>
          <p:cNvPr id="5" name="Image 4" descr="Une image contenant personne, mur, homme, intérieur&#10;&#10;Description générée automatiquement">
            <a:extLst>
              <a:ext uri="{FF2B5EF4-FFF2-40B4-BE49-F238E27FC236}">
                <a16:creationId xmlns:a16="http://schemas.microsoft.com/office/drawing/2014/main" id="{7B7C7A3E-C003-4212-8FF0-03926B7460E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136869" y="314366"/>
            <a:ext cx="2383822" cy="251008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6" name="Picture 2" descr="Pont en pierre (Construction) — Maisons Paysannes de France">
            <a:extLst>
              <a:ext uri="{FF2B5EF4-FFF2-40B4-BE49-F238E27FC236}">
                <a16:creationId xmlns:a16="http://schemas.microsoft.com/office/drawing/2014/main" id="{68277E8D-1E8A-4454-9EFD-480B191692D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705356" y="183423"/>
            <a:ext cx="4393057" cy="2510081"/>
          </a:xfrm>
          <a:prstGeom prst="rect">
            <a:avLst/>
          </a:prstGeom>
          <a:ln w="76200" cap="sq">
            <a:solidFill>
              <a:schemeClr val="tx1">
                <a:lumMod val="95000"/>
                <a:lumOff val="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F0D324C6-BD0C-48A5-AA0E-9713DFDC7DC1}"/>
              </a:ext>
            </a:extLst>
          </p:cNvPr>
          <p:cNvSpPr txBox="1"/>
          <p:nvPr/>
        </p:nvSpPr>
        <p:spPr>
          <a:xfrm>
            <a:off x="2912633" y="2009629"/>
            <a:ext cx="4095352" cy="3693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fr-BE"/>
              <a:t>INSPECTION OUVRAGES EN MACONNERIE</a:t>
            </a:r>
          </a:p>
        </p:txBody>
      </p:sp>
      <p:sp>
        <p:nvSpPr>
          <p:cNvPr id="21" name="ZoneTexte 20">
            <a:extLst>
              <a:ext uri="{FF2B5EF4-FFF2-40B4-BE49-F238E27FC236}">
                <a16:creationId xmlns:a16="http://schemas.microsoft.com/office/drawing/2014/main" id="{34F8792C-2773-43F4-8E83-975D30C354D6}"/>
              </a:ext>
            </a:extLst>
          </p:cNvPr>
          <p:cNvSpPr txBox="1"/>
          <p:nvPr/>
        </p:nvSpPr>
        <p:spPr>
          <a:xfrm>
            <a:off x="2898653" y="1145817"/>
            <a:ext cx="5483168" cy="36933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fr-BE"/>
              <a:t>RESPONSABLE CELLULE INSTRUMENTATION D’OUVRAGES</a:t>
            </a:r>
          </a:p>
        </p:txBody>
      </p:sp>
      <p:sp>
        <p:nvSpPr>
          <p:cNvPr id="23" name="ZoneTexte 22">
            <a:extLst>
              <a:ext uri="{FF2B5EF4-FFF2-40B4-BE49-F238E27FC236}">
                <a16:creationId xmlns:a16="http://schemas.microsoft.com/office/drawing/2014/main" id="{B4DBE902-C73C-4816-BC37-9A2156857848}"/>
              </a:ext>
            </a:extLst>
          </p:cNvPr>
          <p:cNvSpPr txBox="1"/>
          <p:nvPr/>
        </p:nvSpPr>
        <p:spPr>
          <a:xfrm>
            <a:off x="2898653" y="2441535"/>
            <a:ext cx="3464603" cy="369332"/>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fr-BE"/>
              <a:t>PROJET FORMATIONS TECHNIQUES</a:t>
            </a:r>
          </a:p>
        </p:txBody>
      </p:sp>
      <p:sp>
        <p:nvSpPr>
          <p:cNvPr id="25" name="ZoneTexte 24">
            <a:extLst>
              <a:ext uri="{FF2B5EF4-FFF2-40B4-BE49-F238E27FC236}">
                <a16:creationId xmlns:a16="http://schemas.microsoft.com/office/drawing/2014/main" id="{0D069405-94D2-45C2-B2A2-8FAACBB20218}"/>
              </a:ext>
            </a:extLst>
          </p:cNvPr>
          <p:cNvSpPr txBox="1"/>
          <p:nvPr/>
        </p:nvSpPr>
        <p:spPr>
          <a:xfrm>
            <a:off x="2903394" y="1577723"/>
            <a:ext cx="2300951" cy="369332"/>
          </a:xfrm>
          <a:prstGeom prst="rect">
            <a:avLst/>
          </a:prstGeom>
          <a:solidFill>
            <a:srgbClr val="FF0000"/>
          </a:solidFill>
          <a:ln w="76200">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fr-BE"/>
              <a:t>RELEVE 3D ET DRONES</a:t>
            </a:r>
          </a:p>
        </p:txBody>
      </p:sp>
      <p:pic>
        <p:nvPicPr>
          <p:cNvPr id="1030" name="Picture 6" descr="Lignes ferroviaires : un drone pour inspecter l'état des ouvrages d'art -  midilibre.fr">
            <a:extLst>
              <a:ext uri="{FF2B5EF4-FFF2-40B4-BE49-F238E27FC236}">
                <a16:creationId xmlns:a16="http://schemas.microsoft.com/office/drawing/2014/main" id="{433F9C24-ED76-4FD6-8711-026958191D2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69866" y="2289425"/>
            <a:ext cx="3121933" cy="1763804"/>
          </a:xfrm>
          <a:prstGeom prst="rect">
            <a:avLst/>
          </a:prstGeom>
          <a:ln w="76200" cap="sq">
            <a:solidFill>
              <a:srgbClr val="FF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C75B5E9F-C97E-4320-BE42-194277E55BE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29186" y="4379453"/>
            <a:ext cx="7125945" cy="2276972"/>
          </a:xfrm>
          <a:prstGeom prst="rect">
            <a:avLst/>
          </a:prstGeom>
          <a:ln w="76200" cap="sq">
            <a:solidFill>
              <a:srgbClr val="0070C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990167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1F031B-9EC7-44A2-A8E1-16411B2F66BA}"/>
              </a:ext>
            </a:extLst>
          </p:cNvPr>
          <p:cNvSpPr>
            <a:spLocks noGrp="1"/>
          </p:cNvSpPr>
          <p:nvPr>
            <p:ph type="title"/>
          </p:nvPr>
        </p:nvSpPr>
        <p:spPr>
          <a:xfrm>
            <a:off x="2443878" y="211956"/>
            <a:ext cx="4361871" cy="873631"/>
          </a:xfrm>
        </p:spPr>
        <p:txBody>
          <a:bodyPr/>
          <a:lstStyle/>
          <a:p>
            <a:r>
              <a:rPr lang="fr-BE"/>
              <a:t>DONDONNE Eric</a:t>
            </a:r>
          </a:p>
        </p:txBody>
      </p:sp>
      <p:pic>
        <p:nvPicPr>
          <p:cNvPr id="5" name="Image 4">
            <a:extLst>
              <a:ext uri="{FF2B5EF4-FFF2-40B4-BE49-F238E27FC236}">
                <a16:creationId xmlns:a16="http://schemas.microsoft.com/office/drawing/2014/main" id="{51003A10-596B-4B75-B5E2-D1EF147995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276" y="212162"/>
            <a:ext cx="2061396" cy="2030877"/>
          </a:xfrm>
          <a:prstGeom prst="rect">
            <a:avLst/>
          </a:prstGeom>
        </p:spPr>
      </p:pic>
      <p:sp>
        <p:nvSpPr>
          <p:cNvPr id="3" name="Espace réservé du contenu 2">
            <a:extLst>
              <a:ext uri="{FF2B5EF4-FFF2-40B4-BE49-F238E27FC236}">
                <a16:creationId xmlns:a16="http://schemas.microsoft.com/office/drawing/2014/main" id="{EFD80710-8DE4-442C-A590-429ACFD18DAD}"/>
              </a:ext>
            </a:extLst>
          </p:cNvPr>
          <p:cNvSpPr>
            <a:spLocks noGrp="1"/>
          </p:cNvSpPr>
          <p:nvPr>
            <p:ph idx="1"/>
          </p:nvPr>
        </p:nvSpPr>
        <p:spPr>
          <a:xfrm>
            <a:off x="694143" y="1247719"/>
            <a:ext cx="10937839" cy="4585995"/>
          </a:xfrm>
        </p:spPr>
        <p:txBody>
          <a:bodyPr>
            <a:normAutofit/>
          </a:bodyPr>
          <a:lstStyle/>
          <a:p>
            <a:pPr marL="2239963" indent="-455613"/>
            <a:r>
              <a:rPr lang="fr-BE" sz="2200" b="0">
                <a:solidFill>
                  <a:srgbClr val="0070C0"/>
                </a:solidFill>
                <a:latin typeface="Abadi" panose="020B0604020202020204" pitchFamily="34" charset="0"/>
              </a:rPr>
              <a:t>Inspections B</a:t>
            </a:r>
          </a:p>
          <a:p>
            <a:pPr marL="3586163" indent="-1346200">
              <a:buNone/>
            </a:pPr>
            <a:r>
              <a:rPr lang="fr-BE" sz="1900" b="0" u="dotted">
                <a:solidFill>
                  <a:schemeClr val="tx1"/>
                </a:solidFill>
                <a:latin typeface="Abadi" panose="020B0604020202020204" pitchFamily="34" charset="0"/>
              </a:rPr>
              <a:t>Spécialités</a:t>
            </a:r>
            <a:r>
              <a:rPr lang="fr-BE" sz="1900" b="0">
                <a:solidFill>
                  <a:schemeClr val="tx1"/>
                </a:solidFill>
                <a:latin typeface="Abadi" panose="020B0604020202020204" pitchFamily="34" charset="0"/>
              </a:rPr>
              <a:t> : 	pathologies des bétons, </a:t>
            </a:r>
          </a:p>
          <a:p>
            <a:pPr marL="3586163" indent="0">
              <a:buNone/>
            </a:pPr>
            <a:r>
              <a:rPr lang="fr-BE" sz="1900" b="0">
                <a:solidFill>
                  <a:schemeClr val="tx1"/>
                </a:solidFill>
                <a:latin typeface="Abadi" panose="020B0604020202020204" pitchFamily="34" charset="0"/>
              </a:rPr>
              <a:t>buses métalliques</a:t>
            </a:r>
          </a:p>
          <a:p>
            <a:pPr marL="2598738" indent="0">
              <a:buNone/>
            </a:pPr>
            <a:endParaRPr lang="fr-BE" sz="2200" b="0">
              <a:solidFill>
                <a:schemeClr val="tx1"/>
              </a:solidFill>
              <a:latin typeface="Abadi" panose="020B0604020202020204" pitchFamily="34" charset="0"/>
            </a:endParaRPr>
          </a:p>
          <a:p>
            <a:pPr marL="3049588" indent="-363538"/>
            <a:r>
              <a:rPr lang="fr-BE" sz="2200">
                <a:solidFill>
                  <a:srgbClr val="FF0000"/>
                </a:solidFill>
                <a:latin typeface="Abadi" panose="020B0604020202020204" pitchFamily="34" charset="0"/>
              </a:rPr>
              <a:t>Radar hautes fréquences</a:t>
            </a:r>
            <a:endParaRPr lang="fr-BE" sz="2200">
              <a:latin typeface="Abadi" panose="020B0604020202020204" pitchFamily="34" charset="0"/>
            </a:endParaRPr>
          </a:p>
          <a:p>
            <a:pPr marL="3225800" lvl="1" indent="-176213"/>
            <a:r>
              <a:rPr lang="fr-BE" sz="1900" b="0">
                <a:solidFill>
                  <a:schemeClr val="tx1"/>
                </a:solidFill>
                <a:latin typeface="Abadi" panose="020B0604020202020204" pitchFamily="34" charset="0"/>
              </a:rPr>
              <a:t>Détection des aciers</a:t>
            </a:r>
          </a:p>
          <a:p>
            <a:pPr marL="3225800" lvl="1" indent="-176213"/>
            <a:r>
              <a:rPr lang="fr-BE" sz="1900">
                <a:latin typeface="Abadi" panose="020B0604020202020204" pitchFamily="34" charset="0"/>
              </a:rPr>
              <a:t>Mesures d’épaisseurs de couches chaussées/ponts</a:t>
            </a:r>
          </a:p>
          <a:p>
            <a:pPr marL="3225800" lvl="1" indent="-176213"/>
            <a:r>
              <a:rPr lang="fr-BE" sz="1900" b="0">
                <a:solidFill>
                  <a:schemeClr val="tx1"/>
                </a:solidFill>
                <a:latin typeface="Abadi" panose="020B0604020202020204" pitchFamily="34" charset="0"/>
              </a:rPr>
              <a:t>Détection de vides</a:t>
            </a:r>
          </a:p>
          <a:p>
            <a:pPr marL="0" indent="0">
              <a:buNone/>
            </a:pPr>
            <a:endParaRPr lang="fr-BE" sz="2200">
              <a:latin typeface="Abadi" panose="020B0604020202020204" pitchFamily="34" charset="0"/>
            </a:endParaRPr>
          </a:p>
          <a:p>
            <a:r>
              <a:rPr lang="fr-BE" sz="2200">
                <a:solidFill>
                  <a:srgbClr val="00B050"/>
                </a:solidFill>
                <a:latin typeface="Abadi" panose="020B0604020202020204" pitchFamily="34" charset="0"/>
              </a:rPr>
              <a:t>Protection cathodique </a:t>
            </a:r>
            <a:r>
              <a:rPr lang="fr-BE" sz="2200">
                <a:latin typeface="Abadi" panose="020B0604020202020204" pitchFamily="34" charset="0"/>
              </a:rPr>
              <a:t>: </a:t>
            </a:r>
            <a:r>
              <a:rPr lang="fr-BE" sz="1900">
                <a:latin typeface="Abadi" panose="020B0604020202020204" pitchFamily="34" charset="0"/>
              </a:rPr>
              <a:t>certifié N2 secteur béton (CEFRACOR/CFPC)</a:t>
            </a:r>
          </a:p>
          <a:p>
            <a:pPr marL="0" indent="0">
              <a:buNone/>
            </a:pPr>
            <a:endParaRPr lang="fr-BE" sz="2200" b="0">
              <a:solidFill>
                <a:schemeClr val="tx1"/>
              </a:solidFill>
              <a:latin typeface="Abadi" panose="020B0604020202020204" pitchFamily="34" charset="0"/>
            </a:endParaRPr>
          </a:p>
          <a:p>
            <a:r>
              <a:rPr lang="fr-BE" sz="2200">
                <a:solidFill>
                  <a:srgbClr val="FFC000"/>
                </a:solidFill>
                <a:latin typeface="Abadi" panose="020B0604020202020204" pitchFamily="34" charset="0"/>
              </a:rPr>
              <a:t>Coordinateur du groupe d’Echanges d’Expérience</a:t>
            </a:r>
            <a:endParaRPr lang="fr-BE" sz="2200" b="0">
              <a:solidFill>
                <a:srgbClr val="FFC000"/>
              </a:solidFill>
              <a:latin typeface="Abadi" panose="020B0604020202020204" pitchFamily="34" charset="0"/>
            </a:endParaRPr>
          </a:p>
          <a:p>
            <a:endParaRPr lang="fr-BE" sz="2400" b="0">
              <a:solidFill>
                <a:schemeClr val="tx1"/>
              </a:solidFill>
              <a:latin typeface="Abadi" panose="020B0604020202020204" pitchFamily="34" charset="0"/>
            </a:endParaRPr>
          </a:p>
          <a:p>
            <a:endParaRPr lang="fr-BE" sz="2400" b="0">
              <a:solidFill>
                <a:schemeClr val="tx1"/>
              </a:solidFill>
              <a:latin typeface="Abadi" panose="020B0604020202020204" pitchFamily="34" charset="0"/>
            </a:endParaRPr>
          </a:p>
          <a:p>
            <a:endParaRPr lang="fr-BE" sz="2400"/>
          </a:p>
        </p:txBody>
      </p:sp>
      <p:pic>
        <p:nvPicPr>
          <p:cNvPr id="10" name="Picture 5">
            <a:extLst>
              <a:ext uri="{FF2B5EF4-FFF2-40B4-BE49-F238E27FC236}">
                <a16:creationId xmlns:a16="http://schemas.microsoft.com/office/drawing/2014/main" id="{80C4A19E-9CA2-4687-A9C0-63FB9DA0B9D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1120360" y="2602254"/>
            <a:ext cx="1935578" cy="17164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1" descr="IMG_3295.JPG">
            <a:extLst>
              <a:ext uri="{FF2B5EF4-FFF2-40B4-BE49-F238E27FC236}">
                <a16:creationId xmlns:a16="http://schemas.microsoft.com/office/drawing/2014/main" id="{698CB7BC-4FDB-4D57-B6A6-668604CE615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427325" y="2602253"/>
            <a:ext cx="2204657" cy="16534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2B6205C7-8A03-44F3-9521-523E42BAC22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a:xfrm>
            <a:off x="7037674" y="1108556"/>
            <a:ext cx="2204298" cy="16534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9" descr="img_0014">
            <a:extLst>
              <a:ext uri="{FF2B5EF4-FFF2-40B4-BE49-F238E27FC236}">
                <a16:creationId xmlns:a16="http://schemas.microsoft.com/office/drawing/2014/main" id="{3F0E4172-0498-4B88-901A-CE7B8F6B13D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a:xfrm>
            <a:off x="8837061" y="4867049"/>
            <a:ext cx="2776943" cy="13258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Image 8" descr="SAM_4451.JPG">
            <a:extLst>
              <a:ext uri="{FF2B5EF4-FFF2-40B4-BE49-F238E27FC236}">
                <a16:creationId xmlns:a16="http://schemas.microsoft.com/office/drawing/2014/main" id="{5F052CF6-FE56-4447-8B5F-EB538085BF92}"/>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574523" y="841432"/>
            <a:ext cx="1875071" cy="15818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6371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E0BB7AF5-87D8-D09E-947B-B8942321007F}"/>
              </a:ext>
            </a:extLst>
          </p:cNvPr>
          <p:cNvSpPr>
            <a:spLocks noGrp="1"/>
          </p:cNvSpPr>
          <p:nvPr/>
        </p:nvSpPr>
        <p:spPr>
          <a:xfrm>
            <a:off x="3500846" y="1485379"/>
            <a:ext cx="8482508" cy="4585995"/>
          </a:xfrm>
          <a:prstGeom prst="rect">
            <a:avLst/>
          </a:prstGeom>
        </p:spPr>
        <p:txBody>
          <a:bodyPr vert="horz" lIns="91440" tIns="45720" rIns="91440" bIns="45720" rtlCol="0" anchor="t">
            <a:normAutofit lnSpcReduction="10000"/>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fr-BE" sz="3200" b="0" u="sng" dirty="0">
                <a:latin typeface="Abadi"/>
              </a:rPr>
              <a:t>Formation</a:t>
            </a:r>
            <a:r>
              <a:rPr lang="fr-BE" sz="3200" b="0" dirty="0">
                <a:latin typeface="Abadi"/>
              </a:rPr>
              <a:t> : </a:t>
            </a:r>
            <a:r>
              <a:rPr lang="fr-BE" sz="3100" b="0" dirty="0">
                <a:latin typeface="Abadi"/>
              </a:rPr>
              <a:t>Architecte</a:t>
            </a:r>
            <a:br>
              <a:rPr lang="fr-BE" sz="3100" dirty="0">
                <a:latin typeface="Abadi"/>
              </a:rPr>
            </a:br>
            <a:br>
              <a:rPr lang="fr-BE" sz="3200" b="0" dirty="0">
                <a:latin typeface="Abadi" panose="020B0604020202020204" pitchFamily="34" charset="0"/>
              </a:rPr>
            </a:br>
            <a:r>
              <a:rPr lang="fr-BE" sz="3200" b="0" u="sng" dirty="0">
                <a:latin typeface="Abadi"/>
              </a:rPr>
              <a:t>Missions</a:t>
            </a:r>
            <a:r>
              <a:rPr lang="fr-BE" sz="3200" b="0" dirty="0">
                <a:latin typeface="Abadi"/>
              </a:rPr>
              <a:t> :</a:t>
            </a:r>
          </a:p>
          <a:p>
            <a:pPr marL="0" indent="0">
              <a:buNone/>
            </a:pPr>
            <a:endParaRPr lang="fr-BE" sz="3200" b="0" dirty="0">
              <a:latin typeface="Abadi"/>
            </a:endParaRPr>
          </a:p>
          <a:p>
            <a:pPr marL="457200" indent="-457200">
              <a:buFont typeface="Arial"/>
              <a:buChar char="•"/>
            </a:pPr>
            <a:r>
              <a:rPr lang="fr-BE" sz="2400" dirty="0">
                <a:latin typeface="Abadi"/>
                <a:cs typeface="Arial"/>
              </a:rPr>
              <a:t>Mi-temps Liège OA </a:t>
            </a:r>
            <a:r>
              <a:rPr lang="fr-BE" sz="2400">
                <a:latin typeface="Abadi"/>
                <a:cs typeface="Arial"/>
              </a:rPr>
              <a:t>– Namur VH</a:t>
            </a:r>
            <a:endParaRPr lang="fr-BE" sz="2400" dirty="0">
              <a:latin typeface="Abadi"/>
              <a:cs typeface="Arial"/>
            </a:endParaRPr>
          </a:p>
          <a:p>
            <a:endParaRPr lang="fr-BE" sz="2400" dirty="0">
              <a:latin typeface="Abadi"/>
              <a:cs typeface="Arial"/>
            </a:endParaRPr>
          </a:p>
          <a:p>
            <a:pPr marL="457200" indent="-457200">
              <a:buFont typeface="Arial"/>
              <a:buChar char="•"/>
            </a:pPr>
            <a:r>
              <a:rPr lang="fr-BE" sz="2400" dirty="0">
                <a:latin typeface="Abadi"/>
                <a:cs typeface="Arial"/>
              </a:rPr>
              <a:t>Inventaires amiante </a:t>
            </a:r>
          </a:p>
          <a:p>
            <a:endParaRPr lang="fr-BE" sz="2400" dirty="0">
              <a:latin typeface="Abadi"/>
              <a:cs typeface="Arial"/>
            </a:endParaRPr>
          </a:p>
          <a:p>
            <a:pPr marL="457200" indent="-457200">
              <a:buFont typeface="Arial"/>
              <a:buChar char="•"/>
            </a:pPr>
            <a:r>
              <a:rPr lang="fr-BE" sz="2400" dirty="0">
                <a:latin typeface="Abadi"/>
                <a:cs typeface="Arial"/>
              </a:rPr>
              <a:t>Audit IMDM</a:t>
            </a:r>
          </a:p>
          <a:p>
            <a:pPr marL="457200" indent="-457200">
              <a:buFont typeface="Arial"/>
              <a:buChar char="•"/>
            </a:pPr>
            <a:endParaRPr lang="fr-BE" sz="2400" dirty="0">
              <a:latin typeface="Abadi"/>
              <a:cs typeface="Arial"/>
            </a:endParaRPr>
          </a:p>
          <a:p>
            <a:pPr marL="457200" indent="-457200">
              <a:buFont typeface="Arial"/>
              <a:buChar char="•"/>
            </a:pPr>
            <a:r>
              <a:rPr lang="fr-BE" sz="2400" dirty="0">
                <a:latin typeface="Abadi"/>
                <a:cs typeface="Arial"/>
              </a:rPr>
              <a:t>Asset Management</a:t>
            </a:r>
          </a:p>
          <a:p>
            <a:pPr marL="457200" indent="-457200">
              <a:buFont typeface="Arial"/>
              <a:buChar char="•"/>
            </a:pPr>
            <a:endParaRPr lang="fr-BE" sz="2400" dirty="0">
              <a:latin typeface="Abadi"/>
              <a:cs typeface="Arial"/>
            </a:endParaRPr>
          </a:p>
          <a:p>
            <a:pPr marL="457200" indent="-457200">
              <a:buFont typeface="Arial"/>
              <a:buChar char="•"/>
            </a:pPr>
            <a:endParaRPr lang="fr-BE" sz="2000" dirty="0">
              <a:latin typeface="Abadi" panose="020B0604020202020204" pitchFamily="34" charset="0"/>
              <a:cs typeface="Arial"/>
            </a:endParaRPr>
          </a:p>
        </p:txBody>
      </p:sp>
      <p:sp>
        <p:nvSpPr>
          <p:cNvPr id="6" name="Titre 1">
            <a:extLst>
              <a:ext uri="{FF2B5EF4-FFF2-40B4-BE49-F238E27FC236}">
                <a16:creationId xmlns:a16="http://schemas.microsoft.com/office/drawing/2014/main" id="{1F149783-7447-9201-13FB-FC6461848226}"/>
              </a:ext>
            </a:extLst>
          </p:cNvPr>
          <p:cNvSpPr>
            <a:spLocks noGrp="1"/>
          </p:cNvSpPr>
          <p:nvPr/>
        </p:nvSpPr>
        <p:spPr>
          <a:xfrm>
            <a:off x="3346955" y="128502"/>
            <a:ext cx="6901576" cy="1143000"/>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3733" b="1" dirty="0">
                <a:solidFill>
                  <a:srgbClr val="49C5B1"/>
                </a:solidFill>
                <a:latin typeface="Arial"/>
                <a:ea typeface="+mj-ea"/>
                <a:cs typeface="Arial"/>
              </a:rPr>
              <a:t>Michel Renchon</a:t>
            </a:r>
          </a:p>
        </p:txBody>
      </p:sp>
      <p:pic>
        <p:nvPicPr>
          <p:cNvPr id="7" name="Image 6" descr="Une image contenant personne, homme, extérieur, souriant&#10;&#10;Description générée automatiquement">
            <a:extLst>
              <a:ext uri="{FF2B5EF4-FFF2-40B4-BE49-F238E27FC236}">
                <a16:creationId xmlns:a16="http://schemas.microsoft.com/office/drawing/2014/main" id="{40ED4071-6470-48A4-BFA1-BA68CD1C84E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5793" y="680086"/>
            <a:ext cx="1743600" cy="2623114"/>
          </a:xfrm>
          <a:prstGeom prst="rect">
            <a:avLst/>
          </a:prstGeom>
          <a:ln>
            <a:noFill/>
          </a:ln>
          <a:effectLst>
            <a:outerShdw blurRad="292100" dist="139700" dir="2700000" algn="tl" rotWithShape="0">
              <a:srgbClr val="333333">
                <a:alpha val="65000"/>
              </a:srgbClr>
            </a:outerShdw>
          </a:effectLst>
        </p:spPr>
      </p:pic>
      <p:pic>
        <p:nvPicPr>
          <p:cNvPr id="2" name="Image 1">
            <a:extLst>
              <a:ext uri="{FF2B5EF4-FFF2-40B4-BE49-F238E27FC236}">
                <a16:creationId xmlns:a16="http://schemas.microsoft.com/office/drawing/2014/main" id="{2CDFB721-6A75-4466-82C7-56EFEEB375D0}"/>
              </a:ext>
            </a:extLst>
          </p:cNvPr>
          <p:cNvPicPr>
            <a:picLocks noChangeAspect="1"/>
          </p:cNvPicPr>
          <p:nvPr/>
        </p:nvPicPr>
        <p:blipFill rotWithShape="1">
          <a:blip r:embed="rId3"/>
          <a:srcRect l="11190" r="18276" b="1244"/>
          <a:stretch/>
        </p:blipFill>
        <p:spPr>
          <a:xfrm>
            <a:off x="9017608" y="573979"/>
            <a:ext cx="2461846" cy="4873344"/>
          </a:xfrm>
          <a:prstGeom prst="rect">
            <a:avLst/>
          </a:prstGeom>
        </p:spPr>
      </p:pic>
    </p:spTree>
    <p:extLst>
      <p:ext uri="{BB962C8B-B14F-4D97-AF65-F5344CB8AC3E}">
        <p14:creationId xmlns:p14="http://schemas.microsoft.com/office/powerpoint/2010/main" val="11015493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4F5C0F-CE71-42DD-8EF6-FDA5041EFB7B}"/>
              </a:ext>
            </a:extLst>
          </p:cNvPr>
          <p:cNvSpPr>
            <a:spLocks noGrp="1"/>
          </p:cNvSpPr>
          <p:nvPr>
            <p:ph type="title"/>
          </p:nvPr>
        </p:nvSpPr>
        <p:spPr>
          <a:xfrm>
            <a:off x="0" y="0"/>
            <a:ext cx="12192000" cy="6858000"/>
          </a:xfr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a:noAutofit/>
          </a:bodyPr>
          <a:lstStyle/>
          <a:p>
            <a:pPr algn="ctr"/>
            <a:br>
              <a:rPr lang="fr-BE" sz="8000" i="1" dirty="0"/>
            </a:br>
            <a:br>
              <a:rPr lang="fr-BE" sz="8000" i="1" dirty="0"/>
            </a:br>
            <a:br>
              <a:rPr lang="fr-BE" sz="8000" i="1" dirty="0"/>
            </a:br>
            <a:br>
              <a:rPr lang="fr-BE" sz="8000" i="1" dirty="0"/>
            </a:br>
            <a:endParaRPr lang="fr-BE" sz="8000" i="1" dirty="0"/>
          </a:p>
        </p:txBody>
      </p:sp>
      <p:pic>
        <p:nvPicPr>
          <p:cNvPr id="2050" name="Picture 2" descr="1,029 3d Les Gens Merci Imágenes y Fotos - 123RF">
            <a:extLst>
              <a:ext uri="{FF2B5EF4-FFF2-40B4-BE49-F238E27FC236}">
                <a16:creationId xmlns:a16="http://schemas.microsoft.com/office/drawing/2014/main" id="{82B63A5E-FBC5-441F-95FB-0F4F2EECBD3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rcRect/>
          <a:stretch>
            <a:fillRect/>
          </a:stretch>
        </p:blipFill>
        <p:spPr bwMode="auto">
          <a:xfrm>
            <a:off x="3309054" y="816945"/>
            <a:ext cx="5573891" cy="557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505084"/>
      </p:ext>
    </p:extLst>
  </p:cSld>
  <p:clrMapOvr>
    <a:masterClrMapping/>
  </p:clrMapOvr>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2990</Words>
  <Application>Microsoft Office PowerPoint</Application>
  <PresentationFormat>Grand écran</PresentationFormat>
  <Paragraphs>611</Paragraphs>
  <Slides>99</Slides>
  <Notes>10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99</vt:i4>
      </vt:variant>
    </vt:vector>
  </HeadingPairs>
  <TitlesOfParts>
    <vt:vector size="109" baseType="lpstr">
      <vt:lpstr>Abadi</vt:lpstr>
      <vt:lpstr>Arial</vt:lpstr>
      <vt:lpstr>Arial,Sans-Serif</vt:lpstr>
      <vt:lpstr>Calibri</vt:lpstr>
      <vt:lpstr>Century Gothic</vt:lpstr>
      <vt:lpstr>Effra</vt:lpstr>
      <vt:lpstr>Verdana</vt:lpstr>
      <vt:lpstr>Wingdings</vt:lpstr>
      <vt:lpstr>Wingdings,Sans-Serif</vt:lpstr>
      <vt:lpstr>1_Thème Office</vt:lpstr>
      <vt:lpstr>MI 11.5 Direction de l’Expertise des Ouvrages</vt:lpstr>
      <vt:lpstr>Missions de la direction</vt:lpstr>
      <vt:lpstr>Missions de la direction</vt:lpstr>
      <vt:lpstr>1. Gestion des ponts</vt:lpstr>
      <vt:lpstr>1. Gestion des ponts</vt:lpstr>
      <vt:lpstr>C.W.G.O.A. – Nouveau Règlement de Gestion</vt:lpstr>
      <vt:lpstr>1. Gestion des ponts</vt:lpstr>
      <vt:lpstr>1. Gestion des ponts</vt:lpstr>
      <vt:lpstr>Bridge-Boy tablette</vt:lpstr>
      <vt:lpstr>Inspection par drone</vt:lpstr>
      <vt:lpstr>Présentation PowerPoint</vt:lpstr>
      <vt:lpstr>Présentation PowerPoint</vt:lpstr>
      <vt:lpstr>1. Gestion des ponts</vt:lpstr>
      <vt:lpstr>Gestion des ponts communaux</vt:lpstr>
      <vt:lpstr>1. Gestion des ponts</vt:lpstr>
      <vt:lpstr>Audit de gestion des ponts</vt:lpstr>
      <vt:lpstr>Missions de la direction</vt:lpstr>
      <vt:lpstr>Missions de la direction</vt:lpstr>
      <vt:lpstr>Les inspections B</vt:lpstr>
      <vt:lpstr>Les inspections B</vt:lpstr>
      <vt:lpstr>Les inspections B - Quand ?</vt:lpstr>
      <vt:lpstr>Les inspections B</vt:lpstr>
      <vt:lpstr>Les inspections B – quelques exemples</vt:lpstr>
      <vt:lpstr>Les inspections B – quelques exemples</vt:lpstr>
      <vt:lpstr>Les inspections B – quelques exemples</vt:lpstr>
      <vt:lpstr>Les inspections B – quelques exemples</vt:lpstr>
      <vt:lpstr>Les inspections B – quelques exemples</vt:lpstr>
      <vt:lpstr>Les inspections B – quelques exemples</vt:lpstr>
      <vt:lpstr>Les inspections B – quelques exemples</vt:lpstr>
      <vt:lpstr>Les inspections B – quelques exemples</vt:lpstr>
      <vt:lpstr>Les inspections B – quelques exemples</vt:lpstr>
      <vt:lpstr>Les inspections B – quelques exemples</vt:lpstr>
      <vt:lpstr>Les inspections B – quelques exemples</vt:lpstr>
      <vt:lpstr>Les inspections B – quelques exemples</vt:lpstr>
      <vt:lpstr>Les inspections B – quelques exemples</vt:lpstr>
      <vt:lpstr>Les inspections B – quelques exemples</vt:lpstr>
      <vt:lpstr>Les inspections B – quelques exemples</vt:lpstr>
      <vt:lpstr>Missions de la direction</vt:lpstr>
      <vt:lpstr>Assistance technique</vt:lpstr>
      <vt:lpstr>Missions de la direction</vt:lpstr>
      <vt:lpstr>Instrumentation</vt:lpstr>
      <vt:lpstr>Instrumentation</vt:lpstr>
      <vt:lpstr>Instrumentation</vt:lpstr>
      <vt:lpstr>Présentation PowerPoint</vt:lpstr>
      <vt:lpstr>Présentation PowerPoint</vt:lpstr>
      <vt:lpstr>Instrumentation d’appuis</vt:lpstr>
      <vt:lpstr>Instrumentation d’appuis</vt:lpstr>
      <vt:lpstr>Présentation PowerPoint</vt:lpstr>
      <vt:lpstr>VIADUC DE VIESVILLE</vt:lpstr>
      <vt:lpstr>Missions de la direction</vt:lpstr>
      <vt:lpstr>Les essais de pont</vt:lpstr>
      <vt:lpstr>Présentation PowerPoint</vt:lpstr>
      <vt:lpstr>Présentation PowerPoint</vt:lpstr>
      <vt:lpstr>Présentation PowerPoint</vt:lpstr>
      <vt:lpstr>Missions de la direction</vt:lpstr>
      <vt:lpstr>Expertises vibratoires</vt:lpstr>
      <vt:lpstr>Expertises vibratoires suite à plaintes de riverains</vt:lpstr>
      <vt:lpstr>Objectifs des expertises vibratoires suite à plaintes de riverains</vt:lpstr>
      <vt:lpstr>Exemple d’expertise vibratoire</vt:lpstr>
      <vt:lpstr>Missions de la direction</vt:lpstr>
      <vt:lpstr>3. Les formations techniques</vt:lpstr>
      <vt:lpstr>Formations techniques « ponts » pour le SPW MI</vt:lpstr>
      <vt:lpstr>Formations techniques pour le MI pont</vt:lpstr>
      <vt:lpstr>Formations techniques pour le MI pont</vt:lpstr>
      <vt:lpstr>Formations techniques pour le MI pont</vt:lpstr>
      <vt:lpstr>Formations techniques pour le MI pont</vt:lpstr>
      <vt:lpstr>Missions de la direction</vt:lpstr>
      <vt:lpstr>Photogrammétrie et scan 3D</vt:lpstr>
      <vt:lpstr>Mesure de tension dans les haubans – projet 2018</vt:lpstr>
      <vt:lpstr>Présentation PowerPoint</vt:lpstr>
      <vt:lpstr>Projet amiante</vt:lpstr>
      <vt:lpstr>MESURES DIC</vt:lpstr>
      <vt:lpstr>Utilisation des SAD</vt:lpstr>
      <vt:lpstr>Présentation PowerPoint</vt:lpstr>
      <vt:lpstr>Présentation PowerPoint</vt:lpstr>
      <vt:lpstr>Becs cantilever</vt:lpstr>
      <vt:lpstr>Becs cantilever</vt:lpstr>
      <vt:lpstr>Protection cathodique</vt:lpstr>
      <vt:lpstr>Protection cathodique</vt:lpstr>
      <vt:lpstr>IA RECONNAISSANCE DES DEFAUTS</vt:lpstr>
      <vt:lpstr>Présentation PowerPoint</vt:lpstr>
      <vt:lpstr>IA RECONNAISSANCE DES DEFAUTS</vt:lpstr>
      <vt:lpstr>Qui fait quoi ?   </vt:lpstr>
      <vt:lpstr>Présentation PowerPoint</vt:lpstr>
      <vt:lpstr>Han XIAO</vt:lpstr>
      <vt:lpstr>Aurélie Di Luzzio</vt:lpstr>
      <vt:lpstr>Contrôleur des travaux</vt:lpstr>
      <vt:lpstr>Présentation PowerPoint</vt:lpstr>
      <vt:lpstr>Paul MOREEL</vt:lpstr>
      <vt:lpstr>Isabelle Franquet</vt:lpstr>
      <vt:lpstr>Simon Dirix</vt:lpstr>
      <vt:lpstr>Gauthier Herpin</vt:lpstr>
      <vt:lpstr>Présentation PowerPoint</vt:lpstr>
      <vt:lpstr>Présentation PowerPoint</vt:lpstr>
      <vt:lpstr>Paul NYSSEN</vt:lpstr>
      <vt:lpstr>Sébastien Flawinne</vt:lpstr>
      <vt:lpstr>DONDONNE Eric</vt:lpstr>
      <vt:lpstr>Présentation PowerPoint</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Aurélie Di Luzzio</dc:title>
  <dc:creator>TOUSSAINT Patrice</dc:creator>
  <cp:lastModifiedBy>TOUSSAINT Patrice</cp:lastModifiedBy>
  <cp:revision>13</cp:revision>
  <dcterms:created xsi:type="dcterms:W3CDTF">2022-10-05T11:47:09Z</dcterms:created>
  <dcterms:modified xsi:type="dcterms:W3CDTF">2022-11-17T09:16:50Z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7a477d1-147d-4e34-b5e3-7b26d2f44870_Enabled">
    <vt:lpwstr>true</vt:lpwstr>
  </property>
  <property fmtid="{D5CDD505-2E9C-101B-9397-08002B2CF9AE}" pid="3" name="MSIP_Label_97a477d1-147d-4e34-b5e3-7b26d2f44870_SetDate">
    <vt:lpwstr>2022-10-05T11:47:09Z</vt:lpwstr>
  </property>
  <property fmtid="{D5CDD505-2E9C-101B-9397-08002B2CF9AE}" pid="4" name="MSIP_Label_97a477d1-147d-4e34-b5e3-7b26d2f44870_Method">
    <vt:lpwstr>Standard</vt:lpwstr>
  </property>
  <property fmtid="{D5CDD505-2E9C-101B-9397-08002B2CF9AE}" pid="5" name="MSIP_Label_97a477d1-147d-4e34-b5e3-7b26d2f44870_Name">
    <vt:lpwstr>97a477d1-147d-4e34-b5e3-7b26d2f44870</vt:lpwstr>
  </property>
  <property fmtid="{D5CDD505-2E9C-101B-9397-08002B2CF9AE}" pid="6" name="MSIP_Label_97a477d1-147d-4e34-b5e3-7b26d2f44870_SiteId">
    <vt:lpwstr>1f816a84-7aa6-4a56-b22a-7b3452fa8681</vt:lpwstr>
  </property>
  <property fmtid="{D5CDD505-2E9C-101B-9397-08002B2CF9AE}" pid="7" name="MSIP_Label_97a477d1-147d-4e34-b5e3-7b26d2f44870_ActionId">
    <vt:lpwstr>22d66ce7-a60e-4346-9e50-231874ff5e6d</vt:lpwstr>
  </property>
  <property fmtid="{D5CDD505-2E9C-101B-9397-08002B2CF9AE}" pid="8" name="MSIP_Label_97a477d1-147d-4e34-b5e3-7b26d2f44870_ContentBits">
    <vt:lpwstr>0</vt:lpwstr>
  </property>
</Properties>
</file>