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63" r:id="rId5"/>
    <p:sldMasterId id="2147483652" r:id="rId6"/>
    <p:sldMasterId id="2147483651" r:id="rId7"/>
    <p:sldMasterId id="2147483653" r:id="rId8"/>
    <p:sldMasterId id="2147483654" r:id="rId9"/>
    <p:sldMasterId id="2147483648" r:id="rId10"/>
  </p:sldMasterIdLst>
  <p:handoutMasterIdLst>
    <p:handoutMasterId r:id="rId24"/>
  </p:handoutMasterIdLst>
  <p:sldIdLst>
    <p:sldId id="257" r:id="rId11"/>
    <p:sldId id="260" r:id="rId12"/>
    <p:sldId id="271" r:id="rId13"/>
    <p:sldId id="266" r:id="rId14"/>
    <p:sldId id="272" r:id="rId15"/>
    <p:sldId id="269" r:id="rId16"/>
    <p:sldId id="273" r:id="rId17"/>
    <p:sldId id="274" r:id="rId18"/>
    <p:sldId id="259" r:id="rId19"/>
    <p:sldId id="270" r:id="rId20"/>
    <p:sldId id="275" r:id="rId21"/>
    <p:sldId id="276" r:id="rId22"/>
    <p:sldId id="261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ccueil" id="{7AADD4AB-8F29-449E-82D1-DBD96AABA75B}">
          <p14:sldIdLst>
            <p14:sldId id="257"/>
            <p14:sldId id="260"/>
          </p14:sldIdLst>
        </p14:section>
        <p14:section name="Exposés" id="{F2AA1594-E18B-4858-BE9C-4EBC2454A714}">
          <p14:sldIdLst>
            <p14:sldId id="271"/>
            <p14:sldId id="266"/>
            <p14:sldId id="272"/>
            <p14:sldId id="269"/>
            <p14:sldId id="273"/>
            <p14:sldId id="274"/>
            <p14:sldId id="259"/>
            <p14:sldId id="270"/>
            <p14:sldId id="275"/>
            <p14:sldId id="276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2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758" y="8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D1E364F-85D2-4D7F-9C1D-38674F0640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DBD23BC-78B1-41F0-8EA4-7B39A274F7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78183-8EBB-4AF6-AA76-94CA32DFDBA5}" type="datetimeFigureOut">
              <a:rPr lang="fr-BE" smtClean="0"/>
              <a:t>03/05/2022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9C23B9-AE0A-4F39-8190-3B8C2A6FE6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F4DA8EC-53B4-48B3-A466-1F7DE51B92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12067-F84C-45FE-B97A-58977767CB1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03668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CEB9AB-9BE7-4E88-BDFB-C6383FDF8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67CBE9-CFBB-4656-8EED-EDA71E753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9D6358-9364-4F53-8059-9BFE2DDF25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0A73A-979D-40CB-9DF0-97C36BEF6282}" type="datetimeFigureOut">
              <a:rPr lang="fr-BE" smtClean="0"/>
              <a:t>03/05/2022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744B9F-B18E-441A-AB9D-3C09D1816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8090DF-7FEF-4CD7-A735-769C2901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BC83ED-7519-4DE7-A470-177E9B6293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9843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CEB9AB-9BE7-4E88-BDFB-C6383FDF8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67CBE9-CFBB-4656-8EED-EDA71E753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9D6358-9364-4F53-8059-9BFE2DDF25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0A73A-979D-40CB-9DF0-97C36BEF6282}" type="datetimeFigureOut">
              <a:rPr lang="fr-BE" smtClean="0"/>
              <a:t>03/05/2022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744B9F-B18E-441A-AB9D-3C09D1816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8090DF-7FEF-4CD7-A735-769C2901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BC83ED-7519-4DE7-A470-177E9B6293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9794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CEB9AB-9BE7-4E88-BDFB-C6383FDF8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67CBE9-CFBB-4656-8EED-EDA71E753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9D6358-9364-4F53-8059-9BFE2DDF25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0A73A-979D-40CB-9DF0-97C36BEF6282}" type="datetimeFigureOut">
              <a:rPr lang="fr-BE" smtClean="0"/>
              <a:t>03/05/2022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744B9F-B18E-441A-AB9D-3C09D1816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8090DF-7FEF-4CD7-A735-769C2901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BC83ED-7519-4DE7-A470-177E9B6293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62387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CEB9AB-9BE7-4E88-BDFB-C6383FDF8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67CBE9-CFBB-4656-8EED-EDA71E753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9D6358-9364-4F53-8059-9BFE2DDF25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0A73A-979D-40CB-9DF0-97C36BEF6282}" type="datetimeFigureOut">
              <a:rPr lang="fr-BE" smtClean="0"/>
              <a:t>03/05/2022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744B9F-B18E-441A-AB9D-3C09D1816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8090DF-7FEF-4CD7-A735-769C2901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BC83ED-7519-4DE7-A470-177E9B6293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5086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64275B-ACCB-4B6A-A4A2-BA50CFC6A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02435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64275B-ACCB-4B6A-A4A2-BA50CFC6A1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817"/>
            <a:ext cx="12192000" cy="3249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Journée des ouvrages d’arts • 04 mai 2022 • La </a:t>
            </a:r>
            <a:r>
              <a:rPr lang="fr-FR" dirty="0" err="1"/>
              <a:t>Marlagne</a:t>
            </a:r>
            <a:r>
              <a:rPr lang="fr-FR" dirty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40735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20469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76385" cy="2880000"/>
          </a:xfrm>
          <a:prstGeom prst="rect">
            <a:avLst/>
          </a:prstGeom>
        </p:spPr>
      </p:pic>
      <p:sp>
        <p:nvSpPr>
          <p:cNvPr id="36" name="Rectangle 35"/>
          <p:cNvSpPr/>
          <p:nvPr userDrawn="1"/>
        </p:nvSpPr>
        <p:spPr>
          <a:xfrm>
            <a:off x="0" y="5664000"/>
            <a:ext cx="4105051" cy="12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816485" y="3840000"/>
            <a:ext cx="9414104" cy="2059200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rgbClr val="49C5B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1230589" y="612735"/>
            <a:ext cx="961411" cy="12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038666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2A96E887-58B4-430C-889F-4AD7E0A17E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65"/>
            <a:ext cx="12192000" cy="685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6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C6A4608-E65E-4276-8ED8-5DA76AE5BE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09"/>
            <a:ext cx="12192000" cy="685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3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AF4B80E-A8A5-4DE8-ADC6-F2A01A4119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09"/>
            <a:ext cx="12192000" cy="685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9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F03B73A-3D68-49D7-9C0B-A33434973B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0"/>
            <a:ext cx="12192000" cy="685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4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D32B5FB5-0B74-45B1-8442-25636C9CEE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0"/>
            <a:ext cx="12192000" cy="685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08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320F186-CC9E-433F-9C42-07D15382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175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Journée des ouvrages d’arts </a:t>
            </a:r>
            <a:r>
              <a:rPr lang="fr-FR"/>
              <a:t>• 04 </a:t>
            </a:r>
            <a:r>
              <a:rPr lang="fr-FR" dirty="0"/>
              <a:t>mai 2022• La </a:t>
            </a:r>
            <a:r>
              <a:rPr lang="fr-FR" dirty="0" err="1"/>
              <a:t>Marlagne</a:t>
            </a:r>
            <a:r>
              <a:rPr lang="fr-FR" dirty="0"/>
              <a:t> </a:t>
            </a:r>
            <a:endParaRPr lang="fr-BE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9838B85-FF7B-49D0-9C38-8AA13C8981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875" y="6185140"/>
            <a:ext cx="1557191" cy="67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8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8000"/>
            <a:ext cx="3823497" cy="12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38909" y="274639"/>
            <a:ext cx="104908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38909" y="1600201"/>
            <a:ext cx="10490827" cy="4303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e la date 3"/>
          <p:cNvSpPr txBox="1">
            <a:spLocks/>
          </p:cNvSpPr>
          <p:nvPr userDrawn="1"/>
        </p:nvSpPr>
        <p:spPr>
          <a:xfrm>
            <a:off x="9504000" y="288000"/>
            <a:ext cx="2400000" cy="72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4572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EB6A17-D7A4-3049-9C0B-80302430D2B0}" type="datetimeFigureOut">
              <a:rPr lang="fr-FR" sz="1600" smtClean="0">
                <a:solidFill>
                  <a:srgbClr val="898989"/>
                </a:solidFill>
              </a:rPr>
              <a:pPr/>
              <a:t>03/05/2022</a:t>
            </a:fld>
            <a:endParaRPr lang="fr-FR" sz="1600" dirty="0">
              <a:solidFill>
                <a:srgbClr val="898989"/>
              </a:solidFill>
            </a:endParaRPr>
          </a:p>
          <a:p>
            <a:fld id="{2E794143-8163-F543-A4DC-FC997488DC9F}" type="slidenum">
              <a:rPr lang="fr-FR" sz="1600" b="1" smtClean="0">
                <a:solidFill>
                  <a:srgbClr val="898989"/>
                </a:solidFill>
              </a:rPr>
              <a:pPr/>
              <a:t>‹N°›</a:t>
            </a:fld>
            <a:endParaRPr lang="fr-FR" sz="1600" b="1" dirty="0">
              <a:solidFill>
                <a:srgbClr val="898989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10992000" y="6618000"/>
            <a:ext cx="1200000" cy="240000"/>
          </a:xfrm>
          <a:prstGeom prst="rect">
            <a:avLst/>
          </a:prstGeom>
          <a:solidFill>
            <a:srgbClr val="49C5B1"/>
          </a:solidFill>
          <a:ln>
            <a:noFill/>
          </a:ln>
        </p:spPr>
        <p:txBody>
          <a:bodyPr/>
          <a:lstStyle/>
          <a:p>
            <a:endParaRPr lang="fr-FR" sz="2400"/>
          </a:p>
        </p:txBody>
      </p:sp>
      <p:sp>
        <p:nvSpPr>
          <p:cNvPr id="10" name="ZoneTexte 12"/>
          <p:cNvSpPr txBox="1">
            <a:spLocks noChangeArrowheads="1"/>
          </p:cNvSpPr>
          <p:nvPr userDrawn="1"/>
        </p:nvSpPr>
        <p:spPr bwMode="auto">
          <a:xfrm>
            <a:off x="0" y="6214723"/>
            <a:ext cx="1075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1600" b="1" spc="-67" dirty="0">
                <a:solidFill>
                  <a:srgbClr val="000000"/>
                </a:solidFill>
                <a:latin typeface="Arial" charset="0"/>
                <a:cs typeface="Arial" charset="0"/>
              </a:rPr>
              <a:t>Service public de Wallonie</a:t>
            </a:r>
            <a:r>
              <a:rPr lang="en-GB" sz="1600" b="1" kern="1200" spc="-67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Arial"/>
              </a:rPr>
              <a:t> </a:t>
            </a:r>
            <a:r>
              <a:rPr lang="fr-FR" sz="1467" b="1" kern="1200" spc="-67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Arial"/>
              </a:rPr>
              <a:t>|</a:t>
            </a:r>
            <a:r>
              <a:rPr lang="fr-FR" sz="1600" b="1" kern="1200" spc="-67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Arial"/>
              </a:rPr>
              <a:t> </a:t>
            </a:r>
            <a:r>
              <a:rPr lang="fr-FR" sz="1600" b="1" kern="1200" spc="-67" dirty="0">
                <a:solidFill>
                  <a:srgbClr val="49C5B1"/>
                </a:solidFill>
                <a:effectLst/>
                <a:latin typeface="Arial"/>
                <a:ea typeface="ＭＳ Ｐゴシック" charset="0"/>
                <a:cs typeface="Arial"/>
              </a:rPr>
              <a:t>SPW Mobilité et Infrastructures</a:t>
            </a:r>
            <a:endParaRPr lang="fr-FR" sz="1600" b="1" spc="-67" dirty="0">
              <a:solidFill>
                <a:srgbClr val="49C5B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48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49C5B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1-2-JOA-SBA-2022-Projection.ppsx" TargetMode="External"/><Relationship Id="rId2" Type="http://schemas.openxmlformats.org/officeDocument/2006/relationships/hyperlink" Target="1%20Toussaint/1%20Toussaint.ppsx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2_pr&#233;sentation%20Verviers%20.ppsx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4_JOA%20PP%202022-Partie-4-V2.ppsx" TargetMode="External"/><Relationship Id="rId2" Type="http://schemas.openxmlformats.org/officeDocument/2006/relationships/hyperlink" Target="3-JOA%20PP%202022%20BPuissant.ppsx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5-3_JOA%202022%20Conclu%20inondation.ppsx" TargetMode="External"/><Relationship Id="rId5" Type="http://schemas.openxmlformats.org/officeDocument/2006/relationships/hyperlink" Target="5-2_PPT%20Marlagne%20-%20final.ppsx" TargetMode="External"/><Relationship Id="rId4" Type="http://schemas.openxmlformats.org/officeDocument/2006/relationships/hyperlink" Target="5-1-2022%2005%2004%20JOA%20-%20Ville%20d'Eupen%20-%20Pr&#233;sentation%20Ech.%20M.%20Scholl.ppsx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10-3_JOA%20PP%202022%20-Passerelle%20en%20coques%20BFUP%20&#224;%20B&#233;ziers.ppsx" TargetMode="External"/><Relationship Id="rId3" Type="http://schemas.openxmlformats.org/officeDocument/2006/relationships/hyperlink" Target="7-JOA%20PP%20Pont%20Marchienne%20ok.ppsx" TargetMode="External"/><Relationship Id="rId7" Type="http://schemas.openxmlformats.org/officeDocument/2006/relationships/hyperlink" Target="10-2_2022_05_04_JOA_SPW_PasserelleEvere_Infrabel_TLL.ppsm" TargetMode="External"/><Relationship Id="rId2" Type="http://schemas.openxmlformats.org/officeDocument/2006/relationships/hyperlink" Target="6Pr&#233;sentation%20immersion%203D%20Bernard%20Tanguy(1).ppsx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10-1_JOA_Franssen.ppsx" TargetMode="External"/><Relationship Id="rId5" Type="http://schemas.openxmlformats.org/officeDocument/2006/relationships/hyperlink" Target="PONT%20DE%20TILFF%20-%20JOA%20PP%202022%20-%20V1.ppsx" TargetMode="External"/><Relationship Id="rId4" Type="http://schemas.openxmlformats.org/officeDocument/2006/relationships/hyperlink" Target="8_JOA%202022-PRESENTATION%20GARE%20AUTOBUS%20NAMUR.ppsx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583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2F466B-DB03-4897-9FC5-62D74FC9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BE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BCD02D0-5877-4313-AFB0-6E69E7A0B52A}"/>
              </a:ext>
            </a:extLst>
          </p:cNvPr>
          <p:cNvSpPr txBox="1"/>
          <p:nvPr/>
        </p:nvSpPr>
        <p:spPr>
          <a:xfrm>
            <a:off x="2054943" y="1602658"/>
            <a:ext cx="76986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5000" i="1" dirty="0">
                <a:solidFill>
                  <a:srgbClr val="004639"/>
                </a:solidFill>
                <a:latin typeface="Calibri" panose="020F0502020204030204" pitchFamily="34" charset="0"/>
              </a:rPr>
              <a:t>JOA 2023 : </a:t>
            </a:r>
          </a:p>
          <a:p>
            <a:pPr algn="ctr"/>
            <a:r>
              <a:rPr lang="fr-BE" sz="5000" i="1" dirty="0">
                <a:solidFill>
                  <a:srgbClr val="004639"/>
                </a:solidFill>
                <a:latin typeface="Calibri" panose="020F0502020204030204" pitchFamily="34" charset="0"/>
              </a:rPr>
              <a:t>Le mardi 07 mars 2023</a:t>
            </a:r>
          </a:p>
        </p:txBody>
      </p:sp>
    </p:spTree>
    <p:extLst>
      <p:ext uri="{BB962C8B-B14F-4D97-AF65-F5344CB8AC3E}">
        <p14:creationId xmlns:p14="http://schemas.microsoft.com/office/powerpoint/2010/main" val="3787030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6717" y="3653187"/>
            <a:ext cx="9414104" cy="2059200"/>
          </a:xfrm>
        </p:spPr>
        <p:txBody>
          <a:bodyPr/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dirty="0">
                <a:solidFill>
                  <a:srgbClr val="49C5B1"/>
                </a:solidFill>
                <a:latin typeface="Arial"/>
                <a:ea typeface="+mj-ea"/>
                <a:cs typeface="Arial"/>
              </a:rPr>
              <a:t>JOA 2022</a:t>
            </a:r>
            <a:br>
              <a:rPr lang="fr-FR" dirty="0"/>
            </a:br>
            <a:r>
              <a:rPr lang="fr-FR" dirty="0"/>
              <a:t>					</a:t>
            </a:r>
            <a:r>
              <a:rPr lang="fr-FR" sz="3000" dirty="0">
                <a:solidFill>
                  <a:srgbClr val="49C5B1"/>
                </a:solidFill>
                <a:latin typeface="Arial"/>
                <a:ea typeface="+mj-ea"/>
                <a:cs typeface="Arial"/>
              </a:rPr>
              <a:t>Conclusions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3027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3E752A-C284-4525-AB4D-ABA7AB3AE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/>
              <a:t>https://www.fegc.be/colloque-europeen-la-maintenance-et-la-securite-des-ponts-en-europe/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FC05B61-4904-4944-A853-FAFCEF5F1A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0633" y="1600200"/>
            <a:ext cx="8606368" cy="4303184"/>
          </a:xfrm>
        </p:spPr>
      </p:pic>
    </p:spTree>
    <p:extLst>
      <p:ext uri="{BB962C8B-B14F-4D97-AF65-F5344CB8AC3E}">
        <p14:creationId xmlns:p14="http://schemas.microsoft.com/office/powerpoint/2010/main" val="1194667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0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2F466B-DB03-4897-9FC5-62D74FC9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BE" dirty="0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62331C72-0F8E-453F-9E1D-CE4427A97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6000" y="1668133"/>
            <a:ext cx="3600000" cy="3521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0318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2F466B-DB03-4897-9FC5-62D74FC9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BE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33977D0-3C1C-472F-97BE-F6CBBADFC091}"/>
              </a:ext>
            </a:extLst>
          </p:cNvPr>
          <p:cNvSpPr txBox="1"/>
          <p:nvPr/>
        </p:nvSpPr>
        <p:spPr>
          <a:xfrm>
            <a:off x="373626" y="538802"/>
            <a:ext cx="43065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000" i="1" dirty="0">
                <a:solidFill>
                  <a:srgbClr val="004639"/>
                </a:solidFill>
                <a:latin typeface="Calibri" panose="020F0502020204030204" pitchFamily="34" charset="0"/>
              </a:rPr>
              <a:t>09h00</a:t>
            </a:r>
          </a:p>
          <a:p>
            <a:r>
              <a:rPr lang="fr-BE" sz="3000" i="1" dirty="0">
                <a:solidFill>
                  <a:srgbClr val="004639"/>
                </a:solidFill>
                <a:latin typeface="Calibri" panose="020F0502020204030204" pitchFamily="34" charset="0"/>
              </a:rPr>
              <a:t>Présentation de la journée</a:t>
            </a:r>
          </a:p>
          <a:p>
            <a:endParaRPr lang="fr-BE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AC7A353-9C83-44B3-8BB7-8426E7137DB6}"/>
              </a:ext>
            </a:extLst>
          </p:cNvPr>
          <p:cNvSpPr txBox="1"/>
          <p:nvPr/>
        </p:nvSpPr>
        <p:spPr>
          <a:xfrm>
            <a:off x="5447073" y="929495"/>
            <a:ext cx="69907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fr-B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BE" sz="3000" b="0" i="1" u="none" strike="noStrike" baseline="0" dirty="0">
                <a:solidFill>
                  <a:srgbClr val="004639"/>
                </a:solidFill>
                <a:latin typeface="Calibri" panose="020F0502020204030204" pitchFamily="34" charset="0"/>
              </a:rPr>
              <a:t>Matinée consacrée aux conséquences des inondations de juillet 2021 </a:t>
            </a:r>
            <a:endParaRPr lang="fr-BE" sz="30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11E4E90-4D3F-42DE-BBBB-6D227078CE85}"/>
              </a:ext>
            </a:extLst>
          </p:cNvPr>
          <p:cNvSpPr txBox="1"/>
          <p:nvPr/>
        </p:nvSpPr>
        <p:spPr>
          <a:xfrm>
            <a:off x="442452" y="2041104"/>
            <a:ext cx="111596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0" i="1" u="none" strike="noStrike" baseline="0" dirty="0">
                <a:solidFill>
                  <a:srgbClr val="004639"/>
                </a:solidFill>
                <a:latin typeface="Calibri" panose="020F0502020204030204" pitchFamily="34" charset="0"/>
              </a:rPr>
              <a:t>09h05</a:t>
            </a:r>
          </a:p>
          <a:p>
            <a:r>
              <a:rPr lang="fr-BE" sz="2800" i="1" dirty="0">
                <a:solidFill>
                  <a:srgbClr val="004639"/>
                </a:solidFill>
                <a:latin typeface="Calibri" panose="020F0502020204030204" pitchFamily="34" charset="0"/>
              </a:rPr>
              <a:t>Introduction : Gestion </a:t>
            </a:r>
            <a:r>
              <a:rPr lang="fr-BE" sz="2800" b="0" i="1" u="none" strike="noStrike" baseline="0" dirty="0">
                <a:solidFill>
                  <a:srgbClr val="004639"/>
                </a:solidFill>
                <a:latin typeface="Calibri" panose="020F0502020204030204" pitchFamily="34" charset="0"/>
              </a:rPr>
              <a:t>des ponts communaux </a:t>
            </a:r>
          </a:p>
          <a:p>
            <a:pPr algn="l"/>
            <a:r>
              <a:rPr lang="fr-BE" sz="2500" i="1" u="sng" dirty="0">
                <a:solidFill>
                  <a:srgbClr val="004639"/>
                </a:solidFill>
                <a:latin typeface="Calibri" panose="020F0502020204030204" pitchFamily="34" charset="0"/>
              </a:rPr>
              <a:t>C. Collignon</a:t>
            </a:r>
            <a:r>
              <a:rPr lang="fr-BE" sz="2500" i="1" dirty="0">
                <a:solidFill>
                  <a:srgbClr val="004639"/>
                </a:solidFill>
                <a:latin typeface="Calibri" panose="020F0502020204030204" pitchFamily="34" charset="0"/>
              </a:rPr>
              <a:t>	</a:t>
            </a:r>
            <a:r>
              <a:rPr lang="fr-BE" sz="2800" i="1" dirty="0">
                <a:solidFill>
                  <a:srgbClr val="004639"/>
                </a:solidFill>
                <a:latin typeface="Calibri" panose="020F0502020204030204" pitchFamily="34" charset="0"/>
              </a:rPr>
              <a:t>									</a:t>
            </a:r>
          </a:p>
          <a:p>
            <a:pPr algn="r"/>
            <a:r>
              <a:rPr lang="fr-BE" sz="2800" b="0" i="1" u="none" strike="noStrike" baseline="0" dirty="0">
                <a:solidFill>
                  <a:srgbClr val="004639"/>
                </a:solidFill>
                <a:latin typeface="Calibri" panose="020F0502020204030204" pitchFamily="34" charset="0"/>
              </a:rPr>
              <a:t>09h15</a:t>
            </a:r>
          </a:p>
          <a:p>
            <a:pPr algn="r"/>
            <a:r>
              <a:rPr lang="fr-BE" sz="2800" b="0" i="1" u="none" strike="noStrike" baseline="0" dirty="0">
                <a:solidFill>
                  <a:srgbClr val="004639"/>
                </a:solidFill>
                <a:latin typeface="Calibri" panose="020F0502020204030204" pitchFamily="34" charset="0"/>
              </a:rPr>
              <a:t>Partie 1 : Introduction et gestion de l’urgence</a:t>
            </a:r>
          </a:p>
          <a:p>
            <a:pPr algn="r"/>
            <a:r>
              <a:rPr lang="fr-BE" sz="2500" i="1" u="sng" dirty="0">
                <a:solidFill>
                  <a:srgbClr val="004639"/>
                </a:solidFill>
                <a:latin typeface="Calibri" panose="020F0502020204030204" pitchFamily="34" charset="0"/>
                <a:hlinkClick r:id="rId2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P. Toussaint </a:t>
            </a:r>
            <a:r>
              <a:rPr lang="fr-BE" sz="2500" i="1" u="sng" dirty="0">
                <a:solidFill>
                  <a:srgbClr val="004639"/>
                </a:solidFill>
                <a:latin typeface="Calibri" panose="020F0502020204030204" pitchFamily="34" charset="0"/>
              </a:rPr>
              <a:t>et </a:t>
            </a:r>
            <a:r>
              <a:rPr lang="fr-BE" sz="2500" i="1" u="sng" dirty="0">
                <a:solidFill>
                  <a:srgbClr val="004639"/>
                </a:solidFill>
                <a:latin typeface="Calibri" panose="020F0502020204030204" pitchFamily="34" charset="0"/>
                <a:hlinkClick r:id="rId3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S.Barlet</a:t>
            </a:r>
            <a:endParaRPr lang="fr-BE" sz="2500" i="1" u="sng" dirty="0">
              <a:solidFill>
                <a:srgbClr val="004639"/>
              </a:solidFill>
              <a:latin typeface="Calibri" panose="020F0502020204030204" pitchFamily="34" charset="0"/>
            </a:endParaRPr>
          </a:p>
          <a:p>
            <a:r>
              <a:rPr lang="fr-BE" sz="2800" b="0" i="1" u="none" strike="noStrike" baseline="0" dirty="0">
                <a:solidFill>
                  <a:srgbClr val="004639"/>
                </a:solidFill>
                <a:latin typeface="Calibri" panose="020F0502020204030204" pitchFamily="34" charset="0"/>
              </a:rPr>
              <a:t>09h45</a:t>
            </a:r>
          </a:p>
          <a:p>
            <a:r>
              <a:rPr lang="fr-BE" sz="2800" b="0" i="1" u="none" strike="noStrike" baseline="0" dirty="0">
                <a:solidFill>
                  <a:srgbClr val="004639"/>
                </a:solidFill>
                <a:latin typeface="Calibri" panose="020F0502020204030204" pitchFamily="34" charset="0"/>
              </a:rPr>
              <a:t>Partie 2 : Evaluation, reconstruction et réhabilitation des ponts</a:t>
            </a:r>
          </a:p>
          <a:p>
            <a:r>
              <a:rPr lang="fr-BE" sz="2500" i="1" u="sng" dirty="0">
                <a:solidFill>
                  <a:srgbClr val="004639"/>
                </a:solidFill>
                <a:latin typeface="Calibri" panose="020F0502020204030204" pitchFamily="34" charset="0"/>
                <a:hlinkClick r:id="rId4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F. Taquet ,  P. </a:t>
            </a:r>
            <a:r>
              <a:rPr lang="fr-BE" sz="2500" i="1" u="sng" dirty="0" err="1">
                <a:solidFill>
                  <a:srgbClr val="004639"/>
                </a:solidFill>
                <a:latin typeface="Calibri" panose="020F0502020204030204" pitchFamily="34" charset="0"/>
                <a:hlinkClick r:id="rId4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Levo</a:t>
            </a:r>
            <a:r>
              <a:rPr lang="fr-BE" sz="2500" i="1" u="sng" dirty="0">
                <a:solidFill>
                  <a:srgbClr val="004639"/>
                </a:solidFill>
                <a:latin typeface="Calibri" panose="020F0502020204030204" pitchFamily="34" charset="0"/>
                <a:hlinkClick r:id="rId4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et L. </a:t>
            </a:r>
            <a:r>
              <a:rPr lang="fr-BE" sz="2500" i="1" u="sng" dirty="0" err="1">
                <a:solidFill>
                  <a:srgbClr val="004639"/>
                </a:solidFill>
                <a:latin typeface="Calibri" panose="020F0502020204030204" pitchFamily="34" charset="0"/>
                <a:hlinkClick r:id="rId4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Kratochwill</a:t>
            </a:r>
            <a:endParaRPr lang="fr-BE" sz="2500" i="1" u="sng" dirty="0">
              <a:solidFill>
                <a:srgbClr val="00463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08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526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2F466B-DB03-4897-9FC5-62D74FC9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BE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11E4E90-4D3F-42DE-BBBB-6D227078CE85}"/>
              </a:ext>
            </a:extLst>
          </p:cNvPr>
          <p:cNvSpPr txBox="1"/>
          <p:nvPr/>
        </p:nvSpPr>
        <p:spPr>
          <a:xfrm>
            <a:off x="560441" y="461592"/>
            <a:ext cx="1118910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800" b="0" i="1" u="none" strike="noStrike" baseline="0" dirty="0">
                <a:solidFill>
                  <a:srgbClr val="004639"/>
                </a:solidFill>
                <a:latin typeface="Calibri" panose="020F0502020204030204" pitchFamily="34" charset="0"/>
              </a:rPr>
              <a:t>10h45</a:t>
            </a:r>
          </a:p>
          <a:p>
            <a:pPr marL="3224213" indent="-717550" algn="r"/>
            <a:r>
              <a:rPr lang="fr-BE" sz="2800" b="0" i="1" u="none" strike="noStrike" baseline="0" dirty="0">
                <a:solidFill>
                  <a:srgbClr val="004639"/>
                </a:solidFill>
                <a:latin typeface="Calibri" panose="020F0502020204030204" pitchFamily="34" charset="0"/>
              </a:rPr>
              <a:t>Partie 3 : retour de terrain : Les inondations pour la cellule Plongeurs : des premiers jours aux mois qui ont suivi</a:t>
            </a:r>
          </a:p>
          <a:p>
            <a:pPr marL="3224213" indent="-3224213"/>
            <a:r>
              <a:rPr lang="fr-BE" sz="2800" b="0" i="1" u="none" strike="noStrike" baseline="0" dirty="0">
                <a:solidFill>
                  <a:srgbClr val="004639"/>
                </a:solidFill>
                <a:latin typeface="Calibri" panose="020F0502020204030204" pitchFamily="34" charset="0"/>
              </a:rPr>
              <a:t>11h00 								   </a:t>
            </a:r>
            <a:r>
              <a:rPr lang="fr-BE" sz="2500" i="1" dirty="0">
                <a:solidFill>
                  <a:srgbClr val="004639"/>
                </a:solidFill>
                <a:latin typeface="Calibri" panose="020F0502020204030204" pitchFamily="34" charset="0"/>
                <a:hlinkClick r:id="rId2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B. Puissant </a:t>
            </a:r>
            <a:endParaRPr lang="fr-BE" sz="2500" i="1" dirty="0">
              <a:solidFill>
                <a:srgbClr val="004639"/>
              </a:solidFill>
              <a:latin typeface="Calibri" panose="020F0502020204030204" pitchFamily="34" charset="0"/>
            </a:endParaRPr>
          </a:p>
          <a:p>
            <a:r>
              <a:rPr lang="fr-BE" sz="2800" b="0" i="1" u="none" strike="noStrike" baseline="0" dirty="0">
                <a:solidFill>
                  <a:srgbClr val="004639"/>
                </a:solidFill>
                <a:latin typeface="Calibri" panose="020F0502020204030204" pitchFamily="34" charset="0"/>
              </a:rPr>
              <a:t>Partie 4 : Evaluation, reconstruction et réhabilitation </a:t>
            </a:r>
          </a:p>
          <a:p>
            <a:r>
              <a:rPr lang="fr-BE" sz="2800" b="0" i="1" u="none" strike="noStrike" baseline="0" dirty="0">
                <a:solidFill>
                  <a:srgbClr val="004639"/>
                </a:solidFill>
                <a:latin typeface="Calibri" panose="020F0502020204030204" pitchFamily="34" charset="0"/>
              </a:rPr>
              <a:t>des berges et ouvrages hydrauliques </a:t>
            </a:r>
          </a:p>
          <a:p>
            <a:pPr algn="l"/>
            <a:r>
              <a:rPr lang="fr-BE" sz="2500" i="1" dirty="0">
                <a:solidFill>
                  <a:srgbClr val="004639"/>
                </a:solidFill>
                <a:latin typeface="Calibri" panose="020F0502020204030204" pitchFamily="34" charset="0"/>
                <a:hlinkClick r:id="rId3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M. </a:t>
            </a:r>
            <a:r>
              <a:rPr lang="fr-BE" sz="2500" i="1" dirty="0" err="1">
                <a:solidFill>
                  <a:srgbClr val="004639"/>
                </a:solidFill>
                <a:latin typeface="Calibri" panose="020F0502020204030204" pitchFamily="34" charset="0"/>
                <a:hlinkClick r:id="rId3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Chaidron</a:t>
            </a:r>
            <a:r>
              <a:rPr lang="fr-BE" sz="2500" i="1" dirty="0">
                <a:solidFill>
                  <a:srgbClr val="004639"/>
                </a:solidFill>
                <a:latin typeface="Calibri" panose="020F0502020204030204" pitchFamily="34" charset="0"/>
                <a:hlinkClick r:id="rId3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et M. </a:t>
            </a:r>
            <a:r>
              <a:rPr lang="fr-BE" sz="2500" i="1" dirty="0" err="1">
                <a:solidFill>
                  <a:srgbClr val="004639"/>
                </a:solidFill>
                <a:latin typeface="Calibri" panose="020F0502020204030204" pitchFamily="34" charset="0"/>
                <a:hlinkClick r:id="rId3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Bonivers</a:t>
            </a:r>
            <a:r>
              <a:rPr lang="fr-BE" sz="2500" i="1" dirty="0">
                <a:solidFill>
                  <a:srgbClr val="004639"/>
                </a:solidFill>
                <a:latin typeface="Calibri" panose="020F0502020204030204" pitchFamily="34" charset="0"/>
                <a:hlinkClick r:id="rId3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fr-BE" sz="2500" i="1" dirty="0">
              <a:solidFill>
                <a:srgbClr val="004639"/>
              </a:solidFill>
              <a:latin typeface="Calibri" panose="020F0502020204030204" pitchFamily="34" charset="0"/>
            </a:endParaRPr>
          </a:p>
          <a:p>
            <a:pPr algn="r"/>
            <a:r>
              <a:rPr lang="fr-BE" sz="2800" i="1" dirty="0">
                <a:solidFill>
                  <a:srgbClr val="004639"/>
                </a:solidFill>
                <a:latin typeface="Calibri" panose="020F0502020204030204" pitchFamily="34" charset="0"/>
              </a:rPr>
              <a:t>							11h30</a:t>
            </a:r>
          </a:p>
          <a:p>
            <a:pPr indent="2595563" algn="r"/>
            <a:r>
              <a:rPr lang="fr-BE" sz="2800" i="1" dirty="0">
                <a:solidFill>
                  <a:srgbClr val="004639"/>
                </a:solidFill>
                <a:latin typeface="Calibri" panose="020F0502020204030204" pitchFamily="34" charset="0"/>
              </a:rPr>
              <a:t>Partie 5 : Les ponts communaux : Comment reconstruire ? Quelles sont les aides techniques </a:t>
            </a:r>
            <a:r>
              <a:rPr lang="fr-BE" sz="2800" b="0" i="1" u="none" strike="noStrike" baseline="0" dirty="0">
                <a:solidFill>
                  <a:srgbClr val="004639"/>
                </a:solidFill>
                <a:latin typeface="Calibri" panose="020F0502020204030204" pitchFamily="34" charset="0"/>
              </a:rPr>
              <a:t>et financières disponibles ?</a:t>
            </a:r>
          </a:p>
          <a:p>
            <a:pPr algn="r"/>
            <a:r>
              <a:rPr lang="fr-BE" sz="2500" i="1" u="sng" dirty="0">
                <a:solidFill>
                  <a:srgbClr val="004639"/>
                </a:solidFill>
                <a:latin typeface="Calibri" panose="020F0502020204030204" pitchFamily="34" charset="0"/>
                <a:hlinkClick r:id="rId4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P. Toussaint </a:t>
            </a:r>
            <a:r>
              <a:rPr lang="fr-BE" sz="2500" i="1" u="sng" dirty="0">
                <a:solidFill>
                  <a:srgbClr val="004639"/>
                </a:solidFill>
                <a:latin typeface="Calibri" panose="020F0502020204030204" pitchFamily="34" charset="0"/>
              </a:rPr>
              <a:t>et </a:t>
            </a:r>
            <a:r>
              <a:rPr lang="fr-BE" sz="2500" i="1" u="sng" dirty="0">
                <a:solidFill>
                  <a:srgbClr val="004639"/>
                </a:solidFill>
                <a:latin typeface="Calibri" panose="020F0502020204030204" pitchFamily="34" charset="0"/>
                <a:hlinkClick r:id="rId5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S. Flawinne</a:t>
            </a:r>
            <a:endParaRPr lang="fr-BE" sz="2500" i="1" u="sng" dirty="0">
              <a:solidFill>
                <a:srgbClr val="004639"/>
              </a:solidFill>
              <a:latin typeface="Calibri" panose="020F0502020204030204" pitchFamily="34" charset="0"/>
            </a:endParaRPr>
          </a:p>
          <a:p>
            <a:r>
              <a:rPr lang="fr-BE" sz="2800" b="0" i="1" u="none" strike="noStrike" baseline="0" dirty="0">
                <a:solidFill>
                  <a:srgbClr val="004639"/>
                </a:solidFill>
                <a:latin typeface="Calibri" panose="020F0502020204030204" pitchFamily="34" charset="0"/>
              </a:rPr>
              <a:t>11h50							          	</a:t>
            </a:r>
          </a:p>
          <a:p>
            <a:r>
              <a:rPr lang="fr-BE" sz="2800" b="0" i="1" u="none" strike="noStrike" baseline="0" dirty="0">
                <a:solidFill>
                  <a:srgbClr val="004639"/>
                </a:solidFill>
                <a:latin typeface="Calibri" panose="020F0502020204030204" pitchFamily="34" charset="0"/>
              </a:rPr>
              <a:t>Conclusions concernant la matinée sur les inondations </a:t>
            </a:r>
          </a:p>
          <a:p>
            <a:r>
              <a:rPr lang="fr-BE" sz="2500" i="1" dirty="0">
                <a:solidFill>
                  <a:srgbClr val="004639"/>
                </a:solidFill>
                <a:latin typeface="Calibri" panose="020F0502020204030204" pitchFamily="34" charset="0"/>
                <a:hlinkClick r:id="rId6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P. Gilles</a:t>
            </a:r>
            <a:endParaRPr lang="fr-BE" sz="2500" i="1" dirty="0">
              <a:solidFill>
                <a:srgbClr val="00463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942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50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2277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2F466B-DB03-4897-9FC5-62D74FC9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BE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AC7A353-9C83-44B3-8BB7-8426E7137DB6}"/>
              </a:ext>
            </a:extLst>
          </p:cNvPr>
          <p:cNvSpPr txBox="1"/>
          <p:nvPr/>
        </p:nvSpPr>
        <p:spPr>
          <a:xfrm>
            <a:off x="235974" y="692526"/>
            <a:ext cx="11720051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2500" i="1" dirty="0">
                <a:solidFill>
                  <a:srgbClr val="004639"/>
                </a:solidFill>
                <a:latin typeface="Calibri" panose="020F0502020204030204" pitchFamily="34" charset="0"/>
              </a:rPr>
              <a:t>14h05 </a:t>
            </a:r>
          </a:p>
          <a:p>
            <a:r>
              <a:rPr lang="fr-BE" sz="2500" i="1" dirty="0">
                <a:solidFill>
                  <a:srgbClr val="004639"/>
                </a:solidFill>
                <a:latin typeface="Calibri" panose="020F0502020204030204" pitchFamily="34" charset="0"/>
              </a:rPr>
              <a:t>Immersion 3D pour la formation des inspecteurs de ponts </a:t>
            </a:r>
          </a:p>
          <a:p>
            <a:r>
              <a:rPr lang="fr-BE" sz="2500" i="1" dirty="0">
                <a:solidFill>
                  <a:srgbClr val="004639"/>
                </a:solidFill>
                <a:latin typeface="Calibri" panose="020F0502020204030204" pitchFamily="34" charset="0"/>
                <a:hlinkClick r:id="rId2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T. Bernard</a:t>
            </a:r>
            <a:r>
              <a:rPr lang="fr-BE" sz="2500" i="1" dirty="0">
                <a:solidFill>
                  <a:srgbClr val="004639"/>
                </a:solidFill>
                <a:latin typeface="Calibri" panose="020F0502020204030204" pitchFamily="34" charset="0"/>
              </a:rPr>
              <a:t>										       14h15 </a:t>
            </a:r>
          </a:p>
          <a:p>
            <a:pPr indent="1169988" algn="r"/>
            <a:r>
              <a:rPr lang="fr-BE" sz="2500" i="1" dirty="0">
                <a:solidFill>
                  <a:srgbClr val="004639"/>
                </a:solidFill>
                <a:latin typeface="Calibri" panose="020F0502020204030204" pitchFamily="34" charset="0"/>
              </a:rPr>
              <a:t>Nouveau pont bow-string à Marchienne-au-Pont. Au fil des suspentes</a:t>
            </a:r>
          </a:p>
          <a:p>
            <a:r>
              <a:rPr lang="fr-BE" sz="2500" i="1" dirty="0">
                <a:solidFill>
                  <a:srgbClr val="004639"/>
                </a:solidFill>
                <a:latin typeface="Calibri" panose="020F0502020204030204" pitchFamily="34" charset="0"/>
              </a:rPr>
              <a:t>14h35								                </a:t>
            </a:r>
            <a:r>
              <a:rPr lang="fr-BE" sz="2500" i="1" dirty="0">
                <a:solidFill>
                  <a:srgbClr val="004639"/>
                </a:solidFill>
                <a:latin typeface="Calibri" panose="020F0502020204030204" pitchFamily="34" charset="0"/>
                <a:hlinkClick r:id="rId3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D. Minette et P. Thonon</a:t>
            </a:r>
            <a:endParaRPr lang="fr-BE" sz="2500" i="1" dirty="0">
              <a:solidFill>
                <a:srgbClr val="004639"/>
              </a:solidFill>
              <a:latin typeface="Calibri" panose="020F0502020204030204" pitchFamily="34" charset="0"/>
            </a:endParaRPr>
          </a:p>
          <a:p>
            <a:r>
              <a:rPr lang="fr-BE" sz="2500" i="1" dirty="0">
                <a:solidFill>
                  <a:srgbClr val="004639"/>
                </a:solidFill>
                <a:latin typeface="Calibri" panose="020F0502020204030204" pitchFamily="34" charset="0"/>
              </a:rPr>
              <a:t>Pont </a:t>
            </a:r>
            <a:r>
              <a:rPr lang="fr-BE" sz="2500" i="1" dirty="0" err="1">
                <a:solidFill>
                  <a:srgbClr val="004639"/>
                </a:solidFill>
                <a:latin typeface="Calibri" panose="020F0502020204030204" pitchFamily="34" charset="0"/>
              </a:rPr>
              <a:t>haubanné</a:t>
            </a:r>
            <a:r>
              <a:rPr lang="fr-BE" sz="2500" i="1" dirty="0">
                <a:solidFill>
                  <a:srgbClr val="004639"/>
                </a:solidFill>
                <a:latin typeface="Calibri" panose="020F0502020204030204" pitchFamily="34" charset="0"/>
              </a:rPr>
              <a:t> de la gare des bus de Namur </a:t>
            </a:r>
          </a:p>
          <a:p>
            <a:r>
              <a:rPr lang="fr-BE" sz="2500" i="1" dirty="0">
                <a:solidFill>
                  <a:srgbClr val="004639"/>
                </a:solidFill>
                <a:latin typeface="Calibri" panose="020F0502020204030204" pitchFamily="34" charset="0"/>
                <a:hlinkClick r:id="rId4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E. Deneil et V. Timmermann</a:t>
            </a:r>
            <a:r>
              <a:rPr lang="fr-BE" sz="2500" b="0" i="1" u="none" strike="noStrike" baseline="0" dirty="0">
                <a:solidFill>
                  <a:srgbClr val="004639"/>
                </a:solidFill>
                <a:latin typeface="Calibri" panose="020F0502020204030204" pitchFamily="34" charset="0"/>
              </a:rPr>
              <a:t>								        14h55</a:t>
            </a:r>
          </a:p>
          <a:p>
            <a:pPr algn="r"/>
            <a:r>
              <a:rPr lang="fr-BE" sz="2500" b="0" i="1" u="none" strike="noStrike" baseline="0" dirty="0">
                <a:solidFill>
                  <a:srgbClr val="004639"/>
                </a:solidFill>
                <a:latin typeface="Calibri" panose="020F0502020204030204" pitchFamily="34" charset="0"/>
              </a:rPr>
              <a:t>Nouveau pont et passerelle </a:t>
            </a:r>
            <a:r>
              <a:rPr lang="fr-BE" sz="2500" b="0" i="1" u="none" strike="noStrike" baseline="0" dirty="0" err="1">
                <a:solidFill>
                  <a:srgbClr val="004639"/>
                </a:solidFill>
                <a:latin typeface="Calibri" panose="020F0502020204030204" pitchFamily="34" charset="0"/>
              </a:rPr>
              <a:t>cylo</a:t>
            </a:r>
            <a:r>
              <a:rPr lang="fr-BE" sz="2500" b="0" i="1" u="none" strike="noStrike" baseline="0" dirty="0">
                <a:solidFill>
                  <a:srgbClr val="004639"/>
                </a:solidFill>
                <a:latin typeface="Calibri" panose="020F0502020204030204" pitchFamily="34" charset="0"/>
              </a:rPr>
              <a:t>-piétonne de Tilff </a:t>
            </a:r>
            <a:endParaRPr lang="fr-BE" sz="2500" b="1" i="1" dirty="0">
              <a:solidFill>
                <a:srgbClr val="004639"/>
              </a:solidFill>
              <a:latin typeface="Calibri" panose="020F0502020204030204" pitchFamily="34" charset="0"/>
            </a:endParaRPr>
          </a:p>
          <a:p>
            <a:r>
              <a:rPr lang="fr-BE" sz="2500" i="1" dirty="0">
                <a:solidFill>
                  <a:srgbClr val="004639"/>
                </a:solidFill>
                <a:latin typeface="Calibri" panose="020F0502020204030204" pitchFamily="34" charset="0"/>
              </a:rPr>
              <a:t>15h15									 	       </a:t>
            </a:r>
            <a:r>
              <a:rPr lang="fr-BE" sz="2500" i="1" dirty="0">
                <a:solidFill>
                  <a:srgbClr val="004639"/>
                </a:solidFill>
                <a:latin typeface="Calibri" panose="020F0502020204030204" pitchFamily="34" charset="0"/>
                <a:hlinkClick r:id="rId5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L. </a:t>
            </a:r>
            <a:r>
              <a:rPr lang="fr-BE" sz="2500" i="1" dirty="0" err="1">
                <a:solidFill>
                  <a:srgbClr val="004639"/>
                </a:solidFill>
                <a:latin typeface="Calibri" panose="020F0502020204030204" pitchFamily="34" charset="0"/>
                <a:hlinkClick r:id="rId5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Kratochwill</a:t>
            </a:r>
            <a:r>
              <a:rPr lang="fr-BE" sz="2500" i="1" dirty="0">
                <a:solidFill>
                  <a:srgbClr val="004639"/>
                </a:solidFill>
                <a:latin typeface="Calibri" panose="020F0502020204030204" pitchFamily="34" charset="0"/>
                <a:hlinkClick r:id="rId5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fr-BE" sz="2500" i="1" dirty="0">
              <a:solidFill>
                <a:srgbClr val="004639"/>
              </a:solidFill>
              <a:latin typeface="Calibri" panose="020F0502020204030204" pitchFamily="34" charset="0"/>
            </a:endParaRPr>
          </a:p>
          <a:p>
            <a:r>
              <a:rPr lang="fr-BE" sz="2500" i="1" dirty="0">
                <a:solidFill>
                  <a:srgbClr val="004639"/>
                </a:solidFill>
                <a:latin typeface="Calibri" panose="020F0502020204030204" pitchFamily="34" charset="0"/>
              </a:rPr>
              <a:t>Introduction aux BFUP, matériau de nouvelle génération</a:t>
            </a:r>
          </a:p>
          <a:p>
            <a:r>
              <a:rPr lang="fr-BE" sz="2500" i="1" dirty="0">
                <a:solidFill>
                  <a:srgbClr val="004639"/>
                </a:solidFill>
                <a:latin typeface="Calibri" panose="020F0502020204030204" pitchFamily="34" charset="0"/>
                <a:hlinkClick r:id="rId6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R. </a:t>
            </a:r>
            <a:r>
              <a:rPr lang="fr-BE" sz="2500" i="1" dirty="0" err="1">
                <a:solidFill>
                  <a:srgbClr val="004639"/>
                </a:solidFill>
                <a:latin typeface="Calibri" panose="020F0502020204030204" pitchFamily="34" charset="0"/>
                <a:hlinkClick r:id="rId6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Franssen</a:t>
            </a:r>
            <a:r>
              <a:rPr lang="fr-BE" sz="2500" i="1" dirty="0">
                <a:solidFill>
                  <a:srgbClr val="004639"/>
                </a:solidFill>
                <a:latin typeface="Calibri" panose="020F0502020204030204" pitchFamily="34" charset="0"/>
                <a:hlinkClick r:id="rId6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fr-BE" sz="2500" i="1" dirty="0">
              <a:solidFill>
                <a:srgbClr val="004639"/>
              </a:solidFill>
              <a:latin typeface="Calibri" panose="020F0502020204030204" pitchFamily="34" charset="0"/>
            </a:endParaRPr>
          </a:p>
          <a:p>
            <a:r>
              <a:rPr lang="fr-BE" sz="2500" i="1" dirty="0">
                <a:solidFill>
                  <a:srgbClr val="004639"/>
                </a:solidFill>
                <a:latin typeface="Calibri" panose="020F0502020204030204" pitchFamily="34" charset="0"/>
              </a:rPr>
              <a:t>Passerelle d’Evere : Passerelle en béton fibré ultra haute résistance (BFUP) </a:t>
            </a:r>
          </a:p>
          <a:p>
            <a:r>
              <a:rPr lang="fr-BE" sz="2500" i="1" dirty="0">
                <a:solidFill>
                  <a:srgbClr val="004639"/>
                </a:solidFill>
                <a:latin typeface="Calibri" panose="020F0502020204030204" pitchFamily="34" charset="0"/>
                <a:hlinkClick r:id="rId7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T. Lyon </a:t>
            </a:r>
            <a:r>
              <a:rPr lang="fr-BE" sz="2500" i="1" dirty="0" err="1">
                <a:solidFill>
                  <a:srgbClr val="004639"/>
                </a:solidFill>
                <a:latin typeface="Calibri" panose="020F0502020204030204" pitchFamily="34" charset="0"/>
                <a:hlinkClick r:id="rId7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Linch</a:t>
            </a:r>
            <a:r>
              <a:rPr lang="fr-BE" sz="2500" i="1" dirty="0">
                <a:solidFill>
                  <a:srgbClr val="004639"/>
                </a:solidFill>
                <a:latin typeface="Calibri" panose="020F0502020204030204" pitchFamily="34" charset="0"/>
                <a:hlinkClick r:id="rId7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et K. Willems</a:t>
            </a:r>
            <a:endParaRPr lang="fr-BE" sz="2500" i="1" dirty="0">
              <a:solidFill>
                <a:srgbClr val="004639"/>
              </a:solidFill>
              <a:latin typeface="Calibri" panose="020F0502020204030204" pitchFamily="34" charset="0"/>
            </a:endParaRPr>
          </a:p>
          <a:p>
            <a:r>
              <a:rPr lang="fr-BE" sz="2500" i="1" dirty="0">
                <a:solidFill>
                  <a:srgbClr val="004639"/>
                </a:solidFill>
                <a:latin typeface="Calibri" panose="020F0502020204030204" pitchFamily="34" charset="0"/>
              </a:rPr>
              <a:t>Passerelle en coques BFUP </a:t>
            </a:r>
          </a:p>
          <a:p>
            <a:r>
              <a:rPr lang="fr-BE" sz="2500" i="1" dirty="0">
                <a:solidFill>
                  <a:srgbClr val="004639"/>
                </a:solidFill>
                <a:latin typeface="Calibri" panose="020F0502020204030204" pitchFamily="34" charset="0"/>
                <a:hlinkClick r:id="rId8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C. </a:t>
            </a:r>
            <a:r>
              <a:rPr lang="fr-BE" sz="2500" i="1" dirty="0" err="1">
                <a:solidFill>
                  <a:srgbClr val="004639"/>
                </a:solidFill>
                <a:latin typeface="Calibri" panose="020F0502020204030204" pitchFamily="34" charset="0"/>
                <a:hlinkClick r:id="rId8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Peigneux</a:t>
            </a:r>
            <a:endParaRPr lang="fr-BE" sz="2500" i="1" dirty="0">
              <a:solidFill>
                <a:srgbClr val="00463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86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4438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onception personnalisée">
  <a:themeElements>
    <a:clrScheme name="Vert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52BF5499A8804C9F5D5275B5FFC34F" ma:contentTypeVersion="12" ma:contentTypeDescription="Crée un document." ma:contentTypeScope="" ma:versionID="b7defcff4fedb7a5722c266ed4cd65b9">
  <xsd:schema xmlns:xsd="http://www.w3.org/2001/XMLSchema" xmlns:xs="http://www.w3.org/2001/XMLSchema" xmlns:p="http://schemas.microsoft.com/office/2006/metadata/properties" xmlns:ns2="a6a1e6ca-b9fe-47cb-8367-cac8995ded44" xmlns:ns3="f1de6069-be2f-498c-b18e-d8ac5c38b84d" targetNamespace="http://schemas.microsoft.com/office/2006/metadata/properties" ma:root="true" ma:fieldsID="757db2bdd11cbe7e7fe16d02454495d0" ns2:_="" ns3:_="">
    <xsd:import namespace="a6a1e6ca-b9fe-47cb-8367-cac8995ded44"/>
    <xsd:import namespace="f1de6069-be2f-498c-b18e-d8ac5c38b8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Dat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a1e6ca-b9fe-47cb-8367-cac8995ded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ate" ma:index="17" nillable="true" ma:displayName="Date" ma:format="DateTime" ma:internalName="Date">
      <xsd:simpleType>
        <xsd:restriction base="dms:DateTime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e6069-be2f-498c-b18e-d8ac5c38b84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a6a1e6ca-b9fe-47cb-8367-cac8995ded44" xsi:nil="true"/>
  </documentManagement>
</p:properties>
</file>

<file path=customXml/itemProps1.xml><?xml version="1.0" encoding="utf-8"?>
<ds:datastoreItem xmlns:ds="http://schemas.openxmlformats.org/officeDocument/2006/customXml" ds:itemID="{7BF06234-8B22-4CB0-84C8-EB30C6E1A69A}">
  <ds:schemaRefs>
    <ds:schemaRef ds:uri="a6a1e6ca-b9fe-47cb-8367-cac8995ded44"/>
    <ds:schemaRef ds:uri="f1de6069-be2f-498c-b18e-d8ac5c38b84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008A447-6817-40F2-A91D-2AC4535C99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2D10C9-0CF1-48D4-9A09-1155446E07B4}">
  <ds:schemaRefs>
    <ds:schemaRef ds:uri="a6a1e6ca-b9fe-47cb-8367-cac8995ded44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350</Words>
  <Application>Microsoft Office PowerPoint</Application>
  <PresentationFormat>Grand écran</PresentationFormat>
  <Paragraphs>44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Thème Office</vt:lpstr>
      <vt:lpstr>Conception personnalisée</vt:lpstr>
      <vt:lpstr>2_Conception personnalisée</vt:lpstr>
      <vt:lpstr>1_Conception personnalisée</vt:lpstr>
      <vt:lpstr>3_Conception personnalisée</vt:lpstr>
      <vt:lpstr>4_Conception personnalisée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JOA 2022      Conclusions </vt:lpstr>
      <vt:lpstr>https://www.fegc.be/colloque-europeen-la-maintenance-et-la-securite-des-ponts-en-europe/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HENIN Arianne</dc:creator>
  <cp:lastModifiedBy>VERVIER Séverine</cp:lastModifiedBy>
  <cp:revision>38</cp:revision>
  <dcterms:created xsi:type="dcterms:W3CDTF">2020-02-10T14:05:40Z</dcterms:created>
  <dcterms:modified xsi:type="dcterms:W3CDTF">2022-05-03T20:31:17Z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0x0101007752BF5499A8804C9F5D5275B5FFC34F</vt:lpwstr>
  </property>
  <property fmtid="{D5CDD505-2E9C-101B-9397-08002B2CF9AE}" pid="3" name="MSIP_Label_e72a09c5-6e26-4737-a926-47ef1ab198ae_Enabled">
    <vt:lpwstr>true</vt:lpwstr>
  </property>
  <property fmtid="{D5CDD505-2E9C-101B-9397-08002B2CF9AE}" pid="4" name="MSIP_Label_e72a09c5-6e26-4737-a926-47ef1ab198ae_SetDate">
    <vt:lpwstr>2022-05-03T12:36:27Z</vt:lpwstr>
  </property>
  <property fmtid="{D5CDD505-2E9C-101B-9397-08002B2CF9AE}" pid="5" name="MSIP_Label_e72a09c5-6e26-4737-a926-47ef1ab198ae_Method">
    <vt:lpwstr>Standard</vt:lpwstr>
  </property>
  <property fmtid="{D5CDD505-2E9C-101B-9397-08002B2CF9AE}" pid="6" name="MSIP_Label_e72a09c5-6e26-4737-a926-47ef1ab198ae_Name">
    <vt:lpwstr>e72a09c5-6e26-4737-a926-47ef1ab198ae</vt:lpwstr>
  </property>
  <property fmtid="{D5CDD505-2E9C-101B-9397-08002B2CF9AE}" pid="7" name="MSIP_Label_e72a09c5-6e26-4737-a926-47ef1ab198ae_SiteId">
    <vt:lpwstr>1f816a84-7aa6-4a56-b22a-7b3452fa8681</vt:lpwstr>
  </property>
  <property fmtid="{D5CDD505-2E9C-101B-9397-08002B2CF9AE}" pid="8" name="MSIP_Label_e72a09c5-6e26-4737-a926-47ef1ab198ae_ActionId">
    <vt:lpwstr>322f555d-459e-416e-8772-00f750a9ffc9</vt:lpwstr>
  </property>
  <property fmtid="{D5CDD505-2E9C-101B-9397-08002B2CF9AE}" pid="9" name="MSIP_Label_e72a09c5-6e26-4737-a926-47ef1ab198ae_ContentBits">
    <vt:lpwstr>8</vt:lpwstr>
  </property>
</Properties>
</file>