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4"/>
    <p:sldMasterId id="2147483651" r:id="rId5"/>
    <p:sldMasterId id="2147483653" r:id="rId6"/>
    <p:sldMasterId id="2147483654" r:id="rId7"/>
  </p:sldMasterIdLst>
  <p:handoutMasterIdLst>
    <p:handoutMasterId r:id="rId51"/>
  </p:handoutMasterIdLst>
  <p:sldIdLst>
    <p:sldId id="260" r:id="rId8"/>
    <p:sldId id="281" r:id="rId9"/>
    <p:sldId id="280" r:id="rId10"/>
    <p:sldId id="262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290" r:id="rId28"/>
    <p:sldId id="309" r:id="rId29"/>
    <p:sldId id="310" r:id="rId30"/>
    <p:sldId id="291" r:id="rId31"/>
    <p:sldId id="292" r:id="rId32"/>
    <p:sldId id="271" r:id="rId33"/>
    <p:sldId id="293" r:id="rId34"/>
    <p:sldId id="294" r:id="rId35"/>
    <p:sldId id="295" r:id="rId36"/>
    <p:sldId id="299" r:id="rId37"/>
    <p:sldId id="296" r:id="rId38"/>
    <p:sldId id="297" r:id="rId39"/>
    <p:sldId id="298" r:id="rId40"/>
    <p:sldId id="300" r:id="rId41"/>
    <p:sldId id="311" r:id="rId42"/>
    <p:sldId id="312" r:id="rId43"/>
    <p:sldId id="313" r:id="rId44"/>
    <p:sldId id="314" r:id="rId45"/>
    <p:sldId id="315" r:id="rId46"/>
    <p:sldId id="316" r:id="rId47"/>
    <p:sldId id="318" r:id="rId48"/>
    <p:sldId id="317" r:id="rId49"/>
    <p:sldId id="319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ETTE Damien" initials="MD" lastIdx="3" clrIdx="0">
    <p:extLst>
      <p:ext uri="{19B8F6BF-5375-455C-9EA6-DF929625EA0E}">
        <p15:presenceInfo xmlns:p15="http://schemas.microsoft.com/office/powerpoint/2012/main" userId="S::damien.minette@spw.wallonie.be::9a029fc6-f0d0-4e82-9a94-f0e8e35c74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6600"/>
    <a:srgbClr val="006666"/>
    <a:srgbClr val="008080"/>
    <a:srgbClr val="872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A4ECC7-5D60-47D3-AD8F-71785B8ABFFE}" v="36" dt="2022-05-03T09:03:39.9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microsoft.com/office/2015/10/relationships/revisionInfo" Target="revisionInfo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D1E364F-85D2-4D7F-9C1D-38674F0640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BD23BC-78B1-41F0-8EA4-7B39A274F7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78183-8EBB-4AF6-AA76-94CA32DFDBA5}" type="datetimeFigureOut">
              <a:rPr lang="fr-BE" smtClean="0"/>
              <a:t>03/05/2022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9C23B9-AE0A-4F39-8190-3B8C2A6FE6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4DA8EC-53B4-48B3-A466-1F7DE51B92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12067-F84C-45FE-B97A-58977767CB1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3668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CEB9AB-9BE7-4E88-BDFB-C6383FDF8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67CBE9-CFBB-4656-8EED-EDA71E753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9D6358-9364-4F53-8059-9BFE2DDF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20A73A-979D-40CB-9DF0-97C36BEF6282}" type="datetimeFigureOut">
              <a:rPr lang="fr-BE" smtClean="0"/>
              <a:t>03/05/2022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744B9F-B18E-441A-AB9D-3C09D181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8090DF-7FEF-4CD7-A735-769C2901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83ED-7519-4DE7-A470-177E9B6293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2387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CEB9AB-9BE7-4E88-BDFB-C6383FDF8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67CBE9-CFBB-4656-8EED-EDA71E753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9D6358-9364-4F53-8059-9BFE2DDF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20A73A-979D-40CB-9DF0-97C36BEF6282}" type="datetimeFigureOut">
              <a:rPr lang="fr-BE" smtClean="0"/>
              <a:t>03/05/2022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744B9F-B18E-441A-AB9D-3C09D181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8090DF-7FEF-4CD7-A735-769C2901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C83ED-7519-4DE7-A470-177E9B6293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0865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4275B-ACCB-4B6A-A4A2-BA50CFC6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243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4275B-ACCB-4B6A-A4A2-BA50CFC6A1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817"/>
            <a:ext cx="12192000" cy="3249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Journée des ouvrages d’arts • 10 mars 2020 • La </a:t>
            </a:r>
            <a:r>
              <a:rPr lang="fr-FR" dirty="0" err="1"/>
              <a:t>Marlagne</a:t>
            </a:r>
            <a:r>
              <a:rPr lang="fr-FR" dirty="0"/>
              <a:t>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40735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AF4B80E-A8A5-4DE8-ADC6-F2A01A4119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09"/>
            <a:ext cx="12192000" cy="685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9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F03B73A-3D68-49D7-9C0B-A33434973B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10"/>
            <a:ext cx="12192000" cy="685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4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D32B5FB5-0B74-45B1-8442-25636C9CEE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10"/>
            <a:ext cx="12192000" cy="685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0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320F186-CC9E-433F-9C42-07D153820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175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Journée des ouvrages d’arts </a:t>
            </a:r>
            <a:r>
              <a:rPr lang="fr-FR"/>
              <a:t>• 04 </a:t>
            </a:r>
            <a:r>
              <a:rPr lang="fr-FR" dirty="0"/>
              <a:t>mai 2022• La </a:t>
            </a:r>
            <a:r>
              <a:rPr lang="fr-FR" dirty="0" err="1"/>
              <a:t>Marlagne</a:t>
            </a:r>
            <a:r>
              <a:rPr lang="fr-FR" dirty="0"/>
              <a:t> </a:t>
            </a:r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9838B85-FF7B-49D0-9C38-8AA13C8981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875" y="6185140"/>
            <a:ext cx="1557191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8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ut être une image de 1 personne, nature, route et pont">
            <a:extLst>
              <a:ext uri="{FF2B5EF4-FFF2-40B4-BE49-F238E27FC236}">
                <a16:creationId xmlns:a16="http://schemas.microsoft.com/office/drawing/2014/main" id="{ABF95658-A2A1-405F-AD74-1ECCCF506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b="7873"/>
          <a:stretch/>
        </p:blipFill>
        <p:spPr bwMode="auto">
          <a:xfrm>
            <a:off x="0" y="0"/>
            <a:ext cx="12192000" cy="685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87A095D-1C0D-4AFD-B550-3CD97055105B}"/>
              </a:ext>
            </a:extLst>
          </p:cNvPr>
          <p:cNvSpPr txBox="1"/>
          <p:nvPr/>
        </p:nvSpPr>
        <p:spPr>
          <a:xfrm>
            <a:off x="0" y="4807670"/>
            <a:ext cx="1219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Nouveau pont </a:t>
            </a:r>
            <a:r>
              <a:rPr lang="fr-BE" sz="3600" b="1" i="1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bow-string</a:t>
            </a:r>
            <a:r>
              <a:rPr lang="fr-BE" sz="3600" b="1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à Marchienne-au-Pont : </a:t>
            </a:r>
          </a:p>
          <a:p>
            <a:pPr algn="ctr"/>
            <a:r>
              <a:rPr lang="fr-BE" sz="4400" b="1" dirty="0">
                <a:solidFill>
                  <a:schemeClr val="bg1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Au fil des suspentes</a:t>
            </a:r>
            <a:endParaRPr lang="fr-FR" sz="4400" b="1" dirty="0">
              <a:solidFill>
                <a:schemeClr val="bg1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18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C926C2-AB6F-4F06-92A5-D6FCE13E6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176" y="468753"/>
            <a:ext cx="8635464" cy="401581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148360" y="126660"/>
            <a:ext cx="117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Avant-projet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</a:rPr>
              <a:t> du pont </a:t>
            </a: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Détails d’ancrage des suspentes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4800F0-999B-4AAC-AD69-A47B9035B3B2}"/>
              </a:ext>
            </a:extLst>
          </p:cNvPr>
          <p:cNvSpPr txBox="1"/>
          <p:nvPr/>
        </p:nvSpPr>
        <p:spPr>
          <a:xfrm>
            <a:off x="148360" y="4484571"/>
            <a:ext cx="10515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Suivant le CSC : chaque suspente est composée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De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barres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 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De 2 pièces d’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ancrage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 composées d’une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fourche percée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permettant la liaison des suspentes aux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goussets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 de fixation au moyen d’un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axe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 assurant la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rotule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 dans les 2 directions ;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D’un 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ridoir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 permettant d’ajuster la longueur du système.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accent4">
                  <a:lumMod val="75000"/>
                </a:schemeClr>
              </a:solidFill>
            </a:endParaRPr>
          </a:p>
          <a:p>
            <a:pPr algn="l"/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Le système de suspente sera testé en laboratoire à la fatigue et à la traction</a:t>
            </a:r>
          </a:p>
        </p:txBody>
      </p:sp>
    </p:spTree>
    <p:extLst>
      <p:ext uri="{BB962C8B-B14F-4D97-AF65-F5344CB8AC3E}">
        <p14:creationId xmlns:p14="http://schemas.microsoft.com/office/powerpoint/2010/main" val="2702292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extérieur, terrain, machine agricole&#10;&#10;Description générée automatiquement">
            <a:extLst>
              <a:ext uri="{FF2B5EF4-FFF2-40B4-BE49-F238E27FC236}">
                <a16:creationId xmlns:a16="http://schemas.microsoft.com/office/drawing/2014/main" id="{CEEAF156-FDA5-43EB-A902-0BBF1344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5"/>
          <a:stretch/>
        </p:blipFill>
        <p:spPr>
          <a:xfrm>
            <a:off x="0" y="0"/>
            <a:ext cx="5982511" cy="6858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6293002" y="334070"/>
            <a:ext cx="5092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Acteurs du projet</a:t>
            </a:r>
            <a:endParaRPr lang="fr-FR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4800F0-999B-4AAC-AD69-A47B9035B3B2}"/>
              </a:ext>
            </a:extLst>
          </p:cNvPr>
          <p:cNvSpPr txBox="1"/>
          <p:nvPr/>
        </p:nvSpPr>
        <p:spPr>
          <a:xfrm>
            <a:off x="6980787" y="1245561"/>
            <a:ext cx="440478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Pouvoir subsidiant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: Port autonome de Charleroi</a:t>
            </a:r>
          </a:p>
          <a:p>
            <a:pPr>
              <a:spcAft>
                <a:spcPts val="1200"/>
              </a:spcAft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Auteur de projet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: SPW Mobilité &amp; Infrastructures</a:t>
            </a:r>
          </a:p>
          <a:p>
            <a:pPr>
              <a:spcAft>
                <a:spcPts val="1200"/>
              </a:spcAft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Contrôle du chantier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: IGRETEC</a:t>
            </a:r>
          </a:p>
          <a:p>
            <a:pPr>
              <a:spcAft>
                <a:spcPts val="1200"/>
              </a:spcAft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Entreprise générale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: Société Momentanée Galère – BAM Contractors</a:t>
            </a:r>
          </a:p>
          <a:p>
            <a:pPr>
              <a:spcAft>
                <a:spcPts val="1200"/>
              </a:spcAft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Bureau d’étude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: Entreprise Galère</a:t>
            </a:r>
          </a:p>
          <a:p>
            <a:pPr>
              <a:spcAft>
                <a:spcPts val="1200"/>
              </a:spcAft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Bureau de contrôle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: SECO</a:t>
            </a:r>
          </a:p>
          <a:p>
            <a:pPr>
              <a:spcAft>
                <a:spcPts val="1200"/>
              </a:spcAft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Charpentier métallique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: TMI</a:t>
            </a:r>
          </a:p>
          <a:p>
            <a:pPr>
              <a:spcAft>
                <a:spcPts val="1200"/>
              </a:spcAft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Suspentes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: ASDO</a:t>
            </a:r>
          </a:p>
          <a:p>
            <a:pPr>
              <a:spcAft>
                <a:spcPts val="1200"/>
              </a:spcAft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Rotules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 : SCHAEFFLER</a:t>
            </a:r>
          </a:p>
        </p:txBody>
      </p:sp>
    </p:spTree>
    <p:extLst>
      <p:ext uri="{BB962C8B-B14F-4D97-AF65-F5344CB8AC3E}">
        <p14:creationId xmlns:p14="http://schemas.microsoft.com/office/powerpoint/2010/main" val="3375896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3EDE69-E484-492B-8B52-0C7DE83117CB}"/>
              </a:ext>
            </a:extLst>
          </p:cNvPr>
          <p:cNvSpPr/>
          <p:nvPr/>
        </p:nvSpPr>
        <p:spPr>
          <a:xfrm>
            <a:off x="0" y="0"/>
            <a:ext cx="6303523" cy="6855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>
              <a:spcAft>
                <a:spcPts val="1200"/>
              </a:spcAft>
            </a:pPr>
            <a:r>
              <a:rPr lang="fr-FR" sz="3200" b="1" dirty="0"/>
              <a:t>3. Etude d’exécution :</a:t>
            </a:r>
          </a:p>
          <a:p>
            <a:pPr lvl="1" algn="ctr">
              <a:spcAft>
                <a:spcPts val="1200"/>
              </a:spcAft>
            </a:pPr>
            <a:r>
              <a:rPr lang="fr-FR" sz="3200" dirty="0"/>
              <a:t>Définition des charges de fatigue</a:t>
            </a:r>
          </a:p>
          <a:p>
            <a:pPr lvl="1" algn="ctr">
              <a:spcAft>
                <a:spcPts val="1200"/>
              </a:spcAft>
            </a:pPr>
            <a:r>
              <a:rPr lang="fr-FR" sz="3200" dirty="0"/>
              <a:t>&amp;</a:t>
            </a:r>
          </a:p>
          <a:p>
            <a:pPr lvl="1" algn="ctr">
              <a:spcAft>
                <a:spcPts val="1200"/>
              </a:spcAft>
            </a:pPr>
            <a:r>
              <a:rPr lang="fr-FR" sz="3200" dirty="0"/>
              <a:t>Étude paramétrique</a:t>
            </a:r>
          </a:p>
        </p:txBody>
      </p:sp>
      <p:pic>
        <p:nvPicPr>
          <p:cNvPr id="6" name="Image 5" descr="Une image contenant ciel, extérieur, passage, scène&#10;&#10;Description générée automatiquement">
            <a:extLst>
              <a:ext uri="{FF2B5EF4-FFF2-40B4-BE49-F238E27FC236}">
                <a16:creationId xmlns:a16="http://schemas.microsoft.com/office/drawing/2014/main" id="{2BFF5433-F15E-4261-851C-407A3E44F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r="33443"/>
          <a:stretch/>
        </p:blipFill>
        <p:spPr>
          <a:xfrm>
            <a:off x="6303523" y="0"/>
            <a:ext cx="5888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20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148360" y="126660"/>
            <a:ext cx="117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Etude d’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</a:rPr>
              <a:t>execution</a:t>
            </a:r>
            <a:endParaRPr lang="fr-FR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Charges de fatigue et étude paramétrique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724886C-6E09-41AD-AF4A-6C74E53FB090}"/>
              </a:ext>
            </a:extLst>
          </p:cNvPr>
          <p:cNvSpPr txBox="1"/>
          <p:nvPr/>
        </p:nvSpPr>
        <p:spPr>
          <a:xfrm>
            <a:off x="212976" y="1300186"/>
            <a:ext cx="11891395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accent4">
                    <a:lumMod val="75000"/>
                  </a:schemeClr>
                </a:solidFill>
              </a:rPr>
              <a:t>Cadre normatif pour les suspentes: NBN EN 1993-1-11 (</a:t>
            </a:r>
            <a:r>
              <a:rPr lang="fr-FR" sz="1400" i="1" dirty="0">
                <a:solidFill>
                  <a:schemeClr val="accent4">
                    <a:lumMod val="75000"/>
                  </a:schemeClr>
                </a:solidFill>
              </a:rPr>
              <a:t>Eurocode 3- Calcul des structures en acier – Partie 1-11: Calcul des structures à câbles ou éléments tendus</a:t>
            </a:r>
            <a:r>
              <a:rPr lang="fr-FR" sz="1800" dirty="0">
                <a:solidFill>
                  <a:schemeClr val="accent4">
                    <a:lumMod val="75000"/>
                  </a:schemeClr>
                </a:solidFill>
              </a:rPr>
              <a:t>) </a:t>
            </a: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sz="18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sz="18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sz="1800" dirty="0">
                <a:solidFill>
                  <a:schemeClr val="accent4">
                    <a:lumMod val="75000"/>
                  </a:schemeClr>
                </a:solidFill>
              </a:rPr>
              <a:t>Exigences normatives: ELU + ELS + Fatigue (approche FLM3 minimale selon EN1993-2-ANB) </a:t>
            </a: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Charges/paramètres de fatigue </a:t>
            </a:r>
            <a:r>
              <a:rPr lang="fr-FR" u="sng" dirty="0">
                <a:solidFill>
                  <a:schemeClr val="accent4">
                    <a:lumMod val="75000"/>
                  </a:schemeClr>
                </a:solidFill>
              </a:rPr>
              <a:t>à définir par le MO 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 </a:t>
            </a:r>
            <a:endParaRPr lang="fr-FR" sz="18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sz="18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sz="18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sz="18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D25A43-4C11-4A67-A061-8753E0502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787" y="2062314"/>
            <a:ext cx="4991797" cy="16385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DA23E5-4287-4E46-92B1-530AFC4DB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54" y="4624234"/>
            <a:ext cx="8335538" cy="9335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3F4419-D491-4899-8DF6-E086365BF889}"/>
              </a:ext>
            </a:extLst>
          </p:cNvPr>
          <p:cNvSpPr/>
          <p:nvPr/>
        </p:nvSpPr>
        <p:spPr>
          <a:xfrm>
            <a:off x="805103" y="5233528"/>
            <a:ext cx="193273" cy="342948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E57E271-A5B9-454D-9BFC-8C76BB6B3BBB}"/>
              </a:ext>
            </a:extLst>
          </p:cNvPr>
          <p:cNvSpPr txBox="1"/>
          <p:nvPr/>
        </p:nvSpPr>
        <p:spPr>
          <a:xfrm>
            <a:off x="2160373" y="5223252"/>
            <a:ext cx="546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Coefficient d’équivalence des dommages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79820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148360" y="126660"/>
            <a:ext cx="117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Etude d’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</a:rPr>
              <a:t>execution</a:t>
            </a:r>
            <a:endParaRPr lang="fr-FR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Charges de fatigue et étude paramétrique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D383C44-67AA-4575-8E7B-83BC79DCC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24" y="2244565"/>
            <a:ext cx="2000529" cy="3429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9AB5FEB-5EA2-440E-9147-4570BC7A6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24" y="2697194"/>
            <a:ext cx="5307302" cy="73180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66F52FC-5E08-4820-8C07-14A1B9E97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24" y="1137148"/>
            <a:ext cx="8335538" cy="9335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13326D8-54EF-4A29-98C7-7D9E325137B3}"/>
              </a:ext>
            </a:extLst>
          </p:cNvPr>
          <p:cNvSpPr/>
          <p:nvPr/>
        </p:nvSpPr>
        <p:spPr>
          <a:xfrm>
            <a:off x="1028629" y="1752608"/>
            <a:ext cx="193273" cy="342948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367751-04BD-4502-A21A-8C805437C9F6}"/>
              </a:ext>
            </a:extLst>
          </p:cNvPr>
          <p:cNvSpPr/>
          <p:nvPr/>
        </p:nvSpPr>
        <p:spPr>
          <a:xfrm>
            <a:off x="1343608" y="2219737"/>
            <a:ext cx="690465" cy="342948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BEE4F7D-EB5E-43A2-8BDB-A02680332F51}"/>
              </a:ext>
            </a:extLst>
          </p:cNvPr>
          <p:cNvGrpSpPr/>
          <p:nvPr/>
        </p:nvGrpSpPr>
        <p:grpSpPr>
          <a:xfrm>
            <a:off x="331687" y="3937518"/>
            <a:ext cx="5823214" cy="1935268"/>
            <a:chOff x="491124" y="3921515"/>
            <a:chExt cx="7012907" cy="240464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3295000-ED81-45B4-9D3C-1668B9A4C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124" y="3921515"/>
              <a:ext cx="7012907" cy="231709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6BCDE7-1E90-4681-A29C-B1F1966CFB1C}"/>
                </a:ext>
              </a:extLst>
            </p:cNvPr>
            <p:cNvSpPr/>
            <p:nvPr/>
          </p:nvSpPr>
          <p:spPr>
            <a:xfrm>
              <a:off x="491124" y="5388567"/>
              <a:ext cx="6926713" cy="309097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EFC2D74-E1B2-47DE-82A4-9B23521B3A6F}"/>
                </a:ext>
              </a:extLst>
            </p:cNvPr>
            <p:cNvSpPr/>
            <p:nvPr/>
          </p:nvSpPr>
          <p:spPr>
            <a:xfrm>
              <a:off x="1343608" y="4632724"/>
              <a:ext cx="774441" cy="1693431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A14D886-6D65-4D0A-87D1-32D265BE64B5}"/>
              </a:ext>
            </a:extLst>
          </p:cNvPr>
          <p:cNvCxnSpPr>
            <a:cxnSpLocks/>
          </p:cNvCxnSpPr>
          <p:nvPr/>
        </p:nvCxnSpPr>
        <p:spPr>
          <a:xfrm>
            <a:off x="5798426" y="3293707"/>
            <a:ext cx="787693" cy="0"/>
          </a:xfrm>
          <a:prstGeom prst="straightConnector1">
            <a:avLst/>
          </a:prstGeom>
          <a:ln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8539F14-DBFC-4F9F-B491-78C2F40F3B73}"/>
              </a:ext>
            </a:extLst>
          </p:cNvPr>
          <p:cNvCxnSpPr>
            <a:cxnSpLocks/>
          </p:cNvCxnSpPr>
          <p:nvPr/>
        </p:nvCxnSpPr>
        <p:spPr>
          <a:xfrm>
            <a:off x="813918" y="2934655"/>
            <a:ext cx="0" cy="1002863"/>
          </a:xfrm>
          <a:prstGeom prst="straightConnector1">
            <a:avLst/>
          </a:prstGeom>
          <a:ln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74E72700-5BCD-4D5C-82D6-09EFF1B45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5133" y="4252356"/>
            <a:ext cx="5232265" cy="25754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2531D20-DA1B-4DF5-8314-3A0F359DB2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6119" y="4526655"/>
            <a:ext cx="5071279" cy="28903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99609E9-AE53-4D99-9E68-3009E4851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0679" y="2766936"/>
            <a:ext cx="5256753" cy="83099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0CA1B32-4E71-437A-9FA3-AF5D9BC4A354}"/>
              </a:ext>
            </a:extLst>
          </p:cNvPr>
          <p:cNvSpPr/>
          <p:nvPr/>
        </p:nvSpPr>
        <p:spPr>
          <a:xfrm>
            <a:off x="10898152" y="3016649"/>
            <a:ext cx="551541" cy="554115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3374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148360" y="126660"/>
            <a:ext cx="117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Etude d’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</a:rPr>
              <a:t>execution</a:t>
            </a:r>
            <a:endParaRPr lang="fr-FR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Charges de fatigue et étude paramétrique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AE1619-14E9-4E37-B25E-73C48BA58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020" y="1240199"/>
            <a:ext cx="1267002" cy="47631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EAE689E-3816-4668-B663-48C50458E1F8}"/>
              </a:ext>
            </a:extLst>
          </p:cNvPr>
          <p:cNvSpPr txBox="1"/>
          <p:nvPr/>
        </p:nvSpPr>
        <p:spPr>
          <a:xfrm>
            <a:off x="181744" y="1240199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accent4">
                    <a:lumMod val="75000"/>
                  </a:schemeClr>
                </a:solidFill>
              </a:rPr>
              <a:t>Vérification en fatigue:</a:t>
            </a:r>
            <a:endParaRPr lang="fr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A65F4D-7EBE-48FB-9D31-F372B11FC7EB}"/>
              </a:ext>
            </a:extLst>
          </p:cNvPr>
          <p:cNvSpPr/>
          <p:nvPr/>
        </p:nvSpPr>
        <p:spPr>
          <a:xfrm>
            <a:off x="3461657" y="1170539"/>
            <a:ext cx="393034" cy="322361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3A7C713-4E24-4187-9682-DC1C281BE5A8}"/>
              </a:ext>
            </a:extLst>
          </p:cNvPr>
          <p:cNvCxnSpPr/>
          <p:nvPr/>
        </p:nvCxnSpPr>
        <p:spPr>
          <a:xfrm>
            <a:off x="3864022" y="1324947"/>
            <a:ext cx="8665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965279C2-ECCE-466C-8E6B-12C89DF6860E}"/>
              </a:ext>
            </a:extLst>
          </p:cNvPr>
          <p:cNvSpPr txBox="1"/>
          <p:nvPr/>
        </p:nvSpPr>
        <p:spPr>
          <a:xfrm>
            <a:off x="4739951" y="1142546"/>
            <a:ext cx="31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Input fournisseur</a:t>
            </a:r>
            <a:endParaRPr lang="fr-BE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BA7923B-3D74-49D4-933D-E7097E8BB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04" y="2439875"/>
            <a:ext cx="6613071" cy="136905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6231F097-CDAB-41DB-B33A-351D58279033}"/>
              </a:ext>
            </a:extLst>
          </p:cNvPr>
          <p:cNvSpPr txBox="1"/>
          <p:nvPr/>
        </p:nvSpPr>
        <p:spPr>
          <a:xfrm>
            <a:off x="300911" y="173729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accent4">
                    <a:lumMod val="75000"/>
                  </a:schemeClr>
                </a:solidFill>
              </a:rPr>
              <a:t>! Selon ETA des fournisseurs:</a:t>
            </a:r>
            <a:endParaRPr lang="fr-BE" dirty="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15691E4-78CF-409F-8B58-3C1576A822F0}"/>
              </a:ext>
            </a:extLst>
          </p:cNvPr>
          <p:cNvCxnSpPr/>
          <p:nvPr/>
        </p:nvCxnSpPr>
        <p:spPr>
          <a:xfrm>
            <a:off x="545435" y="4444482"/>
            <a:ext cx="8665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C579BBB0-9512-4438-AEE2-840CE6AC428A}"/>
              </a:ext>
            </a:extLst>
          </p:cNvPr>
          <p:cNvSpPr txBox="1"/>
          <p:nvPr/>
        </p:nvSpPr>
        <p:spPr>
          <a:xfrm>
            <a:off x="1539551" y="4214398"/>
            <a:ext cx="384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 de garantie sur </a:t>
            </a:r>
            <a:r>
              <a:rPr lang="fr-FR" dirty="0" err="1">
                <a:latin typeface="Symbol" panose="05050102010706020507" pitchFamily="18" charset="2"/>
              </a:rPr>
              <a:t>Ds</a:t>
            </a:r>
            <a:r>
              <a:rPr lang="fr-FR" dirty="0" err="1"/>
              <a:t>c</a:t>
            </a:r>
            <a:r>
              <a:rPr lang="fr-FR" dirty="0"/>
              <a:t> dans les ETA</a:t>
            </a:r>
          </a:p>
        </p:txBody>
      </p:sp>
    </p:spTree>
    <p:extLst>
      <p:ext uri="{BB962C8B-B14F-4D97-AF65-F5344CB8AC3E}">
        <p14:creationId xmlns:p14="http://schemas.microsoft.com/office/powerpoint/2010/main" val="3914747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148360" y="126660"/>
            <a:ext cx="117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Etude d’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</a:rPr>
              <a:t>execution</a:t>
            </a:r>
            <a:endParaRPr lang="fr-FR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Charges de fatigue et étude paramétrique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8973465-DF02-4D3E-8F93-FA08AF2EB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60" y="1596118"/>
            <a:ext cx="4739951" cy="163140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CBB1587-1F80-4B4F-882F-46FE8F5B039D}"/>
              </a:ext>
            </a:extLst>
          </p:cNvPr>
          <p:cNvSpPr txBox="1"/>
          <p:nvPr/>
        </p:nvSpPr>
        <p:spPr>
          <a:xfrm>
            <a:off x="244356" y="1058834"/>
            <a:ext cx="345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Selon EN 1993-1-11</a:t>
            </a:r>
            <a:endParaRPr lang="fr-B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5A7507-D9D4-4BEC-9B29-3958E1913EF9}"/>
              </a:ext>
            </a:extLst>
          </p:cNvPr>
          <p:cNvSpPr/>
          <p:nvPr/>
        </p:nvSpPr>
        <p:spPr>
          <a:xfrm>
            <a:off x="244356" y="1962902"/>
            <a:ext cx="4739950" cy="322361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C79C59A-E1E6-432F-8998-BC5134811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453" y="1599643"/>
            <a:ext cx="4611861" cy="165025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9987CF1-2E67-4FDD-AE49-6E34C882DF37}"/>
              </a:ext>
            </a:extLst>
          </p:cNvPr>
          <p:cNvSpPr/>
          <p:nvPr/>
        </p:nvSpPr>
        <p:spPr>
          <a:xfrm>
            <a:off x="8739758" y="1938207"/>
            <a:ext cx="839756" cy="322361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C03EB78-8E0D-4F9E-A473-816A1DBBD786}"/>
              </a:ext>
            </a:extLst>
          </p:cNvPr>
          <p:cNvCxnSpPr/>
          <p:nvPr/>
        </p:nvCxnSpPr>
        <p:spPr>
          <a:xfrm flipH="1">
            <a:off x="5141167" y="2099388"/>
            <a:ext cx="2743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A44036E-01A4-4BA5-BA34-184A35AFEE6F}"/>
              </a:ext>
            </a:extLst>
          </p:cNvPr>
          <p:cNvSpPr txBox="1"/>
          <p:nvPr/>
        </p:nvSpPr>
        <p:spPr>
          <a:xfrm>
            <a:off x="6123104" y="1754750"/>
            <a:ext cx="22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?</a:t>
            </a:r>
            <a:endParaRPr lang="fr-BE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23600EC-9701-4B60-8657-9486942D493A}"/>
              </a:ext>
            </a:extLst>
          </p:cNvPr>
          <p:cNvSpPr txBox="1"/>
          <p:nvPr/>
        </p:nvSpPr>
        <p:spPr>
          <a:xfrm>
            <a:off x="5060591" y="2344976"/>
            <a:ext cx="1800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Pas de valeur garantie des fournisseurs sur le système</a:t>
            </a:r>
            <a:endParaRPr lang="fr-BE" sz="10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2C85B78-F9F1-45AE-B7B7-E9E2AF4E7EB2}"/>
              </a:ext>
            </a:extLst>
          </p:cNvPr>
          <p:cNvSpPr txBox="1"/>
          <p:nvPr/>
        </p:nvSpPr>
        <p:spPr>
          <a:xfrm>
            <a:off x="359433" y="3569422"/>
            <a:ext cx="345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Selon EN 1993-1-9</a:t>
            </a:r>
            <a:endParaRPr lang="fr-BE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C17F54-C351-4D26-9EBD-77D5BD5B3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10" y="4003056"/>
            <a:ext cx="9579514" cy="251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67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148360" y="126660"/>
            <a:ext cx="117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Etude d’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</a:rPr>
              <a:t>execution</a:t>
            </a:r>
            <a:endParaRPr lang="fr-FR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Charges de fatigue et étude paramétrique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EE479E6-38B2-4C64-8E44-40CFFC2B5DF1}"/>
              </a:ext>
            </a:extLst>
          </p:cNvPr>
          <p:cNvSpPr txBox="1"/>
          <p:nvPr/>
        </p:nvSpPr>
        <p:spPr>
          <a:xfrm>
            <a:off x="261258" y="1212979"/>
            <a:ext cx="9125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Analyse premiers calculs en fatigue:</a:t>
            </a:r>
          </a:p>
          <a:p>
            <a:endParaRPr lang="fr-FR" dirty="0"/>
          </a:p>
          <a:p>
            <a:r>
              <a:rPr lang="fr-FR" dirty="0"/>
              <a:t>Tirant souple par rapport aux suspentes </a:t>
            </a:r>
            <a:r>
              <a:rPr lang="fr-FR" dirty="0">
                <a:sym typeface="Wingdings" panose="05000000000000000000" pitchFamily="2" charset="2"/>
              </a:rPr>
              <a:t> grandes variations d’efforts dans les suspentes(augmentation diamètre pour la fatigue)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	 Etude paramétrique afin de définir l’optimum charpente/suspentes</a:t>
            </a:r>
            <a:endParaRPr lang="fr-FR" dirty="0"/>
          </a:p>
          <a:p>
            <a:endParaRPr lang="fr-FR" dirty="0"/>
          </a:p>
          <a:p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A33EFC-02E8-4307-9E08-54AA5DD75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53" y="2619419"/>
            <a:ext cx="8557143" cy="355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32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148360" y="126660"/>
            <a:ext cx="117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Etude d’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</a:rPr>
              <a:t>execution</a:t>
            </a:r>
            <a:endParaRPr lang="fr-FR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Charges de fatigue et étude paramétrique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A33EFC-02E8-4307-9E08-54AA5DD75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9" y="2085975"/>
            <a:ext cx="4906349" cy="26860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5C1F891-D224-458F-B216-E0099ECDF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224" y="1"/>
            <a:ext cx="7108825" cy="3429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9FB099-4A65-4892-B25C-E4843C744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223" y="3429000"/>
            <a:ext cx="7108825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35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148360" y="126660"/>
            <a:ext cx="117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Etude d’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</a:rPr>
              <a:t>execution</a:t>
            </a:r>
            <a:endParaRPr lang="fr-FR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Charges de fatigue et étude paramétrique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BBE8793-9EAE-46E2-BA9A-6174A52005C8}"/>
              </a:ext>
            </a:extLst>
          </p:cNvPr>
          <p:cNvSpPr txBox="1"/>
          <p:nvPr/>
        </p:nvSpPr>
        <p:spPr>
          <a:xfrm>
            <a:off x="401215" y="1546614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CHOIX DE </a:t>
            </a:r>
            <a:r>
              <a:rPr lang="fr-FR" dirty="0" err="1">
                <a:latin typeface="Symbol" panose="05050102010706020507" pitchFamily="18" charset="2"/>
              </a:rPr>
              <a:t>Ds</a:t>
            </a:r>
            <a:r>
              <a:rPr lang="fr-FR" dirty="0" err="1"/>
              <a:t>c</a:t>
            </a:r>
            <a:r>
              <a:rPr lang="fr-FR" dirty="0"/>
              <a:t> ???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2F71DFB-A25C-43DC-95E8-554BB3D27767}"/>
              </a:ext>
            </a:extLst>
          </p:cNvPr>
          <p:cNvSpPr txBox="1"/>
          <p:nvPr/>
        </p:nvSpPr>
        <p:spPr>
          <a:xfrm>
            <a:off x="3545635" y="1028549"/>
            <a:ext cx="73245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Résultats des fournisseurs pas disponibles;</a:t>
            </a:r>
          </a:p>
          <a:p>
            <a:r>
              <a:rPr lang="fr-FR" dirty="0"/>
              <a:t>Quid de l’impact de la rotule? Système « hybride » à cause de la rotule;</a:t>
            </a:r>
          </a:p>
          <a:p>
            <a:r>
              <a:rPr lang="fr-FR" dirty="0"/>
              <a:t>Quid résistance des pièces moulées</a:t>
            </a:r>
          </a:p>
          <a:p>
            <a:r>
              <a:rPr lang="fr-FR" dirty="0"/>
              <a:t>Résistance de la rotule en fatigue (interfaces);</a:t>
            </a:r>
          </a:p>
          <a:p>
            <a:r>
              <a:rPr lang="fr-FR" dirty="0"/>
              <a:t>Recherches normatives;</a:t>
            </a:r>
          </a:p>
          <a:p>
            <a:r>
              <a:rPr lang="fr-FR" dirty="0"/>
              <a:t>Recherches par rapport à d’autres projets;  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DA4198C-9105-42D4-9BE5-60B459285E5A}"/>
              </a:ext>
            </a:extLst>
          </p:cNvPr>
          <p:cNvSpPr txBox="1"/>
          <p:nvPr/>
        </p:nvSpPr>
        <p:spPr>
          <a:xfrm>
            <a:off x="335900" y="3251851"/>
            <a:ext cx="79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! Résultats d’essais disponibles, « interprétation » des résultats…</a:t>
            </a:r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041F4B1-FA21-4860-8B5A-028D2D44F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00" y="3621183"/>
            <a:ext cx="9154803" cy="144800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23CA090-FCAA-4390-B24D-24120C51ECAD}"/>
              </a:ext>
            </a:extLst>
          </p:cNvPr>
          <p:cNvSpPr txBox="1"/>
          <p:nvPr/>
        </p:nvSpPr>
        <p:spPr>
          <a:xfrm>
            <a:off x="2323322" y="1595534"/>
            <a:ext cx="13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=</a:t>
            </a:r>
            <a:endParaRPr lang="fr-BE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9BC5E27-BEC5-420D-BCB7-FBC1EAA75B5E}"/>
              </a:ext>
            </a:extLst>
          </p:cNvPr>
          <p:cNvSpPr txBox="1"/>
          <p:nvPr/>
        </p:nvSpPr>
        <p:spPr>
          <a:xfrm>
            <a:off x="2827176" y="1546614"/>
            <a:ext cx="102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fct</a:t>
            </a:r>
            <a:endParaRPr lang="fr-BE" dirty="0"/>
          </a:p>
        </p:txBody>
      </p:sp>
      <p:sp>
        <p:nvSpPr>
          <p:cNvPr id="15" name="Accolade ouvrante 14">
            <a:extLst>
              <a:ext uri="{FF2B5EF4-FFF2-40B4-BE49-F238E27FC236}">
                <a16:creationId xmlns:a16="http://schemas.microsoft.com/office/drawing/2014/main" id="{555788E4-6380-4EB5-BBA6-8AD50FC47CA9}"/>
              </a:ext>
            </a:extLst>
          </p:cNvPr>
          <p:cNvSpPr/>
          <p:nvPr/>
        </p:nvSpPr>
        <p:spPr>
          <a:xfrm>
            <a:off x="3312368" y="1047211"/>
            <a:ext cx="288317" cy="175432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B41313-46DA-409C-9888-C18676DA2C74}"/>
              </a:ext>
            </a:extLst>
          </p:cNvPr>
          <p:cNvSpPr/>
          <p:nvPr/>
        </p:nvSpPr>
        <p:spPr>
          <a:xfrm>
            <a:off x="7016620" y="4189445"/>
            <a:ext cx="1212980" cy="223935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506A391-2497-4D32-8DA6-02F354ECF3DC}"/>
              </a:ext>
            </a:extLst>
          </p:cNvPr>
          <p:cNvSpPr txBox="1"/>
          <p:nvPr/>
        </p:nvSpPr>
        <p:spPr>
          <a:xfrm>
            <a:off x="886408" y="5495731"/>
            <a:ext cx="418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Symbol" panose="05050102010706020507" pitchFamily="18" charset="2"/>
              </a:rPr>
              <a:t>Ds</a:t>
            </a:r>
            <a:r>
              <a:rPr lang="fr-FR" dirty="0"/>
              <a:t> = 105 N/mm2 </a:t>
            </a:r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 err="1">
                <a:latin typeface="Symbol" panose="05050102010706020507" pitchFamily="18" charset="2"/>
                <a:sym typeface="Wingdings" panose="05000000000000000000" pitchFamily="2" charset="2"/>
              </a:rPr>
              <a:t>Ds</a:t>
            </a:r>
            <a:r>
              <a:rPr lang="fr-FR" dirty="0" err="1">
                <a:sym typeface="Wingdings" panose="05000000000000000000" pitchFamily="2" charset="2"/>
              </a:rPr>
              <a:t>c</a:t>
            </a:r>
            <a:r>
              <a:rPr lang="fr-FR" dirty="0">
                <a:sym typeface="Wingdings" panose="05000000000000000000" pitchFamily="2" charset="2"/>
              </a:rPr>
              <a:t> = 84 N/mm2 </a:t>
            </a:r>
            <a:endParaRPr lang="fr-B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4815B5-CECB-4373-9CD6-A3F26A1E058F}"/>
              </a:ext>
            </a:extLst>
          </p:cNvPr>
          <p:cNvSpPr/>
          <p:nvPr/>
        </p:nvSpPr>
        <p:spPr>
          <a:xfrm>
            <a:off x="886408" y="5355771"/>
            <a:ext cx="3965510" cy="699796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6484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58C03C-72B4-41CC-991D-FF4556E929AC}"/>
              </a:ext>
            </a:extLst>
          </p:cNvPr>
          <p:cNvSpPr/>
          <p:nvPr/>
        </p:nvSpPr>
        <p:spPr>
          <a:xfrm>
            <a:off x="6120000" y="0"/>
            <a:ext cx="6072000" cy="6855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0" lvl="1" indent="-514350">
              <a:spcAft>
                <a:spcPts val="1200"/>
              </a:spcAft>
              <a:buFont typeface="+mj-lt"/>
              <a:buAutoNum type="arabicPeriod"/>
            </a:pPr>
            <a:r>
              <a:rPr lang="fr-FR" sz="2800" b="1" dirty="0"/>
              <a:t>Contexte</a:t>
            </a:r>
            <a:r>
              <a:rPr lang="fr-FR" sz="2800" dirty="0"/>
              <a:t> du projet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eriod"/>
            </a:pPr>
            <a:r>
              <a:rPr lang="fr-FR" sz="2800" b="1" dirty="0"/>
              <a:t>Avant-projet</a:t>
            </a:r>
            <a:r>
              <a:rPr lang="fr-FR" sz="2800" dirty="0"/>
              <a:t> du pont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eriod"/>
            </a:pPr>
            <a:r>
              <a:rPr lang="fr-FR" sz="2800" b="1" dirty="0"/>
              <a:t>Etude d’exécution </a:t>
            </a:r>
            <a:r>
              <a:rPr lang="fr-FR" sz="2800" dirty="0"/>
              <a:t>: définition des charges de fatigue et étude paramétrique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eriod"/>
            </a:pPr>
            <a:r>
              <a:rPr lang="fr-FR" sz="2800" b="1" dirty="0"/>
              <a:t>Essais en laboratoire </a:t>
            </a:r>
            <a:r>
              <a:rPr lang="fr-FR" sz="2800" dirty="0"/>
              <a:t>sur les suspentes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eriod"/>
            </a:pPr>
            <a:r>
              <a:rPr lang="fr-FR" sz="2800" b="1" dirty="0"/>
              <a:t>Chantier</a:t>
            </a:r>
            <a:r>
              <a:rPr lang="fr-FR" sz="2800" dirty="0"/>
              <a:t> : Placement des suspentes dans la charpente métallique</a:t>
            </a:r>
          </a:p>
          <a:p>
            <a:pPr marL="971550" lvl="1" indent="-514350">
              <a:spcAft>
                <a:spcPts val="1200"/>
              </a:spcAft>
              <a:buFont typeface="+mj-lt"/>
              <a:buAutoNum type="arabicPeriod"/>
            </a:pPr>
            <a:r>
              <a:rPr lang="fr-FR" sz="2800" b="1" dirty="0"/>
              <a:t>Essai de mise en charge du pont </a:t>
            </a:r>
            <a:r>
              <a:rPr lang="fr-FR" sz="2800" dirty="0"/>
              <a:t>: Mesures des tensions dans les suspentes</a:t>
            </a:r>
          </a:p>
        </p:txBody>
      </p:sp>
      <p:pic>
        <p:nvPicPr>
          <p:cNvPr id="5" name="Image 4" descr="Une image contenant ciel, extérieur, bâtiment, dôme&#10;&#10;Description générée automatiquement">
            <a:extLst>
              <a:ext uri="{FF2B5EF4-FFF2-40B4-BE49-F238E27FC236}">
                <a16:creationId xmlns:a16="http://schemas.microsoft.com/office/drawing/2014/main" id="{2D22F00C-6EAF-458C-AC5B-89085EB0B9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0507"/>
          <a:stretch/>
        </p:blipFill>
        <p:spPr>
          <a:xfrm>
            <a:off x="0" y="-2817"/>
            <a:ext cx="61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5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148360" y="126660"/>
            <a:ext cx="117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Etude d’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</a:rPr>
              <a:t>execution</a:t>
            </a:r>
            <a:endParaRPr lang="fr-FR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Charges de fatigue et étude paramétrique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A3655A-65E4-47D8-A652-9F8977367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60" y="1161283"/>
            <a:ext cx="6971345" cy="323926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CD7D310-8129-4CAE-B2EB-750BA5205B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278" b="16471"/>
          <a:stretch/>
        </p:blipFill>
        <p:spPr>
          <a:xfrm>
            <a:off x="7671754" y="2364614"/>
            <a:ext cx="3996371" cy="14539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F7CA9A-2266-4347-9104-F979856AE409}"/>
              </a:ext>
            </a:extLst>
          </p:cNvPr>
          <p:cNvSpPr/>
          <p:nvPr/>
        </p:nvSpPr>
        <p:spPr>
          <a:xfrm>
            <a:off x="7671754" y="3429000"/>
            <a:ext cx="3996371" cy="200025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90024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3EDE69-E484-492B-8B52-0C7DE83117CB}"/>
              </a:ext>
            </a:extLst>
          </p:cNvPr>
          <p:cNvSpPr/>
          <p:nvPr/>
        </p:nvSpPr>
        <p:spPr>
          <a:xfrm>
            <a:off x="0" y="0"/>
            <a:ext cx="6303523" cy="6855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>
              <a:spcAft>
                <a:spcPts val="1200"/>
              </a:spcAft>
            </a:pPr>
            <a:r>
              <a:rPr lang="fr-FR" sz="3200" b="1" dirty="0"/>
              <a:t>4. Essais en laboratoire </a:t>
            </a:r>
          </a:p>
          <a:p>
            <a:pPr lvl="1" algn="ctr">
              <a:spcAft>
                <a:spcPts val="1200"/>
              </a:spcAft>
            </a:pPr>
            <a:r>
              <a:rPr lang="fr-FR" sz="3200" dirty="0"/>
              <a:t>sur les suspentes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C7F4FA-82B9-45CD-8164-CED802B26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8" b="4788"/>
          <a:stretch/>
        </p:blipFill>
        <p:spPr>
          <a:xfrm>
            <a:off x="6303523" y="0"/>
            <a:ext cx="5888477" cy="685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49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Essais en laboratoire</a:t>
            </a:r>
            <a:endParaRPr lang="fr-FR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9669D8B-2CFA-4B3C-A609-FFD4EF96E9DC}"/>
              </a:ext>
            </a:extLst>
          </p:cNvPr>
          <p:cNvSpPr txBox="1"/>
          <p:nvPr/>
        </p:nvSpPr>
        <p:spPr>
          <a:xfrm>
            <a:off x="148360" y="697692"/>
            <a:ext cx="5722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Après ajustement des modèles d’exe: </a:t>
            </a:r>
            <a:r>
              <a:rPr lang="fr-FR" dirty="0" err="1">
                <a:latin typeface="Symbol" panose="05050102010706020507" pitchFamily="18" charset="2"/>
              </a:rPr>
              <a:t>Ds</a:t>
            </a:r>
            <a:r>
              <a:rPr lang="fr-FR" dirty="0" err="1"/>
              <a:t>c</a:t>
            </a:r>
            <a:r>
              <a:rPr lang="fr-FR" dirty="0"/>
              <a:t> = 77,6 N/mm2 </a:t>
            </a:r>
            <a:r>
              <a:rPr lang="fr-FR" dirty="0">
                <a:sym typeface="Wingdings" panose="05000000000000000000" pitchFamily="2" charset="2"/>
              </a:rPr>
              <a:t>==&gt; essai en fatigue(laboratoire MPA </a:t>
            </a:r>
            <a:r>
              <a:rPr lang="fr-FR" dirty="0" err="1">
                <a:sym typeface="Wingdings" panose="05000000000000000000" pitchFamily="2" charset="2"/>
              </a:rPr>
              <a:t>Braunschweig</a:t>
            </a:r>
            <a:r>
              <a:rPr lang="fr-FR" dirty="0">
                <a:sym typeface="Wingdings" panose="05000000000000000000" pitchFamily="2" charset="2"/>
              </a:rPr>
              <a:t>)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803837-AEA2-4FE3-9507-CA230A6C9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136" y="846690"/>
            <a:ext cx="5483290" cy="106715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B6E33FB-6B41-4391-B6B8-9A03BC62E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556" y="2165088"/>
            <a:ext cx="3404198" cy="44222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5FE69DA-663A-46F6-A9AA-30D9EE7D9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418" y="2659163"/>
            <a:ext cx="5443119" cy="3179591"/>
          </a:xfrm>
          <a:prstGeom prst="rect">
            <a:avLst/>
          </a:prstGeom>
        </p:spPr>
      </p:pic>
      <p:sp>
        <p:nvSpPr>
          <p:cNvPr id="20" name="AutoShape 2" descr="Logo">
            <a:extLst>
              <a:ext uri="{FF2B5EF4-FFF2-40B4-BE49-F238E27FC236}">
                <a16:creationId xmlns:a16="http://schemas.microsoft.com/office/drawing/2014/main" id="{5B1780E3-AC0F-4656-87ED-80E4A4AD18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1" name="AutoShape 4" descr="Logo">
            <a:extLst>
              <a:ext uri="{FF2B5EF4-FFF2-40B4-BE49-F238E27FC236}">
                <a16:creationId xmlns:a16="http://schemas.microsoft.com/office/drawing/2014/main" id="{F2AF85C8-7503-4AFF-8E21-E466033982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CB20F17-4A34-45E9-9C9C-F44B69EE9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366" y="1588317"/>
            <a:ext cx="1117405" cy="48405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AA60194-13A8-41FD-9A76-066EB2AFF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74" y="1855302"/>
            <a:ext cx="1519004" cy="47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03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Essais en laboratoire</a:t>
            </a:r>
            <a:endParaRPr lang="fr-FR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1ED76B-FB02-4816-88A3-8133ADEDF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027" y="842250"/>
            <a:ext cx="5849856" cy="14779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ABB6D0-FF27-425D-88D0-6A166579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197" y="2512560"/>
            <a:ext cx="6267686" cy="43454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E412F64-6929-4211-ACAE-101A90F72470}"/>
              </a:ext>
            </a:extLst>
          </p:cNvPr>
          <p:cNvSpPr txBox="1"/>
          <p:nvPr/>
        </p:nvSpPr>
        <p:spPr>
          <a:xfrm>
            <a:off x="8727856" y="4226768"/>
            <a:ext cx="264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 Hypothèses validées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6757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3EDE69-E484-492B-8B52-0C7DE83117CB}"/>
              </a:ext>
            </a:extLst>
          </p:cNvPr>
          <p:cNvSpPr/>
          <p:nvPr/>
        </p:nvSpPr>
        <p:spPr>
          <a:xfrm>
            <a:off x="0" y="0"/>
            <a:ext cx="6303523" cy="6855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>
              <a:spcAft>
                <a:spcPts val="1200"/>
              </a:spcAft>
            </a:pPr>
            <a:r>
              <a:rPr lang="fr-FR" sz="3200" b="1" dirty="0"/>
              <a:t>5. Chantier</a:t>
            </a:r>
            <a:r>
              <a:rPr lang="fr-FR" sz="3200" dirty="0"/>
              <a:t> </a:t>
            </a:r>
          </a:p>
          <a:p>
            <a:pPr lvl="1" algn="ctr">
              <a:spcAft>
                <a:spcPts val="1200"/>
              </a:spcAft>
            </a:pPr>
            <a:r>
              <a:rPr lang="fr-FR" sz="3200" dirty="0"/>
              <a:t>Placement des suspentes dans la charpente métallique</a:t>
            </a:r>
          </a:p>
        </p:txBody>
      </p:sp>
      <p:pic>
        <p:nvPicPr>
          <p:cNvPr id="3" name="Image 2" descr="Une image contenant eau, extérieur, pont&#10;&#10;Description générée automatiquement">
            <a:extLst>
              <a:ext uri="{FF2B5EF4-FFF2-40B4-BE49-F238E27FC236}">
                <a16:creationId xmlns:a16="http://schemas.microsoft.com/office/drawing/2014/main" id="{7543A182-7D55-45C8-938D-5CFC7DEF3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r="16921" b="5500"/>
          <a:stretch/>
        </p:blipFill>
        <p:spPr>
          <a:xfrm>
            <a:off x="6303523" y="-1"/>
            <a:ext cx="5888477" cy="685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42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Chantier</a:t>
            </a:r>
            <a:endParaRPr lang="fr-FR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Assemblage de la charpente métallique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D835B1-FE84-46A0-A62B-4B1891DF9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20001" r="3102" b="35603"/>
          <a:stretch/>
        </p:blipFill>
        <p:spPr>
          <a:xfrm>
            <a:off x="0" y="1532106"/>
            <a:ext cx="12192000" cy="422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92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6A9D186-0095-42D7-AA05-3ABFE6007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280" y="542158"/>
            <a:ext cx="7660639" cy="53109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Chantier</a:t>
            </a:r>
            <a:endParaRPr lang="fr-FR" sz="28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Détails d’ancrages des suspentes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2509DB3-E7E8-48DF-8D4B-83BDD117A15E}"/>
              </a:ext>
            </a:extLst>
          </p:cNvPr>
          <p:cNvSpPr txBox="1"/>
          <p:nvPr/>
        </p:nvSpPr>
        <p:spPr>
          <a:xfrm>
            <a:off x="148360" y="1920895"/>
            <a:ext cx="36006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La fourche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accent4">
                    <a:lumMod val="75000"/>
                  </a:schemeClr>
                </a:solidFill>
              </a:rPr>
              <a:t>L’axe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La rotule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accent4">
                    <a:lumMod val="75000"/>
                  </a:schemeClr>
                </a:solidFill>
              </a:rPr>
              <a:t>Le gousset avec les doubles flasques</a:t>
            </a:r>
          </a:p>
        </p:txBody>
      </p:sp>
    </p:spTree>
    <p:extLst>
      <p:ext uri="{BB962C8B-B14F-4D97-AF65-F5344CB8AC3E}">
        <p14:creationId xmlns:p14="http://schemas.microsoft.com/office/powerpoint/2010/main" val="2505644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Chantier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</a:rPr>
              <a:t>    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Livraison des suspentes</a:t>
            </a:r>
          </a:p>
        </p:txBody>
      </p:sp>
      <p:pic>
        <p:nvPicPr>
          <p:cNvPr id="5" name="Image 4" descr="Une image contenant terrain, sableux&#10;&#10;Description générée automatiquement">
            <a:extLst>
              <a:ext uri="{FF2B5EF4-FFF2-40B4-BE49-F238E27FC236}">
                <a16:creationId xmlns:a16="http://schemas.microsoft.com/office/drawing/2014/main" id="{D4A8F311-F3DB-47D4-827A-BE17EFECD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8" b="44889"/>
          <a:stretch/>
        </p:blipFill>
        <p:spPr>
          <a:xfrm>
            <a:off x="1462527" y="729000"/>
            <a:ext cx="926694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44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Chantier    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Rotules et Goussets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A7A616B-EEA7-4CA0-8B24-920D50B07CB7}"/>
              </a:ext>
            </a:extLst>
          </p:cNvPr>
          <p:cNvGrpSpPr>
            <a:grpSpLocks noChangeAspect="1"/>
          </p:cNvGrpSpPr>
          <p:nvPr/>
        </p:nvGrpSpPr>
        <p:grpSpPr>
          <a:xfrm>
            <a:off x="1242030" y="729000"/>
            <a:ext cx="9707941" cy="5400000"/>
            <a:chOff x="2201693" y="987163"/>
            <a:chExt cx="7788614" cy="4716121"/>
          </a:xfrm>
        </p:grpSpPr>
        <p:pic>
          <p:nvPicPr>
            <p:cNvPr id="7" name="Image 6" descr="Une image contenant ciel&#10;&#10;Description générée automatiquement">
              <a:extLst>
                <a:ext uri="{FF2B5EF4-FFF2-40B4-BE49-F238E27FC236}">
                  <a16:creationId xmlns:a16="http://schemas.microsoft.com/office/drawing/2014/main" id="{CA4BE4FB-B2E3-4C8E-98E2-86698F258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6" t="20710" r="35563" b="41418"/>
            <a:stretch/>
          </p:blipFill>
          <p:spPr>
            <a:xfrm>
              <a:off x="5963056" y="987163"/>
              <a:ext cx="4027251" cy="4716121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3C2D963-0133-49B8-A7A9-14B5A422C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693" y="989692"/>
              <a:ext cx="3535194" cy="4713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2899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Chantier    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Mise en place des rotules – Positionnement de suspentes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2E5137A-DAFE-4787-BFF5-84B0D32140EE}"/>
              </a:ext>
            </a:extLst>
          </p:cNvPr>
          <p:cNvGrpSpPr>
            <a:grpSpLocks noChangeAspect="1"/>
          </p:cNvGrpSpPr>
          <p:nvPr/>
        </p:nvGrpSpPr>
        <p:grpSpPr>
          <a:xfrm>
            <a:off x="1221474" y="729000"/>
            <a:ext cx="9749053" cy="5400000"/>
            <a:chOff x="607729" y="1120238"/>
            <a:chExt cx="8621112" cy="500118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D858E2C-9E96-40FF-92BF-8ABBA2D90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61" b="25106"/>
            <a:stretch/>
          </p:blipFill>
          <p:spPr>
            <a:xfrm>
              <a:off x="607729" y="1120238"/>
              <a:ext cx="4727135" cy="4994596"/>
            </a:xfrm>
            <a:prstGeom prst="rect">
              <a:avLst/>
            </a:prstGeom>
          </p:spPr>
        </p:pic>
        <p:pic>
          <p:nvPicPr>
            <p:cNvPr id="11" name="Image 10" descr="Une image contenant extérieur&#10;&#10;Description générée automatiquement">
              <a:extLst>
                <a:ext uri="{FF2B5EF4-FFF2-40B4-BE49-F238E27FC236}">
                  <a16:creationId xmlns:a16="http://schemas.microsoft.com/office/drawing/2014/main" id="{D5DBCEAF-85BC-4121-ADD2-AD4CF1B64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7954" y="1120238"/>
              <a:ext cx="3750887" cy="5001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0029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3EDE69-E484-492B-8B52-0C7DE83117CB}"/>
              </a:ext>
            </a:extLst>
          </p:cNvPr>
          <p:cNvSpPr/>
          <p:nvPr/>
        </p:nvSpPr>
        <p:spPr>
          <a:xfrm>
            <a:off x="0" y="0"/>
            <a:ext cx="6303523" cy="6855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1. Contexte </a:t>
            </a:r>
            <a:r>
              <a:rPr lang="fr-FR" sz="3200" dirty="0"/>
              <a:t>du projet</a:t>
            </a:r>
          </a:p>
        </p:txBody>
      </p:sp>
      <p:pic>
        <p:nvPicPr>
          <p:cNvPr id="13" name="Image 12" descr="Une image contenant ciel, extérieur, nature, montagne&#10;&#10;Description générée automatiquement">
            <a:extLst>
              <a:ext uri="{FF2B5EF4-FFF2-40B4-BE49-F238E27FC236}">
                <a16:creationId xmlns:a16="http://schemas.microsoft.com/office/drawing/2014/main" id="{0DE46FD7-8043-4141-99D7-7EDFEF13D4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0" r="7333"/>
          <a:stretch/>
        </p:blipFill>
        <p:spPr>
          <a:xfrm>
            <a:off x="5888477" y="0"/>
            <a:ext cx="6303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59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Chantier    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Mise en place des rotules – Positionnement de suspentes</a:t>
            </a:r>
          </a:p>
        </p:txBody>
      </p:sp>
      <p:pic>
        <p:nvPicPr>
          <p:cNvPr id="3" name="Image 2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58197B6B-86BB-44ED-AC40-E0BD81CEA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729000"/>
            <a:ext cx="9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23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Chantier    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Mise en place des axes</a:t>
            </a:r>
          </a:p>
        </p:txBody>
      </p:sp>
      <p:pic>
        <p:nvPicPr>
          <p:cNvPr id="7" name="Image 6" descr="Une image contenant fauteuil, chaise&#10;&#10;Description générée automatiquement">
            <a:extLst>
              <a:ext uri="{FF2B5EF4-FFF2-40B4-BE49-F238E27FC236}">
                <a16:creationId xmlns:a16="http://schemas.microsoft.com/office/drawing/2014/main" id="{81D0355B-71BC-4AE2-B1E8-7FD8F2CCCF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9" b="27517"/>
          <a:stretch/>
        </p:blipFill>
        <p:spPr>
          <a:xfrm>
            <a:off x="445237" y="1006545"/>
            <a:ext cx="4821171" cy="5495147"/>
          </a:xfrm>
          <a:prstGeom prst="rect">
            <a:avLst/>
          </a:prstGeom>
        </p:spPr>
      </p:pic>
      <p:pic>
        <p:nvPicPr>
          <p:cNvPr id="8" name="Image 7" descr="Une image contenant ciel, extérieur, grue, transport&#10;&#10;Description générée automatiquement">
            <a:extLst>
              <a:ext uri="{FF2B5EF4-FFF2-40B4-BE49-F238E27FC236}">
                <a16:creationId xmlns:a16="http://schemas.microsoft.com/office/drawing/2014/main" id="{78244603-72A8-48C3-BD94-30FD5E1E1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17" y="1006545"/>
            <a:ext cx="6492240" cy="365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12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Chantier    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Mise en place du pont</a:t>
            </a:r>
          </a:p>
        </p:txBody>
      </p:sp>
      <p:pic>
        <p:nvPicPr>
          <p:cNvPr id="2" name="Marchienne-au-Pont 1080p">
            <a:hlinkClick r:id="" action="ppaction://media"/>
            <a:extLst>
              <a:ext uri="{FF2B5EF4-FFF2-40B4-BE49-F238E27FC236}">
                <a16:creationId xmlns:a16="http://schemas.microsoft.com/office/drawing/2014/main" id="{90FBC394-84D6-4CE8-B743-74CB770E84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8003" y="838895"/>
            <a:ext cx="9484467" cy="531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0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Chantier    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Déviation des suspentes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87B0A6B-2E36-42B8-ACA9-EBC2AF048F9A}"/>
              </a:ext>
            </a:extLst>
          </p:cNvPr>
          <p:cNvGrpSpPr/>
          <p:nvPr/>
        </p:nvGrpSpPr>
        <p:grpSpPr>
          <a:xfrm>
            <a:off x="620655" y="729000"/>
            <a:ext cx="10950690" cy="5400000"/>
            <a:chOff x="672147" y="934394"/>
            <a:chExt cx="10950690" cy="5400000"/>
          </a:xfrm>
        </p:grpSpPr>
        <p:pic>
          <p:nvPicPr>
            <p:cNvPr id="3" name="Image 2" descr="Une image contenant ciel, extérieur, jour&#10;&#10;Description générée automatiquement">
              <a:extLst>
                <a:ext uri="{FF2B5EF4-FFF2-40B4-BE49-F238E27FC236}">
                  <a16:creationId xmlns:a16="http://schemas.microsoft.com/office/drawing/2014/main" id="{D2811A12-3983-4220-9507-7B9D4D944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00" r="15083" b="36444"/>
            <a:stretch/>
          </p:blipFill>
          <p:spPr>
            <a:xfrm>
              <a:off x="672147" y="934394"/>
              <a:ext cx="5423853" cy="5400000"/>
            </a:xfrm>
            <a:prstGeom prst="rect">
              <a:avLst/>
            </a:prstGeom>
          </p:spPr>
        </p:pic>
        <p:pic>
          <p:nvPicPr>
            <p:cNvPr id="5" name="Image 4" descr="Une image contenant extérieur&#10;&#10;Description générée automatiquement">
              <a:extLst>
                <a:ext uri="{FF2B5EF4-FFF2-40B4-BE49-F238E27FC236}">
                  <a16:creationId xmlns:a16="http://schemas.microsoft.com/office/drawing/2014/main" id="{886DAD93-E1B7-438D-855E-83A4BB035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4" t="10436" r="31663" b="56201"/>
            <a:stretch/>
          </p:blipFill>
          <p:spPr>
            <a:xfrm>
              <a:off x="6222837" y="934394"/>
              <a:ext cx="5400000" cy="54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197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3EDE69-E484-492B-8B52-0C7DE83117CB}"/>
              </a:ext>
            </a:extLst>
          </p:cNvPr>
          <p:cNvSpPr/>
          <p:nvPr/>
        </p:nvSpPr>
        <p:spPr>
          <a:xfrm>
            <a:off x="0" y="0"/>
            <a:ext cx="6303523" cy="6855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>
              <a:spcAft>
                <a:spcPts val="1200"/>
              </a:spcAft>
            </a:pPr>
            <a:r>
              <a:rPr lang="fr-FR" sz="3200" b="1" dirty="0"/>
              <a:t>6. Essai de mise en charge du pont </a:t>
            </a:r>
            <a:endParaRPr lang="fr-FR" sz="3200" dirty="0"/>
          </a:p>
          <a:p>
            <a:pPr lvl="1" algn="ctr">
              <a:spcAft>
                <a:spcPts val="1200"/>
              </a:spcAft>
            </a:pPr>
            <a:r>
              <a:rPr lang="fr-FR" sz="3200" dirty="0"/>
              <a:t>Mesures des tensions dans les suspentes</a:t>
            </a:r>
          </a:p>
        </p:txBody>
      </p:sp>
      <p:pic>
        <p:nvPicPr>
          <p:cNvPr id="4" name="Image 3" descr="Une image contenant ciel, extérieur, herbe, moulin à vent&#10;&#10;Description générée automatiquement">
            <a:extLst>
              <a:ext uri="{FF2B5EF4-FFF2-40B4-BE49-F238E27FC236}">
                <a16:creationId xmlns:a16="http://schemas.microsoft.com/office/drawing/2014/main" id="{742E5A08-AE23-4103-BB3E-87FCF89B9C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r="15609"/>
          <a:stretch/>
        </p:blipFill>
        <p:spPr>
          <a:xfrm>
            <a:off x="6303523" y="-4158"/>
            <a:ext cx="5888477" cy="68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06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Essai de pont    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Modélisation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45465DC-1B22-462D-ABD3-367EBF869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36" y="1383991"/>
            <a:ext cx="5710027" cy="37450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19DE10-2005-495A-B245-E07C28027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016" y="379378"/>
            <a:ext cx="3508976" cy="29247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6B2D98-9947-42C1-B700-90282655B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016" y="3304174"/>
            <a:ext cx="3508976" cy="293449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E97118C-5895-4947-99B1-3E27E8B044A8}"/>
              </a:ext>
            </a:extLst>
          </p:cNvPr>
          <p:cNvSpPr txBox="1"/>
          <p:nvPr/>
        </p:nvSpPr>
        <p:spPr>
          <a:xfrm>
            <a:off x="8860244" y="2963122"/>
            <a:ext cx="277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Déformée max : - 9 mm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AFEEBA6-0B2B-4925-B9E5-404298112548}"/>
              </a:ext>
            </a:extLst>
          </p:cNvPr>
          <p:cNvSpPr txBox="1"/>
          <p:nvPr/>
        </p:nvSpPr>
        <p:spPr>
          <a:xfrm>
            <a:off x="8967488" y="5129009"/>
            <a:ext cx="297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Déformée max - 6 mm</a:t>
            </a:r>
          </a:p>
        </p:txBody>
      </p:sp>
    </p:spTree>
    <p:extLst>
      <p:ext uri="{BB962C8B-B14F-4D97-AF65-F5344CB8AC3E}">
        <p14:creationId xmlns:p14="http://schemas.microsoft.com/office/powerpoint/2010/main" val="3155583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Essai de pont    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Modélisation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E97118C-5895-4947-99B1-3E27E8B044A8}"/>
              </a:ext>
            </a:extLst>
          </p:cNvPr>
          <p:cNvSpPr txBox="1"/>
          <p:nvPr/>
        </p:nvSpPr>
        <p:spPr>
          <a:xfrm>
            <a:off x="850588" y="2782669"/>
            <a:ext cx="5245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Augmentation de 10 °C des arcs et suspentes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970F46-3722-49FD-8ECB-CF71BC950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920" y="388270"/>
            <a:ext cx="3503072" cy="285376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38CA30-1D4E-46DB-AB5C-5F34B8F11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920" y="3242031"/>
            <a:ext cx="3503073" cy="280405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AFEEBA6-0B2B-4925-B9E5-404298112548}"/>
              </a:ext>
            </a:extLst>
          </p:cNvPr>
          <p:cNvSpPr txBox="1"/>
          <p:nvPr/>
        </p:nvSpPr>
        <p:spPr>
          <a:xfrm>
            <a:off x="8653806" y="3976940"/>
            <a:ext cx="329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Déformée max : + 9 mm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8C40A3D-AE53-4C2C-8BA4-C3E94AD3EE6D}"/>
              </a:ext>
            </a:extLst>
          </p:cNvPr>
          <p:cNvSpPr txBox="1"/>
          <p:nvPr/>
        </p:nvSpPr>
        <p:spPr>
          <a:xfrm>
            <a:off x="8653806" y="1200123"/>
            <a:ext cx="329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Déformée max :  + 9 mm</a:t>
            </a:r>
          </a:p>
        </p:txBody>
      </p:sp>
    </p:spTree>
    <p:extLst>
      <p:ext uri="{BB962C8B-B14F-4D97-AF65-F5344CB8AC3E}">
        <p14:creationId xmlns:p14="http://schemas.microsoft.com/office/powerpoint/2010/main" val="2196275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Essai de pont    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Mesure des déformées</a:t>
            </a:r>
          </a:p>
        </p:txBody>
      </p:sp>
      <p:pic>
        <p:nvPicPr>
          <p:cNvPr id="4" name="Image 3" descr="Une image contenant train, herbe, extérieur, ciel&#10;&#10;Description générée automatiquement">
            <a:extLst>
              <a:ext uri="{FF2B5EF4-FFF2-40B4-BE49-F238E27FC236}">
                <a16:creationId xmlns:a16="http://schemas.microsoft.com/office/drawing/2014/main" id="{88642C6C-B802-4DFE-8F5D-09075CEF2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22836" r="10000" b="34161"/>
          <a:stretch/>
        </p:blipFill>
        <p:spPr>
          <a:xfrm>
            <a:off x="389106" y="880352"/>
            <a:ext cx="11420611" cy="275145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7C1C7B6-BF36-461B-9C86-114513FF3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714" y="3748489"/>
            <a:ext cx="5220152" cy="27358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A6CF4F-FCA4-46B5-ACBC-AE3680733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34" y="3748489"/>
            <a:ext cx="5220152" cy="273086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154FA55-05DD-4E79-8CEC-E9ABECB30DBA}"/>
              </a:ext>
            </a:extLst>
          </p:cNvPr>
          <p:cNvSpPr txBox="1"/>
          <p:nvPr/>
        </p:nvSpPr>
        <p:spPr>
          <a:xfrm>
            <a:off x="148360" y="3933155"/>
            <a:ext cx="166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CAS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8012DE0-C0C5-4AE4-8EB6-645D29F244E6}"/>
              </a:ext>
            </a:extLst>
          </p:cNvPr>
          <p:cNvSpPr txBox="1"/>
          <p:nvPr/>
        </p:nvSpPr>
        <p:spPr>
          <a:xfrm>
            <a:off x="5937989" y="3933155"/>
            <a:ext cx="166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CAS 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0E2E06-26BA-48CF-A1D0-758452945D15}"/>
              </a:ext>
            </a:extLst>
          </p:cNvPr>
          <p:cNvSpPr txBox="1"/>
          <p:nvPr/>
        </p:nvSpPr>
        <p:spPr>
          <a:xfrm>
            <a:off x="6739751" y="6411368"/>
            <a:ext cx="260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Déformée max = -6 mm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CF126B3-DD63-4CF2-B50E-6F2A0904FCF1}"/>
              </a:ext>
            </a:extLst>
          </p:cNvPr>
          <p:cNvSpPr txBox="1"/>
          <p:nvPr/>
        </p:nvSpPr>
        <p:spPr>
          <a:xfrm>
            <a:off x="1549552" y="6411368"/>
            <a:ext cx="260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Déformée max = -9 mm</a:t>
            </a:r>
          </a:p>
        </p:txBody>
      </p:sp>
    </p:spTree>
    <p:extLst>
      <p:ext uri="{BB962C8B-B14F-4D97-AF65-F5344CB8AC3E}">
        <p14:creationId xmlns:p14="http://schemas.microsoft.com/office/powerpoint/2010/main" val="1495938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Essai de pont – Tensions dans les suspentes    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Modélisation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4A9FA8-6E78-4035-A668-58FC3CA6C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91" y="1797089"/>
            <a:ext cx="5766581" cy="31609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9D463D4-1E76-4581-AFCA-BBFCF8080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972" y="1797089"/>
            <a:ext cx="5806385" cy="316097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320F944-AD61-4DB4-96F8-F38ED053F0C0}"/>
              </a:ext>
            </a:extLst>
          </p:cNvPr>
          <p:cNvSpPr txBox="1"/>
          <p:nvPr/>
        </p:nvSpPr>
        <p:spPr>
          <a:xfrm>
            <a:off x="6251075" y="1755650"/>
            <a:ext cx="329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Effort max : 1095 kN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4DB560B-450C-410D-9938-019E1A91B977}"/>
              </a:ext>
            </a:extLst>
          </p:cNvPr>
          <p:cNvSpPr/>
          <p:nvPr/>
        </p:nvSpPr>
        <p:spPr>
          <a:xfrm>
            <a:off x="7149396" y="2780435"/>
            <a:ext cx="201363" cy="2140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185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Essai de pont – Tensions dans les suspentes    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Mesures</a:t>
            </a:r>
          </a:p>
        </p:txBody>
      </p:sp>
      <p:pic>
        <p:nvPicPr>
          <p:cNvPr id="3" name="Image 2" descr="Une image contenant extérieur, arbre, ciel, télescope&#10;&#10;Description générée automatiquement">
            <a:extLst>
              <a:ext uri="{FF2B5EF4-FFF2-40B4-BE49-F238E27FC236}">
                <a16:creationId xmlns:a16="http://schemas.microsoft.com/office/drawing/2014/main" id="{68F8F39F-819D-42B0-AA10-C890FF635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6" y="881938"/>
            <a:ext cx="3820593" cy="2547062"/>
          </a:xfrm>
          <a:prstGeom prst="rect">
            <a:avLst/>
          </a:prstGeom>
        </p:spPr>
      </p:pic>
      <p:pic>
        <p:nvPicPr>
          <p:cNvPr id="7" name="Image 6" descr="Une image contenant texte, extérieur, route, ciel&#10;&#10;Description générée automatiquement">
            <a:extLst>
              <a:ext uri="{FF2B5EF4-FFF2-40B4-BE49-F238E27FC236}">
                <a16:creationId xmlns:a16="http://schemas.microsoft.com/office/drawing/2014/main" id="{8DE363FA-A97C-4F35-AE2C-57CBDB622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4" r="20975"/>
          <a:stretch/>
        </p:blipFill>
        <p:spPr>
          <a:xfrm>
            <a:off x="4522950" y="881938"/>
            <a:ext cx="2217906" cy="25470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C704B6E-4D08-4871-9DBB-9C2C62898FC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6" y="3665635"/>
            <a:ext cx="5216141" cy="25470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4432A45-2C0D-44CC-B609-A7676E38A632}"/>
              </a:ext>
            </a:extLst>
          </p:cNvPr>
          <p:cNvSpPr txBox="1"/>
          <p:nvPr/>
        </p:nvSpPr>
        <p:spPr>
          <a:xfrm>
            <a:off x="6740856" y="881938"/>
            <a:ext cx="54511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6600"/>
                </a:solidFill>
              </a:rPr>
              <a:t>La méthode de déduction des tensions dépend de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6600"/>
                </a:solidFill>
              </a:rPr>
              <a:t>De la longueur des suspentes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6600"/>
                </a:solidFill>
              </a:rPr>
              <a:t>Du poids des suspentes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6600"/>
                </a:solidFill>
              </a:rPr>
              <a:t>Des degré de liberté aux extrémités des suspentes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6600"/>
                </a:solidFill>
              </a:rPr>
              <a:t>De leurs fréquences propres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66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6600"/>
                </a:solidFill>
              </a:rPr>
              <a:t>Chaque suspente est excitée avec le marteau pendant 2’30’’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6600"/>
              </a:solidFill>
            </a:endParaRPr>
          </a:p>
          <a:p>
            <a:r>
              <a:rPr lang="fr-FR" b="1" dirty="0">
                <a:solidFill>
                  <a:srgbClr val="006600"/>
                </a:solidFill>
              </a:rPr>
              <a:t>Mesures de la tension des 28 suspentes sous poids propre du pont (la veille de l’essai de pont)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6600"/>
              </a:solidFill>
            </a:endParaRPr>
          </a:p>
          <a:p>
            <a:r>
              <a:rPr lang="fr-FR" b="1" dirty="0">
                <a:solidFill>
                  <a:srgbClr val="006600"/>
                </a:solidFill>
              </a:rPr>
              <a:t>Mesures des variations de tensions dans 6 suspentes lors de l’essai de mise en 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95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79044E5D-F8B1-4F8F-A3F6-0405CCAEE574}"/>
              </a:ext>
            </a:extLst>
          </p:cNvPr>
          <p:cNvGrpSpPr/>
          <p:nvPr/>
        </p:nvGrpSpPr>
        <p:grpSpPr>
          <a:xfrm>
            <a:off x="148360" y="957657"/>
            <a:ext cx="11797997" cy="3871608"/>
            <a:chOff x="197001" y="603115"/>
            <a:chExt cx="11797997" cy="387160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AFCCD94-F610-46E4-9963-C1A26CE6A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001" y="603115"/>
              <a:ext cx="11797997" cy="3871608"/>
            </a:xfrm>
            <a:prstGeom prst="rect">
              <a:avLst/>
            </a:prstGeom>
          </p:spPr>
        </p:pic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691FC513-49AC-4F7E-B36A-89CAE26B2B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40784" y="2809188"/>
              <a:ext cx="490193" cy="54675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90A1EBB-48AA-4AB2-A3F4-2421AB8E03FB}"/>
                </a:ext>
              </a:extLst>
            </p:cNvPr>
            <p:cNvSpPr txBox="1"/>
            <p:nvPr/>
          </p:nvSpPr>
          <p:spPr>
            <a:xfrm>
              <a:off x="3930977" y="326192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30 ha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F8AE162-316C-412F-9B86-F08529098DD8}"/>
                </a:ext>
              </a:extLst>
            </p:cNvPr>
            <p:cNvSpPr txBox="1"/>
            <p:nvPr/>
          </p:nvSpPr>
          <p:spPr>
            <a:xfrm>
              <a:off x="2264004" y="1811764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13 ha</a:t>
              </a: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3DF3F8BD-0326-45C6-8C71-EA067C3A963C}"/>
                </a:ext>
              </a:extLst>
            </p:cNvPr>
            <p:cNvCxnSpPr>
              <a:cxnSpLocks/>
            </p:cNvCxnSpPr>
            <p:nvPr/>
          </p:nvCxnSpPr>
          <p:spPr>
            <a:xfrm>
              <a:off x="2966301" y="2085141"/>
              <a:ext cx="474483" cy="37126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D9259856-3A12-4188-87AF-506F7E48F8B2}"/>
              </a:ext>
            </a:extLst>
          </p:cNvPr>
          <p:cNvSpPr txBox="1"/>
          <p:nvPr/>
        </p:nvSpPr>
        <p:spPr>
          <a:xfrm>
            <a:off x="148359" y="4890273"/>
            <a:ext cx="117979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4">
                    <a:lumMod val="75000"/>
                  </a:schemeClr>
                </a:solidFill>
              </a:rPr>
              <a:t>Objectifs du Port de Charleroi 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Equiper les deux friches industrielle AMS Sud et AMS Nord,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Relier les 2 friches entre elles en créant un pont,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Les relier à la Sambre en créant un quai,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Les relier au R3 via la N90.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148360" y="126660"/>
            <a:ext cx="117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Contexte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</a:rPr>
              <a:t> du projet    </a:t>
            </a: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Situation</a:t>
            </a:r>
          </a:p>
        </p:txBody>
      </p:sp>
    </p:spTree>
    <p:extLst>
      <p:ext uri="{BB962C8B-B14F-4D97-AF65-F5344CB8AC3E}">
        <p14:creationId xmlns:p14="http://schemas.microsoft.com/office/powerpoint/2010/main" val="3078925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Essai de pont – Tensions dans les suspentes    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Analyses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5AF315-C271-4A63-9B6F-E3066B79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9526"/>
            <a:ext cx="5976027" cy="38618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B9B83E-7BF3-4DF6-B9A2-192AD4048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974" y="1127396"/>
            <a:ext cx="5823389" cy="382402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4432A45-2C0D-44CC-B609-A7676E38A632}"/>
              </a:ext>
            </a:extLst>
          </p:cNvPr>
          <p:cNvSpPr txBox="1"/>
          <p:nvPr/>
        </p:nvSpPr>
        <p:spPr>
          <a:xfrm>
            <a:off x="532527" y="703972"/>
            <a:ext cx="1136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9966"/>
                </a:solidFill>
              </a:rPr>
              <a:t>Tension des 28 suspentes sous poids propre du pont (la veille de l’essai de pont)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97574C-6EE6-47DA-8EB8-FDF7ED891FA4}"/>
              </a:ext>
            </a:extLst>
          </p:cNvPr>
          <p:cNvSpPr txBox="1"/>
          <p:nvPr/>
        </p:nvSpPr>
        <p:spPr>
          <a:xfrm>
            <a:off x="532526" y="5021736"/>
            <a:ext cx="11366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339966"/>
                </a:solidFill>
              </a:rPr>
              <a:t>On note des écarts importants entre la situation théorique et mesurée pour l’arc amont</a:t>
            </a:r>
          </a:p>
          <a:p>
            <a:r>
              <a:rPr lang="fr-FR" dirty="0">
                <a:solidFill>
                  <a:srgbClr val="339966"/>
                </a:solidFill>
              </a:rPr>
              <a:t>Somme des tensions mesurées dans les suspentes &gt; somme des tensions théoriques</a:t>
            </a:r>
          </a:p>
          <a:p>
            <a:r>
              <a:rPr lang="fr-FR" dirty="0">
                <a:solidFill>
                  <a:srgbClr val="339966"/>
                </a:solidFill>
              </a:rPr>
              <a:t>	Le pont serait-il plus lourd ??</a:t>
            </a:r>
          </a:p>
        </p:txBody>
      </p:sp>
    </p:spTree>
    <p:extLst>
      <p:ext uri="{BB962C8B-B14F-4D97-AF65-F5344CB8AC3E}">
        <p14:creationId xmlns:p14="http://schemas.microsoft.com/office/powerpoint/2010/main" val="1400798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Essai de pont – Tensions dans les suspentes    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Analyses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4432A45-2C0D-44CC-B609-A7676E38A632}"/>
              </a:ext>
            </a:extLst>
          </p:cNvPr>
          <p:cNvSpPr txBox="1"/>
          <p:nvPr/>
        </p:nvSpPr>
        <p:spPr>
          <a:xfrm>
            <a:off x="532527" y="703972"/>
            <a:ext cx="113668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339966"/>
                </a:solidFill>
              </a:rPr>
              <a:t>IMPERFECTIONS (JEU)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9966"/>
                </a:solidFill>
              </a:rPr>
              <a:t>Jeu/imperfection dans les alésages des axes/rotules 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9966"/>
                </a:solidFill>
              </a:rPr>
              <a:t>Jeu/imperfection dans les filets 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9966"/>
                </a:solidFill>
              </a:rPr>
              <a:t>Montage des suspentes par serrage manuel, sans réelle mise en 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339966"/>
              </a:solidFill>
            </a:endParaRPr>
          </a:p>
          <a:p>
            <a:r>
              <a:rPr lang="fr-FR" dirty="0">
                <a:solidFill>
                  <a:srgbClr val="339966"/>
                </a:solidFill>
              </a:rPr>
              <a:t>	Variations de longueur  = 2mm 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4B4BFAD-522D-44F1-826E-E9A7990CD350}"/>
              </a:ext>
            </a:extLst>
          </p:cNvPr>
          <p:cNvGrpSpPr/>
          <p:nvPr/>
        </p:nvGrpSpPr>
        <p:grpSpPr>
          <a:xfrm>
            <a:off x="198705" y="2548513"/>
            <a:ext cx="11700715" cy="3482254"/>
            <a:chOff x="245643" y="2171442"/>
            <a:chExt cx="11700715" cy="348225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98B9114-58CA-48B8-9268-33FD5C27C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7523" y="2171442"/>
              <a:ext cx="5848835" cy="348225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456F923-A8B5-4C45-B6AC-6F63308A7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643" y="2171442"/>
              <a:ext cx="5850357" cy="3482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5563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F9A73D-1E36-416B-A5D1-97E4D6D7ED28}"/>
              </a:ext>
            </a:extLst>
          </p:cNvPr>
          <p:cNvSpPr txBox="1"/>
          <p:nvPr/>
        </p:nvSpPr>
        <p:spPr>
          <a:xfrm>
            <a:off x="148360" y="126660"/>
            <a:ext cx="1179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Essai de pont – Tensions dans les suspentes     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Analyses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97574C-6EE6-47DA-8EB8-FDF7ED891FA4}"/>
              </a:ext>
            </a:extLst>
          </p:cNvPr>
          <p:cNvSpPr txBox="1"/>
          <p:nvPr/>
        </p:nvSpPr>
        <p:spPr>
          <a:xfrm>
            <a:off x="412553" y="826808"/>
            <a:ext cx="113668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339966"/>
                </a:solidFill>
              </a:rPr>
              <a:t>Conclusions des mesures de tension dans les suspentes : </a:t>
            </a:r>
          </a:p>
          <a:p>
            <a:endParaRPr lang="fr-FR" dirty="0">
              <a:solidFill>
                <a:srgbClr val="3399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9966"/>
                </a:solidFill>
              </a:rPr>
              <a:t>La faible longueur des suspentes augmente l’imprécision de la méthode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9966"/>
                </a:solidFill>
              </a:rPr>
              <a:t>Les tensions mesurées sont de l’ordre des tensions théoriques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9966"/>
                </a:solidFill>
              </a:rPr>
              <a:t>Pour 26 des 28 suspentes, la tension mesurée est dans l’intervalle de tension théorique tenant compte imperfections géométriques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9966"/>
                </a:solidFill>
              </a:rPr>
              <a:t>Les valeurs mesurées sont toutes bien inférieures aux valeurs limites du système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3399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339966"/>
              </a:solidFill>
            </a:endParaRPr>
          </a:p>
        </p:txBody>
      </p:sp>
      <p:graphicFrame>
        <p:nvGraphicFramePr>
          <p:cNvPr id="10" name="Tableau 10">
            <a:extLst>
              <a:ext uri="{FF2B5EF4-FFF2-40B4-BE49-F238E27FC236}">
                <a16:creationId xmlns:a16="http://schemas.microsoft.com/office/drawing/2014/main" id="{4DB46C42-815B-436D-A44E-2A6276C9C3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151393"/>
              </p:ext>
            </p:extLst>
          </p:nvPr>
        </p:nvGraphicFramePr>
        <p:xfrm>
          <a:off x="2031999" y="3412131"/>
          <a:ext cx="8127999" cy="1656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77892513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0810643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533620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Valeur max mesurée poids propre  + valeur théorique charge mobile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Valeur max système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213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1948 kN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403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1718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2432 kN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782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22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au, extérieur, pelle électrique, grue&#10;&#10;Description générée automatiquement">
            <a:extLst>
              <a:ext uri="{FF2B5EF4-FFF2-40B4-BE49-F238E27FC236}">
                <a16:creationId xmlns:a16="http://schemas.microsoft.com/office/drawing/2014/main" id="{AE083E5D-5AB0-418F-BDB2-232765B13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r="9089"/>
          <a:stretch/>
        </p:blipFill>
        <p:spPr>
          <a:xfrm>
            <a:off x="0" y="-1"/>
            <a:ext cx="12192000" cy="705124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2FACCFC-D2D5-4E28-AEA1-9CE4A43CACFF}"/>
              </a:ext>
            </a:extLst>
          </p:cNvPr>
          <p:cNvSpPr txBox="1"/>
          <p:nvPr/>
        </p:nvSpPr>
        <p:spPr>
          <a:xfrm>
            <a:off x="1" y="6319391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Merci pour votre attention</a:t>
            </a:r>
            <a:endParaRPr lang="fr-FR" sz="4400" b="1" dirty="0">
              <a:solidFill>
                <a:schemeClr val="bg1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06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D9259856-3A12-4188-87AF-506F7E48F8B2}"/>
              </a:ext>
            </a:extLst>
          </p:cNvPr>
          <p:cNvSpPr txBox="1"/>
          <p:nvPr/>
        </p:nvSpPr>
        <p:spPr>
          <a:xfrm>
            <a:off x="148359" y="5452742"/>
            <a:ext cx="117979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</a:rPr>
              <a:t>AMS :</a:t>
            </a:r>
            <a:r>
              <a:rPr lang="fr-FR" altLang="fr-FR" sz="2800" b="1" dirty="0">
                <a:solidFill>
                  <a:schemeClr val="accent4">
                    <a:lumMod val="75000"/>
                  </a:schemeClr>
                </a:solidFill>
              </a:rPr>
              <a:t> A</a:t>
            </a:r>
            <a:r>
              <a:rPr lang="fr-FR" altLang="fr-FR" sz="2800" dirty="0">
                <a:solidFill>
                  <a:schemeClr val="accent4">
                    <a:lumMod val="75000"/>
                  </a:schemeClr>
                </a:solidFill>
              </a:rPr>
              <a:t>ciéries et </a:t>
            </a:r>
            <a:r>
              <a:rPr lang="fr-FR" altLang="fr-FR" sz="2800" b="1" dirty="0">
                <a:solidFill>
                  <a:schemeClr val="accent4">
                    <a:lumMod val="75000"/>
                  </a:schemeClr>
                </a:solidFill>
              </a:rPr>
              <a:t>M</a:t>
            </a:r>
            <a:r>
              <a:rPr lang="fr-FR" altLang="fr-FR" sz="2800" dirty="0">
                <a:solidFill>
                  <a:schemeClr val="accent4">
                    <a:lumMod val="75000"/>
                  </a:schemeClr>
                </a:solidFill>
              </a:rPr>
              <a:t>inières de la </a:t>
            </a:r>
            <a:r>
              <a:rPr lang="fr-FR" altLang="fr-FR" sz="2800" b="1" dirty="0">
                <a:solidFill>
                  <a:schemeClr val="accent4">
                    <a:lumMod val="75000"/>
                  </a:schemeClr>
                </a:solidFill>
              </a:rPr>
              <a:t>S</a:t>
            </a:r>
            <a:r>
              <a:rPr lang="fr-FR" altLang="fr-FR" sz="2800" dirty="0">
                <a:solidFill>
                  <a:schemeClr val="accent4">
                    <a:lumMod val="75000"/>
                  </a:schemeClr>
                </a:solidFill>
              </a:rPr>
              <a:t>ambre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chemeClr val="accent4">
                    <a:lumMod val="75000"/>
                  </a:schemeClr>
                </a:solidFill>
              </a:rPr>
              <a:t>Charbonnages sur AMS SUD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chemeClr val="accent4">
                    <a:lumMod val="75000"/>
                  </a:schemeClr>
                </a:solidFill>
              </a:rPr>
              <a:t>Aciérie sur AMS NORD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</a:endParaRPr>
          </a:p>
          <a:p>
            <a:endParaRPr lang="fr-FR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148360" y="126660"/>
            <a:ext cx="117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Contexte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</a:rPr>
              <a:t> du projet    </a:t>
            </a: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Histoire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4A54B47-C7FD-4D91-8298-4E61F83DB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029" y="957657"/>
            <a:ext cx="9065327" cy="43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86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148360" y="126660"/>
            <a:ext cx="117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Contexte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</a:rPr>
              <a:t> du projet    </a:t>
            </a: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Plan d’aménagement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C6D427-BCD6-4F92-9131-C18F4ED2D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20" y="203742"/>
            <a:ext cx="6626268" cy="64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59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3EDE69-E484-492B-8B52-0C7DE83117CB}"/>
              </a:ext>
            </a:extLst>
          </p:cNvPr>
          <p:cNvSpPr/>
          <p:nvPr/>
        </p:nvSpPr>
        <p:spPr>
          <a:xfrm>
            <a:off x="0" y="0"/>
            <a:ext cx="6303523" cy="685518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>
              <a:spcAft>
                <a:spcPts val="1200"/>
              </a:spcAft>
            </a:pPr>
            <a:r>
              <a:rPr lang="fr-FR" sz="3200" b="1" dirty="0"/>
              <a:t>2. Avant-projet</a:t>
            </a:r>
            <a:r>
              <a:rPr lang="fr-FR" sz="3200" dirty="0"/>
              <a:t> du pont</a:t>
            </a:r>
          </a:p>
        </p:txBody>
      </p:sp>
      <p:pic>
        <p:nvPicPr>
          <p:cNvPr id="3" name="Image 2" descr="Une image contenant extérieur, ciel, arbre, herbe&#10;&#10;Description générée automatiquement">
            <a:extLst>
              <a:ext uri="{FF2B5EF4-FFF2-40B4-BE49-F238E27FC236}">
                <a16:creationId xmlns:a16="http://schemas.microsoft.com/office/drawing/2014/main" id="{3917C8BB-F805-419D-A9DD-99614CEA04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1" r="2290"/>
          <a:stretch/>
        </p:blipFill>
        <p:spPr>
          <a:xfrm>
            <a:off x="6303522" y="0"/>
            <a:ext cx="5888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18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148360" y="126660"/>
            <a:ext cx="117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Avant-projet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</a:rPr>
              <a:t> du pont </a:t>
            </a: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Élévation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062587-4AA7-49C8-9977-704F46ED7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7884"/>
            <a:ext cx="12192000" cy="43453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D4800F0-999B-4AAC-AD69-A47B9035B3B2}"/>
              </a:ext>
            </a:extLst>
          </p:cNvPr>
          <p:cNvSpPr txBox="1"/>
          <p:nvPr/>
        </p:nvSpPr>
        <p:spPr>
          <a:xfrm>
            <a:off x="268664" y="5313273"/>
            <a:ext cx="609914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4">
                    <a:lumMod val="75000"/>
                  </a:schemeClr>
                </a:solidFill>
              </a:rPr>
              <a:t>Pont 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</a:rPr>
              <a:t>Bowstring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Les arcs et les tirants sont des caissons en acier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Le caisson de l’arc a une hauteur variable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Les suspentes sont inclinées dans 2 plans différents </a:t>
            </a:r>
          </a:p>
        </p:txBody>
      </p:sp>
    </p:spTree>
    <p:extLst>
      <p:ext uri="{BB962C8B-B14F-4D97-AF65-F5344CB8AC3E}">
        <p14:creationId xmlns:p14="http://schemas.microsoft.com/office/powerpoint/2010/main" val="396571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2798F93-A4F2-4C35-B633-355F40A37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45" y="469351"/>
            <a:ext cx="8763449" cy="496793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589E9E3-6F04-47E1-A6EF-B5696CE138B4}"/>
              </a:ext>
            </a:extLst>
          </p:cNvPr>
          <p:cNvSpPr txBox="1"/>
          <p:nvPr/>
        </p:nvSpPr>
        <p:spPr>
          <a:xfrm>
            <a:off x="148360" y="126660"/>
            <a:ext cx="117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Avant-projet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</a:rPr>
              <a:t> du pont </a:t>
            </a:r>
          </a:p>
          <a:p>
            <a:r>
              <a:rPr lang="fr-FR" sz="2000" dirty="0">
                <a:solidFill>
                  <a:schemeClr val="accent4">
                    <a:lumMod val="75000"/>
                  </a:schemeClr>
                </a:solidFill>
              </a:rPr>
              <a:t>Coupe transversale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4800F0-999B-4AAC-AD69-A47B9035B3B2}"/>
              </a:ext>
            </a:extLst>
          </p:cNvPr>
          <p:cNvSpPr txBox="1"/>
          <p:nvPr/>
        </p:nvSpPr>
        <p:spPr>
          <a:xfrm>
            <a:off x="148360" y="5100124"/>
            <a:ext cx="10515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4">
                    <a:lumMod val="75000"/>
                  </a:schemeClr>
                </a:solidFill>
              </a:rPr>
              <a:t>Pont </a:t>
            </a:r>
            <a:r>
              <a:rPr lang="fr-FR" sz="2800" b="1" dirty="0" err="1">
                <a:solidFill>
                  <a:schemeClr val="accent4">
                    <a:lumMod val="75000"/>
                  </a:schemeClr>
                </a:solidFill>
              </a:rPr>
              <a:t>Bowstring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4">
                    <a:lumMod val="75000"/>
                  </a:schemeClr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accent4">
                    <a:lumMod val="75000"/>
                  </a:schemeClr>
                </a:solidFill>
              </a:rPr>
              <a:t>Les arcs sont inclinés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accent4">
                    <a:lumMod val="75000"/>
                  </a:schemeClr>
                </a:solidFill>
              </a:rPr>
              <a:t>Les suspentes sont dans le plan des âmes des caissons des tirants et des arcs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accent4">
                    <a:lumMod val="75000"/>
                  </a:schemeClr>
                </a:solidFill>
              </a:rPr>
              <a:t>Les caissons des tirants sont de faible hauteur ; leurs semelles sont dans le plan des semelles supérieures et inférieures des entretoises</a:t>
            </a:r>
          </a:p>
        </p:txBody>
      </p:sp>
    </p:spTree>
    <p:extLst>
      <p:ext uri="{BB962C8B-B14F-4D97-AF65-F5344CB8AC3E}">
        <p14:creationId xmlns:p14="http://schemas.microsoft.com/office/powerpoint/2010/main" val="271587103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onception personnalisée">
  <a:themeElements>
    <a:clrScheme name="Vert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52BF5499A8804C9F5D5275B5FFC34F" ma:contentTypeVersion="12" ma:contentTypeDescription="Crée un document." ma:contentTypeScope="" ma:versionID="b7defcff4fedb7a5722c266ed4cd65b9">
  <xsd:schema xmlns:xsd="http://www.w3.org/2001/XMLSchema" xmlns:xs="http://www.w3.org/2001/XMLSchema" xmlns:p="http://schemas.microsoft.com/office/2006/metadata/properties" xmlns:ns2="a6a1e6ca-b9fe-47cb-8367-cac8995ded44" xmlns:ns3="f1de6069-be2f-498c-b18e-d8ac5c38b84d" targetNamespace="http://schemas.microsoft.com/office/2006/metadata/properties" ma:root="true" ma:fieldsID="757db2bdd11cbe7e7fe16d02454495d0" ns2:_="" ns3:_="">
    <xsd:import namespace="a6a1e6ca-b9fe-47cb-8367-cac8995ded44"/>
    <xsd:import namespace="f1de6069-be2f-498c-b18e-d8ac5c38b8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Dat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a1e6ca-b9fe-47cb-8367-cac8995ded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Date" ma:index="17" nillable="true" ma:displayName="Date" ma:format="DateTime" ma:internalName="Date">
      <xsd:simpleType>
        <xsd:restriction base="dms:DateTime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e6069-be2f-498c-b18e-d8ac5c38b84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a6a1e6ca-b9fe-47cb-8367-cac8995ded44" xsi:nil="true"/>
  </documentManagement>
</p:properties>
</file>

<file path=customXml/itemProps1.xml><?xml version="1.0" encoding="utf-8"?>
<ds:datastoreItem xmlns:ds="http://schemas.openxmlformats.org/officeDocument/2006/customXml" ds:itemID="{7BF06234-8B22-4CB0-84C8-EB30C6E1A69A}">
  <ds:schemaRefs>
    <ds:schemaRef ds:uri="a6a1e6ca-b9fe-47cb-8367-cac8995ded44"/>
    <ds:schemaRef ds:uri="f1de6069-be2f-498c-b18e-d8ac5c38b84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008A447-6817-40F2-A91D-2AC4535C99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2D10C9-0CF1-48D4-9A09-1155446E07B4}">
  <ds:schemaRefs>
    <ds:schemaRef ds:uri="a6a1e6ca-b9fe-47cb-8367-cac8995ded44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1129</Words>
  <Application>Microsoft Office PowerPoint</Application>
  <PresentationFormat>Grand écran</PresentationFormat>
  <Paragraphs>207</Paragraphs>
  <Slides>43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Symbol</vt:lpstr>
      <vt:lpstr>2_Conception personnalisée</vt:lpstr>
      <vt:lpstr>1_Conception personnalisée</vt:lpstr>
      <vt:lpstr>3_Conception personnalisée</vt:lpstr>
      <vt:lpstr>4_Conception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HENIN Arianne</dc:creator>
  <cp:lastModifiedBy>VERVIER Séverine</cp:lastModifiedBy>
  <cp:revision>43</cp:revision>
  <dcterms:created xsi:type="dcterms:W3CDTF">2020-02-10T14:05:40Z</dcterms:created>
  <dcterms:modified xsi:type="dcterms:W3CDTF">2022-05-03T14:25:31Z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0x0101007752BF5499A8804C9F5D5275B5FFC34F</vt:lpwstr>
  </property>
  <property fmtid="{D5CDD505-2E9C-101B-9397-08002B2CF9AE}" pid="3" name="MSIP_Label_e72a09c5-6e26-4737-a926-47ef1ab198ae_Enabled">
    <vt:lpwstr>true</vt:lpwstr>
  </property>
  <property fmtid="{D5CDD505-2E9C-101B-9397-08002B2CF9AE}" pid="4" name="MSIP_Label_e72a09c5-6e26-4737-a926-47ef1ab198ae_SetDate">
    <vt:lpwstr>2022-04-15T11:42:58Z</vt:lpwstr>
  </property>
  <property fmtid="{D5CDD505-2E9C-101B-9397-08002B2CF9AE}" pid="5" name="MSIP_Label_e72a09c5-6e26-4737-a926-47ef1ab198ae_Method">
    <vt:lpwstr>Standard</vt:lpwstr>
  </property>
  <property fmtid="{D5CDD505-2E9C-101B-9397-08002B2CF9AE}" pid="6" name="MSIP_Label_e72a09c5-6e26-4737-a926-47ef1ab198ae_Name">
    <vt:lpwstr>e72a09c5-6e26-4737-a926-47ef1ab198ae</vt:lpwstr>
  </property>
  <property fmtid="{D5CDD505-2E9C-101B-9397-08002B2CF9AE}" pid="7" name="MSIP_Label_e72a09c5-6e26-4737-a926-47ef1ab198ae_SiteId">
    <vt:lpwstr>1f816a84-7aa6-4a56-b22a-7b3452fa8681</vt:lpwstr>
  </property>
  <property fmtid="{D5CDD505-2E9C-101B-9397-08002B2CF9AE}" pid="8" name="MSIP_Label_e72a09c5-6e26-4737-a926-47ef1ab198ae_ActionId">
    <vt:lpwstr>322f555d-459e-416e-8772-00f750a9ffc9</vt:lpwstr>
  </property>
  <property fmtid="{D5CDD505-2E9C-101B-9397-08002B2CF9AE}" pid="9" name="MSIP_Label_e72a09c5-6e26-4737-a926-47ef1ab198ae_ContentBits">
    <vt:lpwstr>8</vt:lpwstr>
  </property>
</Properties>
</file>