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535" r:id="rId3"/>
    <p:sldId id="537" r:id="rId4"/>
    <p:sldId id="595" r:id="rId5"/>
    <p:sldId id="616" r:id="rId6"/>
    <p:sldId id="540" r:id="rId7"/>
    <p:sldId id="617" r:id="rId8"/>
    <p:sldId id="597" r:id="rId9"/>
    <p:sldId id="766" r:id="rId10"/>
    <p:sldId id="599" r:id="rId11"/>
    <p:sldId id="618" r:id="rId12"/>
    <p:sldId id="598" r:id="rId13"/>
    <p:sldId id="602" r:id="rId14"/>
    <p:sldId id="781" r:id="rId15"/>
    <p:sldId id="604" r:id="rId16"/>
    <p:sldId id="782" r:id="rId17"/>
    <p:sldId id="609" r:id="rId18"/>
    <p:sldId id="610" r:id="rId19"/>
    <p:sldId id="607" r:id="rId20"/>
    <p:sldId id="784" r:id="rId21"/>
    <p:sldId id="783" r:id="rId22"/>
    <p:sldId id="774" r:id="rId23"/>
    <p:sldId id="767" r:id="rId24"/>
    <p:sldId id="785" r:id="rId25"/>
    <p:sldId id="611" r:id="rId26"/>
    <p:sldId id="612" r:id="rId27"/>
    <p:sldId id="728" r:id="rId28"/>
    <p:sldId id="759" r:id="rId29"/>
    <p:sldId id="729" r:id="rId30"/>
    <p:sldId id="730" r:id="rId31"/>
    <p:sldId id="731" r:id="rId32"/>
    <p:sldId id="760" r:id="rId33"/>
    <p:sldId id="732" r:id="rId34"/>
    <p:sldId id="735" r:id="rId35"/>
    <p:sldId id="736" r:id="rId36"/>
    <p:sldId id="738" r:id="rId37"/>
    <p:sldId id="761" r:id="rId38"/>
    <p:sldId id="741" r:id="rId39"/>
    <p:sldId id="743" r:id="rId40"/>
    <p:sldId id="744" r:id="rId41"/>
    <p:sldId id="763" r:id="rId42"/>
    <p:sldId id="787" r:id="rId43"/>
    <p:sldId id="750" r:id="rId44"/>
    <p:sldId id="745" r:id="rId45"/>
    <p:sldId id="752" r:id="rId46"/>
    <p:sldId id="762" r:id="rId47"/>
    <p:sldId id="753" r:id="rId48"/>
    <p:sldId id="788" r:id="rId49"/>
    <p:sldId id="789" r:id="rId50"/>
    <p:sldId id="754" r:id="rId51"/>
    <p:sldId id="625" r:id="rId52"/>
    <p:sldId id="764" r:id="rId53"/>
  </p:sldIdLst>
  <p:sldSz cx="9144000" cy="6858000" type="screen4x3"/>
  <p:notesSz cx="6735763" cy="9866313"/>
  <p:custDataLst>
    <p:tags r:id="rId56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édéric Salpietro" initials="FS" lastIdx="1" clrIdx="0">
    <p:extLst>
      <p:ext uri="{19B8F6BF-5375-455C-9EA6-DF929625EA0E}">
        <p15:presenceInfo xmlns:p15="http://schemas.microsoft.com/office/powerpoint/2012/main" userId="S-1-5-21-180320506-1327177507-2753617407-12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4F81BD"/>
    <a:srgbClr val="1381BD"/>
    <a:srgbClr val="4941E7"/>
    <a:srgbClr val="E9EDF4"/>
    <a:srgbClr val="494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9857" autoAdjust="0"/>
  </p:normalViewPr>
  <p:slideViewPr>
    <p:cSldViewPr>
      <p:cViewPr varScale="1">
        <p:scale>
          <a:sx n="78" d="100"/>
          <a:sy n="78" d="100"/>
        </p:scale>
        <p:origin x="1522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276" y="-114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18830" cy="493316"/>
          </a:xfrm>
          <a:prstGeom prst="rect">
            <a:avLst/>
          </a:prstGeom>
        </p:spPr>
        <p:txBody>
          <a:bodyPr vert="horz" lIns="91050" tIns="45525" rIns="91050" bIns="45525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1050" tIns="45525" rIns="91050" bIns="45525" rtlCol="0"/>
          <a:lstStyle>
            <a:lvl1pPr algn="r">
              <a:defRPr sz="1200"/>
            </a:lvl1pPr>
          </a:lstStyle>
          <a:p>
            <a:fld id="{413E06DA-2B23-4CC8-8B4D-C8F079D5A28B}" type="datetimeFigureOut">
              <a:rPr lang="fr-BE" smtClean="0"/>
              <a:pPr/>
              <a:t>29/04/2022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371285"/>
            <a:ext cx="2918830" cy="493316"/>
          </a:xfrm>
          <a:prstGeom prst="rect">
            <a:avLst/>
          </a:prstGeom>
        </p:spPr>
        <p:txBody>
          <a:bodyPr vert="horz" lIns="91050" tIns="45525" rIns="91050" bIns="45525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5" y="9371285"/>
            <a:ext cx="2918830" cy="493316"/>
          </a:xfrm>
          <a:prstGeom prst="rect">
            <a:avLst/>
          </a:prstGeom>
        </p:spPr>
        <p:txBody>
          <a:bodyPr vert="horz" lIns="91050" tIns="45525" rIns="91050" bIns="45525" rtlCol="0" anchor="b"/>
          <a:lstStyle>
            <a:lvl1pPr algn="r">
              <a:defRPr sz="1200"/>
            </a:lvl1pPr>
          </a:lstStyle>
          <a:p>
            <a:fld id="{4142AA3F-E092-449A-A694-7FD097047D9D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2701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18830" cy="493316"/>
          </a:xfrm>
          <a:prstGeom prst="rect">
            <a:avLst/>
          </a:prstGeom>
        </p:spPr>
        <p:txBody>
          <a:bodyPr vert="horz" lIns="91050" tIns="45525" rIns="91050" bIns="45525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1050" tIns="45525" rIns="91050" bIns="45525" rtlCol="0"/>
          <a:lstStyle>
            <a:lvl1pPr algn="r">
              <a:defRPr sz="1200"/>
            </a:lvl1pPr>
          </a:lstStyle>
          <a:p>
            <a:fld id="{D94A8F82-66AF-41FC-9E08-C6F5C8CAE7CC}" type="datetimeFigureOut">
              <a:rPr lang="fr-BE" smtClean="0"/>
              <a:pPr/>
              <a:t>29/04/2022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50" tIns="45525" rIns="91050" bIns="45525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050" tIns="45525" rIns="91050" bIns="455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371285"/>
            <a:ext cx="2918830" cy="493316"/>
          </a:xfrm>
          <a:prstGeom prst="rect">
            <a:avLst/>
          </a:prstGeom>
        </p:spPr>
        <p:txBody>
          <a:bodyPr vert="horz" lIns="91050" tIns="45525" rIns="91050" bIns="45525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0" cy="493316"/>
          </a:xfrm>
          <a:prstGeom prst="rect">
            <a:avLst/>
          </a:prstGeom>
        </p:spPr>
        <p:txBody>
          <a:bodyPr vert="horz" lIns="91050" tIns="45525" rIns="91050" bIns="45525" rtlCol="0" anchor="b"/>
          <a:lstStyle>
            <a:lvl1pPr algn="r">
              <a:defRPr sz="1200"/>
            </a:lvl1pPr>
          </a:lstStyle>
          <a:p>
            <a:fld id="{7BE53654-73D7-4696-A749-32B4DF17B68F}" type="slidenum">
              <a:rPr lang="fr-BE" smtClean="0"/>
              <a:pPr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64335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53654-73D7-4696-A749-32B4DF17B68F}" type="slidenum">
              <a:rPr lang="fr-BE" smtClean="0"/>
              <a:pPr/>
              <a:t>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4542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53654-73D7-4696-A749-32B4DF17B68F}" type="slidenum">
              <a:rPr lang="fr-BE" smtClean="0"/>
              <a:pPr/>
              <a:t>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24322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53654-73D7-4696-A749-32B4DF17B68F}" type="slidenum">
              <a:rPr lang="fr-BE" smtClean="0"/>
              <a:pPr/>
              <a:t>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03689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53654-73D7-4696-A749-32B4DF17B68F}" type="slidenum">
              <a:rPr lang="fr-BE" smtClean="0"/>
              <a:pPr/>
              <a:t>4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36501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53654-73D7-4696-A749-32B4DF17B68F}" type="slidenum">
              <a:rPr lang="fr-BE" smtClean="0"/>
              <a:pPr/>
              <a:t>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59160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53654-73D7-4696-A749-32B4DF17B68F}" type="slidenum">
              <a:rPr lang="fr-BE" smtClean="0"/>
              <a:pPr/>
              <a:t>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38170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53654-73D7-4696-A749-32B4DF17B68F}" type="slidenum">
              <a:rPr lang="fr-BE" smtClean="0"/>
              <a:pPr/>
              <a:t>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46788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53654-73D7-4696-A749-32B4DF17B68F}" type="slidenum">
              <a:rPr lang="fr-BE" smtClean="0"/>
              <a:pPr/>
              <a:t>12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75879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8720" y="2130425"/>
            <a:ext cx="7126560" cy="1470025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fr-BE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0073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BE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>
            <a:normAutofit/>
          </a:bodyPr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fr-BE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24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BE" noProof="0" dirty="0"/>
              <a:t>Click to </a:t>
            </a:r>
            <a:r>
              <a:rPr lang="fr-BE" noProof="0" dirty="0" err="1"/>
              <a:t>edit</a:t>
            </a:r>
            <a:r>
              <a:rPr lang="fr-BE" noProof="0" dirty="0"/>
              <a:t> Master </a:t>
            </a:r>
            <a:r>
              <a:rPr lang="fr-BE" noProof="0" dirty="0" err="1"/>
              <a:t>text</a:t>
            </a:r>
            <a:r>
              <a:rPr lang="fr-BE" noProof="0" dirty="0"/>
              <a:t>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85929"/>
            <a:ext cx="9144000" cy="4571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658" y="6505599"/>
            <a:ext cx="684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0" dirty="0">
                <a:solidFill>
                  <a:schemeClr val="tx2"/>
                </a:solidFill>
                <a:latin typeface="Adobe Garamond Pro" pitchFamily="18" charset="0"/>
                <a:ea typeface="Adobe Fangsong Std R" pitchFamily="18" charset="-128"/>
              </a:rPr>
              <a:t>Solvitis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2" name="think-cell Slide" r:id="rId4" imgW="440" imgH="442" progId="TCLayout.ActiveDocument.1">
                  <p:embed/>
                </p:oleObj>
              </mc:Choice>
              <mc:Fallback>
                <p:oleObj name="think-cell Slide" r:id="rId4" imgW="440" imgH="442" progId="TCLayout.ActiveDocument.1">
                  <p:embed/>
                  <p:pic>
                    <p:nvPicPr>
                      <p:cNvPr id="0" name="Picture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fr-BE" noProof="0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85929"/>
            <a:ext cx="9144000" cy="4571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noProof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658" y="6505599"/>
            <a:ext cx="684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0" dirty="0">
                <a:solidFill>
                  <a:schemeClr val="tx2"/>
                </a:solidFill>
                <a:latin typeface="Adobe Garamond Pro" pitchFamily="18" charset="0"/>
                <a:ea typeface="Adobe Fangsong Std R" pitchFamily="18" charset="-128"/>
              </a:rPr>
              <a:t>Solvitis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fr-BE" noProof="0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85929"/>
            <a:ext cx="9144000" cy="4571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noProof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-658" y="6505599"/>
            <a:ext cx="684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0" dirty="0">
                <a:solidFill>
                  <a:schemeClr val="tx2"/>
                </a:solidFill>
                <a:latin typeface="Adobe Garamond Pro" pitchFamily="18" charset="0"/>
                <a:ea typeface="Adobe Fangsong Std R" pitchFamily="18" charset="-128"/>
              </a:rPr>
              <a:t>Solvitis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485929"/>
            <a:ext cx="9144000" cy="4571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06896" y="1600200"/>
            <a:ext cx="7869560" cy="4525963"/>
          </a:xfrm>
        </p:spPr>
        <p:txBody>
          <a:bodyPr>
            <a:noAutofit/>
          </a:bodyPr>
          <a:lstStyle>
            <a:lvl1pPr>
              <a:buFont typeface="Wingdings" pitchFamily="2" charset="2"/>
              <a:buChar char="Ø"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BE" noProof="0"/>
              <a:t>Click to edit Master text styles</a:t>
            </a:r>
          </a:p>
          <a:p>
            <a:pPr lvl="1"/>
            <a:r>
              <a:rPr lang="fr-BE" noProof="0"/>
              <a:t>Second level</a:t>
            </a:r>
          </a:p>
          <a:p>
            <a:pPr lvl="2"/>
            <a:r>
              <a:rPr lang="fr-BE" noProof="0"/>
              <a:t>Third level</a:t>
            </a:r>
          </a:p>
          <a:p>
            <a:pPr lvl="3"/>
            <a:r>
              <a:rPr lang="fr-BE" noProof="0"/>
              <a:t>Fourth level</a:t>
            </a:r>
          </a:p>
          <a:p>
            <a:pPr lvl="4"/>
            <a:r>
              <a:rPr lang="fr-BE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-658" y="6505599"/>
            <a:ext cx="684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0" dirty="0">
                <a:solidFill>
                  <a:schemeClr val="tx2"/>
                </a:solidFill>
                <a:latin typeface="Adobe Garamond Pro" pitchFamily="18" charset="0"/>
                <a:ea typeface="Adobe Fangsong Std R" pitchFamily="18" charset="-128"/>
              </a:rPr>
              <a:t>Solvitis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Nr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8" name="think-cell Slide" r:id="rId4" imgW="440" imgH="442" progId="TCLayout.ActiveDocument.1">
                  <p:embed/>
                </p:oleObj>
              </mc:Choice>
              <mc:Fallback>
                <p:oleObj name="think-cell Slide" r:id="rId4" imgW="440" imgH="442" progId="TCLayout.ActiveDocument.1">
                  <p:embed/>
                  <p:pic>
                    <p:nvPicPr>
                      <p:cNvPr id="0" name="Picture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20272" y="6489498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C6C98ACD-F7FA-411E-A8AB-DE0C0FCD1A9E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6485929"/>
            <a:ext cx="9144000" cy="4571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noProof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658" y="6505599"/>
            <a:ext cx="684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0" dirty="0">
                <a:solidFill>
                  <a:schemeClr val="tx2"/>
                </a:solidFill>
                <a:latin typeface="Adobe Garamond Pro" pitchFamily="18" charset="0"/>
                <a:ea typeface="Adobe Fangsong Std R" pitchFamily="18" charset="-128"/>
              </a:rPr>
              <a:t>Solvitis</a:t>
            </a:r>
          </a:p>
        </p:txBody>
      </p:sp>
      <p:pic>
        <p:nvPicPr>
          <p:cNvPr id="9" name="Picture 1" descr="D:\Mes Documents Th\Companies\Solvitis\Customer\e-Capital\TechnoMetal\1. Diagnostic\technometal_logo_complet.png"/>
          <p:cNvPicPr>
            <a:picLocks noChangeAspect="1" noChangeArrowheads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954928" y="6543376"/>
            <a:ext cx="1020128" cy="29551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07EDDFA-10FE-4263-AA12-2FDA5451DA31}" type="datetimeFigureOut">
              <a:rPr lang="fr-BE" smtClean="0"/>
              <a:t>29/04/2022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A7F86F0-4A2D-4F54-9F84-283FBA25AF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91196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" name="think-cell Slide" r:id="rId12" imgW="440" imgH="442" progId="TCLayout.ActiveDocument.1">
                  <p:embed/>
                </p:oleObj>
              </mc:Choice>
              <mc:Fallback>
                <p:oleObj name="think-cell Slide" r:id="rId12" imgW="440" imgH="442" progId="TCLayout.ActiveDocument.1">
                  <p:embed/>
                  <p:pic>
                    <p:nvPicPr>
                      <p:cNvPr id="0" name="Picture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BE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BE" noProof="0"/>
              <a:t>Click to edit Master text styles</a:t>
            </a:r>
          </a:p>
          <a:p>
            <a:pPr lvl="1"/>
            <a:r>
              <a:rPr lang="fr-BE" noProof="0"/>
              <a:t>Second level</a:t>
            </a:r>
          </a:p>
          <a:p>
            <a:pPr lvl="2"/>
            <a:r>
              <a:rPr lang="fr-BE" noProof="0"/>
              <a:t>Third level</a:t>
            </a:r>
          </a:p>
          <a:p>
            <a:pPr lvl="3"/>
            <a:r>
              <a:rPr lang="fr-BE" noProof="0"/>
              <a:t>Fourth level</a:t>
            </a:r>
          </a:p>
          <a:p>
            <a:pPr lvl="4"/>
            <a:r>
              <a:rPr lang="fr-BE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3" r:id="rId3"/>
    <p:sldLayoutId id="2147483665" r:id="rId4"/>
    <p:sldLayoutId id="2147483664" r:id="rId5"/>
    <p:sldLayoutId id="2147483651" r:id="rId6"/>
    <p:sldLayoutId id="2147483666" r:id="rId7"/>
    <p:sldLayoutId id="2147483667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png"/><Relationship Id="rId4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57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4788024" y="4869160"/>
            <a:ext cx="3684526" cy="1500187"/>
          </a:xfrm>
        </p:spPr>
        <p:txBody>
          <a:bodyPr>
            <a:normAutofit/>
          </a:bodyPr>
          <a:lstStyle/>
          <a:p>
            <a:pPr marL="0" indent="3175" algn="r">
              <a:buNone/>
            </a:pP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3175" algn="r">
              <a:buNone/>
            </a:pP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3175" algn="r">
              <a:buNone/>
            </a:pP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4 mai 2022 </a:t>
            </a:r>
          </a:p>
        </p:txBody>
      </p:sp>
      <p:pic>
        <p:nvPicPr>
          <p:cNvPr id="22529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84168" y="548680"/>
            <a:ext cx="2400300" cy="695325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467544" y="1556792"/>
            <a:ext cx="80169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accent1">
                    <a:lumMod val="75000"/>
                  </a:schemeClr>
                </a:solidFill>
              </a:rPr>
              <a:t>Pont haubané de la gare multimodale de Namur</a:t>
            </a:r>
          </a:p>
          <a:p>
            <a:endParaRPr lang="fr-BE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BE" sz="3200" dirty="0">
                <a:solidFill>
                  <a:schemeClr val="accent1">
                    <a:lumMod val="75000"/>
                  </a:schemeClr>
                </a:solidFill>
              </a:rPr>
              <a:t>Présenté par :</a:t>
            </a:r>
          </a:p>
          <a:p>
            <a:r>
              <a:rPr lang="fr-BE" sz="3200" dirty="0">
                <a:solidFill>
                  <a:schemeClr val="accent1">
                    <a:lumMod val="75000"/>
                  </a:schemeClr>
                </a:solidFill>
              </a:rPr>
              <a:t>Eric Deneil – Directeur Technico-Commercial</a:t>
            </a:r>
          </a:p>
          <a:p>
            <a:r>
              <a:rPr lang="fr-BE" sz="3200" dirty="0">
                <a:solidFill>
                  <a:schemeClr val="accent1">
                    <a:lumMod val="75000"/>
                  </a:schemeClr>
                </a:solidFill>
              </a:rPr>
              <a:t>Vincent Timmermann – Directeur Opérationnel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27" y="620688"/>
            <a:ext cx="4206857" cy="31551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7" y="3573016"/>
            <a:ext cx="4207326" cy="3155494"/>
          </a:xfrm>
          <a:prstGeom prst="rect">
            <a:avLst/>
          </a:prstGeom>
        </p:spPr>
      </p:pic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3528" y="116632"/>
            <a:ext cx="7848872" cy="504056"/>
          </a:xfrm>
        </p:spPr>
        <p:txBody>
          <a:bodyPr>
            <a:noAutofit/>
          </a:bodyPr>
          <a:lstStyle/>
          <a:p>
            <a:endParaRPr lang="fr-FR" dirty="0">
              <a:solidFill>
                <a:srgbClr val="1F497D"/>
              </a:solidFill>
            </a:endParaRPr>
          </a:p>
          <a:p>
            <a:r>
              <a:rPr lang="fr-FR" sz="2400" dirty="0">
                <a:solidFill>
                  <a:srgbClr val="1F497D"/>
                </a:solidFill>
              </a:rPr>
              <a:t>1. PRS </a:t>
            </a:r>
            <a:r>
              <a:rPr lang="fr-FR" sz="2400" dirty="0" err="1">
                <a:solidFill>
                  <a:srgbClr val="1F497D"/>
                </a:solidFill>
              </a:rPr>
              <a:t>embétonnée</a:t>
            </a:r>
            <a:r>
              <a:rPr lang="fr-FR" sz="2400" dirty="0">
                <a:solidFill>
                  <a:srgbClr val="1F497D"/>
                </a:solidFill>
              </a:rPr>
              <a:t> dans la rampe d’accès rectiligne en béton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7776" y="1072425"/>
            <a:ext cx="4189959" cy="31424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02" y="3600400"/>
            <a:ext cx="4187957" cy="3140968"/>
          </a:xfrm>
          <a:prstGeom prst="rect">
            <a:avLst/>
          </a:prstGeom>
        </p:spPr>
      </p:pic>
      <p:pic>
        <p:nvPicPr>
          <p:cNvPr id="9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8622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27584" y="332656"/>
            <a:ext cx="7776864" cy="432048"/>
          </a:xfrm>
        </p:spPr>
        <p:txBody>
          <a:bodyPr>
            <a:normAutofit lnSpcReduction="10000"/>
          </a:bodyPr>
          <a:lstStyle/>
          <a:p>
            <a:r>
              <a:rPr lang="fr-FR" sz="2400" dirty="0">
                <a:solidFill>
                  <a:srgbClr val="1F497D"/>
                </a:solidFill>
              </a:rPr>
              <a:t>2. Structures provisoires de montage</a:t>
            </a:r>
            <a:endParaRPr lang="fr-BE" sz="2400" dirty="0">
              <a:solidFill>
                <a:srgbClr val="1F497D"/>
              </a:solidFill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2354456"/>
              </p:ext>
            </p:extLst>
          </p:nvPr>
        </p:nvGraphicFramePr>
        <p:xfrm>
          <a:off x="752094" y="908720"/>
          <a:ext cx="7824173" cy="5528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9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2094" y="908720"/>
                        <a:ext cx="7824173" cy="55289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8790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107504" y="260649"/>
            <a:ext cx="7772400" cy="331453"/>
          </a:xfrm>
        </p:spPr>
        <p:txBody>
          <a:bodyPr>
            <a:normAutofit fontScale="92500" lnSpcReduction="20000"/>
          </a:bodyPr>
          <a:lstStyle/>
          <a:p>
            <a:pPr marL="0" indent="3175" algn="l">
              <a:buNone/>
            </a:pPr>
            <a:endParaRPr lang="fr-BE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endParaRPr lang="fr-BE" dirty="0">
              <a:solidFill>
                <a:schemeClr val="tx2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39" y="624490"/>
            <a:ext cx="3252770" cy="43370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39" y="4536048"/>
            <a:ext cx="2927509" cy="21956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" y="1412776"/>
            <a:ext cx="5628118" cy="4221088"/>
          </a:xfrm>
          <a:prstGeom prst="rect">
            <a:avLst/>
          </a:prstGeom>
        </p:spPr>
      </p:pic>
      <p:sp>
        <p:nvSpPr>
          <p:cNvPr id="10" name="Espace réservé du texte 2"/>
          <p:cNvSpPr txBox="1">
            <a:spLocks/>
          </p:cNvSpPr>
          <p:nvPr/>
        </p:nvSpPr>
        <p:spPr>
          <a:xfrm>
            <a:off x="251520" y="260648"/>
            <a:ext cx="5040560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rgbClr val="1F497D"/>
                </a:solidFill>
              </a:rPr>
              <a:t>2. Structures provisoires de montage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9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5475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27584" y="260648"/>
            <a:ext cx="7992888" cy="504056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1F497D"/>
                </a:solidFill>
              </a:rPr>
              <a:t>3. Moignon (liaison avec la rampe rectiligne en béton)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7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5" y="1700808"/>
            <a:ext cx="8954680" cy="323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52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27584" y="260648"/>
            <a:ext cx="7992888" cy="504056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1F497D"/>
                </a:solidFill>
              </a:rPr>
              <a:t>3. Moignon (liaison avec la rampe rectiligne en béton)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086" y="2060848"/>
            <a:ext cx="6048672" cy="45365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4320480" cy="576064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56831" y="874457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Le moignon est la première partie du caisson principal encastré dans la rampe rectiligne en béton.</a:t>
            </a:r>
            <a:endParaRPr lang="fr-BE" dirty="0"/>
          </a:p>
        </p:txBody>
      </p:sp>
      <p:pic>
        <p:nvPicPr>
          <p:cNvPr id="7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038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27583" y="332656"/>
            <a:ext cx="8174285" cy="432048"/>
          </a:xfrm>
        </p:spPr>
        <p:txBody>
          <a:bodyPr>
            <a:normAutofit fontScale="25000" lnSpcReduction="20000"/>
          </a:bodyPr>
          <a:lstStyle/>
          <a:p>
            <a:endParaRPr lang="fr-FR" sz="3000" dirty="0">
              <a:solidFill>
                <a:srgbClr val="1F497D"/>
              </a:solidFill>
            </a:endParaRPr>
          </a:p>
          <a:p>
            <a:r>
              <a:rPr lang="fr-FR" sz="9600" dirty="0">
                <a:solidFill>
                  <a:srgbClr val="1F497D"/>
                </a:solidFill>
              </a:rPr>
              <a:t>4. Caisson principal avec pièces de connexion aux haubans</a:t>
            </a:r>
            <a:endParaRPr lang="fr-BE" sz="9600" dirty="0">
              <a:solidFill>
                <a:srgbClr val="1F497D"/>
              </a:solidFill>
            </a:endParaRPr>
          </a:p>
        </p:txBody>
      </p:sp>
      <p:pic>
        <p:nvPicPr>
          <p:cNvPr id="8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5005"/>
            <a:ext cx="9144000" cy="430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53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01466"/>
            <a:ext cx="5184576" cy="38884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046" y="963752"/>
            <a:ext cx="4545822" cy="340936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27583" y="332656"/>
            <a:ext cx="8174285" cy="432048"/>
          </a:xfrm>
        </p:spPr>
        <p:txBody>
          <a:bodyPr>
            <a:normAutofit fontScale="25000" lnSpcReduction="20000"/>
          </a:bodyPr>
          <a:lstStyle/>
          <a:p>
            <a:endParaRPr lang="fr-FR" sz="3000" dirty="0">
              <a:solidFill>
                <a:srgbClr val="1F497D"/>
              </a:solidFill>
            </a:endParaRPr>
          </a:p>
          <a:p>
            <a:r>
              <a:rPr lang="fr-FR" sz="9600" dirty="0">
                <a:solidFill>
                  <a:srgbClr val="1F497D"/>
                </a:solidFill>
              </a:rPr>
              <a:t>4. Caisson principal avec pièces de connexion aux haubans</a:t>
            </a:r>
            <a:endParaRPr lang="fr-BE" sz="9600" dirty="0">
              <a:solidFill>
                <a:srgbClr val="1F497D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36" y="3429000"/>
            <a:ext cx="4320480" cy="324036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81793" y="963752"/>
            <a:ext cx="32701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Le caisson principal : fabriqué et posé en 4 parties puis soudé en position.</a:t>
            </a:r>
          </a:p>
          <a:p>
            <a:pPr marL="285750" indent="-285750">
              <a:buFontTx/>
              <a:buChar char="-"/>
            </a:pPr>
            <a:r>
              <a:rPr lang="fr-FR" dirty="0"/>
              <a:t>3 éléments sur 4 sont pourvus de pièces de connexion aux haubans.</a:t>
            </a:r>
          </a:p>
          <a:p>
            <a:pPr marL="285750" indent="-285750">
              <a:buFontTx/>
              <a:buChar char="-"/>
            </a:pPr>
            <a:endParaRPr lang="fr-BE" dirty="0"/>
          </a:p>
        </p:txBody>
      </p:sp>
      <p:pic>
        <p:nvPicPr>
          <p:cNvPr id="8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0409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5733254"/>
            <a:ext cx="3633663" cy="360041"/>
          </a:xfrm>
        </p:spPr>
        <p:txBody>
          <a:bodyPr>
            <a:normAutofit fontScale="90000"/>
          </a:bodyPr>
          <a:lstStyle/>
          <a:p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28347"/>
            <a:ext cx="3203751" cy="24028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4" y="3501008"/>
            <a:ext cx="4157430" cy="31180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45" y="3501008"/>
            <a:ext cx="4166321" cy="31247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4" y="920535"/>
            <a:ext cx="3224584" cy="24184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08" y="940872"/>
            <a:ext cx="3203274" cy="2402456"/>
          </a:xfrm>
          <a:prstGeom prst="rect">
            <a:avLst/>
          </a:prstGeom>
        </p:spPr>
      </p:pic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827583" y="260648"/>
            <a:ext cx="8174285" cy="432048"/>
          </a:xfrm>
        </p:spPr>
        <p:txBody>
          <a:bodyPr>
            <a:normAutofit fontScale="25000" lnSpcReduction="20000"/>
          </a:bodyPr>
          <a:lstStyle/>
          <a:p>
            <a:endParaRPr lang="fr-FR" sz="3000" dirty="0">
              <a:solidFill>
                <a:srgbClr val="1F497D"/>
              </a:solidFill>
            </a:endParaRPr>
          </a:p>
          <a:p>
            <a:r>
              <a:rPr lang="fr-FR" sz="9600" dirty="0">
                <a:solidFill>
                  <a:srgbClr val="1F497D"/>
                </a:solidFill>
              </a:rPr>
              <a:t>4. Caisson principal avec pièces de connexion aux haubans</a:t>
            </a:r>
            <a:endParaRPr lang="fr-BE" sz="9600" dirty="0">
              <a:solidFill>
                <a:srgbClr val="1F497D"/>
              </a:solidFill>
            </a:endParaRPr>
          </a:p>
        </p:txBody>
      </p:sp>
      <p:pic>
        <p:nvPicPr>
          <p:cNvPr id="10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9768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5733254"/>
            <a:ext cx="3633663" cy="360041"/>
          </a:xfrm>
        </p:spPr>
        <p:txBody>
          <a:bodyPr>
            <a:normAutofit fontScale="90000"/>
          </a:bodyPr>
          <a:lstStyle/>
          <a:p>
            <a:endParaRPr lang="fr-BE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5" y="3356992"/>
            <a:ext cx="4512503" cy="338437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98592"/>
            <a:ext cx="4392488" cy="32943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998592"/>
            <a:ext cx="4392488" cy="3294366"/>
          </a:xfrm>
          <a:prstGeom prst="rect">
            <a:avLst/>
          </a:prstGeom>
        </p:spPr>
      </p:pic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827583" y="260648"/>
            <a:ext cx="8174285" cy="432048"/>
          </a:xfrm>
        </p:spPr>
        <p:txBody>
          <a:bodyPr>
            <a:normAutofit fontScale="25000" lnSpcReduction="20000"/>
          </a:bodyPr>
          <a:lstStyle/>
          <a:p>
            <a:endParaRPr lang="fr-FR" sz="3000" dirty="0">
              <a:solidFill>
                <a:srgbClr val="1F497D"/>
              </a:solidFill>
            </a:endParaRPr>
          </a:p>
          <a:p>
            <a:r>
              <a:rPr lang="fr-FR" sz="9600" dirty="0">
                <a:solidFill>
                  <a:srgbClr val="1F497D"/>
                </a:solidFill>
              </a:rPr>
              <a:t>4. Caisson principal avec pièces de connexion aux haubans</a:t>
            </a:r>
            <a:endParaRPr lang="fr-BE" sz="9600" dirty="0">
              <a:solidFill>
                <a:srgbClr val="1F497D"/>
              </a:solidFill>
            </a:endParaRPr>
          </a:p>
        </p:txBody>
      </p:sp>
      <p:pic>
        <p:nvPicPr>
          <p:cNvPr id="8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2801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27584" y="116633"/>
            <a:ext cx="7704856" cy="576064"/>
          </a:xfrm>
        </p:spPr>
        <p:txBody>
          <a:bodyPr>
            <a:noAutofit/>
          </a:bodyPr>
          <a:lstStyle/>
          <a:p>
            <a:endParaRPr lang="fr-FR" sz="2400" dirty="0">
              <a:solidFill>
                <a:srgbClr val="1F497D"/>
              </a:solidFill>
            </a:endParaRPr>
          </a:p>
          <a:p>
            <a:r>
              <a:rPr lang="fr-FR" sz="2400" dirty="0">
                <a:solidFill>
                  <a:srgbClr val="1F497D"/>
                </a:solidFill>
              </a:rPr>
              <a:t>5. Entretoises, poutres de rive et culée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7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2809"/>
            <a:ext cx="9144000" cy="411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17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971600" y="3212976"/>
            <a:ext cx="6480720" cy="1500187"/>
          </a:xfrm>
        </p:spPr>
        <p:txBody>
          <a:bodyPr>
            <a:normAutofit/>
          </a:bodyPr>
          <a:lstStyle/>
          <a:p>
            <a:pPr marL="0" indent="3175" algn="l">
              <a:buNone/>
            </a:pPr>
            <a:endParaRPr lang="fr-BE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endParaRPr lang="fr-BE" dirty="0">
              <a:solidFill>
                <a:schemeClr val="tx2"/>
              </a:solidFill>
            </a:endParaRPr>
          </a:p>
        </p:txBody>
      </p:sp>
      <p:pic>
        <p:nvPicPr>
          <p:cNvPr id="22529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42665" y="260648"/>
            <a:ext cx="1032148" cy="298995"/>
          </a:xfrm>
          <a:prstGeom prst="rect">
            <a:avLst/>
          </a:prstGeom>
          <a:noFill/>
        </p:spPr>
      </p:pic>
      <p:sp>
        <p:nvSpPr>
          <p:cNvPr id="3" name="Rectangle 43"/>
          <p:cNvSpPr>
            <a:spLocks noChangeArrowheads="1"/>
          </p:cNvSpPr>
          <p:nvPr/>
        </p:nvSpPr>
        <p:spPr bwMode="auto">
          <a:xfrm>
            <a:off x="755576" y="394867"/>
            <a:ext cx="7455487" cy="610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BE" altLang="fr-FR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fr-BE" altLang="fr-FR" sz="2800" b="1" i="0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fr-BE" altLang="fr-FR" sz="2800" b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Intervenants :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BE" altLang="fr-FR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Maîtres d’Ouvrage :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BE" altLang="fr-FR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SNCB Direction Stations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BE" altLang="fr-FR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SPW Direction Générale Opérationnelle « Routes et Bâtiments »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BE" altLang="fr-FR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         DGO1 – Direction des Routes de Namur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BE" altLang="fr-FR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Société Régionale Wallonne du Transport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BE" altLang="fr-FR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Ville de Namur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fr-BE" altLang="fr-FR" sz="1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BE" altLang="fr-FR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Pouvoir adjudicateur : SNCB Stations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fr-BE" altLang="fr-FR" sz="1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BE" altLang="fr-FR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Maître d’Œuvre chargé de la conception et du contrôle de l’exécution :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BE" altLang="fr-FR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EUROGARE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fr-FR" altLang="fr-FR" sz="1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Délégué du Maître d’Ouvrage : SEMACO</a:t>
            </a:r>
            <a:endParaRPr lang="fr-BE" altLang="fr-FR" sz="1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fr-BE" altLang="fr-FR" sz="1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BE" altLang="fr-FR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Bureau d’Etudes – auteur de projet : NEY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fr-BE" altLang="fr-FR" sz="1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BE" altLang="fr-FR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Bureau de Contrôle : SECO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fr-BE" altLang="fr-FR" sz="1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BE" altLang="fr-FR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Entreprise Générale : SM FRANKI - DUCHENE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BE" altLang="fr-FR" sz="1600" b="1" i="1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BE" altLang="fr-FR" sz="16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BE" altLang="fr-FR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Constructeur métallique du pont : TECHNO METAL INDUSTRIE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600" b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Bureau d’Etudes de Techno Métal Industrie</a:t>
            </a:r>
            <a:r>
              <a:rPr kumimoji="0" lang="fr-FR" altLang="fr-FR" sz="1600" b="1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SC&amp;D</a:t>
            </a:r>
            <a:endParaRPr kumimoji="0" lang="fr-BE" altLang="fr-FR" sz="2000" b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05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954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27584" y="116633"/>
            <a:ext cx="7704856" cy="576064"/>
          </a:xfrm>
        </p:spPr>
        <p:txBody>
          <a:bodyPr>
            <a:noAutofit/>
          </a:bodyPr>
          <a:lstStyle/>
          <a:p>
            <a:endParaRPr lang="fr-FR" sz="2400" dirty="0">
              <a:solidFill>
                <a:srgbClr val="1F497D"/>
              </a:solidFill>
            </a:endParaRPr>
          </a:p>
          <a:p>
            <a:r>
              <a:rPr lang="fr-FR" sz="2400" dirty="0">
                <a:solidFill>
                  <a:srgbClr val="1F497D"/>
                </a:solidFill>
              </a:rPr>
              <a:t>5. Entretoises, poutres de rive et culée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7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809"/>
            <a:ext cx="9144000" cy="436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52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27584" y="116633"/>
            <a:ext cx="7704856" cy="576064"/>
          </a:xfrm>
        </p:spPr>
        <p:txBody>
          <a:bodyPr>
            <a:noAutofit/>
          </a:bodyPr>
          <a:lstStyle/>
          <a:p>
            <a:endParaRPr lang="fr-FR" sz="2400" dirty="0">
              <a:solidFill>
                <a:srgbClr val="1F497D"/>
              </a:solidFill>
            </a:endParaRPr>
          </a:p>
          <a:p>
            <a:r>
              <a:rPr lang="fr-FR" sz="2400" dirty="0">
                <a:solidFill>
                  <a:srgbClr val="1F497D"/>
                </a:solidFill>
              </a:rPr>
              <a:t>5. Entretoises, poutres de rive et culée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3"/>
            <a:ext cx="4059620" cy="304471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67545" y="90872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- Le tablier du pont est formé par un caisson principal désaxé ainsi que des entretoises en porte-à faux reliées entre elles par une poutre de rive.</a:t>
            </a:r>
            <a:endParaRPr lang="fr-BE" dirty="0"/>
          </a:p>
        </p:txBody>
      </p:sp>
      <p:pic>
        <p:nvPicPr>
          <p:cNvPr id="7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60" y="2204864"/>
            <a:ext cx="4059619" cy="30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32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5426"/>
            <a:ext cx="9144000" cy="4247147"/>
          </a:xfrm>
          <a:prstGeom prst="rect">
            <a:avLst/>
          </a:prstGeom>
        </p:spPr>
      </p:pic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827584" y="116633"/>
            <a:ext cx="7704856" cy="576064"/>
          </a:xfrm>
        </p:spPr>
        <p:txBody>
          <a:bodyPr>
            <a:noAutofit/>
          </a:bodyPr>
          <a:lstStyle/>
          <a:p>
            <a:endParaRPr lang="fr-FR" sz="2400" dirty="0">
              <a:solidFill>
                <a:srgbClr val="1F497D"/>
              </a:solidFill>
            </a:endParaRPr>
          </a:p>
          <a:p>
            <a:r>
              <a:rPr lang="fr-FR" sz="2400" dirty="0">
                <a:solidFill>
                  <a:srgbClr val="1F497D"/>
                </a:solidFill>
              </a:rPr>
              <a:t>5. Entretoises, poutres de rive et culée</a:t>
            </a:r>
            <a:endParaRPr lang="fr-BE" sz="24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00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27584" y="116633"/>
            <a:ext cx="7704856" cy="576064"/>
          </a:xfrm>
        </p:spPr>
        <p:txBody>
          <a:bodyPr>
            <a:noAutofit/>
          </a:bodyPr>
          <a:lstStyle/>
          <a:p>
            <a:endParaRPr lang="fr-FR" sz="2400" dirty="0">
              <a:solidFill>
                <a:srgbClr val="1F497D"/>
              </a:solidFill>
            </a:endParaRPr>
          </a:p>
          <a:p>
            <a:r>
              <a:rPr lang="fr-FR" sz="2400" dirty="0">
                <a:solidFill>
                  <a:srgbClr val="1F497D"/>
                </a:solidFill>
              </a:rPr>
              <a:t>5. Entretoises, poutres de rive et culée</a:t>
            </a:r>
            <a:endParaRPr lang="fr-BE" sz="2400" dirty="0">
              <a:solidFill>
                <a:srgbClr val="1F497D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7545" y="90872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L’autre extrémité du  pont est posée sur la culée située sur le bâtiment de la gare et permet de reprendre les mouvements de rotations et de dilatation de l’ouvrage à l’aide de 2 appuis dont l’un renversé. Ces appuis ont été sollicités lors du démontage des structures provisoires supportant les entretoises.</a:t>
            </a:r>
            <a:endParaRPr lang="fr-BE" dirty="0"/>
          </a:p>
        </p:txBody>
      </p:sp>
      <p:pic>
        <p:nvPicPr>
          <p:cNvPr id="7" name="Imag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66" y="2309108"/>
            <a:ext cx="5472608" cy="186013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61048"/>
            <a:ext cx="3635896" cy="2726922"/>
          </a:xfrm>
          <a:prstGeom prst="rect">
            <a:avLst/>
          </a:prstGeom>
        </p:spPr>
      </p:pic>
      <p:pic>
        <p:nvPicPr>
          <p:cNvPr id="9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5604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7544" y="116633"/>
            <a:ext cx="2952328" cy="504056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1F497D"/>
                </a:solidFill>
              </a:rPr>
              <a:t>6. Mât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8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3307"/>
            <a:ext cx="9144000" cy="409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31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7544" y="116633"/>
            <a:ext cx="2952328" cy="504056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1F497D"/>
                </a:solidFill>
              </a:rPr>
              <a:t>6. Mât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1960" y="2423205"/>
            <a:ext cx="4410383" cy="33077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9" y="2098017"/>
            <a:ext cx="6326285" cy="472549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67544" y="620689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Bien que doté d’une allure esthétique très fine, le mât est pourtant composé de tôles en acier S460 avec des épaisseurs pouvant aller jusqu’à 120 </a:t>
            </a:r>
            <a:r>
              <a:rPr lang="fr-FR" dirty="0" err="1"/>
              <a:t>mm.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Ce mât n’est pas ancré dans le béton mais bien déposé sur un socle, formant rotule, permettant au mât de bouger au gré des mouvements du pont liés aux passages routiers.</a:t>
            </a:r>
            <a:endParaRPr lang="fr-BE" dirty="0"/>
          </a:p>
        </p:txBody>
      </p:sp>
      <p:pic>
        <p:nvPicPr>
          <p:cNvPr id="8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6399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6060" y="1562989"/>
            <a:ext cx="5234137" cy="3925604"/>
          </a:xfrm>
          <a:prstGeom prst="rect">
            <a:avLst/>
          </a:prstGeom>
        </p:spPr>
      </p:pic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755576" y="0"/>
            <a:ext cx="1088931" cy="576063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1F497D"/>
                </a:solidFill>
              </a:rPr>
              <a:t>6. Mât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0" y="2204864"/>
            <a:ext cx="4960214" cy="432048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23528" y="620688"/>
            <a:ext cx="4822353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Pose et réglage pour scellement du pied du mât.</a:t>
            </a:r>
          </a:p>
          <a:p>
            <a:pPr marL="285750" indent="-285750">
              <a:buFontTx/>
              <a:buChar char="-"/>
            </a:pPr>
            <a:r>
              <a:rPr lang="fr-FR" dirty="0"/>
              <a:t>L’orientation de ce socle, avec tête bombée, a du être garantie au dixième de millimètre afin d’assurer un contact suffisant dans toutes les positions du mât.</a:t>
            </a:r>
            <a:endParaRPr lang="fr-BE" dirty="0"/>
          </a:p>
        </p:txBody>
      </p:sp>
      <p:sp>
        <p:nvSpPr>
          <p:cNvPr id="11" name="Rectangle 10"/>
          <p:cNvSpPr/>
          <p:nvPr/>
        </p:nvSpPr>
        <p:spPr>
          <a:xfrm>
            <a:off x="4444401" y="3244334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-</a:t>
            </a:r>
            <a:endParaRPr lang="fr-BE" dirty="0"/>
          </a:p>
        </p:txBody>
      </p:sp>
      <p:pic>
        <p:nvPicPr>
          <p:cNvPr id="7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5043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402760"/>
            <a:ext cx="8796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fr-BE" sz="2000" dirty="0"/>
              <a:t>Transport du mât pendant la nuit et stockage de celui-ci sur la zone de déchargement.</a:t>
            </a:r>
            <a:r>
              <a:rPr lang="fr-BE" sz="2000" dirty="0">
                <a:sym typeface="Wingdings" panose="05000000000000000000" pitchFamily="2" charset="2"/>
              </a:rPr>
              <a:t> </a:t>
            </a:r>
            <a:endParaRPr lang="fr-BE" sz="2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937"/>
            <a:ext cx="9144000" cy="13548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780" y="3000096"/>
            <a:ext cx="7011813" cy="3000655"/>
          </a:xfrm>
          <a:prstGeom prst="rect">
            <a:avLst/>
          </a:prstGeom>
        </p:spPr>
      </p:pic>
      <p:sp>
        <p:nvSpPr>
          <p:cNvPr id="5" name="Espace réservé du texte 2"/>
          <p:cNvSpPr txBox="1">
            <a:spLocks/>
          </p:cNvSpPr>
          <p:nvPr/>
        </p:nvSpPr>
        <p:spPr>
          <a:xfrm>
            <a:off x="755576" y="0"/>
            <a:ext cx="1088931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6. Mât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6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6164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4245" y="1295763"/>
            <a:ext cx="4248473" cy="31863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2708618" cy="361149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7971" y="3220833"/>
            <a:ext cx="3657030" cy="2742773"/>
          </a:xfrm>
          <a:prstGeom prst="rect">
            <a:avLst/>
          </a:prstGeom>
        </p:spPr>
      </p:pic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827584" y="116632"/>
            <a:ext cx="2592288" cy="576063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1F497D"/>
                </a:solidFill>
              </a:rPr>
              <a:t>6. Mât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11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4995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367081"/>
            <a:ext cx="6059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1513" lvl="1" indent="-214313">
              <a:buFontTx/>
              <a:buChar char="-"/>
            </a:pPr>
            <a:r>
              <a:rPr lang="fr-BE" sz="2000" dirty="0"/>
              <a:t>Manutention et pose du pylône en duo-lift.</a:t>
            </a:r>
          </a:p>
          <a:p>
            <a:endParaRPr lang="fr-BE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25" y="943144"/>
            <a:ext cx="2589363" cy="4579086"/>
          </a:xfrm>
          <a:prstGeom prst="rect">
            <a:avLst/>
          </a:prstGeom>
        </p:spPr>
      </p:pic>
      <p:sp>
        <p:nvSpPr>
          <p:cNvPr id="5" name="Espace réservé du texte 2"/>
          <p:cNvSpPr txBox="1">
            <a:spLocks/>
          </p:cNvSpPr>
          <p:nvPr/>
        </p:nvSpPr>
        <p:spPr>
          <a:xfrm>
            <a:off x="755576" y="0"/>
            <a:ext cx="1088931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6. Mât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6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1873" y="1602307"/>
            <a:ext cx="508856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84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96336" y="256291"/>
            <a:ext cx="1032148" cy="298995"/>
          </a:xfrm>
          <a:prstGeom prst="rect">
            <a:avLst/>
          </a:prstGeom>
          <a:noFill/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11560" y="773488"/>
            <a:ext cx="816094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BE" altLang="fr-FR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Objet du marché :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1600" b="1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16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L’accès à la gare autobus depuis la place Léopold est constitué d’une rampe rectiligne sur structure en béton d’environ 250 m prolongée par un ouvrage d’art courbe (</a:t>
            </a:r>
            <a:r>
              <a:rPr lang="fr-BE" altLang="fr-FR" sz="1600" b="1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clothoïde</a:t>
            </a:r>
            <a:r>
              <a:rPr lang="fr-BE" altLang="fr-FR" sz="16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hélicoïdale) de type pont haubané d’environ 80 m de portée donnant accès à la gare autobus.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1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3695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7505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8" name="Imag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8185520" cy="396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3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690" y="1695109"/>
            <a:ext cx="3925556" cy="294416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51521" y="588892"/>
            <a:ext cx="6105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1513" lvl="1" indent="-214313">
              <a:buFontTx/>
              <a:buChar char="-"/>
            </a:pPr>
            <a:r>
              <a:rPr lang="fr-BE" sz="2000" dirty="0"/>
              <a:t>Réglage et blocage en rotation du mât.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247" y="1624867"/>
            <a:ext cx="4325608" cy="3699533"/>
          </a:xfrm>
          <a:prstGeom prst="rect">
            <a:avLst/>
          </a:prstGeom>
        </p:spPr>
      </p:pic>
      <p:sp>
        <p:nvSpPr>
          <p:cNvPr id="3" name="Flèche courbée vers le haut 2"/>
          <p:cNvSpPr/>
          <p:nvPr/>
        </p:nvSpPr>
        <p:spPr>
          <a:xfrm rot="15001358">
            <a:off x="5659621" y="2703251"/>
            <a:ext cx="959483" cy="37664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>
              <a:solidFill>
                <a:schemeClr val="tx1"/>
              </a:solidFill>
            </a:endParaRPr>
          </a:p>
        </p:txBody>
      </p:sp>
      <p:sp>
        <p:nvSpPr>
          <p:cNvPr id="7" name="Flèche courbée vers la gauche 6"/>
          <p:cNvSpPr/>
          <p:nvPr/>
        </p:nvSpPr>
        <p:spPr>
          <a:xfrm rot="7858974">
            <a:off x="4801285" y="2963417"/>
            <a:ext cx="509194" cy="102243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01" y="4025844"/>
            <a:ext cx="3243897" cy="2262647"/>
          </a:xfrm>
          <a:prstGeom prst="rect">
            <a:avLst/>
          </a:prstGeom>
        </p:spPr>
      </p:pic>
      <p:sp>
        <p:nvSpPr>
          <p:cNvPr id="9" name="Double flèche horizontale 8"/>
          <p:cNvSpPr/>
          <p:nvPr/>
        </p:nvSpPr>
        <p:spPr>
          <a:xfrm>
            <a:off x="1546683" y="6288240"/>
            <a:ext cx="957532" cy="26720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10" name="Espace réservé du texte 2"/>
          <p:cNvSpPr txBox="1">
            <a:spLocks/>
          </p:cNvSpPr>
          <p:nvPr/>
        </p:nvSpPr>
        <p:spPr>
          <a:xfrm>
            <a:off x="755576" y="0"/>
            <a:ext cx="1088931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6. Mât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12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2796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100" y="2008877"/>
            <a:ext cx="2760215" cy="309919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-108520" y="433923"/>
            <a:ext cx="7992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fr-BE" sz="2000" dirty="0"/>
              <a:t>- Mise en place du </a:t>
            </a:r>
            <a:r>
              <a:rPr lang="fr-BE" sz="2000" dirty="0" err="1"/>
              <a:t>buton</a:t>
            </a:r>
            <a:r>
              <a:rPr lang="fr-BE" sz="2000" dirty="0"/>
              <a:t> provisoire.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40" y="1519799"/>
            <a:ext cx="1688621" cy="42496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26125">
            <a:off x="802397" y="2457519"/>
            <a:ext cx="84369" cy="3176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7" name="Flèche droite 6"/>
          <p:cNvSpPr/>
          <p:nvPr/>
        </p:nvSpPr>
        <p:spPr>
          <a:xfrm rot="1493420">
            <a:off x="621373" y="4008049"/>
            <a:ext cx="446417" cy="516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8" name="Ellipse 7"/>
          <p:cNvSpPr/>
          <p:nvPr/>
        </p:nvSpPr>
        <p:spPr>
          <a:xfrm>
            <a:off x="3144329" y="4512693"/>
            <a:ext cx="439947" cy="355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9" name="Ellipse 8"/>
          <p:cNvSpPr/>
          <p:nvPr/>
        </p:nvSpPr>
        <p:spPr>
          <a:xfrm>
            <a:off x="4077619" y="4594499"/>
            <a:ext cx="284672" cy="27403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3060220" y="4690613"/>
            <a:ext cx="304082" cy="6372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2519992" y="5386118"/>
            <a:ext cx="779612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350" dirty="0"/>
              <a:t>Manitou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3938497" y="4690613"/>
            <a:ext cx="221592" cy="6735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398268" y="5422343"/>
            <a:ext cx="1064284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350" dirty="0"/>
              <a:t>Nacelle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304" y="1512805"/>
            <a:ext cx="2891871" cy="224267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870" y="3691304"/>
            <a:ext cx="2635323" cy="207819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146157" y="3644647"/>
            <a:ext cx="868101" cy="1045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17" name="Espace réservé du texte 2"/>
          <p:cNvSpPr txBox="1">
            <a:spLocks/>
          </p:cNvSpPr>
          <p:nvPr/>
        </p:nvSpPr>
        <p:spPr>
          <a:xfrm>
            <a:off x="755576" y="0"/>
            <a:ext cx="1088931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6. Mât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20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9978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7573" y="4272204"/>
            <a:ext cx="2823889" cy="21179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901" y="2092219"/>
            <a:ext cx="1749462" cy="131209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7742" y="1938963"/>
            <a:ext cx="5064750" cy="379856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3942" y="1808523"/>
            <a:ext cx="3881614" cy="2911210"/>
          </a:xfrm>
          <a:prstGeom prst="rect">
            <a:avLst/>
          </a:prstGeom>
        </p:spPr>
      </p:pic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827584" y="116632"/>
            <a:ext cx="2592288" cy="576063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1F497D"/>
                </a:solidFill>
              </a:rPr>
              <a:t>6. Mât</a:t>
            </a:r>
            <a:endParaRPr lang="fr-BE" sz="2400" dirty="0">
              <a:solidFill>
                <a:srgbClr val="1F497D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2853" y="646691"/>
            <a:ext cx="8501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Stabilisation du mât à l’aide de deux câbles provisoires ainsi que d’un </a:t>
            </a:r>
            <a:r>
              <a:rPr lang="fr-FR" dirty="0" err="1"/>
              <a:t>buton</a:t>
            </a:r>
            <a:r>
              <a:rPr lang="fr-FR" dirty="0"/>
              <a:t> de support provisoire.</a:t>
            </a:r>
          </a:p>
          <a:p>
            <a:endParaRPr lang="fr-BE" dirty="0"/>
          </a:p>
        </p:txBody>
      </p:sp>
      <p:pic>
        <p:nvPicPr>
          <p:cNvPr id="8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4210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26125">
            <a:off x="802397" y="2457519"/>
            <a:ext cx="84369" cy="3176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12" name="Espace réservé du texte 2"/>
          <p:cNvSpPr txBox="1">
            <a:spLocks/>
          </p:cNvSpPr>
          <p:nvPr/>
        </p:nvSpPr>
        <p:spPr>
          <a:xfrm>
            <a:off x="755576" y="0"/>
            <a:ext cx="1088931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6. Mât</a:t>
            </a:r>
            <a:endParaRPr lang="fr-BE" sz="2400" dirty="0">
              <a:solidFill>
                <a:srgbClr val="1F497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519410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fr-BE" dirty="0"/>
              <a:t>Mise en place des haubans provisoires TSR10 et TSP10 préalablement accrochés au mât dans les systèmes de mise en tension.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7846" y="1552784"/>
            <a:ext cx="4536504" cy="340237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91509"/>
            <a:ext cx="4937892" cy="3703419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843303" y="5684606"/>
            <a:ext cx="8300697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fr-BE" sz="2000" dirty="0"/>
              <a:t>Mise en tension des haubans provisoires TSR10 (50kN) et TSP10 (42kN).</a:t>
            </a:r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endParaRPr lang="fr-BE" sz="1350" dirty="0"/>
          </a:p>
        </p:txBody>
      </p:sp>
      <p:pic>
        <p:nvPicPr>
          <p:cNvPr id="8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9678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31768" y="476672"/>
            <a:ext cx="7788161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fr-BE" sz="2000" dirty="0"/>
              <a:t>Blocage en traction du </a:t>
            </a:r>
            <a:r>
              <a:rPr lang="fr-BE" sz="2000" dirty="0" err="1"/>
              <a:t>buton</a:t>
            </a:r>
            <a:r>
              <a:rPr lang="fr-BE" sz="2000" dirty="0"/>
              <a:t> provisoire le 07/04</a:t>
            </a:r>
          </a:p>
          <a:p>
            <a:endParaRPr lang="fr-BE" sz="1350" dirty="0"/>
          </a:p>
        </p:txBody>
      </p:sp>
      <p:sp>
        <p:nvSpPr>
          <p:cNvPr id="5" name="Rectangle 4"/>
          <p:cNvSpPr/>
          <p:nvPr/>
        </p:nvSpPr>
        <p:spPr>
          <a:xfrm rot="226125">
            <a:off x="802397" y="2457519"/>
            <a:ext cx="84369" cy="3176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44" y="1906593"/>
            <a:ext cx="3760058" cy="3667997"/>
          </a:xfrm>
          <a:prstGeom prst="rect">
            <a:avLst/>
          </a:prstGeom>
        </p:spPr>
      </p:pic>
      <p:sp>
        <p:nvSpPr>
          <p:cNvPr id="6" name="Espace réservé du texte 2"/>
          <p:cNvSpPr txBox="1">
            <a:spLocks/>
          </p:cNvSpPr>
          <p:nvPr/>
        </p:nvSpPr>
        <p:spPr>
          <a:xfrm>
            <a:off x="755576" y="0"/>
            <a:ext cx="1088931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6. Mât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520" y="1804038"/>
            <a:ext cx="5511936" cy="4133952"/>
          </a:xfrm>
          <a:prstGeom prst="rect">
            <a:avLst/>
          </a:prstGeom>
        </p:spPr>
      </p:pic>
      <p:pic>
        <p:nvPicPr>
          <p:cNvPr id="7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1545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576062"/>
            <a:ext cx="838842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fr-BE" sz="2000" dirty="0"/>
              <a:t>Délestage de la grue dès position approximative et état d’équilibre atteint.</a:t>
            </a:r>
          </a:p>
          <a:p>
            <a:endParaRPr lang="fr-BE" sz="2000" dirty="0"/>
          </a:p>
          <a:p>
            <a:pPr marL="214313" indent="-214313">
              <a:buFontTx/>
              <a:buChar char="-"/>
            </a:pPr>
            <a:r>
              <a:rPr lang="fr-BE" sz="2000" dirty="0"/>
              <a:t>Vérification géométrique.</a:t>
            </a:r>
          </a:p>
          <a:p>
            <a:endParaRPr lang="fr-BE" sz="2000" dirty="0"/>
          </a:p>
          <a:p>
            <a:pPr marL="214313" indent="-214313">
              <a:buFontTx/>
              <a:buChar char="-"/>
            </a:pPr>
            <a:endParaRPr lang="fr-BE" sz="2000" dirty="0"/>
          </a:p>
          <a:p>
            <a:pPr marL="214313" indent="-214313">
              <a:buFontTx/>
              <a:buChar char="-"/>
            </a:pPr>
            <a:endParaRPr lang="fr-BE" sz="1500" dirty="0"/>
          </a:p>
          <a:p>
            <a:pPr marL="214313" indent="-214313">
              <a:buFontTx/>
              <a:buChar char="-"/>
            </a:pPr>
            <a:endParaRPr lang="fr-BE" sz="1500" dirty="0"/>
          </a:p>
          <a:p>
            <a:pPr marL="214313" indent="-214313">
              <a:buFontTx/>
              <a:buChar char="-"/>
            </a:pPr>
            <a:endParaRPr lang="fr-BE" sz="1500" dirty="0"/>
          </a:p>
          <a:p>
            <a:pPr marL="214313" indent="-214313">
              <a:buFontTx/>
              <a:buChar char="-"/>
            </a:pPr>
            <a:endParaRPr lang="fr-BE" sz="1500" dirty="0"/>
          </a:p>
          <a:p>
            <a:pPr marL="214313" indent="-214313">
              <a:buFontTx/>
              <a:buChar char="-"/>
            </a:pPr>
            <a:endParaRPr lang="fr-BE" sz="1500" dirty="0"/>
          </a:p>
          <a:p>
            <a:pPr marL="214313" indent="-214313">
              <a:buFontTx/>
              <a:buChar char="-"/>
            </a:pPr>
            <a:endParaRPr lang="fr-BE" sz="1500" dirty="0"/>
          </a:p>
          <a:p>
            <a:pPr marL="214313" indent="-214313">
              <a:buFontTx/>
              <a:buChar char="-"/>
            </a:pPr>
            <a:endParaRPr lang="fr-BE" sz="1500" dirty="0"/>
          </a:p>
          <a:p>
            <a:pPr marL="214313" indent="-214313">
              <a:buFontTx/>
              <a:buChar char="-"/>
            </a:pPr>
            <a:endParaRPr lang="fr-BE" sz="1500" dirty="0"/>
          </a:p>
          <a:p>
            <a:pPr marL="214313" indent="-214313">
              <a:buFontTx/>
              <a:buChar char="-"/>
            </a:pPr>
            <a:endParaRPr lang="fr-BE" sz="1500" dirty="0"/>
          </a:p>
          <a:p>
            <a:pPr marL="214313" indent="-214313">
              <a:buFontTx/>
              <a:buChar char="-"/>
            </a:pPr>
            <a:endParaRPr lang="fr-BE" sz="1500" dirty="0"/>
          </a:p>
          <a:p>
            <a:pPr marL="214313" indent="-214313">
              <a:buFontTx/>
              <a:buChar char="-"/>
            </a:pPr>
            <a:endParaRPr lang="fr-BE" sz="1500" dirty="0"/>
          </a:p>
          <a:p>
            <a:pPr marL="214313" indent="-214313">
              <a:buFontTx/>
              <a:buChar char="-"/>
            </a:pPr>
            <a:endParaRPr lang="fr-BE" sz="1500" dirty="0"/>
          </a:p>
          <a:p>
            <a:endParaRPr lang="fr-BE" sz="2000" dirty="0"/>
          </a:p>
          <a:p>
            <a:pPr marL="214313" indent="-214313">
              <a:buFontTx/>
              <a:buChar char="-"/>
            </a:pPr>
            <a:r>
              <a:rPr lang="fr-BE" sz="2000" dirty="0"/>
              <a:t>Adaptation géométrique (réglage avec TSR10 et TSP10 permettant d’atteindre une précision au millimètre).</a:t>
            </a:r>
          </a:p>
          <a:p>
            <a:pPr marL="214313" indent="-214313">
              <a:buFontTx/>
              <a:buChar char="-"/>
            </a:pPr>
            <a:endParaRPr lang="fr-BE" sz="2000" dirty="0"/>
          </a:p>
          <a:p>
            <a:pPr marL="214313" indent="-214313">
              <a:buFontTx/>
              <a:buChar char="-"/>
            </a:pPr>
            <a:r>
              <a:rPr lang="fr-BE" sz="2000" dirty="0"/>
              <a:t> Ce réglage a pu être contrôlé grâce à une mire monitorée située sur la tête du mât.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024844"/>
            <a:ext cx="5309432" cy="2654716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3420319" y="3600451"/>
            <a:ext cx="112853" cy="112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3420319" y="2220169"/>
            <a:ext cx="9099" cy="137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3516645" y="2220169"/>
            <a:ext cx="1891626" cy="139680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408271" y="1977795"/>
            <a:ext cx="183846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350" dirty="0"/>
              <a:t>Position de la station automatique pour la vérification géométrique</a:t>
            </a:r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>
          <a:xfrm>
            <a:off x="755576" y="0"/>
            <a:ext cx="1088931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6. Mât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11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0791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69627" y="420884"/>
            <a:ext cx="79348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fr-FR" sz="2000" dirty="0"/>
              <a:t>Décrochage de la grue.</a:t>
            </a:r>
          </a:p>
          <a:p>
            <a:pPr marL="214313" indent="-214313">
              <a:buFontTx/>
              <a:buChar char="-"/>
            </a:pPr>
            <a:endParaRPr lang="fr-BE" sz="2000" dirty="0"/>
          </a:p>
          <a:p>
            <a:pPr marL="214313" indent="-214313">
              <a:buFontTx/>
              <a:buChar char="-"/>
            </a:pPr>
            <a:r>
              <a:rPr lang="fr-BE" sz="2000" dirty="0"/>
              <a:t>Mise en place du câble HP Parking préalablement accroché au pylône dans le système de mise en tension.</a:t>
            </a:r>
          </a:p>
          <a:p>
            <a:pPr marL="214313" indent="-214313">
              <a:buFontTx/>
              <a:buChar char="-"/>
            </a:pPr>
            <a:endParaRPr lang="fr-BE" sz="2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231" y="1746321"/>
            <a:ext cx="1498164" cy="4711517"/>
          </a:xfrm>
          <a:prstGeom prst="rect">
            <a:avLst/>
          </a:prstGeom>
        </p:spPr>
      </p:pic>
      <p:sp>
        <p:nvSpPr>
          <p:cNvPr id="5" name="Flèche droite à entaille 4"/>
          <p:cNvSpPr/>
          <p:nvPr/>
        </p:nvSpPr>
        <p:spPr>
          <a:xfrm>
            <a:off x="355851" y="3830001"/>
            <a:ext cx="705210" cy="40112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551" y="1731747"/>
            <a:ext cx="1384404" cy="42772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78214" y="6009032"/>
            <a:ext cx="453425" cy="44880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1331639" y="3870390"/>
            <a:ext cx="2016226" cy="2006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texte 2"/>
          <p:cNvSpPr txBox="1">
            <a:spLocks/>
          </p:cNvSpPr>
          <p:nvPr/>
        </p:nvSpPr>
        <p:spPr>
          <a:xfrm>
            <a:off x="755576" y="0"/>
            <a:ext cx="1088931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6. Mât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3975" y="2112482"/>
            <a:ext cx="4704522" cy="3528392"/>
          </a:xfrm>
          <a:prstGeom prst="rect">
            <a:avLst/>
          </a:prstGeom>
        </p:spPr>
      </p:pic>
      <p:pic>
        <p:nvPicPr>
          <p:cNvPr id="13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8215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6377" y="481667"/>
            <a:ext cx="8061384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fr-BE" sz="2000" dirty="0"/>
              <a:t>Système de mise en tension des haubans. </a:t>
            </a:r>
          </a:p>
          <a:p>
            <a:endParaRPr lang="fr-BE" sz="1350" dirty="0"/>
          </a:p>
        </p:txBody>
      </p:sp>
      <p:sp>
        <p:nvSpPr>
          <p:cNvPr id="17" name="Espace réservé du texte 2"/>
          <p:cNvSpPr txBox="1">
            <a:spLocks/>
          </p:cNvSpPr>
          <p:nvPr/>
        </p:nvSpPr>
        <p:spPr>
          <a:xfrm>
            <a:off x="755576" y="0"/>
            <a:ext cx="1944216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7. Haubans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6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3065"/>
            <a:ext cx="9144000" cy="41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02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764704"/>
            <a:ext cx="8795739" cy="4287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fr-BE" sz="2000" dirty="0"/>
              <a:t>Installation du matériel de déroulage et livraison des câbles.</a:t>
            </a:r>
          </a:p>
          <a:p>
            <a:endParaRPr lang="fr-BE" sz="2000" dirty="0"/>
          </a:p>
          <a:p>
            <a:endParaRPr lang="fr-BE" sz="2000" dirty="0"/>
          </a:p>
          <a:p>
            <a:endParaRPr lang="fr-BE" sz="2000" u="sng" dirty="0">
              <a:solidFill>
                <a:srgbClr val="FF0000"/>
              </a:solidFill>
            </a:endParaRPr>
          </a:p>
          <a:p>
            <a:pPr marL="214313" indent="-214313">
              <a:buFontTx/>
              <a:buChar char="-"/>
            </a:pPr>
            <a:endParaRPr lang="fr-BE" sz="1350" dirty="0"/>
          </a:p>
          <a:p>
            <a:pPr marL="214313" indent="-214313">
              <a:buFontTx/>
              <a:buChar char="-"/>
            </a:pPr>
            <a:endParaRPr lang="fr-BE" sz="1350" dirty="0"/>
          </a:p>
          <a:p>
            <a:pPr marL="214313" indent="-214313">
              <a:buFontTx/>
              <a:buChar char="-"/>
            </a:pPr>
            <a:endParaRPr lang="fr-BE" sz="1350" dirty="0"/>
          </a:p>
          <a:p>
            <a:pPr marL="214313" indent="-214313">
              <a:buFontTx/>
              <a:buChar char="-"/>
            </a:pPr>
            <a:endParaRPr lang="fr-BE" sz="1350" dirty="0"/>
          </a:p>
          <a:p>
            <a:pPr marL="214313" indent="-214313">
              <a:buFontTx/>
              <a:buChar char="-"/>
            </a:pPr>
            <a:endParaRPr lang="fr-BE" sz="1350" dirty="0"/>
          </a:p>
          <a:p>
            <a:pPr marL="214313" indent="-214313">
              <a:buFontTx/>
              <a:buChar char="-"/>
            </a:pPr>
            <a:endParaRPr lang="fr-BE" sz="1350" dirty="0"/>
          </a:p>
          <a:p>
            <a:pPr marL="214313" indent="-214313">
              <a:buFontTx/>
              <a:buChar char="-"/>
            </a:pPr>
            <a:endParaRPr lang="fr-BE" sz="1350" dirty="0"/>
          </a:p>
          <a:p>
            <a:pPr marL="214313" indent="-214313">
              <a:buFontTx/>
              <a:buChar char="-"/>
            </a:pPr>
            <a:endParaRPr lang="fr-BE" sz="1350" dirty="0"/>
          </a:p>
          <a:p>
            <a:pPr marL="214313" indent="-214313">
              <a:buFontTx/>
              <a:buChar char="-"/>
            </a:pPr>
            <a:endParaRPr lang="fr-BE" sz="1350" dirty="0"/>
          </a:p>
          <a:p>
            <a:pPr marL="214313" indent="-214313">
              <a:buFontTx/>
              <a:buChar char="-"/>
            </a:pPr>
            <a:endParaRPr lang="fr-BE" sz="1350" dirty="0"/>
          </a:p>
          <a:p>
            <a:endParaRPr lang="fr-BE" sz="1350" dirty="0"/>
          </a:p>
          <a:p>
            <a:endParaRPr lang="fr-BE" sz="1350" dirty="0"/>
          </a:p>
          <a:p>
            <a:endParaRPr lang="fr-BE" sz="1350" dirty="0"/>
          </a:p>
          <a:p>
            <a:endParaRPr lang="fr-BE" sz="135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03804"/>
            <a:ext cx="4596675" cy="19090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07" y="4128197"/>
            <a:ext cx="4071938" cy="20645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Ellipse 6"/>
          <p:cNvSpPr/>
          <p:nvPr/>
        </p:nvSpPr>
        <p:spPr>
          <a:xfrm>
            <a:off x="714376" y="2150269"/>
            <a:ext cx="192881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920741" y="2207605"/>
            <a:ext cx="2971800" cy="50720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1221582" y="4593902"/>
            <a:ext cx="192881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1565983" y="4692182"/>
            <a:ext cx="2978013" cy="29099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993107" y="3250407"/>
            <a:ext cx="928688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350" dirty="0"/>
              <a:t>Table de déroulage</a:t>
            </a:r>
          </a:p>
        </p:txBody>
      </p:sp>
      <p:cxnSp>
        <p:nvCxnSpPr>
          <p:cNvPr id="16" name="Connecteur droit avec flèche 15"/>
          <p:cNvCxnSpPr>
            <a:endCxn id="7" idx="5"/>
          </p:cNvCxnSpPr>
          <p:nvPr/>
        </p:nvCxnSpPr>
        <p:spPr>
          <a:xfrm flipH="1" flipV="1">
            <a:off x="879010" y="2296610"/>
            <a:ext cx="1114097" cy="953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endCxn id="10" idx="7"/>
          </p:cNvCxnSpPr>
          <p:nvPr/>
        </p:nvCxnSpPr>
        <p:spPr>
          <a:xfrm flipH="1">
            <a:off x="1386216" y="3250406"/>
            <a:ext cx="606891" cy="13686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461" y="1630890"/>
            <a:ext cx="2686050" cy="1835944"/>
          </a:xfrm>
          <a:prstGeom prst="rect">
            <a:avLst/>
          </a:prstGeom>
        </p:spPr>
      </p:pic>
      <p:cxnSp>
        <p:nvCxnSpPr>
          <p:cNvPr id="21" name="Connecteur droit avec flèche 20"/>
          <p:cNvCxnSpPr>
            <a:stCxn id="14" idx="3"/>
          </p:cNvCxnSpPr>
          <p:nvPr/>
        </p:nvCxnSpPr>
        <p:spPr>
          <a:xfrm flipV="1">
            <a:off x="2921795" y="2575323"/>
            <a:ext cx="2950368" cy="929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4488446"/>
            <a:ext cx="4115794" cy="1560316"/>
          </a:xfrm>
          <a:prstGeom prst="rect">
            <a:avLst/>
          </a:prstGeom>
        </p:spPr>
      </p:pic>
      <p:sp>
        <p:nvSpPr>
          <p:cNvPr id="15" name="Espace réservé du texte 2"/>
          <p:cNvSpPr txBox="1">
            <a:spLocks/>
          </p:cNvSpPr>
          <p:nvPr/>
        </p:nvSpPr>
        <p:spPr>
          <a:xfrm>
            <a:off x="323528" y="0"/>
            <a:ext cx="2232248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7. Haubans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17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61418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9593" y="508079"/>
            <a:ext cx="798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fr-BE" sz="2000" dirty="0"/>
              <a:t>Accrochage sur le pylône des haubans CP12 et CR12. </a:t>
            </a:r>
          </a:p>
          <a:p>
            <a:endParaRPr lang="fr-BE" sz="2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446" y="1159263"/>
            <a:ext cx="5436121" cy="27017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550" y="3951148"/>
            <a:ext cx="3938941" cy="2649704"/>
          </a:xfrm>
          <a:prstGeom prst="rect">
            <a:avLst/>
          </a:prstGeom>
        </p:spPr>
      </p:pic>
      <p:sp>
        <p:nvSpPr>
          <p:cNvPr id="6" name="Espace réservé du texte 2"/>
          <p:cNvSpPr txBox="1">
            <a:spLocks/>
          </p:cNvSpPr>
          <p:nvPr/>
        </p:nvSpPr>
        <p:spPr>
          <a:xfrm>
            <a:off x="755576" y="0"/>
            <a:ext cx="1872208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7. Haubans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7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5523" y="1819476"/>
            <a:ext cx="4088471" cy="30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67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583188" y="504577"/>
            <a:ext cx="4780900" cy="692175"/>
          </a:xfrm>
        </p:spPr>
        <p:txBody>
          <a:bodyPr>
            <a:normAutofit/>
          </a:bodyPr>
          <a:lstStyle/>
          <a:p>
            <a:pPr marL="0" indent="3175" algn="l">
              <a:buNone/>
            </a:pPr>
            <a:endParaRPr lang="fr-BE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endParaRPr lang="fr-BE" dirty="0">
              <a:solidFill>
                <a:schemeClr val="tx2"/>
              </a:solidFill>
            </a:endParaRPr>
          </a:p>
        </p:txBody>
      </p:sp>
      <p:pic>
        <p:nvPicPr>
          <p:cNvPr id="22529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740352" y="260648"/>
            <a:ext cx="1032148" cy="29899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27417" y="504577"/>
            <a:ext cx="4436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2000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Coupe transversale type :</a:t>
            </a:r>
            <a:endParaRPr lang="fr-BE" sz="20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fr-BE" sz="1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6752"/>
            <a:ext cx="914570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35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6377" y="481667"/>
            <a:ext cx="8061384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fr-BE" sz="2000" dirty="0"/>
              <a:t>Accrochage sur le système de mise en tension des haubans CP12 et CR12. </a:t>
            </a:r>
          </a:p>
          <a:p>
            <a:endParaRPr lang="fr-BE" sz="135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99" y="1594321"/>
            <a:ext cx="4596675" cy="1909083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646982" y="2238556"/>
            <a:ext cx="258792" cy="200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8" name="ZoneTexte 7"/>
          <p:cNvSpPr txBox="1"/>
          <p:nvPr/>
        </p:nvSpPr>
        <p:spPr>
          <a:xfrm>
            <a:off x="400994" y="2979348"/>
            <a:ext cx="808726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350" dirty="0"/>
              <a:t>Manitou</a:t>
            </a:r>
          </a:p>
        </p:txBody>
      </p:sp>
      <p:cxnSp>
        <p:nvCxnSpPr>
          <p:cNvPr id="10" name="Connecteur droit avec flèche 9"/>
          <p:cNvCxnSpPr>
            <a:endCxn id="7" idx="4"/>
          </p:cNvCxnSpPr>
          <p:nvPr/>
        </p:nvCxnSpPr>
        <p:spPr>
          <a:xfrm flipV="1">
            <a:off x="731089" y="2439120"/>
            <a:ext cx="45289" cy="5402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93" y="3561631"/>
            <a:ext cx="4071938" cy="2064544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4119114" y="4297033"/>
            <a:ext cx="258792" cy="200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cxnSp>
        <p:nvCxnSpPr>
          <p:cNvPr id="14" name="Connecteur droit avec flèche 13"/>
          <p:cNvCxnSpPr>
            <a:endCxn id="12" idx="2"/>
          </p:cNvCxnSpPr>
          <p:nvPr/>
        </p:nvCxnSpPr>
        <p:spPr>
          <a:xfrm>
            <a:off x="976942" y="3256348"/>
            <a:ext cx="3142172" cy="11409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55099" y="1594320"/>
            <a:ext cx="4596675" cy="19090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16" name="Rectangle 15"/>
          <p:cNvSpPr/>
          <p:nvPr/>
        </p:nvSpPr>
        <p:spPr>
          <a:xfrm>
            <a:off x="400993" y="3561631"/>
            <a:ext cx="4071938" cy="2064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cxnSp>
        <p:nvCxnSpPr>
          <p:cNvPr id="19" name="Connecteur droit avec flèche 18"/>
          <p:cNvCxnSpPr>
            <a:stCxn id="7" idx="0"/>
          </p:cNvCxnSpPr>
          <p:nvPr/>
        </p:nvCxnSpPr>
        <p:spPr>
          <a:xfrm flipV="1">
            <a:off x="776377" y="2054165"/>
            <a:ext cx="28979" cy="1843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2" idx="0"/>
          </p:cNvCxnSpPr>
          <p:nvPr/>
        </p:nvCxnSpPr>
        <p:spPr>
          <a:xfrm flipV="1">
            <a:off x="4248510" y="4143914"/>
            <a:ext cx="79794" cy="1531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 flipV="1">
            <a:off x="805356" y="2054165"/>
            <a:ext cx="3762331" cy="84107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1112307" y="4143915"/>
            <a:ext cx="3176101" cy="74451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479" y="1662650"/>
            <a:ext cx="1704316" cy="3963525"/>
          </a:xfrm>
          <a:prstGeom prst="rect">
            <a:avLst/>
          </a:prstGeom>
        </p:spPr>
      </p:pic>
      <p:sp>
        <p:nvSpPr>
          <p:cNvPr id="17" name="Espace réservé du texte 2"/>
          <p:cNvSpPr txBox="1">
            <a:spLocks/>
          </p:cNvSpPr>
          <p:nvPr/>
        </p:nvSpPr>
        <p:spPr>
          <a:xfrm>
            <a:off x="755576" y="0"/>
            <a:ext cx="1944216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7. Haubans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18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7720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 txBox="1">
            <a:spLocks/>
          </p:cNvSpPr>
          <p:nvPr/>
        </p:nvSpPr>
        <p:spPr>
          <a:xfrm>
            <a:off x="755576" y="0"/>
            <a:ext cx="1800200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7. Haubans</a:t>
            </a:r>
            <a:endParaRPr lang="fr-BE" sz="2400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576" y="576063"/>
            <a:ext cx="7495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Pour les mises en tensions des haubans, TMI disposait d’un tableau récapitulatif de SC&amp;D reprenant tous les efforts et postions des haubans à 0°, 10° et 20° (vu la sensibilité du système) qui évoluaient à chaque phase de mise en tension des haubans.</a:t>
            </a:r>
            <a:endParaRPr lang="fr-BE" dirty="0"/>
          </a:p>
        </p:txBody>
      </p:sp>
      <p:pic>
        <p:nvPicPr>
          <p:cNvPr id="8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776392"/>
            <a:ext cx="8361231" cy="503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580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 txBox="1">
            <a:spLocks/>
          </p:cNvSpPr>
          <p:nvPr/>
        </p:nvSpPr>
        <p:spPr>
          <a:xfrm>
            <a:off x="827584" y="-115696"/>
            <a:ext cx="1728192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7. Haubans</a:t>
            </a:r>
            <a:endParaRPr lang="fr-BE" sz="2400" dirty="0">
              <a:solidFill>
                <a:srgbClr val="1F497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2" y="332655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fr-BE" dirty="0"/>
              <a:t>Première mise en tension des haubans CP12 et CR12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27583" y="5847578"/>
            <a:ext cx="7321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fr-BE" sz="2000" dirty="0"/>
              <a:t>Démontage des haubans provisoires TSR10 et TSP10.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27583" y="6002893"/>
            <a:ext cx="8798943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1350" dirty="0"/>
          </a:p>
          <a:p>
            <a:pPr marL="214313" indent="-214313">
              <a:buFontTx/>
              <a:buChar char="-"/>
            </a:pPr>
            <a:r>
              <a:rPr lang="fr-BE" sz="2000" dirty="0"/>
              <a:t>Mise en tension définitive des haubans CP12 et CR12 suivant la procédure.</a:t>
            </a:r>
          </a:p>
        </p:txBody>
      </p:sp>
      <p:pic>
        <p:nvPicPr>
          <p:cNvPr id="10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10736"/>
            <a:ext cx="3858360" cy="514448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10736"/>
            <a:ext cx="4421054" cy="331579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17" y="3862582"/>
            <a:ext cx="172819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03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7" y="576063"/>
            <a:ext cx="7992888" cy="614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fr-BE" sz="2000" dirty="0"/>
              <a:t>  Pose des câbles CP11 et CR11 idem CP12 et CR12.</a:t>
            </a:r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r>
              <a:rPr lang="fr-BE" sz="2000" dirty="0">
                <a:sym typeface="Wingdings" panose="05000000000000000000" pitchFamily="2" charset="2"/>
              </a:rPr>
              <a:t>  Démontage du blocage en traction sur le </a:t>
            </a:r>
            <a:r>
              <a:rPr lang="fr-BE" sz="2000" dirty="0" err="1">
                <a:sym typeface="Wingdings" panose="05000000000000000000" pitchFamily="2" charset="2"/>
              </a:rPr>
              <a:t>buton</a:t>
            </a:r>
            <a:r>
              <a:rPr lang="fr-BE" sz="2000" dirty="0">
                <a:sym typeface="Wingdings" panose="05000000000000000000" pitchFamily="2" charset="2"/>
              </a:rPr>
              <a:t> provisoire.</a:t>
            </a:r>
          </a:p>
          <a:p>
            <a:pPr marL="214313" indent="-214313">
              <a:buFontTx/>
              <a:buChar char="-"/>
            </a:pPr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fr-FR" sz="2000" dirty="0"/>
          </a:p>
          <a:p>
            <a:endParaRPr lang="fr-FR" sz="2000" dirty="0"/>
          </a:p>
          <a:p>
            <a:endParaRPr lang="fr-BE" sz="2000" dirty="0"/>
          </a:p>
          <a:p>
            <a:pPr marL="214313" indent="-214313">
              <a:buFontTx/>
              <a:buChar char="-"/>
            </a:pPr>
            <a:r>
              <a:rPr lang="fr-BE" sz="2000" dirty="0"/>
              <a:t>  Mise en tension des câbles CP11 et CR11 idem CP12 et CR12.</a:t>
            </a:r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Après mise en tension des 4 premiers câbles, décollage du </a:t>
            </a:r>
            <a:r>
              <a:rPr lang="fr-FR" sz="2000" dirty="0" err="1">
                <a:sym typeface="Wingdings" panose="05000000000000000000" pitchFamily="2" charset="2"/>
              </a:rPr>
              <a:t>buton</a:t>
            </a:r>
            <a:r>
              <a:rPr lang="fr-FR" sz="2000" dirty="0">
                <a:sym typeface="Wingdings" panose="05000000000000000000" pitchFamily="2" charset="2"/>
              </a:rPr>
              <a:t>  provisoire comme prévu dans le calcul de SC&amp;D!  </a:t>
            </a:r>
          </a:p>
          <a:p>
            <a:pPr marL="342900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Démontage du </a:t>
            </a:r>
            <a:r>
              <a:rPr lang="fr-FR" sz="2000" dirty="0" err="1">
                <a:sym typeface="Wingdings" panose="05000000000000000000" pitchFamily="2" charset="2"/>
              </a:rPr>
              <a:t>buton</a:t>
            </a:r>
            <a:r>
              <a:rPr lang="fr-FR" sz="2000" dirty="0">
                <a:sym typeface="Wingdings" panose="05000000000000000000" pitchFamily="2" charset="2"/>
              </a:rPr>
              <a:t> provisoire.</a:t>
            </a:r>
            <a:endParaRPr lang="fr-BE" sz="2000" dirty="0"/>
          </a:p>
          <a:p>
            <a:endParaRPr lang="fr-BE" sz="1350" dirty="0"/>
          </a:p>
        </p:txBody>
      </p:sp>
      <p:sp>
        <p:nvSpPr>
          <p:cNvPr id="4" name="Espace réservé du texte 2"/>
          <p:cNvSpPr txBox="1">
            <a:spLocks/>
          </p:cNvSpPr>
          <p:nvPr/>
        </p:nvSpPr>
        <p:spPr>
          <a:xfrm>
            <a:off x="755576" y="0"/>
            <a:ext cx="1800200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7. Haubans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07115"/>
            <a:ext cx="2330790" cy="31077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7073" y="1992350"/>
            <a:ext cx="3081881" cy="231141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37" y="2780928"/>
            <a:ext cx="2512418" cy="24435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377" y="1484784"/>
            <a:ext cx="2042398" cy="1583901"/>
          </a:xfrm>
          <a:prstGeom prst="rect">
            <a:avLst/>
          </a:prstGeom>
        </p:spPr>
      </p:pic>
      <p:pic>
        <p:nvPicPr>
          <p:cNvPr id="9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0251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 txBox="1">
            <a:spLocks/>
          </p:cNvSpPr>
          <p:nvPr/>
        </p:nvSpPr>
        <p:spPr>
          <a:xfrm>
            <a:off x="827584" y="-115696"/>
            <a:ext cx="1728192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7. Haubans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10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49" y="2636912"/>
            <a:ext cx="2815161" cy="375354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66" y="911819"/>
            <a:ext cx="3701820" cy="493575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42" y="631547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98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7" y="576063"/>
            <a:ext cx="8136904" cy="7071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fr-BE" sz="2000" dirty="0"/>
              <a:t>Contrôle géométrique et adaptation de la position avec les 4 câbles déjà posés</a:t>
            </a:r>
          </a:p>
          <a:p>
            <a:pPr marL="214313" indent="-214313">
              <a:buFontTx/>
              <a:buChar char="-"/>
            </a:pPr>
            <a:endParaRPr lang="fr-BE" sz="2000" dirty="0"/>
          </a:p>
          <a:p>
            <a:pPr marL="214313" indent="-214313">
              <a:buFontTx/>
              <a:buChar char="-"/>
            </a:pPr>
            <a:r>
              <a:rPr lang="fr-BE" sz="2000" dirty="0"/>
              <a:t>Placements et mise en tension des haubans CP/CR10 à CP/CR7.</a:t>
            </a:r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r>
              <a:rPr lang="fr-BE" sz="2000" dirty="0">
                <a:sym typeface="Wingdings" panose="05000000000000000000" pitchFamily="2" charset="2"/>
              </a:rPr>
              <a:t>Mesurage des efforts dans les haubans CP/CR12 à CP/CR07 </a:t>
            </a:r>
            <a:r>
              <a:rPr lang="fr-FR" sz="2000" dirty="0">
                <a:sym typeface="Wingdings" panose="05000000000000000000" pitchFamily="2" charset="2"/>
              </a:rPr>
              <a:t>Contrôle des efforts réalisé par Rafale Engineering.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i="1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BE" sz="2000" dirty="0">
              <a:sym typeface="Wingdings" panose="05000000000000000000" pitchFamily="2" charset="2"/>
            </a:endParaRPr>
          </a:p>
          <a:p>
            <a:endParaRPr lang="fr-BE" sz="2000" u="sng" dirty="0">
              <a:sym typeface="Wingdings" panose="05000000000000000000" pitchFamily="2" charset="2"/>
            </a:endParaRPr>
          </a:p>
          <a:p>
            <a:r>
              <a:rPr lang="fr-BE" sz="2000" u="sng" dirty="0">
                <a:sym typeface="Wingdings" panose="05000000000000000000" pitchFamily="2" charset="2"/>
              </a:rPr>
              <a:t>Résultats : </a:t>
            </a:r>
          </a:p>
          <a:p>
            <a:r>
              <a:rPr lang="fr-BE" sz="2000" dirty="0">
                <a:sym typeface="Wingdings" panose="05000000000000000000" pitchFamily="2" charset="2"/>
              </a:rPr>
              <a:t>1) OK, continuer la procédure comme prévu;</a:t>
            </a:r>
          </a:p>
          <a:p>
            <a:r>
              <a:rPr lang="fr-BE" sz="2000" dirty="0">
                <a:sym typeface="Wingdings" panose="05000000000000000000" pitchFamily="2" charset="2"/>
              </a:rPr>
              <a:t>2) Déviation significative  Modifier les tensions </a:t>
            </a:r>
            <a:r>
              <a:rPr lang="fr-BE" sz="2000" u="sng" dirty="0">
                <a:sym typeface="Wingdings" panose="05000000000000000000" pitchFamily="2" charset="2"/>
              </a:rPr>
              <a:t>à mettre </a:t>
            </a:r>
            <a:r>
              <a:rPr lang="fr-BE" sz="2000" dirty="0">
                <a:sym typeface="Wingdings" panose="05000000000000000000" pitchFamily="2" charset="2"/>
              </a:rPr>
              <a:t>dans les câbles CP/CR6 à CP/CR1</a:t>
            </a:r>
          </a:p>
          <a:p>
            <a:r>
              <a:rPr lang="fr-BE" sz="2000" dirty="0">
                <a:sym typeface="Wingdings" panose="05000000000000000000" pitchFamily="2" charset="2"/>
              </a:rPr>
              <a:t>3) Déviation significative  Modifier les tensions</a:t>
            </a:r>
            <a:r>
              <a:rPr lang="fr-BE" sz="2000" u="sng" dirty="0">
                <a:sym typeface="Wingdings" panose="05000000000000000000" pitchFamily="2" charset="2"/>
              </a:rPr>
              <a:t> présentes </a:t>
            </a:r>
            <a:r>
              <a:rPr lang="fr-BE" sz="2000" dirty="0">
                <a:sym typeface="Wingdings" panose="05000000000000000000" pitchFamily="2" charset="2"/>
              </a:rPr>
              <a:t>dans les câbles CP/CR12 à CP/CR7</a:t>
            </a:r>
          </a:p>
          <a:p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fr-BE" sz="2000" dirty="0"/>
          </a:p>
          <a:p>
            <a:pPr marL="214313" indent="-214313">
              <a:buFontTx/>
              <a:buChar char="-"/>
            </a:pPr>
            <a:endParaRPr lang="fr-BE" sz="2000" dirty="0"/>
          </a:p>
          <a:p>
            <a:endParaRPr lang="fr-BE" sz="1350" dirty="0"/>
          </a:p>
        </p:txBody>
      </p:sp>
      <p:sp>
        <p:nvSpPr>
          <p:cNvPr id="3" name="Espace réservé du texte 2"/>
          <p:cNvSpPr txBox="1">
            <a:spLocks/>
          </p:cNvSpPr>
          <p:nvPr/>
        </p:nvSpPr>
        <p:spPr>
          <a:xfrm>
            <a:off x="755576" y="0"/>
            <a:ext cx="1800200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7. Haubans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4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2492896"/>
            <a:ext cx="4930332" cy="229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63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7" y="576063"/>
            <a:ext cx="8064896" cy="1838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/>
              <a:t>- Après mise en tension de ces 6 premières paires de haubans,  contrôle des efforts dans tous les câbles et réalisation d’un pesage aux différents appuis (C15-A1, C15-A2, PT05, PT10) afin de vérifier la bonne correspondance avec les calculs de SC&amp;D.</a:t>
            </a:r>
            <a:endParaRPr lang="fr-BE" sz="2000" u="sng" dirty="0">
              <a:solidFill>
                <a:srgbClr val="FF0000"/>
              </a:solidFill>
            </a:endParaRPr>
          </a:p>
          <a:p>
            <a:pPr marL="214313" indent="-214313">
              <a:buFontTx/>
              <a:buChar char="-"/>
            </a:pPr>
            <a:endParaRPr lang="fr-BE" sz="2000" dirty="0"/>
          </a:p>
          <a:p>
            <a:endParaRPr lang="fr-BE" sz="1350" dirty="0"/>
          </a:p>
        </p:txBody>
      </p:sp>
      <p:sp>
        <p:nvSpPr>
          <p:cNvPr id="3" name="Espace réservé du texte 2"/>
          <p:cNvSpPr txBox="1">
            <a:spLocks/>
          </p:cNvSpPr>
          <p:nvPr/>
        </p:nvSpPr>
        <p:spPr>
          <a:xfrm>
            <a:off x="755576" y="0"/>
            <a:ext cx="1800200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7. Haubans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9" y="3957712"/>
            <a:ext cx="3840427" cy="28803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66500"/>
            <a:ext cx="3213508" cy="241013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18" y="3728102"/>
            <a:ext cx="3889955" cy="29174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308" y="1556792"/>
            <a:ext cx="2979450" cy="2234587"/>
          </a:xfrm>
          <a:prstGeom prst="rect">
            <a:avLst/>
          </a:prstGeom>
        </p:spPr>
      </p:pic>
      <p:pic>
        <p:nvPicPr>
          <p:cNvPr id="8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20552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 txBox="1">
            <a:spLocks/>
          </p:cNvSpPr>
          <p:nvPr/>
        </p:nvSpPr>
        <p:spPr>
          <a:xfrm>
            <a:off x="755576" y="0"/>
            <a:ext cx="1872208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7. Haubans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4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6723"/>
            <a:ext cx="9144000" cy="420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699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288031"/>
            <a:ext cx="806489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fr-BE" sz="2000" dirty="0"/>
              <a:t>Validation pour 2</a:t>
            </a:r>
            <a:r>
              <a:rPr lang="fr-BE" sz="2000" baseline="30000" dirty="0"/>
              <a:t>ème</a:t>
            </a:r>
            <a:r>
              <a:rPr lang="fr-BE" sz="2000" dirty="0"/>
              <a:t> phase de post-contrainte.</a:t>
            </a:r>
          </a:p>
          <a:p>
            <a:pPr marL="214313" indent="-214313">
              <a:buFontTx/>
              <a:buChar char="-"/>
            </a:pPr>
            <a:endParaRPr lang="fr-BE" sz="2000" dirty="0"/>
          </a:p>
          <a:p>
            <a:pPr marL="214313" indent="-214313">
              <a:buFontTx/>
              <a:buChar char="-"/>
            </a:pPr>
            <a:r>
              <a:rPr lang="fr-BE" sz="2000" dirty="0"/>
              <a:t>2</a:t>
            </a:r>
            <a:r>
              <a:rPr lang="fr-BE" sz="2000" baseline="30000" dirty="0"/>
              <a:t>ème</a:t>
            </a:r>
            <a:r>
              <a:rPr lang="fr-BE" sz="2000" dirty="0"/>
              <a:t> phase de post-contrainte du tablier par SM FRANKI-DUCHENE</a:t>
            </a:r>
          </a:p>
          <a:p>
            <a:endParaRPr lang="fr-BE" sz="2000" dirty="0"/>
          </a:p>
          <a:p>
            <a:pPr marL="214313" indent="-214313">
              <a:buFontTx/>
              <a:buChar char="-"/>
            </a:pPr>
            <a:r>
              <a:rPr lang="fr-BE" sz="2000" dirty="0"/>
              <a:t>Placement et mise en tension des haubans CR/CR6 à CP/CR1 de la même manière que les précédents.</a:t>
            </a:r>
          </a:p>
          <a:p>
            <a:pPr marL="214313" indent="-214313">
              <a:buFontTx/>
              <a:buChar char="-"/>
            </a:pPr>
            <a:endParaRPr lang="fr-BE" sz="2000" dirty="0"/>
          </a:p>
          <a:p>
            <a:pPr marL="214313" indent="-214313">
              <a:buFontTx/>
              <a:buChar char="-"/>
            </a:pPr>
            <a:r>
              <a:rPr lang="fr-BE" sz="2000" dirty="0"/>
              <a:t>Vérification géométrie du tablier.</a:t>
            </a:r>
          </a:p>
          <a:p>
            <a:pPr marL="214313" indent="-214313">
              <a:buFontTx/>
              <a:buChar char="-"/>
            </a:pPr>
            <a:endParaRPr lang="fr-BE" sz="2000" dirty="0"/>
          </a:p>
          <a:p>
            <a:pPr marL="214313" indent="-214313">
              <a:buFontTx/>
              <a:buChar char="-"/>
            </a:pPr>
            <a:r>
              <a:rPr lang="fr-BE" sz="2000" dirty="0"/>
              <a:t>Démontage du câble provisoire HP Parking.</a:t>
            </a:r>
          </a:p>
          <a:p>
            <a:pPr marL="214313" indent="-214313">
              <a:buFontTx/>
              <a:buChar char="-"/>
            </a:pPr>
            <a:endParaRPr lang="fr-BE" sz="2000" dirty="0"/>
          </a:p>
          <a:p>
            <a:pPr marL="214313" indent="-214313">
              <a:buFontTx/>
              <a:buChar char="-"/>
            </a:pPr>
            <a:r>
              <a:rPr lang="fr-BE" sz="2000" dirty="0">
                <a:sym typeface="Wingdings" panose="05000000000000000000" pitchFamily="2" charset="2"/>
              </a:rPr>
              <a:t>Mesurage des efforts dans les haubans CP/CR12 à CP/CR1.</a:t>
            </a:r>
          </a:p>
          <a:p>
            <a:pPr marL="214313" indent="-214313">
              <a:buFontTx/>
              <a:buChar char="-"/>
            </a:pPr>
            <a:endParaRPr lang="fr-BE" sz="2000" dirty="0"/>
          </a:p>
          <a:p>
            <a:pPr marL="214313" indent="-214313">
              <a:buFontTx/>
              <a:buChar char="-"/>
            </a:pPr>
            <a:r>
              <a:rPr lang="fr-BE" sz="2000" dirty="0"/>
              <a:t>Réalisation d’un pesage aux différents appuis (C15-A1, C15-A2, PT05, PT10) pour analyse.</a:t>
            </a:r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r>
              <a:rPr lang="fr-BE" sz="2000" dirty="0" err="1">
                <a:sym typeface="Wingdings" panose="05000000000000000000" pitchFamily="2" charset="2"/>
              </a:rPr>
              <a:t>Dévérinage</a:t>
            </a:r>
            <a:r>
              <a:rPr lang="fr-BE" sz="2000" dirty="0">
                <a:sym typeface="Wingdings" panose="05000000000000000000" pitchFamily="2" charset="2"/>
              </a:rPr>
              <a:t> des appuis PT05 et PT10 (avec comparateur pour vérifier les déplacements).</a:t>
            </a:r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endParaRPr lang="fr-BE" sz="2000" dirty="0"/>
          </a:p>
          <a:p>
            <a:pPr marL="214313" indent="-214313">
              <a:buFontTx/>
              <a:buChar char="-"/>
            </a:pPr>
            <a:endParaRPr lang="fr-BE" sz="2000" dirty="0"/>
          </a:p>
        </p:txBody>
      </p:sp>
      <p:sp>
        <p:nvSpPr>
          <p:cNvPr id="3" name="Espace réservé du texte 2"/>
          <p:cNvSpPr txBox="1">
            <a:spLocks/>
          </p:cNvSpPr>
          <p:nvPr/>
        </p:nvSpPr>
        <p:spPr>
          <a:xfrm>
            <a:off x="755576" y="0"/>
            <a:ext cx="1872208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7. Haubans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4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14862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"/>
          <p:cNvSpPr txBox="1">
            <a:spLocks/>
          </p:cNvSpPr>
          <p:nvPr/>
        </p:nvSpPr>
        <p:spPr>
          <a:xfrm>
            <a:off x="755576" y="0"/>
            <a:ext cx="1584176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7. Haubans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14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000"/>
            <a:ext cx="9144000" cy="4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41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1665505"/>
              </p:ext>
            </p:extLst>
          </p:nvPr>
        </p:nvGraphicFramePr>
        <p:xfrm>
          <a:off x="251520" y="692269"/>
          <a:ext cx="8721140" cy="6165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1"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692269"/>
                        <a:ext cx="8721140" cy="6165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107504" y="260649"/>
            <a:ext cx="7772400" cy="331453"/>
          </a:xfrm>
        </p:spPr>
        <p:txBody>
          <a:bodyPr>
            <a:normAutofit fontScale="92500" lnSpcReduction="20000"/>
          </a:bodyPr>
          <a:lstStyle/>
          <a:p>
            <a:pPr marL="0" indent="3175" algn="l">
              <a:buNone/>
            </a:pPr>
            <a:endParaRPr lang="fr-BE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endParaRPr lang="fr-BE" dirty="0">
              <a:solidFill>
                <a:schemeClr val="tx2"/>
              </a:solidFill>
            </a:endParaRPr>
          </a:p>
        </p:txBody>
      </p:sp>
      <p:pic>
        <p:nvPicPr>
          <p:cNvPr id="22529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740352" y="260648"/>
            <a:ext cx="1032148" cy="29899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95536" y="504577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2000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Vue d’ensemble du pont avec les structures provisoires de montage :</a:t>
            </a:r>
            <a:endParaRPr lang="fr-BE" sz="2000" u="sng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400" b="1" u="sng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fr-BE" sz="1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8852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40469" y="577907"/>
            <a:ext cx="7763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fr-BE" sz="2000" dirty="0"/>
              <a:t>Découpe du système de blocage en rotation du pylône + traitement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988" y="1556792"/>
            <a:ext cx="4974611" cy="4254602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flipV="1">
            <a:off x="2907506" y="3493294"/>
            <a:ext cx="771525" cy="1293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2907506" y="3364707"/>
            <a:ext cx="1585913" cy="1421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2907506" y="4139803"/>
            <a:ext cx="1728788" cy="646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3700463" y="2171532"/>
            <a:ext cx="2393156" cy="1143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4429125" y="2161668"/>
            <a:ext cx="1664494" cy="1019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4386263" y="2159453"/>
            <a:ext cx="1707356" cy="139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878806" y="4786313"/>
            <a:ext cx="1771650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BE" sz="1350" dirty="0"/>
              <a:t>Découpe des 3 plats de blocage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100763" y="1843088"/>
            <a:ext cx="1771650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BE" sz="1350" dirty="0"/>
              <a:t>Découpe des 3 ronds pleins en inox</a:t>
            </a:r>
          </a:p>
        </p:txBody>
      </p:sp>
      <p:sp>
        <p:nvSpPr>
          <p:cNvPr id="12" name="Espace réservé du texte 2"/>
          <p:cNvSpPr txBox="1">
            <a:spLocks/>
          </p:cNvSpPr>
          <p:nvPr/>
        </p:nvSpPr>
        <p:spPr>
          <a:xfrm>
            <a:off x="755576" y="0"/>
            <a:ext cx="1584176" cy="57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>
                <a:solidFill>
                  <a:srgbClr val="1F497D"/>
                </a:solidFill>
              </a:rPr>
              <a:t>7. Haubans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14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52412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683568" y="116632"/>
            <a:ext cx="2736304" cy="576063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1F497D"/>
                </a:solidFill>
              </a:rPr>
              <a:t>7. Haubans</a:t>
            </a:r>
            <a:endParaRPr lang="fr-BE" sz="2400" dirty="0">
              <a:solidFill>
                <a:srgbClr val="1F497D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3568" y="836713"/>
            <a:ext cx="813690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fr-FR" sz="2000" dirty="0"/>
              <a:t>Après </a:t>
            </a:r>
            <a:r>
              <a:rPr lang="fr-FR" sz="2000" dirty="0" err="1"/>
              <a:t>dévérinage</a:t>
            </a:r>
            <a:r>
              <a:rPr lang="fr-FR" sz="2000" dirty="0"/>
              <a:t> des appuis provisoires, recontrôle des efforts dans les haubans, pesage aux appuis définitifs des culées et contrôle des rotations des 2 appuis de la culée côté Gare.</a:t>
            </a:r>
          </a:p>
          <a:p>
            <a:pPr marL="214313" indent="-214313">
              <a:buFontTx/>
              <a:buChar char="-"/>
            </a:pPr>
            <a:endParaRPr lang="fr-FR" sz="2000" dirty="0"/>
          </a:p>
          <a:p>
            <a:pPr marL="214313" indent="-214313">
              <a:buFontTx/>
              <a:buChar char="-"/>
            </a:pPr>
            <a:endParaRPr lang="fr-FR" sz="2000" dirty="0"/>
          </a:p>
          <a:p>
            <a:pPr marL="214313" indent="-214313">
              <a:buFontTx/>
              <a:buChar char="-"/>
            </a:pPr>
            <a:endParaRPr lang="fr-BE" sz="2000" dirty="0"/>
          </a:p>
          <a:p>
            <a:pPr marL="214313" indent="-214313">
              <a:buFontTx/>
              <a:buChar char="-"/>
            </a:pPr>
            <a:endParaRPr lang="fr-BE" sz="2000" dirty="0"/>
          </a:p>
          <a:p>
            <a:pPr marL="214313" indent="-214313">
              <a:buFontTx/>
              <a:buChar char="-"/>
            </a:pPr>
            <a:r>
              <a:rPr lang="fr-FR" sz="2000" dirty="0"/>
              <a:t>Comparatif avec les calculs de SC&amp;D.</a:t>
            </a:r>
            <a:endParaRPr lang="fr-BE" sz="2000" dirty="0"/>
          </a:p>
          <a:p>
            <a:endParaRPr lang="fr-BE" sz="2000" dirty="0"/>
          </a:p>
          <a:p>
            <a:pPr marL="214313" indent="-214313">
              <a:buFontTx/>
              <a:buChar char="-"/>
            </a:pPr>
            <a:r>
              <a:rPr lang="fr-FR" sz="2000" dirty="0"/>
              <a:t>Nouvelle intervention de MK4 pour ajuster les efforts dans certains haubans et contrôle en même temps de la position en tête du mât.</a:t>
            </a:r>
            <a:endParaRPr lang="fr-BE" sz="2000" dirty="0"/>
          </a:p>
          <a:p>
            <a:pPr marL="214313" indent="-214313">
              <a:buFontTx/>
              <a:buChar char="-"/>
            </a:pPr>
            <a:endParaRPr lang="fr-BE" sz="2000" dirty="0"/>
          </a:p>
          <a:p>
            <a:pPr marL="214313" indent="-214313">
              <a:buFontTx/>
              <a:buChar char="-"/>
            </a:pPr>
            <a:r>
              <a:rPr lang="fr-FR" sz="2000" dirty="0"/>
              <a:t>Après intervention de MK4, nouveau contrôle des efforts dans les haubans et (pesage et rotation culée).</a:t>
            </a:r>
            <a:endParaRPr lang="fr-BE" sz="2000" dirty="0"/>
          </a:p>
          <a:p>
            <a:pPr marL="214313" indent="-214313">
              <a:buFontTx/>
              <a:buChar char="-"/>
            </a:pPr>
            <a:endParaRPr lang="fr-BE" sz="2000" dirty="0"/>
          </a:p>
          <a:p>
            <a:r>
              <a:rPr lang="fr-FR" sz="2000" dirty="0">
                <a:sym typeface="Wingdings" panose="05000000000000000000" pitchFamily="2" charset="2"/>
              </a:rPr>
              <a:t>- Ces efforts se sont avérés acceptables par toutes les parties avec tolérance en tête du mât de </a:t>
            </a:r>
            <a:r>
              <a:rPr 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+/- 11 mm </a:t>
            </a:r>
            <a:r>
              <a:rPr lang="fr-FR" sz="2000" dirty="0">
                <a:sym typeface="Wingdings" panose="05000000000000000000" pitchFamily="2" charset="2"/>
              </a:rPr>
              <a:t>et efforts dans les haubans à </a:t>
            </a:r>
            <a:r>
              <a:rPr 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+/- 5 % </a:t>
            </a:r>
            <a:r>
              <a:rPr lang="fr-FR" sz="2000" dirty="0">
                <a:sym typeface="Wingdings" panose="05000000000000000000" pitchFamily="2" charset="2"/>
              </a:rPr>
              <a:t>des valeurs de calcul sauf pour deux haubans à </a:t>
            </a:r>
            <a:r>
              <a:rPr 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+/- 8 %.</a:t>
            </a:r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fr-BE" sz="2000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14313" indent="-214313">
              <a:buFontTx/>
              <a:buChar char="-"/>
            </a:pPr>
            <a:endParaRPr lang="fr-BE" sz="2000" dirty="0"/>
          </a:p>
          <a:p>
            <a:pPr marL="214313" indent="-214313">
              <a:buFontTx/>
              <a:buChar char="-"/>
            </a:pPr>
            <a:endParaRPr lang="fr-BE" sz="2000" dirty="0"/>
          </a:p>
        </p:txBody>
      </p:sp>
      <p:pic>
        <p:nvPicPr>
          <p:cNvPr id="5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82" y="1484784"/>
            <a:ext cx="2691418" cy="201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927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683568" y="116632"/>
            <a:ext cx="2736304" cy="576063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1F497D"/>
                </a:solidFill>
              </a:rPr>
              <a:t>7. Haubans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8760"/>
            <a:ext cx="5472608" cy="41044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2695"/>
            <a:ext cx="4158462" cy="5544615"/>
          </a:xfrm>
          <a:prstGeom prst="rect">
            <a:avLst/>
          </a:prstGeom>
        </p:spPr>
      </p:pic>
      <p:pic>
        <p:nvPicPr>
          <p:cNvPr id="5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59511" y="116632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8777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844066" y="692696"/>
            <a:ext cx="7412360" cy="5688632"/>
          </a:xfrm>
        </p:spPr>
        <p:txBody>
          <a:bodyPr>
            <a:normAutofit/>
          </a:bodyPr>
          <a:lstStyle/>
          <a:p>
            <a:pPr marL="0" indent="3175" algn="l">
              <a:buNone/>
            </a:pPr>
            <a:r>
              <a:rPr lang="fr-BE" sz="2800" b="1" dirty="0">
                <a:solidFill>
                  <a:schemeClr val="tx2"/>
                </a:solidFill>
              </a:rPr>
              <a:t>3) Quelques chiffres :</a:t>
            </a:r>
          </a:p>
          <a:p>
            <a:pPr marL="0" indent="3175" algn="l">
              <a:buNone/>
            </a:pPr>
            <a:endParaRPr lang="fr-BE" sz="1600" b="1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r>
              <a:rPr lang="fr-BE" sz="1600" dirty="0">
                <a:solidFill>
                  <a:schemeClr val="tx2"/>
                </a:solidFill>
              </a:rPr>
              <a:t>Poids total des structures métalliques : 570 tonnes</a:t>
            </a:r>
          </a:p>
          <a:p>
            <a:pPr marL="0" indent="3175" algn="l">
              <a:buNone/>
            </a:pPr>
            <a:r>
              <a:rPr lang="fr-BE" sz="1600" dirty="0">
                <a:solidFill>
                  <a:schemeClr val="tx2"/>
                </a:solidFill>
              </a:rPr>
              <a:t>	Poutre PRS </a:t>
            </a:r>
            <a:r>
              <a:rPr lang="fr-BE" sz="1600" dirty="0" err="1">
                <a:solidFill>
                  <a:schemeClr val="tx2"/>
                </a:solidFill>
              </a:rPr>
              <a:t>embétonnée</a:t>
            </a:r>
            <a:r>
              <a:rPr lang="fr-BE" sz="1600" dirty="0">
                <a:solidFill>
                  <a:schemeClr val="tx2"/>
                </a:solidFill>
              </a:rPr>
              <a:t> dans rampe d’accès : 32 tonnes – longueur 38 m</a:t>
            </a:r>
          </a:p>
          <a:p>
            <a:pPr marL="0" indent="3175" algn="l">
              <a:buNone/>
            </a:pPr>
            <a:r>
              <a:rPr lang="fr-BE" sz="1600" dirty="0">
                <a:solidFill>
                  <a:schemeClr val="tx2"/>
                </a:solidFill>
              </a:rPr>
              <a:t>	Mât : 89 tonnes – hauteur 41 m</a:t>
            </a:r>
          </a:p>
          <a:p>
            <a:pPr marL="0" indent="3175" algn="l">
              <a:buNone/>
            </a:pPr>
            <a:r>
              <a:rPr lang="fr-BE" sz="1600" dirty="0">
                <a:solidFill>
                  <a:schemeClr val="tx2"/>
                </a:solidFill>
              </a:rPr>
              <a:t>	Caissons principaux : 294 tonnes en 3 pièces de 85, 114 et 95 tonnes</a:t>
            </a:r>
          </a:p>
          <a:p>
            <a:pPr marL="0" indent="3175" algn="l">
              <a:buNone/>
            </a:pPr>
            <a:r>
              <a:rPr lang="fr-BE" sz="1600" dirty="0">
                <a:solidFill>
                  <a:schemeClr val="tx2"/>
                </a:solidFill>
              </a:rPr>
              <a:t>	Entretoises : 33 tonnes – 13 pièces</a:t>
            </a:r>
          </a:p>
          <a:p>
            <a:pPr marL="0" indent="3175" algn="l">
              <a:buNone/>
            </a:pPr>
            <a:r>
              <a:rPr lang="fr-BE" sz="1600" dirty="0">
                <a:solidFill>
                  <a:schemeClr val="tx2"/>
                </a:solidFill>
              </a:rPr>
              <a:t>	Entretoises d’extrémité : en C15, 29 tonnes en 3 pièces – en PT00, 23 tonnes </a:t>
            </a:r>
          </a:p>
          <a:p>
            <a:pPr marL="0" indent="3175" algn="l">
              <a:buNone/>
            </a:pPr>
            <a:r>
              <a:rPr lang="fr-BE" sz="1600" dirty="0">
                <a:solidFill>
                  <a:schemeClr val="tx2"/>
                </a:solidFill>
              </a:rPr>
              <a:t>	Moignon : 27 tonnes</a:t>
            </a:r>
          </a:p>
          <a:p>
            <a:pPr marL="0" indent="3175" algn="l">
              <a:buNone/>
            </a:pPr>
            <a:r>
              <a:rPr lang="fr-BE" sz="1600" dirty="0">
                <a:solidFill>
                  <a:schemeClr val="tx2"/>
                </a:solidFill>
              </a:rPr>
              <a:t>	Poutres de rive : 20 tonnes</a:t>
            </a:r>
          </a:p>
          <a:p>
            <a:pPr marL="0" indent="3175" algn="l">
              <a:buNone/>
            </a:pPr>
            <a:r>
              <a:rPr lang="fr-BE" sz="1600" dirty="0">
                <a:solidFill>
                  <a:schemeClr val="tx2"/>
                </a:solidFill>
              </a:rPr>
              <a:t>Haubans diam. 75 mm : 1060 m – 24 pièces – 40 tonnes</a:t>
            </a:r>
          </a:p>
          <a:p>
            <a:pPr marL="0" indent="3175" algn="l">
              <a:buNone/>
            </a:pPr>
            <a:r>
              <a:rPr lang="fr-BE" sz="1600" dirty="0">
                <a:solidFill>
                  <a:schemeClr val="tx2"/>
                </a:solidFill>
              </a:rPr>
              <a:t>Longueur : 80,88 m</a:t>
            </a:r>
          </a:p>
          <a:p>
            <a:pPr marL="0" indent="3175" algn="l">
              <a:buNone/>
            </a:pPr>
            <a:r>
              <a:rPr lang="fr-BE" sz="1600" dirty="0">
                <a:solidFill>
                  <a:schemeClr val="tx2"/>
                </a:solidFill>
              </a:rPr>
              <a:t>Largeur : 10,20 m</a:t>
            </a:r>
          </a:p>
          <a:p>
            <a:pPr marL="0" indent="3175" algn="l">
              <a:buNone/>
            </a:pPr>
            <a:r>
              <a:rPr lang="fr-BE" sz="1600" dirty="0">
                <a:solidFill>
                  <a:schemeClr val="tx2"/>
                </a:solidFill>
              </a:rPr>
              <a:t>Delta h : 2,43 m -&gt; pente moyenne de 3%</a:t>
            </a:r>
          </a:p>
          <a:p>
            <a:pPr marL="0" indent="3175" algn="l">
              <a:buNone/>
            </a:pPr>
            <a:r>
              <a:rPr lang="fr-BE" sz="1600" dirty="0">
                <a:solidFill>
                  <a:schemeClr val="tx2"/>
                </a:solidFill>
              </a:rPr>
              <a:t>Poids des structures provisoires : 75 tonnes</a:t>
            </a:r>
          </a:p>
          <a:p>
            <a:pPr marL="0" indent="3175" algn="l">
              <a:buNone/>
            </a:pPr>
            <a:endParaRPr lang="fr-BE" sz="1600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r>
              <a:rPr lang="fr-BE" sz="1600" dirty="0">
                <a:solidFill>
                  <a:schemeClr val="tx2"/>
                </a:solidFill>
              </a:rPr>
              <a:t>Main-d’œuvre : 30.400 heures</a:t>
            </a:r>
          </a:p>
          <a:p>
            <a:pPr marL="0" indent="3175" algn="l">
              <a:buNone/>
            </a:pPr>
            <a:r>
              <a:rPr lang="fr-BE" sz="1600" dirty="0">
                <a:solidFill>
                  <a:schemeClr val="tx2"/>
                </a:solidFill>
              </a:rPr>
              <a:t>Dessinateur : 4.000 heures – 107 plans – 266 indices</a:t>
            </a:r>
          </a:p>
          <a:p>
            <a:pPr marL="0" indent="3175" algn="l">
              <a:buNone/>
            </a:pPr>
            <a:endParaRPr lang="fr-BE" sz="1600" dirty="0">
              <a:solidFill>
                <a:schemeClr val="tx2"/>
              </a:solidFill>
            </a:endParaRPr>
          </a:p>
        </p:txBody>
      </p:sp>
      <p:pic>
        <p:nvPicPr>
          <p:cNvPr id="22529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740352" y="260648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2172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323528" y="476672"/>
            <a:ext cx="8424936" cy="6264696"/>
          </a:xfrm>
        </p:spPr>
        <p:txBody>
          <a:bodyPr>
            <a:normAutofit fontScale="25000" lnSpcReduction="20000"/>
          </a:bodyPr>
          <a:lstStyle/>
          <a:p>
            <a:pPr marL="0" indent="3175" algn="l">
              <a:buNone/>
            </a:pPr>
            <a:endParaRPr lang="fr-BE" sz="11200" b="1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endParaRPr lang="fr-BE" sz="11200" b="1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r>
              <a:rPr lang="fr-BE" sz="11200" b="1" dirty="0">
                <a:solidFill>
                  <a:schemeClr val="tx2"/>
                </a:solidFill>
              </a:rPr>
              <a:t>4) Phases de construction :</a:t>
            </a:r>
          </a:p>
          <a:p>
            <a:pPr marL="0" indent="3175" algn="l">
              <a:buNone/>
            </a:pPr>
            <a:endParaRPr lang="fr-BE" sz="9600" b="1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r>
              <a:rPr lang="fr-FR" sz="8000" dirty="0">
                <a:solidFill>
                  <a:schemeClr val="tx2"/>
                </a:solidFill>
              </a:rPr>
              <a:t>     1.  PRS </a:t>
            </a:r>
            <a:r>
              <a:rPr lang="fr-FR" sz="8000" dirty="0" err="1">
                <a:solidFill>
                  <a:schemeClr val="tx2"/>
                </a:solidFill>
              </a:rPr>
              <a:t>embétonnée</a:t>
            </a:r>
            <a:r>
              <a:rPr lang="fr-FR" sz="8000" dirty="0">
                <a:solidFill>
                  <a:schemeClr val="tx2"/>
                </a:solidFill>
              </a:rPr>
              <a:t> avec pièces de connexion aux haubans</a:t>
            </a:r>
          </a:p>
          <a:p>
            <a:pPr marL="0" indent="3175" algn="l">
              <a:buNone/>
            </a:pPr>
            <a:endParaRPr lang="fr-FR" sz="8000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r>
              <a:rPr lang="fr-FR" sz="8000" dirty="0">
                <a:solidFill>
                  <a:schemeClr val="tx2"/>
                </a:solidFill>
              </a:rPr>
              <a:t>     2.  Structures provisoires de montage</a:t>
            </a:r>
          </a:p>
          <a:p>
            <a:pPr marL="0" indent="3175" algn="l">
              <a:buNone/>
            </a:pPr>
            <a:endParaRPr lang="fr-FR" sz="8000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r>
              <a:rPr lang="fr-FR" sz="8000" dirty="0">
                <a:solidFill>
                  <a:schemeClr val="tx2"/>
                </a:solidFill>
              </a:rPr>
              <a:t>     3. Liaison avec la rampe rectiligne du pont – « moignon »</a:t>
            </a:r>
          </a:p>
          <a:p>
            <a:pPr marL="0" indent="3175" algn="l">
              <a:buNone/>
            </a:pPr>
            <a:endParaRPr lang="fr-FR" sz="8000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r>
              <a:rPr lang="fr-FR" sz="8000" dirty="0">
                <a:solidFill>
                  <a:schemeClr val="tx2"/>
                </a:solidFill>
              </a:rPr>
              <a:t>     4. Caisson principal avec pièces de connexion aux haubans</a:t>
            </a:r>
          </a:p>
          <a:p>
            <a:pPr marL="0" indent="3175" algn="l">
              <a:buNone/>
            </a:pPr>
            <a:endParaRPr lang="fr-FR" sz="8000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r>
              <a:rPr lang="fr-FR" sz="8000" dirty="0">
                <a:solidFill>
                  <a:schemeClr val="tx2"/>
                </a:solidFill>
              </a:rPr>
              <a:t>     5. Entretoises, poutre de rive et culée</a:t>
            </a:r>
          </a:p>
          <a:p>
            <a:pPr marL="0" indent="3175" algn="l">
              <a:buNone/>
            </a:pPr>
            <a:endParaRPr lang="fr-FR" sz="8000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r>
              <a:rPr lang="fr-FR" sz="8000" dirty="0">
                <a:solidFill>
                  <a:schemeClr val="tx2"/>
                </a:solidFill>
              </a:rPr>
              <a:t>     6. Mât</a:t>
            </a:r>
          </a:p>
          <a:p>
            <a:pPr marL="0" indent="3175" algn="l">
              <a:buNone/>
            </a:pPr>
            <a:endParaRPr lang="fr-FR" sz="8000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r>
              <a:rPr lang="fr-FR" sz="8000" dirty="0">
                <a:solidFill>
                  <a:schemeClr val="tx2"/>
                </a:solidFill>
              </a:rPr>
              <a:t>     7. Haubans</a:t>
            </a:r>
          </a:p>
          <a:p>
            <a:pPr marL="0" indent="3175" algn="l">
              <a:buNone/>
            </a:pPr>
            <a:endParaRPr lang="fr-FR" sz="8000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r>
              <a:rPr lang="fr-FR" sz="8000" dirty="0">
                <a:solidFill>
                  <a:schemeClr val="tx2"/>
                </a:solidFill>
              </a:rPr>
              <a:t>     </a:t>
            </a:r>
          </a:p>
          <a:p>
            <a:pPr marL="0" indent="3175" algn="l">
              <a:buNone/>
            </a:pPr>
            <a:endParaRPr lang="fr-BE" sz="1600" dirty="0">
              <a:solidFill>
                <a:schemeClr val="tx2"/>
              </a:solidFill>
            </a:endParaRPr>
          </a:p>
          <a:p>
            <a:pPr marL="0" indent="3175" algn="l">
              <a:buNone/>
            </a:pPr>
            <a:r>
              <a:rPr lang="fr-BE" sz="1600" dirty="0">
                <a:solidFill>
                  <a:schemeClr val="tx2"/>
                </a:solidFill>
              </a:rPr>
              <a:t>	</a:t>
            </a:r>
          </a:p>
        </p:txBody>
      </p:sp>
      <p:pic>
        <p:nvPicPr>
          <p:cNvPr id="22529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84368" y="242225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960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1516" y="116632"/>
            <a:ext cx="7822290" cy="648072"/>
          </a:xfrm>
        </p:spPr>
        <p:txBody>
          <a:bodyPr>
            <a:noAutofit/>
          </a:bodyPr>
          <a:lstStyle/>
          <a:p>
            <a:endParaRPr lang="fr-FR" dirty="0">
              <a:solidFill>
                <a:srgbClr val="1F497D"/>
              </a:solidFill>
            </a:endParaRPr>
          </a:p>
          <a:p>
            <a:r>
              <a:rPr lang="fr-FR" sz="2400" dirty="0">
                <a:solidFill>
                  <a:srgbClr val="1F497D"/>
                </a:solidFill>
              </a:rPr>
              <a:t>1. PRS </a:t>
            </a:r>
            <a:r>
              <a:rPr lang="fr-FR" sz="2400" dirty="0" err="1">
                <a:solidFill>
                  <a:srgbClr val="1F497D"/>
                </a:solidFill>
              </a:rPr>
              <a:t>embétonnée</a:t>
            </a:r>
            <a:r>
              <a:rPr lang="fr-FR" sz="2400" dirty="0">
                <a:solidFill>
                  <a:srgbClr val="1F497D"/>
                </a:solidFill>
              </a:rPr>
              <a:t> dans la rampe d’accès rectiligne en béton</a:t>
            </a:r>
            <a:endParaRPr lang="fr-BE" sz="2400" dirty="0">
              <a:solidFill>
                <a:srgbClr val="1F497D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27583" y="4725144"/>
            <a:ext cx="74534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PRS permettant la connexion entre la rampe et le pont par l’intermédiaire du mât et de ses haubans.</a:t>
            </a:r>
          </a:p>
          <a:p>
            <a:pPr marL="285750" indent="-285750">
              <a:buFontTx/>
              <a:buChar char="-"/>
            </a:pPr>
            <a:r>
              <a:rPr lang="fr-FR" dirty="0"/>
              <a:t>Importance de la précision des tubes (pièces de connexion aux haubans) devant être positionnés et orientés au millimètre par rapport à la position des oreilles du mât non présent physiquement -&gt; tubes bloqués un à un par étançon permettant un réglage transversal fin.</a:t>
            </a:r>
          </a:p>
          <a:p>
            <a:endParaRPr lang="fr-BE" dirty="0"/>
          </a:p>
        </p:txBody>
      </p:sp>
      <p:pic>
        <p:nvPicPr>
          <p:cNvPr id="5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84368" y="127316"/>
            <a:ext cx="1032148" cy="298995"/>
          </a:xfrm>
          <a:prstGeom prst="rect">
            <a:avLst/>
          </a:prstGeom>
          <a:noFill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43" y="1052736"/>
            <a:ext cx="8238235" cy="355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22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1516" y="426310"/>
            <a:ext cx="7822290" cy="316218"/>
          </a:xfrm>
        </p:spPr>
        <p:txBody>
          <a:bodyPr>
            <a:noAutofit/>
          </a:bodyPr>
          <a:lstStyle/>
          <a:p>
            <a:endParaRPr lang="fr-FR" dirty="0">
              <a:solidFill>
                <a:srgbClr val="1F497D"/>
              </a:solidFill>
            </a:endParaRPr>
          </a:p>
          <a:p>
            <a:r>
              <a:rPr lang="fr-FR" sz="2400" dirty="0">
                <a:solidFill>
                  <a:srgbClr val="1F497D"/>
                </a:solidFill>
              </a:rPr>
              <a:t>1. PRS </a:t>
            </a:r>
            <a:r>
              <a:rPr lang="fr-FR" sz="2400" dirty="0" err="1">
                <a:solidFill>
                  <a:srgbClr val="1F497D"/>
                </a:solidFill>
              </a:rPr>
              <a:t>embétonnée</a:t>
            </a:r>
            <a:r>
              <a:rPr lang="fr-FR" sz="2400" dirty="0">
                <a:solidFill>
                  <a:srgbClr val="1F497D"/>
                </a:solidFill>
              </a:rPr>
              <a:t> dans la rampe d’accès rectiligne en béton</a:t>
            </a:r>
            <a:endParaRPr lang="fr-BE" sz="2400" dirty="0">
              <a:solidFill>
                <a:srgbClr val="1F497D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91" y="742528"/>
            <a:ext cx="4254038" cy="31905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1477" y="3011531"/>
            <a:ext cx="4149080" cy="31118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69" y="1658575"/>
            <a:ext cx="5422776" cy="4067082"/>
          </a:xfrm>
          <a:prstGeom prst="rect">
            <a:avLst/>
          </a:prstGeom>
        </p:spPr>
      </p:pic>
      <p:pic>
        <p:nvPicPr>
          <p:cNvPr id="7" name="Picture 1" descr="D:\Mes Documents Th\Companies\Solvitis\Customer\e-Capital\TechnoMetal\1. Diagnostic\technometal_logo_complet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84368" y="177677"/>
            <a:ext cx="1032148" cy="29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02265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5108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m-%y&lt;/m_strFormatTime&gt;&lt;m_yearfmt&gt;&lt;begin val=&quot;4&quot;/&gt;&lt;end val=&quot;4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6175</TotalTime>
  <Words>1741</Words>
  <Application>Microsoft Office PowerPoint</Application>
  <PresentationFormat>Affichage à l'écran (4:3)</PresentationFormat>
  <Paragraphs>281</Paragraphs>
  <Slides>52</Slides>
  <Notes>8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52</vt:i4>
      </vt:variant>
    </vt:vector>
  </HeadingPairs>
  <TitlesOfParts>
    <vt:vector size="59" baseType="lpstr">
      <vt:lpstr>Adobe Garamond Pro</vt:lpstr>
      <vt:lpstr>Arial</vt:lpstr>
      <vt:lpstr>Calibri</vt:lpstr>
      <vt:lpstr>Wingdings</vt:lpstr>
      <vt:lpstr>Office Theme</vt:lpstr>
      <vt:lpstr>think-cell Slide</vt:lpstr>
      <vt:lpstr>PDF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Thierry</dc:creator>
  <cp:lastModifiedBy>VERVIER Séverine</cp:lastModifiedBy>
  <cp:revision>1235</cp:revision>
  <cp:lastPrinted>2019-01-18T11:05:30Z</cp:lastPrinted>
  <dcterms:created xsi:type="dcterms:W3CDTF">2013-05-07T20:36:42Z</dcterms:created>
  <dcterms:modified xsi:type="dcterms:W3CDTF">2022-04-29T06:10:30Z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a477d1-147d-4e34-b5e3-7b26d2f44870_Enabled">
    <vt:lpwstr>true</vt:lpwstr>
  </property>
  <property fmtid="{D5CDD505-2E9C-101B-9397-08002B2CF9AE}" pid="3" name="MSIP_Label_97a477d1-147d-4e34-b5e3-7b26d2f44870_SetDate">
    <vt:lpwstr>2022-04-29T06:09:53Z</vt:lpwstr>
  </property>
  <property fmtid="{D5CDD505-2E9C-101B-9397-08002B2CF9AE}" pid="4" name="MSIP_Label_97a477d1-147d-4e34-b5e3-7b26d2f44870_Method">
    <vt:lpwstr>Standard</vt:lpwstr>
  </property>
  <property fmtid="{D5CDD505-2E9C-101B-9397-08002B2CF9AE}" pid="5" name="MSIP_Label_97a477d1-147d-4e34-b5e3-7b26d2f44870_Name">
    <vt:lpwstr>97a477d1-147d-4e34-b5e3-7b26d2f44870</vt:lpwstr>
  </property>
  <property fmtid="{D5CDD505-2E9C-101B-9397-08002B2CF9AE}" pid="6" name="MSIP_Label_97a477d1-147d-4e34-b5e3-7b26d2f44870_SiteId">
    <vt:lpwstr>1f816a84-7aa6-4a56-b22a-7b3452fa8681</vt:lpwstr>
  </property>
  <property fmtid="{D5CDD505-2E9C-101B-9397-08002B2CF9AE}" pid="7" name="MSIP_Label_97a477d1-147d-4e34-b5e3-7b26d2f44870_ActionId">
    <vt:lpwstr>9cde507b-94d6-45cb-8bab-ef6938afb606</vt:lpwstr>
  </property>
  <property fmtid="{D5CDD505-2E9C-101B-9397-08002B2CF9AE}" pid="8" name="MSIP_Label_97a477d1-147d-4e34-b5e3-7b26d2f44870_ContentBits">
    <vt:lpwstr>0</vt:lpwstr>
  </property>
</Properties>
</file>