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1" r:id="rId5"/>
    <p:sldMasterId id="2147483653" r:id="rId6"/>
    <p:sldMasterId id="2147483654" r:id="rId7"/>
  </p:sldMasterIdLst>
  <p:handoutMasterIdLst>
    <p:handoutMasterId r:id="rId78"/>
  </p:handoutMasterIdLst>
  <p:sldIdLst>
    <p:sldId id="262" r:id="rId8"/>
    <p:sldId id="269" r:id="rId9"/>
    <p:sldId id="273" r:id="rId10"/>
    <p:sldId id="274" r:id="rId11"/>
    <p:sldId id="275" r:id="rId12"/>
    <p:sldId id="276" r:id="rId13"/>
    <p:sldId id="278" r:id="rId14"/>
    <p:sldId id="264" r:id="rId15"/>
    <p:sldId id="319" r:id="rId16"/>
    <p:sldId id="291" r:id="rId17"/>
    <p:sldId id="270" r:id="rId18"/>
    <p:sldId id="298" r:id="rId19"/>
    <p:sldId id="357" r:id="rId20"/>
    <p:sldId id="358" r:id="rId21"/>
    <p:sldId id="363" r:id="rId22"/>
    <p:sldId id="359" r:id="rId23"/>
    <p:sldId id="360" r:id="rId24"/>
    <p:sldId id="361" r:id="rId25"/>
    <p:sldId id="362" r:id="rId26"/>
    <p:sldId id="368" r:id="rId27"/>
    <p:sldId id="334" r:id="rId28"/>
    <p:sldId id="338" r:id="rId29"/>
    <p:sldId id="297" r:id="rId30"/>
    <p:sldId id="311" r:id="rId31"/>
    <p:sldId id="310" r:id="rId32"/>
    <p:sldId id="344" r:id="rId33"/>
    <p:sldId id="335" r:id="rId34"/>
    <p:sldId id="279" r:id="rId35"/>
    <p:sldId id="336" r:id="rId36"/>
    <p:sldId id="337" r:id="rId37"/>
    <p:sldId id="314" r:id="rId38"/>
    <p:sldId id="329" r:id="rId39"/>
    <p:sldId id="330" r:id="rId40"/>
    <p:sldId id="340" r:id="rId41"/>
    <p:sldId id="341" r:id="rId42"/>
    <p:sldId id="342" r:id="rId43"/>
    <p:sldId id="261" r:id="rId44"/>
    <p:sldId id="263" r:id="rId45"/>
    <p:sldId id="343" r:id="rId46"/>
    <p:sldId id="345" r:id="rId47"/>
    <p:sldId id="367" r:id="rId48"/>
    <p:sldId id="348" r:id="rId49"/>
    <p:sldId id="347" r:id="rId50"/>
    <p:sldId id="315" r:id="rId51"/>
    <p:sldId id="346" r:id="rId52"/>
    <p:sldId id="349" r:id="rId53"/>
    <p:sldId id="350" r:id="rId54"/>
    <p:sldId id="285" r:id="rId55"/>
    <p:sldId id="286" r:id="rId56"/>
    <p:sldId id="325" r:id="rId57"/>
    <p:sldId id="326" r:id="rId58"/>
    <p:sldId id="365" r:id="rId59"/>
    <p:sldId id="327" r:id="rId60"/>
    <p:sldId id="351" r:id="rId61"/>
    <p:sldId id="277" r:id="rId62"/>
    <p:sldId id="284" r:id="rId63"/>
    <p:sldId id="287" r:id="rId64"/>
    <p:sldId id="288" r:id="rId65"/>
    <p:sldId id="328" r:id="rId66"/>
    <p:sldId id="323" r:id="rId67"/>
    <p:sldId id="352" r:id="rId68"/>
    <p:sldId id="268" r:id="rId69"/>
    <p:sldId id="354" r:id="rId70"/>
    <p:sldId id="355" r:id="rId71"/>
    <p:sldId id="272" r:id="rId72"/>
    <p:sldId id="356" r:id="rId73"/>
    <p:sldId id="324" r:id="rId74"/>
    <p:sldId id="266" r:id="rId75"/>
    <p:sldId id="364" r:id="rId76"/>
    <p:sldId id="300" r:id="rId77"/>
  </p:sldIdLst>
  <p:sldSz cx="12192000" cy="6858000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07D"/>
    <a:srgbClr val="00B0F0"/>
    <a:srgbClr val="FF0000"/>
    <a:srgbClr val="549E39"/>
    <a:srgbClr val="FFFF00"/>
    <a:srgbClr val="FFC000"/>
    <a:srgbClr val="FFFF66"/>
    <a:srgbClr val="872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E10303-1AD0-4583-B0A8-AC0B731D6D86}" v="112" dt="2022-05-01T14:41:16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8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28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D1E364F-85D2-4D7F-9C1D-38674F0640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BD23BC-78B1-41F0-8EA4-7B39A274F7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8183-8EBB-4AF6-AA76-94CA32DFDBA5}" type="datetimeFigureOut">
              <a:rPr lang="fr-BE" smtClean="0"/>
              <a:t>02/05/2022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9C23B9-AE0A-4F39-8190-3B8C2A6FE6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4DA8EC-53B4-48B3-A466-1F7DE51B9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2067-F84C-45FE-B97A-58977767CB1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3668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EB9AB-9BE7-4E88-BDFB-C6383FDF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67CBE9-CFBB-4656-8EED-EDA71E753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9D6358-9364-4F53-8059-9BFE2DDF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20A73A-979D-40CB-9DF0-97C36BEF6282}" type="datetimeFigureOut">
              <a:rPr lang="fr-BE" smtClean="0"/>
              <a:t>02/05/2022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44B9F-B18E-441A-AB9D-3C09D181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090DF-7FEF-4CD7-A735-769C2901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83ED-7519-4DE7-A470-177E9B6293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238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EB9AB-9BE7-4E88-BDFB-C6383FDF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67CBE9-CFBB-4656-8EED-EDA71E753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9D6358-9364-4F53-8059-9BFE2DDF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20A73A-979D-40CB-9DF0-97C36BEF6282}" type="datetimeFigureOut">
              <a:rPr lang="fr-BE" smtClean="0"/>
              <a:t>02/05/2022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44B9F-B18E-441A-AB9D-3C09D181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090DF-7FEF-4CD7-A735-769C2901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83ED-7519-4DE7-A470-177E9B6293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086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4275B-ACCB-4B6A-A4A2-BA50CFC6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243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4275B-ACCB-4B6A-A4A2-BA50CFC6A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17"/>
            <a:ext cx="12192000" cy="3249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Journée des ouvrages d’arts • 10 mars 2020 • La </a:t>
            </a:r>
            <a:r>
              <a:rPr lang="fr-FR" dirty="0" err="1"/>
              <a:t>Marlagne</a:t>
            </a:r>
            <a:r>
              <a:rPr lang="fr-FR" dirty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4073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AF4B80E-A8A5-4DE8-ADC6-F2A01A411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9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F03B73A-3D68-49D7-9C0B-A33434973B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0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32B5FB5-0B74-45B1-8442-25636C9CE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0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20F186-CC9E-433F-9C42-07D15382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75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Journée des ouvrages d’arts </a:t>
            </a:r>
            <a:r>
              <a:rPr lang="fr-FR"/>
              <a:t>• 04 </a:t>
            </a:r>
            <a:r>
              <a:rPr lang="fr-FR" dirty="0"/>
              <a:t>mai 2022• La </a:t>
            </a:r>
            <a:r>
              <a:rPr lang="fr-FR" dirty="0" err="1"/>
              <a:t>Marlagne</a:t>
            </a:r>
            <a:r>
              <a:rPr lang="fr-FR" dirty="0"/>
              <a:t> 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838B85-FF7B-49D0-9C38-8AA13C8981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875" y="6185140"/>
            <a:ext cx="1557191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D88894B-63A8-4C45-9262-7E91A1DBCD36}"/>
              </a:ext>
            </a:extLst>
          </p:cNvPr>
          <p:cNvSpPr txBox="1"/>
          <p:nvPr/>
        </p:nvSpPr>
        <p:spPr>
          <a:xfrm>
            <a:off x="688063" y="1883120"/>
            <a:ext cx="11063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Partie 4 : Evaluation, reconstruction et réhabilitation des berges et ouvrages hydrauliques</a:t>
            </a:r>
            <a:endParaRPr lang="fr-F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3AB1F8-5AF4-467C-9B6A-1A23AF51C558}"/>
              </a:ext>
            </a:extLst>
          </p:cNvPr>
          <p:cNvSpPr txBox="1"/>
          <p:nvPr/>
        </p:nvSpPr>
        <p:spPr>
          <a:xfrm>
            <a:off x="688063" y="4407931"/>
            <a:ext cx="11063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/>
              <a:t>ir</a:t>
            </a:r>
            <a:r>
              <a:rPr lang="fr-BE" sz="2000" dirty="0"/>
              <a:t> Michaël BONIVERS, Bureau d’études Greisch, </a:t>
            </a:r>
          </a:p>
          <a:p>
            <a:r>
              <a:rPr lang="fr-BE" sz="2000" dirty="0" err="1"/>
              <a:t>ir</a:t>
            </a:r>
            <a:r>
              <a:rPr lang="fr-BE" sz="2000" dirty="0"/>
              <a:t> Muriel CHAIDRON, SPW MI, Direction des Voies hydrauliques de Liège</a:t>
            </a:r>
            <a:endParaRPr lang="fr-FR" sz="20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98B146F-641B-4BD4-8506-EBF75A6A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85092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23453"/>
            <a:ext cx="69749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Reconstruction et réhabilitation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Mise </a:t>
            </a:r>
            <a:r>
              <a:rPr lang="en-US" dirty="0" err="1"/>
              <a:t>en</a:t>
            </a:r>
            <a:r>
              <a:rPr lang="en-US" dirty="0"/>
              <a:t> oeuvre des </a:t>
            </a:r>
            <a:r>
              <a:rPr lang="en-US" dirty="0" err="1"/>
              <a:t>mesures</a:t>
            </a:r>
            <a:r>
              <a:rPr lang="en-US" dirty="0"/>
              <a:t> conservatoires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chantiers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urgents</a:t>
            </a:r>
            <a:endParaRPr lang="en-US" dirty="0">
              <a:highlight>
                <a:srgbClr val="FFFF00"/>
              </a:highlight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BE" b="1" dirty="0">
              <a:solidFill>
                <a:schemeClr val="accent4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accent4"/>
                </a:solidFill>
              </a:rPr>
              <a:t>impétrants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501B98-5600-4FD9-8437-0FEF6A89FC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510" y="1662117"/>
            <a:ext cx="1165098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9216" y="549656"/>
            <a:ext cx="113735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Evaluation</a:t>
            </a:r>
            <a:r>
              <a:rPr lang="fr-BE" dirty="0"/>
              <a:t> : inspections visuelles		</a:t>
            </a:r>
            <a:r>
              <a:rPr lang="fr-BE" dirty="0">
                <a:solidFill>
                  <a:schemeClr val="accent4"/>
                </a:solidFill>
                <a:sym typeface="Wingdings" panose="05000000000000000000" pitchFamily="2" charset="2"/>
              </a:rPr>
              <a:t> </a:t>
            </a:r>
            <a:r>
              <a:rPr lang="fr-BE" b="1" i="1" dirty="0">
                <a:solidFill>
                  <a:schemeClr val="accent4"/>
                </a:solidFill>
                <a:sym typeface="Wingdings" panose="05000000000000000000" pitchFamily="2" charset="2"/>
              </a:rPr>
              <a:t>la cause est probablement sous eau </a:t>
            </a:r>
            <a:r>
              <a:rPr lang="fr-BE" b="1" i="1" dirty="0">
                <a:solidFill>
                  <a:schemeClr val="accent4"/>
                </a:solidFill>
              </a:rPr>
              <a:t>…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Bathymétrie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>
              <a:sym typeface="Wingdings" panose="05000000000000000000" pitchFamily="2" charset="2"/>
            </a:endParaRPr>
          </a:p>
          <a:p>
            <a:r>
              <a:rPr lang="fr-BE" sz="1200" dirty="0">
                <a:sym typeface="Wingdings" panose="05000000000000000000" pitchFamily="2" charset="2"/>
              </a:rPr>
              <a:t>Pas nécessairement d’indications</a:t>
            </a:r>
          </a:p>
          <a:p>
            <a:r>
              <a:rPr lang="fr-BE" sz="1200" dirty="0">
                <a:sym typeface="Wingdings" panose="05000000000000000000" pitchFamily="2" charset="2"/>
              </a:rPr>
              <a:t>Par ex Quai des Vennes</a:t>
            </a:r>
          </a:p>
          <a:p>
            <a:r>
              <a:rPr lang="fr-BE" sz="1200" dirty="0">
                <a:sym typeface="Wingdings" panose="05000000000000000000" pitchFamily="2" charset="2"/>
              </a:rPr>
              <a:t>-&gt; pas suffisant seul</a:t>
            </a:r>
          </a:p>
          <a:p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B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Imagerie - scan 2D/3D via Gtec</a:t>
            </a:r>
          </a:p>
          <a:p>
            <a:endParaRPr lang="fr-FR" sz="1600" b="1" dirty="0"/>
          </a:p>
          <a:p>
            <a:r>
              <a:rPr lang="fr-FR" sz="1200" b="1" dirty="0"/>
              <a:t>INSPECTION DE L’OURTHE ENTRE LE PONT DES GROSSES BATTES ET LA DERIVATION A LIEGE</a:t>
            </a:r>
          </a:p>
          <a:p>
            <a:r>
              <a:rPr lang="fr-FR" sz="1200" b="1" dirty="0"/>
              <a:t> – SONAR MULTIFAISCEAUX ET LASER 3D</a:t>
            </a:r>
          </a:p>
          <a:p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15 zones d’affouillement constatées sous eau sur + de 1,5km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Parfois même là où des désordres ne sont pas visibles en surface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Les zones d’affouillement sont présentées sous forme de vue 3D et coupes 2D.</a:t>
            </a:r>
          </a:p>
          <a:p>
            <a:endParaRPr lang="fr-FR" sz="1600" b="1" dirty="0"/>
          </a:p>
          <a:p>
            <a:pPr marL="285750" lvl="1" indent="-285750">
              <a:buFont typeface="Wingdings" panose="05000000000000000000" pitchFamily="2" charset="2"/>
              <a:buChar char="à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 par les plongeurs du SPW</a:t>
            </a:r>
          </a:p>
        </p:txBody>
      </p:sp>
      <p:pic>
        <p:nvPicPr>
          <p:cNvPr id="5" name="Graphique 4" descr="Sous-marin avec un remplissage uni">
            <a:extLst>
              <a:ext uri="{FF2B5EF4-FFF2-40B4-BE49-F238E27FC236}">
                <a16:creationId xmlns:a16="http://schemas.microsoft.com/office/drawing/2014/main" id="{60AA9774-5061-466A-AF8C-0BBAD1148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9173" y="705818"/>
            <a:ext cx="914400" cy="914400"/>
          </a:xfrm>
          <a:prstGeom prst="rect">
            <a:avLst/>
          </a:prstGeom>
        </p:spPr>
      </p:pic>
      <p:pic>
        <p:nvPicPr>
          <p:cNvPr id="7" name="Graphique 6" descr="Plongée sous-marine avec un remplissage uni">
            <a:extLst>
              <a:ext uri="{FF2B5EF4-FFF2-40B4-BE49-F238E27FC236}">
                <a16:creationId xmlns:a16="http://schemas.microsoft.com/office/drawing/2014/main" id="{D3DBD947-0AA9-4ECA-A510-970AA2B27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3565" y="6010615"/>
            <a:ext cx="914400" cy="914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A3A243-1E81-48EC-AD3F-2976AE1CFEC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8037" y="1000944"/>
            <a:ext cx="8046720" cy="58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7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1398" y="584695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 – Analyse des informations et priorisation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5398F2-AAF0-418E-83C4-324D8A2E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D8D1C2-82C0-43BE-A9FF-9B1F20406A51}"/>
              </a:ext>
            </a:extLst>
          </p:cNvPr>
          <p:cNvCxnSpPr/>
          <p:nvPr/>
        </p:nvCxnSpPr>
        <p:spPr>
          <a:xfrm flipV="1">
            <a:off x="2965390" y="2130423"/>
            <a:ext cx="495656" cy="7862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01F3E63-715E-4146-BEC7-6031E9E52C84}"/>
              </a:ext>
            </a:extLst>
          </p:cNvPr>
          <p:cNvSpPr txBox="1"/>
          <p:nvPr/>
        </p:nvSpPr>
        <p:spPr>
          <a:xfrm>
            <a:off x="2743198" y="3130281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1 Culée </a:t>
            </a:r>
            <a:r>
              <a:rPr lang="fr-BE" b="1" dirty="0" err="1">
                <a:solidFill>
                  <a:srgbClr val="FFFF00"/>
                </a:solidFill>
              </a:rPr>
              <a:t>Fétinne</a:t>
            </a:r>
            <a:endParaRPr lang="fr-BE" b="1" dirty="0">
              <a:solidFill>
                <a:srgbClr val="FFFF00"/>
              </a:solidFill>
            </a:endParaRPr>
          </a:p>
          <a:p>
            <a:r>
              <a:rPr lang="fr-BE" b="1" dirty="0">
                <a:solidFill>
                  <a:srgbClr val="FFFF00"/>
                </a:solidFill>
              </a:rPr>
              <a:t>Prioritaire</a:t>
            </a:r>
          </a:p>
        </p:txBody>
      </p:sp>
    </p:spTree>
    <p:extLst>
      <p:ext uri="{BB962C8B-B14F-4D97-AF65-F5344CB8AC3E}">
        <p14:creationId xmlns:p14="http://schemas.microsoft.com/office/powerpoint/2010/main" val="148716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1398" y="584695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 – Analyse des informations et priorisation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5398F2-AAF0-418E-83C4-324D8A2E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D8D1C2-82C0-43BE-A9FF-9B1F20406A51}"/>
              </a:ext>
            </a:extLst>
          </p:cNvPr>
          <p:cNvCxnSpPr/>
          <p:nvPr/>
        </p:nvCxnSpPr>
        <p:spPr>
          <a:xfrm flipV="1">
            <a:off x="2965390" y="2130423"/>
            <a:ext cx="495656" cy="7862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01F3E63-715E-4146-BEC7-6031E9E52C84}"/>
              </a:ext>
            </a:extLst>
          </p:cNvPr>
          <p:cNvSpPr txBox="1"/>
          <p:nvPr/>
        </p:nvSpPr>
        <p:spPr>
          <a:xfrm>
            <a:off x="2743198" y="3130281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1 Culée </a:t>
            </a:r>
            <a:r>
              <a:rPr lang="fr-BE" b="1" dirty="0" err="1">
                <a:solidFill>
                  <a:srgbClr val="FFFF00"/>
                </a:solidFill>
              </a:rPr>
              <a:t>Fétinne</a:t>
            </a:r>
            <a:endParaRPr lang="fr-BE" b="1" dirty="0">
              <a:solidFill>
                <a:srgbClr val="FFFF00"/>
              </a:solidFill>
            </a:endParaRPr>
          </a:p>
          <a:p>
            <a:r>
              <a:rPr lang="fr-BE" b="1" dirty="0">
                <a:solidFill>
                  <a:srgbClr val="FFFF00"/>
                </a:solidFill>
              </a:rPr>
              <a:t>Prioritaire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8B7DEF-AC88-4C77-8619-817E16157FAD}"/>
              </a:ext>
            </a:extLst>
          </p:cNvPr>
          <p:cNvCxnSpPr>
            <a:cxnSpLocks/>
          </p:cNvCxnSpPr>
          <p:nvPr/>
        </p:nvCxnSpPr>
        <p:spPr>
          <a:xfrm flipH="1">
            <a:off x="3221764" y="1262165"/>
            <a:ext cx="454351" cy="59563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EFDEBFA-922C-453E-A830-0118A94CF804}"/>
              </a:ext>
            </a:extLst>
          </p:cNvPr>
          <p:cNvSpPr txBox="1"/>
          <p:nvPr/>
        </p:nvSpPr>
        <p:spPr>
          <a:xfrm>
            <a:off x="3676115" y="973255"/>
            <a:ext cx="337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Culée Pont N90 – Sur pieux</a:t>
            </a:r>
          </a:p>
        </p:txBody>
      </p:sp>
    </p:spTree>
    <p:extLst>
      <p:ext uri="{BB962C8B-B14F-4D97-AF65-F5344CB8AC3E}">
        <p14:creationId xmlns:p14="http://schemas.microsoft.com/office/powerpoint/2010/main" val="62246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1398" y="584695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 – Analyse des informations et priorisation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5398F2-AAF0-418E-83C4-324D8A2E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D8D1C2-82C0-43BE-A9FF-9B1F20406A51}"/>
              </a:ext>
            </a:extLst>
          </p:cNvPr>
          <p:cNvCxnSpPr/>
          <p:nvPr/>
        </p:nvCxnSpPr>
        <p:spPr>
          <a:xfrm flipV="1">
            <a:off x="2965390" y="2130423"/>
            <a:ext cx="495656" cy="7862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01F3E63-715E-4146-BEC7-6031E9E52C84}"/>
              </a:ext>
            </a:extLst>
          </p:cNvPr>
          <p:cNvSpPr txBox="1"/>
          <p:nvPr/>
        </p:nvSpPr>
        <p:spPr>
          <a:xfrm>
            <a:off x="2743198" y="3130281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1 Culée </a:t>
            </a:r>
            <a:r>
              <a:rPr lang="fr-BE" b="1" dirty="0" err="1">
                <a:solidFill>
                  <a:srgbClr val="FFFF00"/>
                </a:solidFill>
              </a:rPr>
              <a:t>Fétinne</a:t>
            </a:r>
            <a:endParaRPr lang="fr-BE" b="1" dirty="0">
              <a:solidFill>
                <a:srgbClr val="FFFF00"/>
              </a:solidFill>
            </a:endParaRPr>
          </a:p>
          <a:p>
            <a:r>
              <a:rPr lang="fr-BE" b="1" dirty="0">
                <a:solidFill>
                  <a:srgbClr val="FFFF00"/>
                </a:solidFill>
              </a:rPr>
              <a:t>Prioritaire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C10F0E6-297B-43B3-BAD2-636D5D4DB2D6}"/>
              </a:ext>
            </a:extLst>
          </p:cNvPr>
          <p:cNvCxnSpPr>
            <a:cxnSpLocks/>
          </p:cNvCxnSpPr>
          <p:nvPr/>
        </p:nvCxnSpPr>
        <p:spPr>
          <a:xfrm flipH="1">
            <a:off x="3768695" y="2250064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2619972-1E0E-40AD-A417-6CA84A2413C9}"/>
              </a:ext>
            </a:extLst>
          </p:cNvPr>
          <p:cNvSpPr txBox="1"/>
          <p:nvPr/>
        </p:nvSpPr>
        <p:spPr>
          <a:xfrm>
            <a:off x="4922376" y="178839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2 Quai du Condroz</a:t>
            </a:r>
          </a:p>
          <a:p>
            <a:r>
              <a:rPr lang="fr-BE" b="1" dirty="0">
                <a:solidFill>
                  <a:srgbClr val="FFFF00"/>
                </a:solidFill>
              </a:rPr>
              <a:t>Endiguer le phénomène de glissement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8B7DEF-AC88-4C77-8619-817E16157FAD}"/>
              </a:ext>
            </a:extLst>
          </p:cNvPr>
          <p:cNvCxnSpPr>
            <a:cxnSpLocks/>
          </p:cNvCxnSpPr>
          <p:nvPr/>
        </p:nvCxnSpPr>
        <p:spPr>
          <a:xfrm flipH="1">
            <a:off x="3221764" y="1262165"/>
            <a:ext cx="454351" cy="59563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EFDEBFA-922C-453E-A830-0118A94CF804}"/>
              </a:ext>
            </a:extLst>
          </p:cNvPr>
          <p:cNvSpPr txBox="1"/>
          <p:nvPr/>
        </p:nvSpPr>
        <p:spPr>
          <a:xfrm>
            <a:off x="3676115" y="973255"/>
            <a:ext cx="337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Culée Pont N90 – Sur pieux</a:t>
            </a:r>
          </a:p>
        </p:txBody>
      </p:sp>
    </p:spTree>
    <p:extLst>
      <p:ext uri="{BB962C8B-B14F-4D97-AF65-F5344CB8AC3E}">
        <p14:creationId xmlns:p14="http://schemas.microsoft.com/office/powerpoint/2010/main" val="1898114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1398" y="584695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 – Analyse des informations et priorisation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5398F2-AAF0-418E-83C4-324D8A2E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D8D1C2-82C0-43BE-A9FF-9B1F20406A51}"/>
              </a:ext>
            </a:extLst>
          </p:cNvPr>
          <p:cNvCxnSpPr/>
          <p:nvPr/>
        </p:nvCxnSpPr>
        <p:spPr>
          <a:xfrm flipV="1">
            <a:off x="2965390" y="2130423"/>
            <a:ext cx="495656" cy="7862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01F3E63-715E-4146-BEC7-6031E9E52C84}"/>
              </a:ext>
            </a:extLst>
          </p:cNvPr>
          <p:cNvSpPr txBox="1"/>
          <p:nvPr/>
        </p:nvSpPr>
        <p:spPr>
          <a:xfrm>
            <a:off x="2743198" y="3130281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1 Culée </a:t>
            </a:r>
            <a:r>
              <a:rPr lang="fr-BE" b="1" dirty="0" err="1">
                <a:solidFill>
                  <a:srgbClr val="FFFF00"/>
                </a:solidFill>
              </a:rPr>
              <a:t>Fétinne</a:t>
            </a:r>
            <a:endParaRPr lang="fr-BE" b="1" dirty="0">
              <a:solidFill>
                <a:srgbClr val="FFFF00"/>
              </a:solidFill>
            </a:endParaRPr>
          </a:p>
          <a:p>
            <a:r>
              <a:rPr lang="fr-BE" b="1" dirty="0">
                <a:solidFill>
                  <a:srgbClr val="FFFF00"/>
                </a:solidFill>
              </a:rPr>
              <a:t>Prioritaire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C10F0E6-297B-43B3-BAD2-636D5D4DB2D6}"/>
              </a:ext>
            </a:extLst>
          </p:cNvPr>
          <p:cNvCxnSpPr>
            <a:cxnSpLocks/>
          </p:cNvCxnSpPr>
          <p:nvPr/>
        </p:nvCxnSpPr>
        <p:spPr>
          <a:xfrm flipH="1">
            <a:off x="3768695" y="2250064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2619972-1E0E-40AD-A417-6CA84A2413C9}"/>
              </a:ext>
            </a:extLst>
          </p:cNvPr>
          <p:cNvSpPr txBox="1"/>
          <p:nvPr/>
        </p:nvSpPr>
        <p:spPr>
          <a:xfrm>
            <a:off x="4922376" y="178839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2 Quai du Condroz</a:t>
            </a:r>
          </a:p>
          <a:p>
            <a:r>
              <a:rPr lang="fr-BE" b="1" dirty="0">
                <a:solidFill>
                  <a:srgbClr val="FFFF00"/>
                </a:solidFill>
              </a:rPr>
              <a:t>Endiguer le phénomène de glissement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7EA5B54-2B6D-47DD-85D2-8EDD1948F4F4}"/>
              </a:ext>
            </a:extLst>
          </p:cNvPr>
          <p:cNvCxnSpPr>
            <a:cxnSpLocks/>
          </p:cNvCxnSpPr>
          <p:nvPr/>
        </p:nvCxnSpPr>
        <p:spPr>
          <a:xfrm>
            <a:off x="10007125" y="5129997"/>
            <a:ext cx="0" cy="6152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07C9280-3589-48FC-A03F-45CA846F7993}"/>
              </a:ext>
            </a:extLst>
          </p:cNvPr>
          <p:cNvSpPr txBox="1"/>
          <p:nvPr/>
        </p:nvSpPr>
        <p:spPr>
          <a:xfrm>
            <a:off x="9505768" y="391947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3 Quai des Vennes</a:t>
            </a:r>
          </a:p>
          <a:p>
            <a:r>
              <a:rPr lang="fr-BE" b="1" dirty="0">
                <a:solidFill>
                  <a:srgbClr val="FFFF0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FFFF00"/>
                </a:solidFill>
              </a:rPr>
              <a:t>Si intervention rapide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8B7DEF-AC88-4C77-8619-817E16157FAD}"/>
              </a:ext>
            </a:extLst>
          </p:cNvPr>
          <p:cNvCxnSpPr>
            <a:cxnSpLocks/>
          </p:cNvCxnSpPr>
          <p:nvPr/>
        </p:nvCxnSpPr>
        <p:spPr>
          <a:xfrm flipH="1">
            <a:off x="3221764" y="1262165"/>
            <a:ext cx="454351" cy="59563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EFDEBFA-922C-453E-A830-0118A94CF804}"/>
              </a:ext>
            </a:extLst>
          </p:cNvPr>
          <p:cNvSpPr txBox="1"/>
          <p:nvPr/>
        </p:nvSpPr>
        <p:spPr>
          <a:xfrm>
            <a:off x="3676115" y="973255"/>
            <a:ext cx="337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Culée Pont N90 – Sur pieux</a:t>
            </a:r>
          </a:p>
        </p:txBody>
      </p:sp>
    </p:spTree>
    <p:extLst>
      <p:ext uri="{BB962C8B-B14F-4D97-AF65-F5344CB8AC3E}">
        <p14:creationId xmlns:p14="http://schemas.microsoft.com/office/powerpoint/2010/main" val="3101477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1398" y="584695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 – Analyse des informations et priorisation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5398F2-AAF0-418E-83C4-324D8A2E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D8D1C2-82C0-43BE-A9FF-9B1F20406A51}"/>
              </a:ext>
            </a:extLst>
          </p:cNvPr>
          <p:cNvCxnSpPr/>
          <p:nvPr/>
        </p:nvCxnSpPr>
        <p:spPr>
          <a:xfrm flipV="1">
            <a:off x="2965390" y="2130423"/>
            <a:ext cx="495656" cy="7862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01F3E63-715E-4146-BEC7-6031E9E52C84}"/>
              </a:ext>
            </a:extLst>
          </p:cNvPr>
          <p:cNvSpPr txBox="1"/>
          <p:nvPr/>
        </p:nvSpPr>
        <p:spPr>
          <a:xfrm>
            <a:off x="2743198" y="3130281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1 Culée </a:t>
            </a:r>
            <a:r>
              <a:rPr lang="fr-BE" b="1" dirty="0" err="1">
                <a:solidFill>
                  <a:srgbClr val="FFFF00"/>
                </a:solidFill>
              </a:rPr>
              <a:t>Fétinne</a:t>
            </a:r>
            <a:endParaRPr lang="fr-BE" b="1" dirty="0">
              <a:solidFill>
                <a:srgbClr val="FFFF00"/>
              </a:solidFill>
            </a:endParaRPr>
          </a:p>
          <a:p>
            <a:r>
              <a:rPr lang="fr-BE" b="1" dirty="0">
                <a:solidFill>
                  <a:srgbClr val="FFFF00"/>
                </a:solidFill>
              </a:rPr>
              <a:t>Prioritaire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C10F0E6-297B-43B3-BAD2-636D5D4DB2D6}"/>
              </a:ext>
            </a:extLst>
          </p:cNvPr>
          <p:cNvCxnSpPr>
            <a:cxnSpLocks/>
          </p:cNvCxnSpPr>
          <p:nvPr/>
        </p:nvCxnSpPr>
        <p:spPr>
          <a:xfrm flipH="1">
            <a:off x="3768695" y="2250064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2619972-1E0E-40AD-A417-6CA84A2413C9}"/>
              </a:ext>
            </a:extLst>
          </p:cNvPr>
          <p:cNvSpPr txBox="1"/>
          <p:nvPr/>
        </p:nvSpPr>
        <p:spPr>
          <a:xfrm>
            <a:off x="4922376" y="178839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2 Quai du Condroz</a:t>
            </a:r>
          </a:p>
          <a:p>
            <a:r>
              <a:rPr lang="fr-BE" b="1" dirty="0">
                <a:solidFill>
                  <a:srgbClr val="FFFF00"/>
                </a:solidFill>
              </a:rPr>
              <a:t>Endiguer le phénomène de glissement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7EA5B54-2B6D-47DD-85D2-8EDD1948F4F4}"/>
              </a:ext>
            </a:extLst>
          </p:cNvPr>
          <p:cNvCxnSpPr>
            <a:cxnSpLocks/>
          </p:cNvCxnSpPr>
          <p:nvPr/>
        </p:nvCxnSpPr>
        <p:spPr>
          <a:xfrm>
            <a:off x="10007125" y="5129997"/>
            <a:ext cx="0" cy="6152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07C9280-3589-48FC-A03F-45CA846F7993}"/>
              </a:ext>
            </a:extLst>
          </p:cNvPr>
          <p:cNvSpPr txBox="1"/>
          <p:nvPr/>
        </p:nvSpPr>
        <p:spPr>
          <a:xfrm>
            <a:off x="9505768" y="391947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3 Quai des Vennes</a:t>
            </a:r>
          </a:p>
          <a:p>
            <a:r>
              <a:rPr lang="fr-BE" b="1" dirty="0">
                <a:solidFill>
                  <a:srgbClr val="FFFF0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FFFF00"/>
                </a:solidFill>
              </a:rPr>
              <a:t>Si intervention rapide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8B7DEF-AC88-4C77-8619-817E16157FAD}"/>
              </a:ext>
            </a:extLst>
          </p:cNvPr>
          <p:cNvCxnSpPr>
            <a:cxnSpLocks/>
          </p:cNvCxnSpPr>
          <p:nvPr/>
        </p:nvCxnSpPr>
        <p:spPr>
          <a:xfrm flipH="1">
            <a:off x="3221764" y="1262165"/>
            <a:ext cx="454351" cy="59563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EFDEBFA-922C-453E-A830-0118A94CF804}"/>
              </a:ext>
            </a:extLst>
          </p:cNvPr>
          <p:cNvSpPr txBox="1"/>
          <p:nvPr/>
        </p:nvSpPr>
        <p:spPr>
          <a:xfrm>
            <a:off x="3676115" y="973255"/>
            <a:ext cx="337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Culée Pont N90 – Sur pieux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F46FA0D-C9BF-47BF-82D9-DE5A65E4BAE2}"/>
              </a:ext>
            </a:extLst>
          </p:cNvPr>
          <p:cNvCxnSpPr>
            <a:cxnSpLocks/>
          </p:cNvCxnSpPr>
          <p:nvPr/>
        </p:nvCxnSpPr>
        <p:spPr>
          <a:xfrm>
            <a:off x="2368560" y="1574129"/>
            <a:ext cx="59683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6D92A29D-15D8-42F6-BF28-EE785751DD1C}"/>
              </a:ext>
            </a:extLst>
          </p:cNvPr>
          <p:cNvSpPr txBox="1"/>
          <p:nvPr/>
        </p:nvSpPr>
        <p:spPr>
          <a:xfrm>
            <a:off x="123912" y="1338040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4 Pointe Convergence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00B0F0"/>
                </a:solidFill>
              </a:rPr>
              <a:t>Si intervention rapide</a:t>
            </a:r>
          </a:p>
        </p:txBody>
      </p:sp>
    </p:spTree>
    <p:extLst>
      <p:ext uri="{BB962C8B-B14F-4D97-AF65-F5344CB8AC3E}">
        <p14:creationId xmlns:p14="http://schemas.microsoft.com/office/powerpoint/2010/main" val="3745064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1398" y="584695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 – Analyse des informations et priorisation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5398F2-AAF0-418E-83C4-324D8A2E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D8D1C2-82C0-43BE-A9FF-9B1F20406A51}"/>
              </a:ext>
            </a:extLst>
          </p:cNvPr>
          <p:cNvCxnSpPr/>
          <p:nvPr/>
        </p:nvCxnSpPr>
        <p:spPr>
          <a:xfrm flipV="1">
            <a:off x="2965390" y="2130423"/>
            <a:ext cx="495656" cy="7862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01F3E63-715E-4146-BEC7-6031E9E52C84}"/>
              </a:ext>
            </a:extLst>
          </p:cNvPr>
          <p:cNvSpPr txBox="1"/>
          <p:nvPr/>
        </p:nvSpPr>
        <p:spPr>
          <a:xfrm>
            <a:off x="2743198" y="3130281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1 Culée </a:t>
            </a:r>
            <a:r>
              <a:rPr lang="fr-BE" b="1" dirty="0" err="1">
                <a:solidFill>
                  <a:srgbClr val="FFFF00"/>
                </a:solidFill>
              </a:rPr>
              <a:t>Fétinne</a:t>
            </a:r>
            <a:endParaRPr lang="fr-BE" b="1" dirty="0">
              <a:solidFill>
                <a:srgbClr val="FFFF00"/>
              </a:solidFill>
            </a:endParaRPr>
          </a:p>
          <a:p>
            <a:r>
              <a:rPr lang="fr-BE" b="1" dirty="0">
                <a:solidFill>
                  <a:srgbClr val="FFFF00"/>
                </a:solidFill>
              </a:rPr>
              <a:t>Prioritaire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C10F0E6-297B-43B3-BAD2-636D5D4DB2D6}"/>
              </a:ext>
            </a:extLst>
          </p:cNvPr>
          <p:cNvCxnSpPr>
            <a:cxnSpLocks/>
          </p:cNvCxnSpPr>
          <p:nvPr/>
        </p:nvCxnSpPr>
        <p:spPr>
          <a:xfrm flipH="1">
            <a:off x="3768695" y="2250064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2619972-1E0E-40AD-A417-6CA84A2413C9}"/>
              </a:ext>
            </a:extLst>
          </p:cNvPr>
          <p:cNvSpPr txBox="1"/>
          <p:nvPr/>
        </p:nvSpPr>
        <p:spPr>
          <a:xfrm>
            <a:off x="4922376" y="178839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2 Quai du Condroz</a:t>
            </a:r>
          </a:p>
          <a:p>
            <a:r>
              <a:rPr lang="fr-BE" b="1" dirty="0">
                <a:solidFill>
                  <a:srgbClr val="FFFF00"/>
                </a:solidFill>
              </a:rPr>
              <a:t>Endiguer le phénomène de glissement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7EA5B54-2B6D-47DD-85D2-8EDD1948F4F4}"/>
              </a:ext>
            </a:extLst>
          </p:cNvPr>
          <p:cNvCxnSpPr>
            <a:cxnSpLocks/>
          </p:cNvCxnSpPr>
          <p:nvPr/>
        </p:nvCxnSpPr>
        <p:spPr>
          <a:xfrm>
            <a:off x="10007125" y="5129997"/>
            <a:ext cx="0" cy="6152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07C9280-3589-48FC-A03F-45CA846F7993}"/>
              </a:ext>
            </a:extLst>
          </p:cNvPr>
          <p:cNvSpPr txBox="1"/>
          <p:nvPr/>
        </p:nvSpPr>
        <p:spPr>
          <a:xfrm>
            <a:off x="9505768" y="391947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3 Quai des Vennes</a:t>
            </a:r>
          </a:p>
          <a:p>
            <a:r>
              <a:rPr lang="fr-BE" b="1" dirty="0">
                <a:solidFill>
                  <a:srgbClr val="FFFF0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FFFF00"/>
                </a:solidFill>
              </a:rPr>
              <a:t>Si intervention rapide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8B7DEF-AC88-4C77-8619-817E16157FAD}"/>
              </a:ext>
            </a:extLst>
          </p:cNvPr>
          <p:cNvCxnSpPr>
            <a:cxnSpLocks/>
          </p:cNvCxnSpPr>
          <p:nvPr/>
        </p:nvCxnSpPr>
        <p:spPr>
          <a:xfrm flipH="1">
            <a:off x="3221764" y="1262165"/>
            <a:ext cx="454351" cy="59563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EFDEBFA-922C-453E-A830-0118A94CF804}"/>
              </a:ext>
            </a:extLst>
          </p:cNvPr>
          <p:cNvSpPr txBox="1"/>
          <p:nvPr/>
        </p:nvSpPr>
        <p:spPr>
          <a:xfrm>
            <a:off x="3676115" y="973255"/>
            <a:ext cx="337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Culée Pont N90 – Sur pieux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D19614F-20E8-499F-969D-4ECC507117CD}"/>
              </a:ext>
            </a:extLst>
          </p:cNvPr>
          <p:cNvCxnSpPr>
            <a:cxnSpLocks/>
          </p:cNvCxnSpPr>
          <p:nvPr/>
        </p:nvCxnSpPr>
        <p:spPr>
          <a:xfrm flipH="1">
            <a:off x="3349951" y="1574129"/>
            <a:ext cx="1170774" cy="34515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959C7FB4-A43A-4019-A516-5EEDDA356E7E}"/>
              </a:ext>
            </a:extLst>
          </p:cNvPr>
          <p:cNvSpPr txBox="1"/>
          <p:nvPr/>
        </p:nvSpPr>
        <p:spPr>
          <a:xfrm>
            <a:off x="4537717" y="1326734"/>
            <a:ext cx="555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5 Entre ponts – Ouvrage ruiné – Parties instables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F46FA0D-C9BF-47BF-82D9-DE5A65E4BAE2}"/>
              </a:ext>
            </a:extLst>
          </p:cNvPr>
          <p:cNvCxnSpPr>
            <a:cxnSpLocks/>
          </p:cNvCxnSpPr>
          <p:nvPr/>
        </p:nvCxnSpPr>
        <p:spPr>
          <a:xfrm>
            <a:off x="2368560" y="1574129"/>
            <a:ext cx="59683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6D92A29D-15D8-42F6-BF28-EE785751DD1C}"/>
              </a:ext>
            </a:extLst>
          </p:cNvPr>
          <p:cNvSpPr txBox="1"/>
          <p:nvPr/>
        </p:nvSpPr>
        <p:spPr>
          <a:xfrm>
            <a:off x="123912" y="1338040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4 Pointe Convergence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00B0F0"/>
                </a:solidFill>
              </a:rPr>
              <a:t>Si intervention rapide</a:t>
            </a:r>
          </a:p>
        </p:txBody>
      </p:sp>
    </p:spTree>
    <p:extLst>
      <p:ext uri="{BB962C8B-B14F-4D97-AF65-F5344CB8AC3E}">
        <p14:creationId xmlns:p14="http://schemas.microsoft.com/office/powerpoint/2010/main" val="2741149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1398" y="584695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 – Analyse des informations et priorisation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5398F2-AAF0-418E-83C4-324D8A2E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D8D1C2-82C0-43BE-A9FF-9B1F20406A51}"/>
              </a:ext>
            </a:extLst>
          </p:cNvPr>
          <p:cNvCxnSpPr/>
          <p:nvPr/>
        </p:nvCxnSpPr>
        <p:spPr>
          <a:xfrm flipV="1">
            <a:off x="2965390" y="2130423"/>
            <a:ext cx="495656" cy="7862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01F3E63-715E-4146-BEC7-6031E9E52C84}"/>
              </a:ext>
            </a:extLst>
          </p:cNvPr>
          <p:cNvSpPr txBox="1"/>
          <p:nvPr/>
        </p:nvSpPr>
        <p:spPr>
          <a:xfrm>
            <a:off x="2743198" y="3130281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1 Culée </a:t>
            </a:r>
            <a:r>
              <a:rPr lang="fr-BE" b="1" dirty="0" err="1">
                <a:solidFill>
                  <a:srgbClr val="FFFF00"/>
                </a:solidFill>
              </a:rPr>
              <a:t>Fétinne</a:t>
            </a:r>
            <a:endParaRPr lang="fr-BE" b="1" dirty="0">
              <a:solidFill>
                <a:srgbClr val="FFFF00"/>
              </a:solidFill>
            </a:endParaRPr>
          </a:p>
          <a:p>
            <a:r>
              <a:rPr lang="fr-BE" b="1" dirty="0">
                <a:solidFill>
                  <a:srgbClr val="FFFF00"/>
                </a:solidFill>
              </a:rPr>
              <a:t>Prioritaire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C10F0E6-297B-43B3-BAD2-636D5D4DB2D6}"/>
              </a:ext>
            </a:extLst>
          </p:cNvPr>
          <p:cNvCxnSpPr>
            <a:cxnSpLocks/>
          </p:cNvCxnSpPr>
          <p:nvPr/>
        </p:nvCxnSpPr>
        <p:spPr>
          <a:xfrm flipH="1">
            <a:off x="3768695" y="2250064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2619972-1E0E-40AD-A417-6CA84A2413C9}"/>
              </a:ext>
            </a:extLst>
          </p:cNvPr>
          <p:cNvSpPr txBox="1"/>
          <p:nvPr/>
        </p:nvSpPr>
        <p:spPr>
          <a:xfrm>
            <a:off x="4922376" y="178839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2 Quai du Condroz</a:t>
            </a:r>
          </a:p>
          <a:p>
            <a:r>
              <a:rPr lang="fr-BE" b="1" dirty="0">
                <a:solidFill>
                  <a:srgbClr val="FFFF00"/>
                </a:solidFill>
              </a:rPr>
              <a:t>Endiguer le phénomène de glissement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7EA5B54-2B6D-47DD-85D2-8EDD1948F4F4}"/>
              </a:ext>
            </a:extLst>
          </p:cNvPr>
          <p:cNvCxnSpPr>
            <a:cxnSpLocks/>
          </p:cNvCxnSpPr>
          <p:nvPr/>
        </p:nvCxnSpPr>
        <p:spPr>
          <a:xfrm>
            <a:off x="10007125" y="5129997"/>
            <a:ext cx="0" cy="6152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07C9280-3589-48FC-A03F-45CA846F7993}"/>
              </a:ext>
            </a:extLst>
          </p:cNvPr>
          <p:cNvSpPr txBox="1"/>
          <p:nvPr/>
        </p:nvSpPr>
        <p:spPr>
          <a:xfrm>
            <a:off x="9505768" y="391947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3 Quai des Vennes</a:t>
            </a:r>
          </a:p>
          <a:p>
            <a:r>
              <a:rPr lang="fr-BE" b="1" dirty="0">
                <a:solidFill>
                  <a:srgbClr val="FFFF0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FFFF00"/>
                </a:solidFill>
              </a:rPr>
              <a:t>Si intervention rapide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8B7DEF-AC88-4C77-8619-817E16157FAD}"/>
              </a:ext>
            </a:extLst>
          </p:cNvPr>
          <p:cNvCxnSpPr>
            <a:cxnSpLocks/>
          </p:cNvCxnSpPr>
          <p:nvPr/>
        </p:nvCxnSpPr>
        <p:spPr>
          <a:xfrm flipH="1">
            <a:off x="3221764" y="1262165"/>
            <a:ext cx="454351" cy="59563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EFDEBFA-922C-453E-A830-0118A94CF804}"/>
              </a:ext>
            </a:extLst>
          </p:cNvPr>
          <p:cNvSpPr txBox="1"/>
          <p:nvPr/>
        </p:nvSpPr>
        <p:spPr>
          <a:xfrm>
            <a:off x="3676115" y="973255"/>
            <a:ext cx="337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Culée Pont N90 – Sur pieux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D19614F-20E8-499F-969D-4ECC507117CD}"/>
              </a:ext>
            </a:extLst>
          </p:cNvPr>
          <p:cNvCxnSpPr>
            <a:cxnSpLocks/>
          </p:cNvCxnSpPr>
          <p:nvPr/>
        </p:nvCxnSpPr>
        <p:spPr>
          <a:xfrm flipH="1">
            <a:off x="3349951" y="1574129"/>
            <a:ext cx="1170774" cy="34515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959C7FB4-A43A-4019-A516-5EEDDA356E7E}"/>
              </a:ext>
            </a:extLst>
          </p:cNvPr>
          <p:cNvSpPr txBox="1"/>
          <p:nvPr/>
        </p:nvSpPr>
        <p:spPr>
          <a:xfrm>
            <a:off x="4537717" y="1326734"/>
            <a:ext cx="555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5 Entre ponts – Ouvrage ruiné – Parties instables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F46FA0D-C9BF-47BF-82D9-DE5A65E4BAE2}"/>
              </a:ext>
            </a:extLst>
          </p:cNvPr>
          <p:cNvCxnSpPr>
            <a:cxnSpLocks/>
          </p:cNvCxnSpPr>
          <p:nvPr/>
        </p:nvCxnSpPr>
        <p:spPr>
          <a:xfrm>
            <a:off x="2368560" y="1574129"/>
            <a:ext cx="59683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6D92A29D-15D8-42F6-BF28-EE785751DD1C}"/>
              </a:ext>
            </a:extLst>
          </p:cNvPr>
          <p:cNvSpPr txBox="1"/>
          <p:nvPr/>
        </p:nvSpPr>
        <p:spPr>
          <a:xfrm>
            <a:off x="123912" y="1338040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4 Pointe Convergence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00B0F0"/>
                </a:solidFill>
              </a:rPr>
              <a:t>Si intervention rapide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48CCDFA-A2C5-467F-BBCD-DBE9C255BBCB}"/>
              </a:ext>
            </a:extLst>
          </p:cNvPr>
          <p:cNvCxnSpPr>
            <a:cxnSpLocks/>
          </p:cNvCxnSpPr>
          <p:nvPr/>
        </p:nvCxnSpPr>
        <p:spPr>
          <a:xfrm flipV="1">
            <a:off x="2318710" y="1727397"/>
            <a:ext cx="749230" cy="106794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8C36A3BA-2A10-466F-BB91-4F1E776D19B0}"/>
              </a:ext>
            </a:extLst>
          </p:cNvPr>
          <p:cNvSpPr txBox="1"/>
          <p:nvPr/>
        </p:nvSpPr>
        <p:spPr>
          <a:xfrm>
            <a:off x="123912" y="2800066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6 Maison Monnier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ruiné</a:t>
            </a:r>
          </a:p>
          <a:p>
            <a:r>
              <a:rPr lang="fr-BE" b="1" dirty="0">
                <a:solidFill>
                  <a:srgbClr val="00B0F0"/>
                </a:solidFill>
              </a:rPr>
              <a:t>Risque modéré</a:t>
            </a:r>
          </a:p>
        </p:txBody>
      </p:sp>
    </p:spTree>
    <p:extLst>
      <p:ext uri="{BB962C8B-B14F-4D97-AF65-F5344CB8AC3E}">
        <p14:creationId xmlns:p14="http://schemas.microsoft.com/office/powerpoint/2010/main" val="2498328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01398" y="584695"/>
            <a:ext cx="636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 – Analyse des informations et priorisation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5398F2-AAF0-418E-83C4-324D8A2E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D8D1C2-82C0-43BE-A9FF-9B1F20406A51}"/>
              </a:ext>
            </a:extLst>
          </p:cNvPr>
          <p:cNvCxnSpPr/>
          <p:nvPr/>
        </p:nvCxnSpPr>
        <p:spPr>
          <a:xfrm flipV="1">
            <a:off x="2965390" y="2130423"/>
            <a:ext cx="495656" cy="78621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01F3E63-715E-4146-BEC7-6031E9E52C84}"/>
              </a:ext>
            </a:extLst>
          </p:cNvPr>
          <p:cNvSpPr txBox="1"/>
          <p:nvPr/>
        </p:nvSpPr>
        <p:spPr>
          <a:xfrm>
            <a:off x="2743198" y="3130281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1 Culée </a:t>
            </a:r>
            <a:r>
              <a:rPr lang="fr-BE" b="1" dirty="0" err="1">
                <a:solidFill>
                  <a:srgbClr val="FFFF00"/>
                </a:solidFill>
              </a:rPr>
              <a:t>Fétinne</a:t>
            </a:r>
            <a:endParaRPr lang="fr-BE" b="1" dirty="0">
              <a:solidFill>
                <a:srgbClr val="FFFF00"/>
              </a:solidFill>
            </a:endParaRPr>
          </a:p>
          <a:p>
            <a:r>
              <a:rPr lang="fr-BE" b="1" dirty="0">
                <a:solidFill>
                  <a:srgbClr val="FFFF00"/>
                </a:solidFill>
              </a:rPr>
              <a:t>Prioritaire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C10F0E6-297B-43B3-BAD2-636D5D4DB2D6}"/>
              </a:ext>
            </a:extLst>
          </p:cNvPr>
          <p:cNvCxnSpPr>
            <a:cxnSpLocks/>
          </p:cNvCxnSpPr>
          <p:nvPr/>
        </p:nvCxnSpPr>
        <p:spPr>
          <a:xfrm flipH="1">
            <a:off x="3768695" y="2250064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2619972-1E0E-40AD-A417-6CA84A2413C9}"/>
              </a:ext>
            </a:extLst>
          </p:cNvPr>
          <p:cNvSpPr txBox="1"/>
          <p:nvPr/>
        </p:nvSpPr>
        <p:spPr>
          <a:xfrm>
            <a:off x="4922376" y="178839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2 Quai du Condroz</a:t>
            </a:r>
          </a:p>
          <a:p>
            <a:r>
              <a:rPr lang="fr-BE" b="1" dirty="0">
                <a:solidFill>
                  <a:srgbClr val="FFFF00"/>
                </a:solidFill>
              </a:rPr>
              <a:t>Endiguer le phénomène de glissement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8B41FCB-EF17-49D5-A0B3-8310441A875A}"/>
              </a:ext>
            </a:extLst>
          </p:cNvPr>
          <p:cNvCxnSpPr>
            <a:cxnSpLocks/>
          </p:cNvCxnSpPr>
          <p:nvPr/>
        </p:nvCxnSpPr>
        <p:spPr>
          <a:xfrm flipH="1">
            <a:off x="6157243" y="3017187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58702BC-4B73-4BE1-BBC7-938D89B897C5}"/>
              </a:ext>
            </a:extLst>
          </p:cNvPr>
          <p:cNvSpPr txBox="1"/>
          <p:nvPr/>
        </p:nvSpPr>
        <p:spPr>
          <a:xfrm>
            <a:off x="7310924" y="2555522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7 Quai des Ardennes</a:t>
            </a:r>
          </a:p>
          <a:p>
            <a:r>
              <a:rPr lang="fr-BE" b="1" dirty="0">
                <a:solidFill>
                  <a:srgbClr val="FFFF00"/>
                </a:solidFill>
              </a:rPr>
              <a:t>Ouvrage ruiné</a:t>
            </a:r>
          </a:p>
          <a:p>
            <a:r>
              <a:rPr lang="fr-BE" b="1" dirty="0">
                <a:solidFill>
                  <a:srgbClr val="FFFF00"/>
                </a:solidFill>
              </a:rPr>
              <a:t>Risque modéré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7EA5B54-2B6D-47DD-85D2-8EDD1948F4F4}"/>
              </a:ext>
            </a:extLst>
          </p:cNvPr>
          <p:cNvCxnSpPr>
            <a:cxnSpLocks/>
          </p:cNvCxnSpPr>
          <p:nvPr/>
        </p:nvCxnSpPr>
        <p:spPr>
          <a:xfrm>
            <a:off x="10007125" y="5129997"/>
            <a:ext cx="0" cy="6152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07C9280-3589-48FC-A03F-45CA846F7993}"/>
              </a:ext>
            </a:extLst>
          </p:cNvPr>
          <p:cNvSpPr txBox="1"/>
          <p:nvPr/>
        </p:nvSpPr>
        <p:spPr>
          <a:xfrm>
            <a:off x="9505768" y="3919479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3 Quai des Vennes</a:t>
            </a:r>
          </a:p>
          <a:p>
            <a:r>
              <a:rPr lang="fr-BE" b="1" dirty="0">
                <a:solidFill>
                  <a:srgbClr val="FFFF0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FFFF00"/>
                </a:solidFill>
              </a:rPr>
              <a:t>Si intervention rapide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8B7DEF-AC88-4C77-8619-817E16157FAD}"/>
              </a:ext>
            </a:extLst>
          </p:cNvPr>
          <p:cNvCxnSpPr>
            <a:cxnSpLocks/>
          </p:cNvCxnSpPr>
          <p:nvPr/>
        </p:nvCxnSpPr>
        <p:spPr>
          <a:xfrm flipH="1">
            <a:off x="3221764" y="1262165"/>
            <a:ext cx="454351" cy="59563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EFDEBFA-922C-453E-A830-0118A94CF804}"/>
              </a:ext>
            </a:extLst>
          </p:cNvPr>
          <p:cNvSpPr txBox="1"/>
          <p:nvPr/>
        </p:nvSpPr>
        <p:spPr>
          <a:xfrm>
            <a:off x="3676115" y="973255"/>
            <a:ext cx="337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Culée Pont N90 – Sur pieux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D19614F-20E8-499F-969D-4ECC507117CD}"/>
              </a:ext>
            </a:extLst>
          </p:cNvPr>
          <p:cNvCxnSpPr>
            <a:cxnSpLocks/>
          </p:cNvCxnSpPr>
          <p:nvPr/>
        </p:nvCxnSpPr>
        <p:spPr>
          <a:xfrm flipH="1">
            <a:off x="3349951" y="1574129"/>
            <a:ext cx="1170774" cy="34515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959C7FB4-A43A-4019-A516-5EEDDA356E7E}"/>
              </a:ext>
            </a:extLst>
          </p:cNvPr>
          <p:cNvSpPr txBox="1"/>
          <p:nvPr/>
        </p:nvSpPr>
        <p:spPr>
          <a:xfrm>
            <a:off x="4537717" y="1326734"/>
            <a:ext cx="555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5 Entre ponts – Ouvrage ruiné – Parties instables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F46FA0D-C9BF-47BF-82D9-DE5A65E4BAE2}"/>
              </a:ext>
            </a:extLst>
          </p:cNvPr>
          <p:cNvCxnSpPr>
            <a:cxnSpLocks/>
          </p:cNvCxnSpPr>
          <p:nvPr/>
        </p:nvCxnSpPr>
        <p:spPr>
          <a:xfrm>
            <a:off x="2368560" y="1574129"/>
            <a:ext cx="59683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6D92A29D-15D8-42F6-BF28-EE785751DD1C}"/>
              </a:ext>
            </a:extLst>
          </p:cNvPr>
          <p:cNvSpPr txBox="1"/>
          <p:nvPr/>
        </p:nvSpPr>
        <p:spPr>
          <a:xfrm>
            <a:off x="123912" y="1338040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4 Pointe Convergence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00B0F0"/>
                </a:solidFill>
              </a:rPr>
              <a:t>Si intervention rapide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48CCDFA-A2C5-467F-BBCD-DBE9C255BBCB}"/>
              </a:ext>
            </a:extLst>
          </p:cNvPr>
          <p:cNvCxnSpPr>
            <a:cxnSpLocks/>
          </p:cNvCxnSpPr>
          <p:nvPr/>
        </p:nvCxnSpPr>
        <p:spPr>
          <a:xfrm flipV="1">
            <a:off x="2318710" y="1727397"/>
            <a:ext cx="749230" cy="106794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8C36A3BA-2A10-466F-BB91-4F1E776D19B0}"/>
              </a:ext>
            </a:extLst>
          </p:cNvPr>
          <p:cNvSpPr txBox="1"/>
          <p:nvPr/>
        </p:nvSpPr>
        <p:spPr>
          <a:xfrm>
            <a:off x="123912" y="2800066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6 Maison Monnier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ruiné</a:t>
            </a:r>
          </a:p>
          <a:p>
            <a:r>
              <a:rPr lang="fr-BE" b="1" dirty="0">
                <a:solidFill>
                  <a:srgbClr val="00B0F0"/>
                </a:solidFill>
              </a:rPr>
              <a:t>Risque modéré</a:t>
            </a:r>
          </a:p>
        </p:txBody>
      </p:sp>
    </p:spTree>
    <p:extLst>
      <p:ext uri="{BB962C8B-B14F-4D97-AF65-F5344CB8AC3E}">
        <p14:creationId xmlns:p14="http://schemas.microsoft.com/office/powerpoint/2010/main" val="53237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0E4F694-69B1-4517-AD44-0B4881FA7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1457597"/>
            <a:ext cx="10462260" cy="53187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23453"/>
            <a:ext cx="4045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Ourthe et confluence avec la Dérivation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7B594FE-53B1-4525-A7F0-AB4AB5B8C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3" t="26250" r="53214" b="9464"/>
          <a:stretch/>
        </p:blipFill>
        <p:spPr>
          <a:xfrm>
            <a:off x="7152435" y="817878"/>
            <a:ext cx="4160172" cy="2250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BE56668-43E7-4C7C-BB1E-5FD9FBF10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0" t="26250" r="53429" b="9464"/>
          <a:stretch/>
        </p:blipFill>
        <p:spPr>
          <a:xfrm>
            <a:off x="7955031" y="3343157"/>
            <a:ext cx="4236969" cy="220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4146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589659" y="1281869"/>
            <a:ext cx="62538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Evaluation</a:t>
            </a:r>
            <a:r>
              <a:rPr lang="fr-BE" dirty="0"/>
              <a:t> :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inspections par plongeurs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La culée présente un affouillement sous toute la longueur de la  fondation.</a:t>
            </a:r>
          </a:p>
          <a:p>
            <a:r>
              <a:rPr lang="fr-FR" dirty="0"/>
              <a:t>Les palplanches en bois ont disparu.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C90983-FA9F-48E5-9EC5-6BAC6A9C6AB9}"/>
              </a:ext>
            </a:extLst>
          </p:cNvPr>
          <p:cNvSpPr txBox="1"/>
          <p:nvPr/>
        </p:nvSpPr>
        <p:spPr>
          <a:xfrm>
            <a:off x="589659" y="644374"/>
            <a:ext cx="1835631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1 Pont de Fétinne</a:t>
            </a:r>
            <a:endParaRPr lang="fr-FR" u="sng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91608FA-F806-41C2-8086-447157FD78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249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8641EF-CAAA-4B32-9892-7DFBC5B8CB53}"/>
              </a:ext>
            </a:extLst>
          </p:cNvPr>
          <p:cNvSpPr txBox="1"/>
          <p:nvPr/>
        </p:nvSpPr>
        <p:spPr>
          <a:xfrm>
            <a:off x="589659" y="641557"/>
            <a:ext cx="1835631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1 Pont de Fétinne</a:t>
            </a:r>
            <a:endParaRPr lang="fr-FR" u="sng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B59BD6-A373-44E6-B683-7CBA7E20FC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50" y="483867"/>
            <a:ext cx="11925300" cy="57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7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C90983-FA9F-48E5-9EC5-6BAC6A9C6AB9}"/>
              </a:ext>
            </a:extLst>
          </p:cNvPr>
          <p:cNvSpPr txBox="1"/>
          <p:nvPr/>
        </p:nvSpPr>
        <p:spPr>
          <a:xfrm>
            <a:off x="589659" y="644374"/>
            <a:ext cx="1835631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1 Pont de Fétinne</a:t>
            </a:r>
            <a:endParaRPr lang="fr-FR" u="sng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6A25AF-AF71-4860-8166-35EEB8F447EE}"/>
              </a:ext>
            </a:extLst>
          </p:cNvPr>
          <p:cNvSpPr txBox="1"/>
          <p:nvPr/>
        </p:nvSpPr>
        <p:spPr>
          <a:xfrm>
            <a:off x="589659" y="1227740"/>
            <a:ext cx="4230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Recherche documents d’époque</a:t>
            </a:r>
            <a:r>
              <a:rPr lang="fr-BE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r>
              <a:rPr lang="fr-BE" dirty="0"/>
              <a:t> </a:t>
            </a:r>
            <a:r>
              <a:rPr lang="fr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Fonctionnement culée poids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43216F-02E1-43C6-8E00-365A207B5D3A}"/>
              </a:ext>
            </a:extLst>
          </p:cNvPr>
          <p:cNvSpPr txBox="1"/>
          <p:nvPr/>
        </p:nvSpPr>
        <p:spPr>
          <a:xfrm>
            <a:off x="7453191" y="4193422"/>
            <a:ext cx="42301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Imagerie scanner 3D :</a:t>
            </a:r>
          </a:p>
          <a:p>
            <a:r>
              <a:rPr lang="fr-BE" b="1" dirty="0"/>
              <a:t> </a:t>
            </a:r>
          </a:p>
          <a:p>
            <a:r>
              <a:rPr lang="fr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Niveau de fond de l’Ourthe = -3.5m</a:t>
            </a:r>
          </a:p>
          <a:p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Affouillement culée confirmé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9974B2-ADB1-4BC4-BBC4-B599F330CC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20" y="632460"/>
            <a:ext cx="11414760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75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C90983-FA9F-48E5-9EC5-6BAC6A9C6AB9}"/>
              </a:ext>
            </a:extLst>
          </p:cNvPr>
          <p:cNvSpPr txBox="1"/>
          <p:nvPr/>
        </p:nvSpPr>
        <p:spPr>
          <a:xfrm>
            <a:off x="589659" y="644374"/>
            <a:ext cx="1835631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1 Pont de Fétinne</a:t>
            </a:r>
            <a:endParaRPr lang="fr-FR" u="sng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C0973C-F27A-4C33-8E72-DFBE3E45B406}"/>
              </a:ext>
            </a:extLst>
          </p:cNvPr>
          <p:cNvSpPr txBox="1"/>
          <p:nvPr/>
        </p:nvSpPr>
        <p:spPr>
          <a:xfrm>
            <a:off x="589659" y="1281870"/>
            <a:ext cx="423016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Proposition stabilisation culée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r>
              <a:rPr lang="fr-BE" dirty="0"/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F38928-EE45-476D-890E-5CF653EB7F7A}"/>
              </a:ext>
            </a:extLst>
          </p:cNvPr>
          <p:cNvSpPr txBox="1"/>
          <p:nvPr/>
        </p:nvSpPr>
        <p:spPr>
          <a:xfrm>
            <a:off x="7493379" y="1281870"/>
            <a:ext cx="42301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Proposition stabilisation tympans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b="1" dirty="0"/>
          </a:p>
          <a:p>
            <a:pPr marL="285750" indent="-285750">
              <a:buFontTx/>
              <a:buChar char="-"/>
            </a:pPr>
            <a:r>
              <a:rPr lang="fr-BE" b="1" dirty="0"/>
              <a:t>1 Risberme en pied</a:t>
            </a:r>
          </a:p>
          <a:p>
            <a:pPr marL="285750" indent="-285750">
              <a:buFontTx/>
              <a:buChar char="-"/>
            </a:pPr>
            <a:r>
              <a:rPr lang="fr-BE" b="1" dirty="0"/>
              <a:t>2 Déchargement partie supérieure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r>
              <a:rPr lang="fr-BE" dirty="0"/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125DF8-F155-4899-92E0-9C0622968C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370" y="1148452"/>
            <a:ext cx="1160526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5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23453"/>
            <a:ext cx="10327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Reconstruction et réhabilitation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chantiers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en-US" u="sng" dirty="0"/>
              <a:t>Rive gauche</a:t>
            </a:r>
            <a:endParaRPr lang="en-US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Phase 1</a:t>
            </a:r>
            <a:r>
              <a:rPr lang="fr-FR" dirty="0"/>
              <a:t> :  installation d’une risberme de 5,5m de large et de 15m de long en aval du pont de Fétinne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CC4823-5DA6-4936-9944-4711B5C9FE13}"/>
              </a:ext>
            </a:extLst>
          </p:cNvPr>
          <p:cNvSpPr txBox="1"/>
          <p:nvPr/>
        </p:nvSpPr>
        <p:spPr>
          <a:xfrm>
            <a:off x="5464134" y="6449568"/>
            <a:ext cx="284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i="1" dirty="0"/>
              <a:t>! Surveillance mouvements ponts et berges</a:t>
            </a:r>
            <a:endParaRPr lang="fr-FR" sz="1200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986705-FEC4-43E4-937C-726DEBCD99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673" y="1956447"/>
            <a:ext cx="11452860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21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773699"/>
            <a:ext cx="10517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Reconstruction et réhabilitation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chantiers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en-US" u="sng" dirty="0"/>
              <a:t>Rive gauche</a:t>
            </a:r>
            <a:endParaRPr lang="en-US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Phase 2</a:t>
            </a:r>
            <a:r>
              <a:rPr lang="fr-FR" dirty="0"/>
              <a:t> : installation d’une risberme de 5,5m de large et de 15m de long en amont du pont de Fétinne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F8ECAC-CBE5-427E-AEF6-E482A3C79F91}"/>
              </a:ext>
            </a:extLst>
          </p:cNvPr>
          <p:cNvSpPr txBox="1"/>
          <p:nvPr/>
        </p:nvSpPr>
        <p:spPr>
          <a:xfrm>
            <a:off x="4825638" y="6449568"/>
            <a:ext cx="284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200" i="1"/>
            </a:lvl1pPr>
          </a:lstStyle>
          <a:p>
            <a:r>
              <a:rPr lang="fr-BE" dirty="0"/>
              <a:t>! Surveillance mouvements ponts et berges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ACFF9E-78E6-442D-9FA4-2DE67E448C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70" y="1871287"/>
            <a:ext cx="11148060" cy="47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6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620577"/>
            <a:ext cx="115321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Reconstruction et réhabilitation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chantiers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en-US" u="sng" dirty="0"/>
              <a:t>Rive gauche</a:t>
            </a:r>
            <a:endParaRPr lang="en-US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Phase 3</a:t>
            </a:r>
            <a:r>
              <a:rPr lang="fr-FR" dirty="0"/>
              <a:t> :  mise en œuvre d’enrochements au droit de la culée du pont de Fétinne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Phase 4</a:t>
            </a:r>
            <a:r>
              <a:rPr lang="fr-FR" dirty="0"/>
              <a:t> : pénétration de l’enrochement au droit de la culée du pont de Fétinne sur l’ensemble de la surface, à l’exception des extrémités, au moyen de béton colloïdal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Phase 5</a:t>
            </a:r>
            <a:r>
              <a:rPr lang="fr-FR" dirty="0"/>
              <a:t> : remplissage de la cavité résiduelle de la culée du pont de Fétinne au béton colloïdal compact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8F30E2-FD8F-4D9E-9FBC-66CAF8F1F5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" y="2510246"/>
            <a:ext cx="1110996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30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8C8C3F0-503A-499F-A470-2506F4C01012}"/>
              </a:ext>
            </a:extLst>
          </p:cNvPr>
          <p:cNvSpPr txBox="1"/>
          <p:nvPr/>
        </p:nvSpPr>
        <p:spPr>
          <a:xfrm>
            <a:off x="589659" y="644374"/>
            <a:ext cx="1920398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2 Quai du Condroz</a:t>
            </a:r>
            <a:endParaRPr lang="fr-FR" u="sng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2A3C2-136D-420E-A4C8-EAAE1CB94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1606608" y="1378396"/>
            <a:ext cx="9135454" cy="483523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F846732-2BE6-48F4-9F27-60F3967E6A6C}"/>
              </a:ext>
            </a:extLst>
          </p:cNvPr>
          <p:cNvCxnSpPr>
            <a:cxnSpLocks/>
          </p:cNvCxnSpPr>
          <p:nvPr/>
        </p:nvCxnSpPr>
        <p:spPr>
          <a:xfrm flipH="1">
            <a:off x="2717562" y="2256923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8E5E4813-8EED-4CD8-A3E1-BB91BB8D73AE}"/>
              </a:ext>
            </a:extLst>
          </p:cNvPr>
          <p:cNvSpPr txBox="1"/>
          <p:nvPr/>
        </p:nvSpPr>
        <p:spPr>
          <a:xfrm>
            <a:off x="3871243" y="1795258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2 Quai du Condroz</a:t>
            </a:r>
          </a:p>
          <a:p>
            <a:r>
              <a:rPr lang="fr-BE" b="1" dirty="0">
                <a:solidFill>
                  <a:srgbClr val="FFFF00"/>
                </a:solidFill>
              </a:rPr>
              <a:t>Endiguer le phénomène de glissement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D02B3D7-E16F-49F8-977D-802774DB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42003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8C8C3F0-503A-499F-A470-2506F4C01012}"/>
              </a:ext>
            </a:extLst>
          </p:cNvPr>
          <p:cNvSpPr txBox="1"/>
          <p:nvPr/>
        </p:nvSpPr>
        <p:spPr>
          <a:xfrm>
            <a:off x="589659" y="644374"/>
            <a:ext cx="392543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2 Quai du Condroz en amont de </a:t>
            </a:r>
            <a:r>
              <a:rPr lang="fr-BE" u="sng" dirty="0" err="1"/>
              <a:t>Fétinne</a:t>
            </a:r>
            <a:endParaRPr lang="fr-FR" u="sng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BC51B01-4F41-4156-B93A-CA315A2DE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2F1A9E-9338-4142-95E4-9918E4D20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265280"/>
            <a:ext cx="7304859" cy="54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6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F7E2C54-FC46-4BE7-9368-9BF8FB3D6F46}"/>
              </a:ext>
            </a:extLst>
          </p:cNvPr>
          <p:cNvSpPr txBox="1"/>
          <p:nvPr/>
        </p:nvSpPr>
        <p:spPr>
          <a:xfrm>
            <a:off x="589659" y="644374"/>
            <a:ext cx="392543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2 Quai du Condroz en amont de </a:t>
            </a:r>
            <a:r>
              <a:rPr lang="fr-BE" u="sng" dirty="0" err="1"/>
              <a:t>Fétinne</a:t>
            </a:r>
            <a:endParaRPr lang="fr-FR" u="sng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50F67C8-DEB1-4B5D-AC35-B51FE0E6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238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FCA001-7F72-4811-B0A4-D36C9C34AC68}"/>
              </a:ext>
            </a:extLst>
          </p:cNvPr>
          <p:cNvSpPr txBox="1"/>
          <p:nvPr/>
        </p:nvSpPr>
        <p:spPr>
          <a:xfrm>
            <a:off x="5896597" y="644374"/>
            <a:ext cx="44950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Imagerie Scanner 3D – G-tec :</a:t>
            </a:r>
          </a:p>
          <a:p>
            <a:pPr marL="285750" indent="-285750">
              <a:buFontTx/>
              <a:buChar char="-"/>
            </a:pPr>
            <a:r>
              <a:rPr lang="fr-BE" b="1" dirty="0"/>
              <a:t>Niveaux de fond</a:t>
            </a:r>
          </a:p>
          <a:p>
            <a:pPr marL="285750" indent="-285750">
              <a:buFontTx/>
              <a:buChar char="-"/>
            </a:pPr>
            <a:r>
              <a:rPr lang="fr-BE" b="1" dirty="0"/>
              <a:t>Profil de berge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2F6667-9FEA-4C9D-8B78-04AC67B7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06" y="1663337"/>
            <a:ext cx="9974580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83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C438FEE-CBB2-4B29-9B16-79F5B1021CB8}"/>
              </a:ext>
            </a:extLst>
          </p:cNvPr>
          <p:cNvSpPr txBox="1"/>
          <p:nvPr/>
        </p:nvSpPr>
        <p:spPr>
          <a:xfrm>
            <a:off x="696973" y="3498872"/>
            <a:ext cx="319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Profil Théorique </a:t>
            </a:r>
            <a:r>
              <a:rPr lang="fr-BE" dirty="0" err="1"/>
              <a:t>Sf</a:t>
            </a:r>
            <a:r>
              <a:rPr lang="fr-BE" dirty="0"/>
              <a:t> = 1.3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1913DB-C1FF-4C04-B84B-8633C76704EC}"/>
              </a:ext>
            </a:extLst>
          </p:cNvPr>
          <p:cNvSpPr txBox="1"/>
          <p:nvPr/>
        </p:nvSpPr>
        <p:spPr>
          <a:xfrm>
            <a:off x="4551041" y="3448842"/>
            <a:ext cx="319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Après glissement : </a:t>
            </a:r>
            <a:r>
              <a:rPr lang="fr-BE" dirty="0" err="1"/>
              <a:t>Sf</a:t>
            </a:r>
            <a:r>
              <a:rPr lang="fr-BE" dirty="0"/>
              <a:t> : 0.98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1B798D-F976-4072-A2F8-FF1E3930E500}"/>
              </a:ext>
            </a:extLst>
          </p:cNvPr>
          <p:cNvSpPr txBox="1"/>
          <p:nvPr/>
        </p:nvSpPr>
        <p:spPr>
          <a:xfrm>
            <a:off x="8386316" y="2555086"/>
            <a:ext cx="3368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Intervention en 2 phases :</a:t>
            </a:r>
          </a:p>
          <a:p>
            <a:endParaRPr lang="fr-BE" dirty="0"/>
          </a:p>
          <a:p>
            <a:r>
              <a:rPr lang="fr-BE" dirty="0"/>
              <a:t>- </a:t>
            </a:r>
            <a:r>
              <a:rPr lang="fr-BE" dirty="0" err="1"/>
              <a:t>Rempietement</a:t>
            </a:r>
            <a:r>
              <a:rPr lang="fr-BE" dirty="0"/>
              <a:t> urgent </a:t>
            </a:r>
            <a:r>
              <a:rPr lang="fr-BE" dirty="0" err="1"/>
              <a:t>Sf</a:t>
            </a:r>
            <a:r>
              <a:rPr lang="fr-BE" dirty="0"/>
              <a:t> = 1.15</a:t>
            </a:r>
          </a:p>
          <a:p>
            <a:endParaRPr lang="fr-BE" dirty="0"/>
          </a:p>
          <a:p>
            <a:r>
              <a:rPr lang="fr-BE" dirty="0"/>
              <a:t>- Déchargement </a:t>
            </a:r>
            <a:r>
              <a:rPr lang="fr-BE" dirty="0" err="1"/>
              <a:t>Sf</a:t>
            </a:r>
            <a:r>
              <a:rPr lang="fr-BE" dirty="0"/>
              <a:t> = 1.3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9D9E034-A735-432B-97A5-A375177B8781}"/>
              </a:ext>
            </a:extLst>
          </p:cNvPr>
          <p:cNvSpPr txBox="1"/>
          <p:nvPr/>
        </p:nvSpPr>
        <p:spPr>
          <a:xfrm>
            <a:off x="589659" y="644374"/>
            <a:ext cx="392543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2 Quai du Condroz en amont de </a:t>
            </a:r>
            <a:r>
              <a:rPr lang="fr-BE" u="sng" dirty="0" err="1"/>
              <a:t>Fétinne</a:t>
            </a:r>
            <a:endParaRPr lang="fr-FR" u="sng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4AAE6DD7-A8A3-4B42-AC1F-96369EAD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7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68CE2-C675-4E07-98E1-0CAD007A3B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" y="1464474"/>
            <a:ext cx="923544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2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23453"/>
            <a:ext cx="672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Evaluation</a:t>
            </a:r>
            <a:r>
              <a:rPr lang="fr-BE" dirty="0"/>
              <a:t> : après la crue, l’état des lieux …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Inspections visuelles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9CE9A2-CD3A-40F0-856E-01AEB65C9C86}"/>
              </a:ext>
            </a:extLst>
          </p:cNvPr>
          <p:cNvSpPr txBox="1"/>
          <p:nvPr/>
        </p:nvSpPr>
        <p:spPr>
          <a:xfrm>
            <a:off x="7576457" y="877286"/>
            <a:ext cx="1863715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QUAI des VENNES</a:t>
            </a:r>
            <a:endParaRPr lang="fr-FR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54AF19-23BC-4324-A84B-4AF6D01F3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91" y="1392827"/>
            <a:ext cx="9890760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60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DDBE324-BBF8-44F9-8CBF-FD5FDBC000D7}"/>
              </a:ext>
            </a:extLst>
          </p:cNvPr>
          <p:cNvSpPr txBox="1"/>
          <p:nvPr/>
        </p:nvSpPr>
        <p:spPr>
          <a:xfrm>
            <a:off x="589659" y="644374"/>
            <a:ext cx="526189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2 Quai du Condroz en amont de </a:t>
            </a:r>
            <a:r>
              <a:rPr lang="fr-BE" u="sng" dirty="0" err="1"/>
              <a:t>Fétinne</a:t>
            </a:r>
            <a:r>
              <a:rPr lang="fr-BE" u="sng" dirty="0"/>
              <a:t> - Intervention</a:t>
            </a:r>
            <a:endParaRPr lang="fr-FR" u="sng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33C39DC-D4CA-4EFD-8889-C26E7B03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40C1985-B3C2-4F75-B3C7-B1EFF34D23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48146"/>
            <a:ext cx="1211580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90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42301"/>
            <a:ext cx="1131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Quai du Condroz – 1ère phase : </a:t>
            </a:r>
            <a:r>
              <a:rPr lang="fr-FR" dirty="0"/>
              <a:t>Installation d’une risberme de 5m de large et 100m de long - Septembre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35F154-599A-4DFE-9396-4D5173F4CCC9}"/>
              </a:ext>
            </a:extLst>
          </p:cNvPr>
          <p:cNvSpPr txBox="1"/>
          <p:nvPr/>
        </p:nvSpPr>
        <p:spPr>
          <a:xfrm>
            <a:off x="4182248" y="6310265"/>
            <a:ext cx="423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200" i="1"/>
            </a:lvl1pPr>
          </a:lstStyle>
          <a:p>
            <a:r>
              <a:rPr lang="fr-BE" dirty="0"/>
              <a:t>! Surveillance mouvements ponts et berges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787835-4E50-4EA6-AE75-58CC6468D5FF}"/>
              </a:ext>
            </a:extLst>
          </p:cNvPr>
          <p:cNvSpPr txBox="1"/>
          <p:nvPr/>
        </p:nvSpPr>
        <p:spPr>
          <a:xfrm>
            <a:off x="589659" y="644374"/>
            <a:ext cx="392543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2 Quai du Condroz en amont de </a:t>
            </a:r>
            <a:r>
              <a:rPr lang="fr-BE" u="sng" dirty="0" err="1"/>
              <a:t>Fetinne</a:t>
            </a:r>
            <a:endParaRPr lang="fr-FR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BBC6C8-9C32-42E6-BB46-B1B74C359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846215"/>
            <a:ext cx="1123950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76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644374"/>
            <a:ext cx="5401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Quai du Condroz </a:t>
            </a:r>
            <a:r>
              <a:rPr lang="fr-FR" u="sng">
                <a:solidFill>
                  <a:schemeClr val="accent4"/>
                </a:solidFill>
              </a:rPr>
              <a:t>– 2ème </a:t>
            </a:r>
            <a:r>
              <a:rPr lang="fr-FR" u="sng" dirty="0">
                <a:solidFill>
                  <a:schemeClr val="accent4"/>
                </a:solidFill>
              </a:rPr>
              <a:t>phase :</a:t>
            </a:r>
            <a:r>
              <a:rPr lang="fr-FR" dirty="0"/>
              <a:t> Terrassements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4B76B2-2530-4A09-B6C9-E3E055DFABD7}"/>
              </a:ext>
            </a:extLst>
          </p:cNvPr>
          <p:cNvSpPr txBox="1"/>
          <p:nvPr/>
        </p:nvSpPr>
        <p:spPr>
          <a:xfrm>
            <a:off x="589659" y="644374"/>
            <a:ext cx="392543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2 Quai du Condroz en amont de </a:t>
            </a:r>
            <a:r>
              <a:rPr lang="fr-BE" u="sng" dirty="0" err="1"/>
              <a:t>Fetinne</a:t>
            </a:r>
            <a:endParaRPr lang="fr-FR" u="sng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C54FFAC-A9C2-4EAD-9D36-12095059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" y="2210971"/>
            <a:ext cx="3347098" cy="40936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6FFD86-D284-47B8-A667-6A66DA369F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5214" y="552354"/>
            <a:ext cx="8351520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7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9CCC3B9-7665-4E88-AB0D-27E61EF8FA2C}"/>
              </a:ext>
            </a:extLst>
          </p:cNvPr>
          <p:cNvSpPr txBox="1"/>
          <p:nvPr/>
        </p:nvSpPr>
        <p:spPr>
          <a:xfrm>
            <a:off x="452673" y="644374"/>
            <a:ext cx="5401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Quai du Condroz – 3eme phase :</a:t>
            </a:r>
            <a:r>
              <a:rPr lang="fr-FR" dirty="0"/>
              <a:t> Ravel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354AF06-48A9-4312-908A-42D47475E05E}"/>
              </a:ext>
            </a:extLst>
          </p:cNvPr>
          <p:cNvSpPr txBox="1"/>
          <p:nvPr/>
        </p:nvSpPr>
        <p:spPr>
          <a:xfrm>
            <a:off x="589659" y="644374"/>
            <a:ext cx="392543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2 Quai du Condroz en amont de </a:t>
            </a:r>
            <a:r>
              <a:rPr lang="fr-BE" u="sng" dirty="0" err="1"/>
              <a:t>Fetinne</a:t>
            </a:r>
            <a:endParaRPr lang="fr-FR" u="sng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19BA5C2-3CDD-4DDA-81BA-E7CBA02B6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" y="2210971"/>
            <a:ext cx="3347098" cy="40936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4E1161-F021-406B-BF3E-9CB5E874D5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5507" y="469722"/>
            <a:ext cx="8313420" cy="6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54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8C8C3F0-503A-499F-A470-2506F4C01012}"/>
              </a:ext>
            </a:extLst>
          </p:cNvPr>
          <p:cNvSpPr txBox="1"/>
          <p:nvPr/>
        </p:nvSpPr>
        <p:spPr>
          <a:xfrm>
            <a:off x="589659" y="644374"/>
            <a:ext cx="191244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3 Quai des Vennes</a:t>
            </a:r>
            <a:endParaRPr lang="fr-FR" u="sng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3FB7C5-F489-4F36-B96A-F2E121A0D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1683521" y="1330275"/>
            <a:ext cx="9135454" cy="483523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B94CC88-64E8-4070-8FC1-548C0CF98525}"/>
              </a:ext>
            </a:extLst>
          </p:cNvPr>
          <p:cNvCxnSpPr>
            <a:cxnSpLocks/>
          </p:cNvCxnSpPr>
          <p:nvPr/>
        </p:nvCxnSpPr>
        <p:spPr>
          <a:xfrm>
            <a:off x="9032905" y="5088735"/>
            <a:ext cx="0" cy="6152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B6707D8-16E3-4090-A5E0-B5059F75E752}"/>
              </a:ext>
            </a:extLst>
          </p:cNvPr>
          <p:cNvSpPr txBox="1"/>
          <p:nvPr/>
        </p:nvSpPr>
        <p:spPr>
          <a:xfrm>
            <a:off x="8531548" y="3878217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3 Quai des Vennes</a:t>
            </a:r>
          </a:p>
          <a:p>
            <a:r>
              <a:rPr lang="fr-BE" b="1" dirty="0">
                <a:solidFill>
                  <a:srgbClr val="FFFF0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FFFF00"/>
                </a:solidFill>
              </a:rPr>
              <a:t>Si intervention rapide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85ED564-AB6F-4173-B639-E7B0E1A8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2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8081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62A8978F-118B-41D7-8C9C-533C0A3CCB20}"/>
              </a:ext>
            </a:extLst>
          </p:cNvPr>
          <p:cNvSpPr txBox="1"/>
          <p:nvPr/>
        </p:nvSpPr>
        <p:spPr>
          <a:xfrm>
            <a:off x="589659" y="644374"/>
            <a:ext cx="191244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3 Quai des Vennes</a:t>
            </a:r>
            <a:endParaRPr lang="fr-FR" u="sng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0D7303C-F1F8-4433-8B9E-59EE2FAA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5B60FE-3250-4710-B586-0C1E7676EF72}"/>
              </a:ext>
            </a:extLst>
          </p:cNvPr>
          <p:cNvSpPr txBox="1"/>
          <p:nvPr/>
        </p:nvSpPr>
        <p:spPr>
          <a:xfrm>
            <a:off x="299083" y="1784790"/>
            <a:ext cx="42301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Constat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r>
              <a:rPr lang="fr-BE" dirty="0"/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D87239-4239-47C5-80F5-53ACC56837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5882" y="1214004"/>
            <a:ext cx="941832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41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071030D-28C5-490C-AF0E-A4D58720B426}"/>
              </a:ext>
            </a:extLst>
          </p:cNvPr>
          <p:cNvSpPr txBox="1"/>
          <p:nvPr/>
        </p:nvSpPr>
        <p:spPr>
          <a:xfrm>
            <a:off x="589659" y="644374"/>
            <a:ext cx="191244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3 Quai des Vennes</a:t>
            </a:r>
            <a:endParaRPr lang="fr-FR" u="sng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067FB76-F71D-44CA-8F38-854A01D3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95770C-D9B1-4E66-92DB-8F03D99A900D}"/>
              </a:ext>
            </a:extLst>
          </p:cNvPr>
          <p:cNvSpPr txBox="1"/>
          <p:nvPr/>
        </p:nvSpPr>
        <p:spPr>
          <a:xfrm>
            <a:off x="387840" y="1333092"/>
            <a:ext cx="423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Calage modèle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651B9A-907D-413F-8B84-571C3F05C0EB}"/>
              </a:ext>
            </a:extLst>
          </p:cNvPr>
          <p:cNvSpPr txBox="1"/>
          <p:nvPr/>
        </p:nvSpPr>
        <p:spPr>
          <a:xfrm>
            <a:off x="6791325" y="1752600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Sf</a:t>
            </a:r>
            <a:r>
              <a:rPr lang="fr-BE" dirty="0"/>
              <a:t> = 1.14 avant affouillement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4D7D18-0F16-4433-8E6C-3183B8E236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32" y="1542509"/>
            <a:ext cx="1130046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06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F372B-91A3-4553-8ED5-F9567DC97B2C}"/>
              </a:ext>
            </a:extLst>
          </p:cNvPr>
          <p:cNvSpPr txBox="1"/>
          <p:nvPr/>
        </p:nvSpPr>
        <p:spPr>
          <a:xfrm>
            <a:off x="589659" y="644374"/>
            <a:ext cx="191244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3 Quai des Vennes</a:t>
            </a:r>
            <a:endParaRPr lang="fr-FR" u="sng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AB7E91A-1ED9-4F94-81DB-6AF58E16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62B593-5746-48F0-A8C3-AE50116F5A30}"/>
              </a:ext>
            </a:extLst>
          </p:cNvPr>
          <p:cNvSpPr txBox="1"/>
          <p:nvPr/>
        </p:nvSpPr>
        <p:spPr>
          <a:xfrm>
            <a:off x="5858497" y="530074"/>
            <a:ext cx="44950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Imagerie Scanner 3D – G-tec :</a:t>
            </a:r>
          </a:p>
          <a:p>
            <a:endParaRPr lang="fr-BE" b="1" dirty="0"/>
          </a:p>
          <a:p>
            <a:pPr marL="285750" indent="-285750">
              <a:buFontTx/>
              <a:buChar char="-"/>
            </a:pPr>
            <a:r>
              <a:rPr lang="fr-BE" b="1" dirty="0"/>
              <a:t>Niveaux de fond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7B954F-8092-4776-AAB7-2DD77F2A2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76" y="1583540"/>
            <a:ext cx="1032510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12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01BB64B-B0AB-4F0E-A4D9-B92B0679FC03}"/>
              </a:ext>
            </a:extLst>
          </p:cNvPr>
          <p:cNvSpPr txBox="1"/>
          <p:nvPr/>
        </p:nvSpPr>
        <p:spPr>
          <a:xfrm>
            <a:off x="589659" y="1400513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Enjeux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6DE859-4EE7-4B06-A9EE-53B90C3CEB3B}"/>
              </a:ext>
            </a:extLst>
          </p:cNvPr>
          <p:cNvSpPr txBox="1"/>
          <p:nvPr/>
        </p:nvSpPr>
        <p:spPr>
          <a:xfrm>
            <a:off x="2097212" y="1389147"/>
            <a:ext cx="351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Eviter la progression affouillement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177CD6-FDB7-4EBF-BDDC-5D1F034A9C50}"/>
              </a:ext>
            </a:extLst>
          </p:cNvPr>
          <p:cNvSpPr txBox="1"/>
          <p:nvPr/>
        </p:nvSpPr>
        <p:spPr>
          <a:xfrm>
            <a:off x="2115969" y="1802810"/>
            <a:ext cx="295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Eviter effondrement du quai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433F9B-F204-49E5-A2A4-2EAE242C1B86}"/>
              </a:ext>
            </a:extLst>
          </p:cNvPr>
          <p:cNvSpPr txBox="1"/>
          <p:nvPr/>
        </p:nvSpPr>
        <p:spPr>
          <a:xfrm>
            <a:off x="2115969" y="2230565"/>
            <a:ext cx="347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Eviter formation loupe glissement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693281-1D81-4896-B8A1-372A509E18EA}"/>
              </a:ext>
            </a:extLst>
          </p:cNvPr>
          <p:cNvSpPr txBox="1"/>
          <p:nvPr/>
        </p:nvSpPr>
        <p:spPr>
          <a:xfrm>
            <a:off x="589659" y="644374"/>
            <a:ext cx="191244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3 Quai des Vennes</a:t>
            </a:r>
            <a:endParaRPr lang="fr-FR" u="sng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7F9F370-21C7-4DB8-828E-A382C435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24988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CB13EB-DF0B-4A9D-ACDA-A5A0C9124D4B}"/>
              </a:ext>
            </a:extLst>
          </p:cNvPr>
          <p:cNvSpPr txBox="1"/>
          <p:nvPr/>
        </p:nvSpPr>
        <p:spPr>
          <a:xfrm>
            <a:off x="589659" y="2987907"/>
            <a:ext cx="192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Difficultés terrain 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351BB5-8A84-4CA1-9C64-BD1C4546474C}"/>
              </a:ext>
            </a:extLst>
          </p:cNvPr>
          <p:cNvSpPr txBox="1"/>
          <p:nvPr/>
        </p:nvSpPr>
        <p:spPr>
          <a:xfrm>
            <a:off x="2097212" y="3412402"/>
            <a:ext cx="3620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Tirant d’eau insuffisant pour barges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8ABE5F-C6CE-46D2-9F01-38C19CDABDCA}"/>
              </a:ext>
            </a:extLst>
          </p:cNvPr>
          <p:cNvSpPr txBox="1"/>
          <p:nvPr/>
        </p:nvSpPr>
        <p:spPr>
          <a:xfrm>
            <a:off x="2097212" y="3799099"/>
            <a:ext cx="355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Mur de quai trop haut pour rampe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AF6450-AC21-4E1E-A821-5C1FA81ED876}"/>
              </a:ext>
            </a:extLst>
          </p:cNvPr>
          <p:cNvSpPr txBox="1"/>
          <p:nvPr/>
        </p:nvSpPr>
        <p:spPr>
          <a:xfrm>
            <a:off x="2103561" y="4184732"/>
            <a:ext cx="270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Présence d’arbre en crête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66D192-0FCA-4EEA-A577-E32AF2015F59}"/>
              </a:ext>
            </a:extLst>
          </p:cNvPr>
          <p:cNvSpPr txBox="1"/>
          <p:nvPr/>
        </p:nvSpPr>
        <p:spPr>
          <a:xfrm>
            <a:off x="2103561" y="4586667"/>
            <a:ext cx="354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Circulation routière (tunnel fermé)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D7BFAC-C8D9-4327-9C06-D9FC81A485A0}"/>
              </a:ext>
            </a:extLst>
          </p:cNvPr>
          <p:cNvSpPr txBox="1"/>
          <p:nvPr/>
        </p:nvSpPr>
        <p:spPr>
          <a:xfrm>
            <a:off x="2115969" y="4972852"/>
            <a:ext cx="251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Haute tension aérienne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03E87F2-975F-4EFE-9ECB-B9049DB7533F}"/>
              </a:ext>
            </a:extLst>
          </p:cNvPr>
          <p:cNvSpPr txBox="1"/>
          <p:nvPr/>
        </p:nvSpPr>
        <p:spPr>
          <a:xfrm>
            <a:off x="2103561" y="5342184"/>
            <a:ext cx="249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- Haute tension enterrée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410B64-1AB1-4EDE-8B56-6AF13895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737" y="922649"/>
            <a:ext cx="530352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74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7C86B-874E-45BE-8634-2E2E5E9BF850}"/>
              </a:ext>
            </a:extLst>
          </p:cNvPr>
          <p:cNvSpPr txBox="1"/>
          <p:nvPr/>
        </p:nvSpPr>
        <p:spPr>
          <a:xfrm>
            <a:off x="589659" y="644374"/>
            <a:ext cx="191244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3 Quai des Vennes</a:t>
            </a:r>
            <a:endParaRPr lang="fr-FR" u="sng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80FFC6E-FDD3-4829-9FE0-4E2B657C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AAB8F9-8E8A-4E33-B77F-E5393E98FA1B}"/>
              </a:ext>
            </a:extLst>
          </p:cNvPr>
          <p:cNvSpPr txBox="1"/>
          <p:nvPr/>
        </p:nvSpPr>
        <p:spPr>
          <a:xfrm>
            <a:off x="589659" y="1523287"/>
            <a:ext cx="4230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Intervention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r>
              <a:rPr lang="fr-BE" dirty="0"/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FC5BBB-8FCE-427B-9185-C2F7C7DA1E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" y="1427661"/>
            <a:ext cx="10957560" cy="47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12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23453"/>
            <a:ext cx="672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Evaluation</a:t>
            </a:r>
            <a:r>
              <a:rPr lang="fr-BE" dirty="0"/>
              <a:t> : après la crue, l’état des lieux …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Inspections visuelles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9CE9A2-CD3A-40F0-856E-01AEB65C9C86}"/>
              </a:ext>
            </a:extLst>
          </p:cNvPr>
          <p:cNvSpPr txBox="1"/>
          <p:nvPr/>
        </p:nvSpPr>
        <p:spPr>
          <a:xfrm>
            <a:off x="7576457" y="877286"/>
            <a:ext cx="21330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QUAI des ARDENNES</a:t>
            </a:r>
            <a:endParaRPr lang="fr-FR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080ECF-DE66-4899-BA0F-332D9B74BE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" y="1618708"/>
            <a:ext cx="1199388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78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7C86B-874E-45BE-8634-2E2E5E9BF850}"/>
              </a:ext>
            </a:extLst>
          </p:cNvPr>
          <p:cNvSpPr txBox="1"/>
          <p:nvPr/>
        </p:nvSpPr>
        <p:spPr>
          <a:xfrm>
            <a:off x="589659" y="644374"/>
            <a:ext cx="191244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3 Quai des Vennes</a:t>
            </a:r>
            <a:endParaRPr lang="fr-FR" u="sng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F272630-7585-4BF0-AC2A-72D670AA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204B58-175B-4105-A8FD-16277B32AE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" y="765810"/>
            <a:ext cx="11567160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14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7C86B-874E-45BE-8634-2E2E5E9BF850}"/>
              </a:ext>
            </a:extLst>
          </p:cNvPr>
          <p:cNvSpPr txBox="1"/>
          <p:nvPr/>
        </p:nvSpPr>
        <p:spPr>
          <a:xfrm>
            <a:off x="589659" y="644374"/>
            <a:ext cx="191244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3 Quai des Vennes</a:t>
            </a:r>
            <a:endParaRPr lang="fr-FR" u="sng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F272630-7585-4BF0-AC2A-72D670AA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AFC5BF-7443-468A-A882-37E4746C6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50" y="829040"/>
            <a:ext cx="1123950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9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7C86B-874E-45BE-8634-2E2E5E9BF850}"/>
              </a:ext>
            </a:extLst>
          </p:cNvPr>
          <p:cNvSpPr txBox="1"/>
          <p:nvPr/>
        </p:nvSpPr>
        <p:spPr>
          <a:xfrm>
            <a:off x="589659" y="644374"/>
            <a:ext cx="2813206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4 Convergence – Pointe aval</a:t>
            </a:r>
            <a:endParaRPr lang="fr-FR" u="sng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86D3E3-9FC2-4164-BCC9-4C9A9EAE0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D76215C-35B8-49E1-B7B9-A26EC2EA7C9B}"/>
              </a:ext>
            </a:extLst>
          </p:cNvPr>
          <p:cNvCxnSpPr>
            <a:cxnSpLocks/>
          </p:cNvCxnSpPr>
          <p:nvPr/>
        </p:nvCxnSpPr>
        <p:spPr>
          <a:xfrm>
            <a:off x="2368560" y="1574129"/>
            <a:ext cx="59683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F75AAA33-9DF9-4823-9750-30362E39FA68}"/>
              </a:ext>
            </a:extLst>
          </p:cNvPr>
          <p:cNvSpPr txBox="1"/>
          <p:nvPr/>
        </p:nvSpPr>
        <p:spPr>
          <a:xfrm>
            <a:off x="123912" y="1338040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4 Pointe Convergence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récupérable</a:t>
            </a:r>
          </a:p>
          <a:p>
            <a:r>
              <a:rPr lang="fr-BE" b="1" dirty="0">
                <a:solidFill>
                  <a:srgbClr val="00B0F0"/>
                </a:solidFill>
              </a:rPr>
              <a:t>Si intervention rapide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CAD16B9-6894-4BC3-9447-3917C9C1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85203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7C86B-874E-45BE-8634-2E2E5E9BF850}"/>
              </a:ext>
            </a:extLst>
          </p:cNvPr>
          <p:cNvSpPr txBox="1"/>
          <p:nvPr/>
        </p:nvSpPr>
        <p:spPr>
          <a:xfrm>
            <a:off x="589659" y="644374"/>
            <a:ext cx="312380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4 Convergence – Extrémité aval</a:t>
            </a:r>
            <a:endParaRPr lang="fr-FR" u="sng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39CCD5-5D83-477C-AB32-410070E0ACFF}"/>
              </a:ext>
            </a:extLst>
          </p:cNvPr>
          <p:cNvSpPr txBox="1"/>
          <p:nvPr/>
        </p:nvSpPr>
        <p:spPr>
          <a:xfrm>
            <a:off x="589658" y="1547626"/>
            <a:ext cx="575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Enjeu : Possible de récupérer partiellement le mur de berge 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C254DF6-BD44-448D-80EA-B9D43653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04DACCD-128F-4263-9C39-37D13161EF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151" y="698319"/>
            <a:ext cx="11209020" cy="54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49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23453"/>
            <a:ext cx="1131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Reconstruction et réhabilitation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chantiers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en-US" u="sng" dirty="0"/>
              <a:t>Rive gauche</a:t>
            </a:r>
            <a:endParaRPr lang="en-US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Mise en œuvre d’enrochements au pied de la berge à l’extrémité aval du Square Gramme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0C1846-5028-4134-87BF-282229C85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70" y="2335530"/>
            <a:ext cx="10081260" cy="35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70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7C86B-874E-45BE-8634-2E2E5E9BF850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AAE05A-A59E-49E6-A4C9-DA81840ED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1862982" y="1378396"/>
            <a:ext cx="9135454" cy="483523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E8FAC0-9191-4D4E-A2A2-2FFFB2617D39}"/>
              </a:ext>
            </a:extLst>
          </p:cNvPr>
          <p:cNvCxnSpPr>
            <a:cxnSpLocks/>
          </p:cNvCxnSpPr>
          <p:nvPr/>
        </p:nvCxnSpPr>
        <p:spPr>
          <a:xfrm flipH="1">
            <a:off x="2555192" y="1580988"/>
            <a:ext cx="1170774" cy="34515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79B707DA-BEBE-48EB-BD0B-A420E5E6EA6B}"/>
              </a:ext>
            </a:extLst>
          </p:cNvPr>
          <p:cNvSpPr txBox="1"/>
          <p:nvPr/>
        </p:nvSpPr>
        <p:spPr>
          <a:xfrm>
            <a:off x="3742958" y="1333593"/>
            <a:ext cx="555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5 Entre ponts – Ouvrage ruiné – Parties instables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BAE8966-1D05-4B24-9DBA-55C39A19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95343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B4C3FF4-192F-4D14-B4A6-79FF5649222C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E108A5D-986E-4148-9615-F1FA4715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AAD1AB-0445-41C4-9D82-B27E665F0F15}"/>
              </a:ext>
            </a:extLst>
          </p:cNvPr>
          <p:cNvSpPr txBox="1"/>
          <p:nvPr/>
        </p:nvSpPr>
        <p:spPr>
          <a:xfrm>
            <a:off x="1306674" y="3428999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Pont de </a:t>
            </a:r>
            <a:r>
              <a:rPr lang="fr-BE" dirty="0" err="1"/>
              <a:t>Fétinne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0D016B-5289-40D8-900A-8D0B7B6F221E}"/>
              </a:ext>
            </a:extLst>
          </p:cNvPr>
          <p:cNvSpPr txBox="1"/>
          <p:nvPr/>
        </p:nvSpPr>
        <p:spPr>
          <a:xfrm>
            <a:off x="9850599" y="3428998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Pont N90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08A03B-469B-4D23-8635-E2804208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10" y="1179467"/>
            <a:ext cx="7178040" cy="53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24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F19628A-8B25-4625-A12B-395278C7DF11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26227E-E4BE-4A44-987C-C223EABB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DCE143-2657-4B1F-823F-079027A8E2F7}"/>
              </a:ext>
            </a:extLst>
          </p:cNvPr>
          <p:cNvSpPr txBox="1"/>
          <p:nvPr/>
        </p:nvSpPr>
        <p:spPr>
          <a:xfrm>
            <a:off x="5858497" y="530074"/>
            <a:ext cx="4495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Imagerie Scanner 3D – G-tec :</a:t>
            </a:r>
          </a:p>
          <a:p>
            <a:endParaRPr lang="fr-BE" b="1" dirty="0"/>
          </a:p>
          <a:p>
            <a:pPr marL="285750" indent="-285750">
              <a:buFontTx/>
              <a:buChar char="-"/>
            </a:pPr>
            <a:r>
              <a:rPr lang="fr-BE" b="1" dirty="0"/>
              <a:t>Niveaux de fond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0524D0-6C97-4169-85F8-ED86DA8D0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" y="1576251"/>
            <a:ext cx="102641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84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077F170-0C9B-4745-AA7F-D5A7D1453FDD}"/>
              </a:ext>
            </a:extLst>
          </p:cNvPr>
          <p:cNvSpPr txBox="1"/>
          <p:nvPr/>
        </p:nvSpPr>
        <p:spPr>
          <a:xfrm>
            <a:off x="581112" y="1713190"/>
            <a:ext cx="773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Difficultés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2C8F73-1975-4F81-A35B-7D1587FE77D6}"/>
              </a:ext>
            </a:extLst>
          </p:cNvPr>
          <p:cNvSpPr txBox="1"/>
          <p:nvPr/>
        </p:nvSpPr>
        <p:spPr>
          <a:xfrm>
            <a:off x="2048853" y="1976629"/>
            <a:ext cx="592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Emprise en plan limitée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CD1AF4-1E1F-4D34-9457-3411813C0861}"/>
              </a:ext>
            </a:extLst>
          </p:cNvPr>
          <p:cNvSpPr txBox="1"/>
          <p:nvPr/>
        </p:nvSpPr>
        <p:spPr>
          <a:xfrm>
            <a:off x="2048853" y="2451854"/>
            <a:ext cx="592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Berges hautes et </a:t>
            </a:r>
            <a:r>
              <a:rPr lang="fr-BE" dirty="0" err="1"/>
              <a:t>a-pic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683CB8-0BB0-44EA-B6AA-4125A7ED7FE5}"/>
              </a:ext>
            </a:extLst>
          </p:cNvPr>
          <p:cNvSpPr txBox="1"/>
          <p:nvPr/>
        </p:nvSpPr>
        <p:spPr>
          <a:xfrm>
            <a:off x="2048853" y="2920983"/>
            <a:ext cx="592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Parties d’ouvrages en surplomb instables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0A1F41-2841-46E4-B705-29ACC65F5DE7}"/>
              </a:ext>
            </a:extLst>
          </p:cNvPr>
          <p:cNvSpPr txBox="1"/>
          <p:nvPr/>
        </p:nvSpPr>
        <p:spPr>
          <a:xfrm>
            <a:off x="581112" y="4028979"/>
            <a:ext cx="773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Conception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1EE2BC-9AB2-4318-B179-03FEF900F0CF}"/>
              </a:ext>
            </a:extLst>
          </p:cNvPr>
          <p:cNvSpPr txBox="1"/>
          <p:nvPr/>
        </p:nvSpPr>
        <p:spPr>
          <a:xfrm>
            <a:off x="2048853" y="3290315"/>
            <a:ext cx="592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Peu de temps avant l’hiver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7E9330-70ED-4D21-90D9-07EB354DBC45}"/>
              </a:ext>
            </a:extLst>
          </p:cNvPr>
          <p:cNvSpPr txBox="1"/>
          <p:nvPr/>
        </p:nvSpPr>
        <p:spPr>
          <a:xfrm>
            <a:off x="2057400" y="4398311"/>
            <a:ext cx="592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Contrebuter le pied immédiatement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2CFBA3-52AB-4D80-A3F6-C1EF70FE0B3C}"/>
              </a:ext>
            </a:extLst>
          </p:cNvPr>
          <p:cNvSpPr txBox="1"/>
          <p:nvPr/>
        </p:nvSpPr>
        <p:spPr>
          <a:xfrm>
            <a:off x="2057400" y="4767643"/>
            <a:ext cx="592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Provoquer l’effondrement des parties instables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7DD7686-5C74-4AB9-955A-686C94F1F858}"/>
              </a:ext>
            </a:extLst>
          </p:cNvPr>
          <p:cNvSpPr txBox="1"/>
          <p:nvPr/>
        </p:nvSpPr>
        <p:spPr>
          <a:xfrm>
            <a:off x="2057400" y="5131569"/>
            <a:ext cx="592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Stabiliser la berge en anticipant la future réparation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605398A-DE20-4C0E-A72B-F47403571ED7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36B4B7F-EAD4-4162-B3F2-678E35F1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0790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2FDD11-F8D5-48CE-BF24-DBB33ED7EE65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E07AD0B-37AE-4474-B3DF-C7FEA6C4E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09E212-C84D-453B-B3EE-8C66D7F2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323708"/>
            <a:ext cx="1185672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1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23453"/>
            <a:ext cx="672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Evaluation</a:t>
            </a:r>
            <a:r>
              <a:rPr lang="fr-BE" dirty="0"/>
              <a:t> : après la crue, l’état des lieux …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Inspections visuelles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9CE9A2-CD3A-40F0-856E-01AEB65C9C86}"/>
              </a:ext>
            </a:extLst>
          </p:cNvPr>
          <p:cNvSpPr txBox="1"/>
          <p:nvPr/>
        </p:nvSpPr>
        <p:spPr>
          <a:xfrm>
            <a:off x="7576457" y="877286"/>
            <a:ext cx="3844963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QUAI du CONDROZ et pont de FETINNE</a:t>
            </a:r>
            <a:endParaRPr lang="fr-FR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542002-CF24-4C0C-93BA-AB5D227338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754" y="1421674"/>
            <a:ext cx="1082040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61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699033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endParaRPr lang="en-US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Installation des enrochements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84BD25-33AA-4614-B67C-0355A4ECF4C4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6A0389-0663-40EC-AAE4-4B7CD0719D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225" y="1330275"/>
            <a:ext cx="118033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99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E148D7-31F0-4A52-BDD5-B4C71B50EBBD}"/>
              </a:ext>
            </a:extLst>
          </p:cNvPr>
          <p:cNvSpPr txBox="1"/>
          <p:nvPr/>
        </p:nvSpPr>
        <p:spPr>
          <a:xfrm>
            <a:off x="452673" y="699033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endParaRPr lang="en-US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Démolitions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D5AACA-0644-419D-940F-5907E9DAE73C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4EB401-AB77-43E8-A343-7E96F3EE33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92" y="1160698"/>
            <a:ext cx="10698480" cy="58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7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E492ADC7-88F7-41B3-994A-A370698FDB87}"/>
              </a:ext>
            </a:extLst>
          </p:cNvPr>
          <p:cNvSpPr/>
          <p:nvPr/>
        </p:nvSpPr>
        <p:spPr>
          <a:xfrm rot="6396277">
            <a:off x="3177005" y="2397932"/>
            <a:ext cx="557348" cy="39188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E148D7-31F0-4A52-BDD5-B4C71B50EBBD}"/>
              </a:ext>
            </a:extLst>
          </p:cNvPr>
          <p:cNvSpPr txBox="1"/>
          <p:nvPr/>
        </p:nvSpPr>
        <p:spPr>
          <a:xfrm>
            <a:off x="452673" y="699033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endParaRPr lang="en-US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Terrassements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D5AACA-0644-419D-940F-5907E9DAE73C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D85450-ED40-4140-ADD8-AFA9A97897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50" y="891544"/>
            <a:ext cx="1123950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16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AA4240C-1111-4911-ABD8-C4BC87E4B927}"/>
              </a:ext>
            </a:extLst>
          </p:cNvPr>
          <p:cNvSpPr txBox="1"/>
          <p:nvPr/>
        </p:nvSpPr>
        <p:spPr>
          <a:xfrm>
            <a:off x="452673" y="699033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endParaRPr lang="en-US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u="sng" dirty="0">
                <a:solidFill>
                  <a:schemeClr val="accent4"/>
                </a:solidFill>
              </a:rPr>
              <a:t>Palplanches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5F9FBAF-A207-496E-A356-1865E589FD1F}"/>
              </a:ext>
            </a:extLst>
          </p:cNvPr>
          <p:cNvSpPr txBox="1"/>
          <p:nvPr/>
        </p:nvSpPr>
        <p:spPr>
          <a:xfrm>
            <a:off x="589659" y="644374"/>
            <a:ext cx="3239220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5 Convergence – Entre les ponts </a:t>
            </a:r>
            <a:endParaRPr lang="fr-FR" u="sng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00E6962-0B9A-4739-8238-4862BBD58B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695" y="749148"/>
            <a:ext cx="11425646" cy="61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37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7C86B-874E-45BE-8634-2E2E5E9BF850}"/>
              </a:ext>
            </a:extLst>
          </p:cNvPr>
          <p:cNvSpPr txBox="1"/>
          <p:nvPr/>
        </p:nvSpPr>
        <p:spPr>
          <a:xfrm>
            <a:off x="589659" y="644374"/>
            <a:ext cx="340195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6 Convergence – Maison Monnier</a:t>
            </a:r>
            <a:endParaRPr lang="fr-FR" u="sng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D10524-50DB-4061-852D-A7DC55EE9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657741" y="1371537"/>
            <a:ext cx="9135454" cy="483523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2EE0950-48B2-4A45-9A24-5DF4FE54590D}"/>
              </a:ext>
            </a:extLst>
          </p:cNvPr>
          <p:cNvCxnSpPr>
            <a:cxnSpLocks/>
          </p:cNvCxnSpPr>
          <p:nvPr/>
        </p:nvCxnSpPr>
        <p:spPr>
          <a:xfrm flipV="1">
            <a:off x="2318710" y="1727397"/>
            <a:ext cx="749230" cy="106794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0DAC00E-DBBF-4415-8AC6-E5D88F6E86C5}"/>
              </a:ext>
            </a:extLst>
          </p:cNvPr>
          <p:cNvSpPr txBox="1"/>
          <p:nvPr/>
        </p:nvSpPr>
        <p:spPr>
          <a:xfrm>
            <a:off x="123912" y="2800066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6 Maison Monnier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ruiné</a:t>
            </a:r>
          </a:p>
          <a:p>
            <a:r>
              <a:rPr lang="fr-BE" b="1" dirty="0">
                <a:solidFill>
                  <a:srgbClr val="00B0F0"/>
                </a:solidFill>
              </a:rPr>
              <a:t>Risque modéré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2F5F236-89D2-4425-9540-92FB1DC9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843474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C8B0267-8D12-4239-A7A6-222E21F9D3A0}"/>
              </a:ext>
            </a:extLst>
          </p:cNvPr>
          <p:cNvSpPr txBox="1"/>
          <p:nvPr/>
        </p:nvSpPr>
        <p:spPr>
          <a:xfrm>
            <a:off x="589659" y="644374"/>
            <a:ext cx="340195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6 Convergence – Maison Monnier</a:t>
            </a:r>
            <a:endParaRPr lang="fr-FR" u="sng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F222F74-F519-4EAA-9170-1C67F233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173589-F495-4379-A34D-DC422CA649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460863"/>
            <a:ext cx="1127760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0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AC6EA52-7A00-4AE0-AE27-936DE81CE021}"/>
              </a:ext>
            </a:extLst>
          </p:cNvPr>
          <p:cNvSpPr txBox="1"/>
          <p:nvPr/>
        </p:nvSpPr>
        <p:spPr>
          <a:xfrm>
            <a:off x="589659" y="644374"/>
            <a:ext cx="340195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6 Convergence – Maison Monnier</a:t>
            </a:r>
            <a:endParaRPr lang="fr-FR" u="sng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C6900D1-BC57-4EA4-92E7-F57D9D721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00DDEE-F283-480B-9880-3AF3B20CC1BE}"/>
              </a:ext>
            </a:extLst>
          </p:cNvPr>
          <p:cNvSpPr txBox="1"/>
          <p:nvPr/>
        </p:nvSpPr>
        <p:spPr>
          <a:xfrm>
            <a:off x="5858497" y="530074"/>
            <a:ext cx="44950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Imagerie Scanner 3D – G-tec :</a:t>
            </a:r>
          </a:p>
          <a:p>
            <a:endParaRPr lang="fr-BE" b="1" dirty="0"/>
          </a:p>
          <a:p>
            <a:pPr marL="285750" indent="-285750">
              <a:buFontTx/>
              <a:buChar char="-"/>
            </a:pPr>
            <a:r>
              <a:rPr lang="fr-BE" b="1" dirty="0"/>
              <a:t>Niveaux de fond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34AFD2-5E02-4AE3-8049-7A70EEE7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46" y="1668780"/>
            <a:ext cx="1018794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3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2AABE77-64B2-4F1A-B043-47DD9F77370F}"/>
              </a:ext>
            </a:extLst>
          </p:cNvPr>
          <p:cNvSpPr txBox="1"/>
          <p:nvPr/>
        </p:nvSpPr>
        <p:spPr>
          <a:xfrm>
            <a:off x="504201" y="1784967"/>
            <a:ext cx="773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Difficultés :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C58E64-5BE7-4015-A294-4FD82CDCAC85}"/>
              </a:ext>
            </a:extLst>
          </p:cNvPr>
          <p:cNvSpPr txBox="1"/>
          <p:nvPr/>
        </p:nvSpPr>
        <p:spPr>
          <a:xfrm>
            <a:off x="1870760" y="2154299"/>
            <a:ext cx="483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Présence de la maison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4513AA-D03F-4082-B3F4-83F13AEA2A69}"/>
              </a:ext>
            </a:extLst>
          </p:cNvPr>
          <p:cNvSpPr txBox="1"/>
          <p:nvPr/>
        </p:nvSpPr>
        <p:spPr>
          <a:xfrm>
            <a:off x="1870760" y="2635883"/>
            <a:ext cx="483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Palplanches </a:t>
            </a:r>
            <a:r>
              <a:rPr lang="fr-BE" dirty="0" err="1"/>
              <a:t>vérinées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90F340-15F3-4F80-9495-7D4CF8ADAF20}"/>
              </a:ext>
            </a:extLst>
          </p:cNvPr>
          <p:cNvSpPr txBox="1"/>
          <p:nvPr/>
        </p:nvSpPr>
        <p:spPr>
          <a:xfrm>
            <a:off x="504201" y="3839843"/>
            <a:ext cx="483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Modification conception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7190B7-9C0B-48BF-8A32-B0C289665810}"/>
              </a:ext>
            </a:extLst>
          </p:cNvPr>
          <p:cNvSpPr txBox="1"/>
          <p:nvPr/>
        </p:nvSpPr>
        <p:spPr>
          <a:xfrm>
            <a:off x="1870760" y="4363052"/>
            <a:ext cx="483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Enrochements à faces parallèles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5FDE91F-E451-4208-B92B-3DD2326BF01A}"/>
              </a:ext>
            </a:extLst>
          </p:cNvPr>
          <p:cNvSpPr txBox="1"/>
          <p:nvPr/>
        </p:nvSpPr>
        <p:spPr>
          <a:xfrm>
            <a:off x="589659" y="644374"/>
            <a:ext cx="340195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6 Convergence – Maison Monnier</a:t>
            </a:r>
            <a:endParaRPr lang="fr-FR" u="sng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9B0902E8-C2CA-4A78-8138-8B7DA2F0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1B0049A-B16D-4B15-AE3C-028A5D0AE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638" y="1013706"/>
            <a:ext cx="583692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17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3663CE4-713A-4065-9F6F-11874153154D}"/>
              </a:ext>
            </a:extLst>
          </p:cNvPr>
          <p:cNvSpPr txBox="1"/>
          <p:nvPr/>
        </p:nvSpPr>
        <p:spPr>
          <a:xfrm>
            <a:off x="521293" y="1293873"/>
            <a:ext cx="160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Intervention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064809-D87D-42CE-89B2-05BCFF478223}"/>
              </a:ext>
            </a:extLst>
          </p:cNvPr>
          <p:cNvSpPr txBox="1"/>
          <p:nvPr/>
        </p:nvSpPr>
        <p:spPr>
          <a:xfrm>
            <a:off x="589659" y="644374"/>
            <a:ext cx="340195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6 Convergence – Maison Monnier</a:t>
            </a:r>
            <a:endParaRPr lang="fr-FR" u="sng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A78FF79-C01E-4E6F-B394-15B23216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71C0D50-35C8-45B5-A6E0-0FB7180589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" y="911134"/>
            <a:ext cx="11932920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34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E492ADC7-88F7-41B3-994A-A370698FDB87}"/>
              </a:ext>
            </a:extLst>
          </p:cNvPr>
          <p:cNvSpPr/>
          <p:nvPr/>
        </p:nvSpPr>
        <p:spPr>
          <a:xfrm rot="6396277">
            <a:off x="927152" y="1440772"/>
            <a:ext cx="436453" cy="2815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C13ADA-256C-481D-931E-2CE0B42CA666}"/>
              </a:ext>
            </a:extLst>
          </p:cNvPr>
          <p:cNvSpPr txBox="1"/>
          <p:nvPr/>
        </p:nvSpPr>
        <p:spPr>
          <a:xfrm>
            <a:off x="589659" y="644374"/>
            <a:ext cx="3401957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6 Convergence – Maison Monnier</a:t>
            </a:r>
            <a:endParaRPr lang="fr-FR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8BA98A-B189-403F-9B16-ECD3BEB29A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" y="365223"/>
            <a:ext cx="1199388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695448"/>
            <a:ext cx="672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Evaluation</a:t>
            </a:r>
            <a:r>
              <a:rPr lang="fr-BE" dirty="0"/>
              <a:t> : après la crue, l’état des lieux …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Inspections visuelles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9CE9A2-CD3A-40F0-856E-01AEB65C9C86}"/>
              </a:ext>
            </a:extLst>
          </p:cNvPr>
          <p:cNvSpPr txBox="1"/>
          <p:nvPr/>
        </p:nvSpPr>
        <p:spPr>
          <a:xfrm>
            <a:off x="8647612" y="932506"/>
            <a:ext cx="2973956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Square GRAMME et pont N90</a:t>
            </a:r>
            <a:endParaRPr lang="fr-FR" u="sng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F5190B6-E9D7-4D70-AC9E-E48C6C0CD8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50" y="1627415"/>
            <a:ext cx="1192530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32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BB3623A-1392-4F29-9D78-85DFE99E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26C4192-A9E7-4811-8266-58277CA45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3490" y="793569"/>
            <a:ext cx="968502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42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767C86B-874E-45BE-8634-2E2E5E9BF850}"/>
              </a:ext>
            </a:extLst>
          </p:cNvPr>
          <p:cNvSpPr txBox="1"/>
          <p:nvPr/>
        </p:nvSpPr>
        <p:spPr>
          <a:xfrm>
            <a:off x="589659" y="644374"/>
            <a:ext cx="212436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7 Quai des Ardennes</a:t>
            </a:r>
            <a:endParaRPr lang="fr-FR" u="sng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624578-444F-40B1-AFC9-6992704B9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1452784" y="1378396"/>
            <a:ext cx="9135454" cy="483523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F83A322-01AB-4BAE-B2B5-0EBB66B82C86}"/>
              </a:ext>
            </a:extLst>
          </p:cNvPr>
          <p:cNvCxnSpPr>
            <a:cxnSpLocks/>
          </p:cNvCxnSpPr>
          <p:nvPr/>
        </p:nvCxnSpPr>
        <p:spPr>
          <a:xfrm flipH="1">
            <a:off x="4952286" y="3024046"/>
            <a:ext cx="115368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DA9C3EBF-BD9E-4E95-ABEB-5EB9A77BA6A6}"/>
              </a:ext>
            </a:extLst>
          </p:cNvPr>
          <p:cNvSpPr txBox="1"/>
          <p:nvPr/>
        </p:nvSpPr>
        <p:spPr>
          <a:xfrm>
            <a:off x="6105967" y="2562381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FF00"/>
                </a:solidFill>
              </a:rPr>
              <a:t>7 Quai des Ardennes</a:t>
            </a:r>
          </a:p>
          <a:p>
            <a:r>
              <a:rPr lang="fr-BE" b="1" dirty="0">
                <a:solidFill>
                  <a:srgbClr val="FFFF00"/>
                </a:solidFill>
              </a:rPr>
              <a:t>Ouvrage ruiné</a:t>
            </a:r>
          </a:p>
          <a:p>
            <a:r>
              <a:rPr lang="fr-BE" b="1" dirty="0">
                <a:solidFill>
                  <a:srgbClr val="FFFF00"/>
                </a:solidFill>
              </a:rPr>
              <a:t>Risque modéré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DB87E19-5426-4BCF-B750-94041EB9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54858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2AABE77-64B2-4F1A-B043-47DD9F77370F}"/>
              </a:ext>
            </a:extLst>
          </p:cNvPr>
          <p:cNvSpPr txBox="1"/>
          <p:nvPr/>
        </p:nvSpPr>
        <p:spPr>
          <a:xfrm>
            <a:off x="470019" y="1200649"/>
            <a:ext cx="143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Constat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AEEF57-48A2-4A6D-84B7-23ECBE8B7DEC}"/>
              </a:ext>
            </a:extLst>
          </p:cNvPr>
          <p:cNvSpPr txBox="1"/>
          <p:nvPr/>
        </p:nvSpPr>
        <p:spPr>
          <a:xfrm>
            <a:off x="589659" y="644374"/>
            <a:ext cx="212436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7 Quai des Ardennes</a:t>
            </a:r>
            <a:endParaRPr lang="fr-FR" u="sng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4082109-2185-42E5-8CB4-A70AD284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A47F82-3C18-44C8-A932-0899A5B5A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9726"/>
            <a:ext cx="11430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77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366C96AB-F149-403B-84D2-CF2E38832078}"/>
              </a:ext>
            </a:extLst>
          </p:cNvPr>
          <p:cNvSpPr txBox="1"/>
          <p:nvPr/>
        </p:nvSpPr>
        <p:spPr>
          <a:xfrm>
            <a:off x="8158441" y="2522632"/>
            <a:ext cx="108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Sf</a:t>
            </a:r>
            <a:r>
              <a:rPr lang="fr-BE" dirty="0"/>
              <a:t> &lt;&lt;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F636A4-4A21-4861-B746-CDE5F4DD8753}"/>
              </a:ext>
            </a:extLst>
          </p:cNvPr>
          <p:cNvSpPr txBox="1"/>
          <p:nvPr/>
        </p:nvSpPr>
        <p:spPr>
          <a:xfrm>
            <a:off x="589659" y="644374"/>
            <a:ext cx="212436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7 Quai des Ardennes</a:t>
            </a:r>
            <a:endParaRPr lang="fr-FR" u="sng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0BAEF7D-B812-4049-8345-A4450382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396748-5B2C-4D71-8480-85FFC6D52E6B}"/>
              </a:ext>
            </a:extLst>
          </p:cNvPr>
          <p:cNvSpPr txBox="1"/>
          <p:nvPr/>
        </p:nvSpPr>
        <p:spPr>
          <a:xfrm>
            <a:off x="3564877" y="548872"/>
            <a:ext cx="44950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Imagerie Scanner 3D – G-tec :</a:t>
            </a:r>
          </a:p>
          <a:p>
            <a:endParaRPr lang="fr-BE" b="1" dirty="0"/>
          </a:p>
          <a:p>
            <a:pPr marL="285750" indent="-285750">
              <a:buFontTx/>
              <a:buChar char="-"/>
            </a:pPr>
            <a:r>
              <a:rPr lang="fr-BE" b="1" dirty="0"/>
              <a:t>Niveaux de fond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0B4CDE-1FEC-414F-A436-BFC44FBDDE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" y="1711234"/>
            <a:ext cx="1153668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101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2AABE77-64B2-4F1A-B043-47DD9F77370F}"/>
              </a:ext>
            </a:extLst>
          </p:cNvPr>
          <p:cNvSpPr txBox="1"/>
          <p:nvPr/>
        </p:nvSpPr>
        <p:spPr>
          <a:xfrm>
            <a:off x="581111" y="1709809"/>
            <a:ext cx="697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Quai des Ardennes - enjeux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A4D738-C7D4-47A8-94BD-95DB39D4B52C}"/>
              </a:ext>
            </a:extLst>
          </p:cNvPr>
          <p:cNvSpPr txBox="1"/>
          <p:nvPr/>
        </p:nvSpPr>
        <p:spPr>
          <a:xfrm>
            <a:off x="1071837" y="2204072"/>
            <a:ext cx="697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- Mur de quai déjà ruiné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BF49F0-F0E6-4D85-A5B0-056319E01391}"/>
              </a:ext>
            </a:extLst>
          </p:cNvPr>
          <p:cNvSpPr txBox="1"/>
          <p:nvPr/>
        </p:nvSpPr>
        <p:spPr>
          <a:xfrm>
            <a:off x="1071839" y="2682036"/>
            <a:ext cx="697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- Progression loupe glissement – Voiries reculée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774A98-E35A-4404-8A37-DC0E20EF9289}"/>
              </a:ext>
            </a:extLst>
          </p:cNvPr>
          <p:cNvSpPr txBox="1"/>
          <p:nvPr/>
        </p:nvSpPr>
        <p:spPr>
          <a:xfrm>
            <a:off x="1071839" y="3268632"/>
            <a:ext cx="697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- Impétrants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499F49-D4BB-416B-92B4-83B672AFEAE7}"/>
              </a:ext>
            </a:extLst>
          </p:cNvPr>
          <p:cNvSpPr txBox="1"/>
          <p:nvPr/>
        </p:nvSpPr>
        <p:spPr>
          <a:xfrm>
            <a:off x="581113" y="4216410"/>
            <a:ext cx="697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Quai des Ardennes - stratégie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64EF343-4E20-4FD4-9A2F-B71C8845184F}"/>
              </a:ext>
            </a:extLst>
          </p:cNvPr>
          <p:cNvSpPr txBox="1"/>
          <p:nvPr/>
        </p:nvSpPr>
        <p:spPr>
          <a:xfrm>
            <a:off x="1071840" y="4618340"/>
            <a:ext cx="697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/>
              <a:t>Assurer la butée du pied de la loupe de glissement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0B6BC9-6C11-4A24-8B7E-D5FCB4B7C9C7}"/>
              </a:ext>
            </a:extLst>
          </p:cNvPr>
          <p:cNvSpPr txBox="1"/>
          <p:nvPr/>
        </p:nvSpPr>
        <p:spPr>
          <a:xfrm>
            <a:off x="1071839" y="5204936"/>
            <a:ext cx="697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dirty="0"/>
              <a:t>Soulager la partie motrice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48AE37-A8C8-44F3-84AE-8DDE0EA174AA}"/>
              </a:ext>
            </a:extLst>
          </p:cNvPr>
          <p:cNvSpPr txBox="1"/>
          <p:nvPr/>
        </p:nvSpPr>
        <p:spPr>
          <a:xfrm>
            <a:off x="589659" y="644374"/>
            <a:ext cx="212436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7 Quai des Ardennes</a:t>
            </a:r>
            <a:endParaRPr lang="fr-FR" u="sng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C88F6C5-2885-48B9-A48A-FA35BD3E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43691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F3E9D01-032D-41F4-91AE-BA08E9A84DAB}"/>
              </a:ext>
            </a:extLst>
          </p:cNvPr>
          <p:cNvSpPr txBox="1"/>
          <p:nvPr/>
        </p:nvSpPr>
        <p:spPr>
          <a:xfrm>
            <a:off x="589659" y="644374"/>
            <a:ext cx="212436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7 Quai des Ardennes</a:t>
            </a:r>
            <a:endParaRPr lang="fr-FR" u="sng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8CA8997-F6BB-42DB-B387-FA1DCCB4A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91FE22-1292-494E-A61E-E4F56443ACB4}"/>
              </a:ext>
            </a:extLst>
          </p:cNvPr>
          <p:cNvSpPr txBox="1"/>
          <p:nvPr/>
        </p:nvSpPr>
        <p:spPr>
          <a:xfrm>
            <a:off x="7715250" y="2143125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Sf</a:t>
            </a:r>
            <a:r>
              <a:rPr lang="fr-BE" dirty="0"/>
              <a:t> final : 1.4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66C460-D857-452C-8B1C-C25CE3BB53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70" y="1331055"/>
            <a:ext cx="11986260" cy="44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053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25E6C51-184C-4CCE-8DA4-39C41EAF8614}"/>
              </a:ext>
            </a:extLst>
          </p:cNvPr>
          <p:cNvSpPr txBox="1"/>
          <p:nvPr/>
        </p:nvSpPr>
        <p:spPr>
          <a:xfrm>
            <a:off x="589659" y="644374"/>
            <a:ext cx="212436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7 Quai des Ardennes</a:t>
            </a:r>
            <a:endParaRPr lang="fr-FR" u="sng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27CD534-1B7E-4D78-8DA7-A1DD3E68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C87C3B-E3CC-4C8C-A66A-BC875C5C1C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13018"/>
            <a:ext cx="12192000" cy="509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12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4DAC636-066B-4F59-BCD6-EB881BF2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323850"/>
          </a:xfrm>
        </p:spPr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BAA9AE-42F3-4528-B0D5-54C99F74E1C0}"/>
              </a:ext>
            </a:extLst>
          </p:cNvPr>
          <p:cNvSpPr txBox="1"/>
          <p:nvPr/>
        </p:nvSpPr>
        <p:spPr>
          <a:xfrm>
            <a:off x="589659" y="644374"/>
            <a:ext cx="2124364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7 Quai des Ardennes</a:t>
            </a:r>
            <a:endParaRPr lang="fr-FR" u="sng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E1E1C6-0CD6-47E3-A8F2-0E8BD660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03" y="804545"/>
            <a:ext cx="1096518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983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392853" y="650832"/>
            <a:ext cx="433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Reconstruction et réhabilitation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Reconstruction (vision à long </a:t>
            </a:r>
            <a:r>
              <a:rPr lang="en-US" dirty="0" err="1"/>
              <a:t>terme</a:t>
            </a:r>
            <a:r>
              <a:rPr lang="en-US" dirty="0"/>
              <a:t>)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C88A7B0-2C4C-4401-A31C-6E178400F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1" t="31028" r="5655" b="9283"/>
          <a:stretch/>
        </p:blipFill>
        <p:spPr>
          <a:xfrm>
            <a:off x="2815839" y="1921899"/>
            <a:ext cx="9135454" cy="4835230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851BC43-2F6C-470E-886F-F02F57077CBB}"/>
              </a:ext>
            </a:extLst>
          </p:cNvPr>
          <p:cNvCxnSpPr/>
          <p:nvPr/>
        </p:nvCxnSpPr>
        <p:spPr>
          <a:xfrm flipV="1">
            <a:off x="3123488" y="2680785"/>
            <a:ext cx="495656" cy="786213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9587B68A-C6BD-4FD1-91C8-58821503F8B6}"/>
              </a:ext>
            </a:extLst>
          </p:cNvPr>
          <p:cNvSpPr txBox="1"/>
          <p:nvPr/>
        </p:nvSpPr>
        <p:spPr>
          <a:xfrm>
            <a:off x="2901296" y="3680643"/>
            <a:ext cx="197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Culée </a:t>
            </a:r>
            <a:r>
              <a:rPr lang="fr-BE" b="1" dirty="0" err="1">
                <a:solidFill>
                  <a:srgbClr val="92D050"/>
                </a:solidFill>
              </a:rPr>
              <a:t>Fétinne</a:t>
            </a:r>
            <a:endParaRPr lang="fr-BE" b="1" dirty="0">
              <a:solidFill>
                <a:srgbClr val="92D050"/>
              </a:solidFill>
            </a:endParaRPr>
          </a:p>
          <a:p>
            <a:r>
              <a:rPr lang="fr-BE" b="1" dirty="0">
                <a:solidFill>
                  <a:srgbClr val="92D050"/>
                </a:solidFill>
              </a:rPr>
              <a:t>Ouvrage Définitif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0CFA46C-92E0-4451-9477-0C0876D730C5}"/>
              </a:ext>
            </a:extLst>
          </p:cNvPr>
          <p:cNvCxnSpPr>
            <a:cxnSpLocks/>
          </p:cNvCxnSpPr>
          <p:nvPr/>
        </p:nvCxnSpPr>
        <p:spPr>
          <a:xfrm flipH="1">
            <a:off x="3926793" y="2800426"/>
            <a:ext cx="1153681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0B993C1-8B6A-4B52-AF11-5896A68EDF57}"/>
              </a:ext>
            </a:extLst>
          </p:cNvPr>
          <p:cNvSpPr txBox="1"/>
          <p:nvPr/>
        </p:nvSpPr>
        <p:spPr>
          <a:xfrm>
            <a:off x="5080474" y="2338761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C000"/>
                </a:solidFill>
              </a:rPr>
              <a:t>Quai du Condroz</a:t>
            </a:r>
          </a:p>
          <a:p>
            <a:r>
              <a:rPr lang="fr-BE" b="1" dirty="0">
                <a:solidFill>
                  <a:srgbClr val="FFC000"/>
                </a:solidFill>
              </a:rPr>
              <a:t>Ouvrage Stabilisé</a:t>
            </a:r>
          </a:p>
          <a:p>
            <a:r>
              <a:rPr lang="fr-BE" b="1" dirty="0">
                <a:solidFill>
                  <a:srgbClr val="FFC000"/>
                </a:solidFill>
              </a:rPr>
              <a:t>Reconstruction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C1011AA-53F2-44FC-BBE4-6F82F3BBC695}"/>
              </a:ext>
            </a:extLst>
          </p:cNvPr>
          <p:cNvCxnSpPr>
            <a:cxnSpLocks/>
          </p:cNvCxnSpPr>
          <p:nvPr/>
        </p:nvCxnSpPr>
        <p:spPr>
          <a:xfrm flipH="1">
            <a:off x="6315341" y="3567549"/>
            <a:ext cx="1153681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79850449-2BCA-481A-B17C-F25D06E62917}"/>
              </a:ext>
            </a:extLst>
          </p:cNvPr>
          <p:cNvSpPr txBox="1"/>
          <p:nvPr/>
        </p:nvSpPr>
        <p:spPr>
          <a:xfrm>
            <a:off x="7469022" y="3105884"/>
            <a:ext cx="246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Quai des Ardennes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stabilisé</a:t>
            </a:r>
          </a:p>
          <a:p>
            <a:r>
              <a:rPr lang="fr-BE" b="1" dirty="0">
                <a:solidFill>
                  <a:srgbClr val="00B0F0"/>
                </a:solidFill>
              </a:rPr>
              <a:t>Aménagements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2D2CC0D-3B9B-44F4-AEA3-4DB349F6ECDF}"/>
              </a:ext>
            </a:extLst>
          </p:cNvPr>
          <p:cNvCxnSpPr>
            <a:cxnSpLocks/>
          </p:cNvCxnSpPr>
          <p:nvPr/>
        </p:nvCxnSpPr>
        <p:spPr>
          <a:xfrm>
            <a:off x="10165223" y="5680359"/>
            <a:ext cx="0" cy="61529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096CCC84-CCB4-4E9D-A659-D43A5365B96F}"/>
              </a:ext>
            </a:extLst>
          </p:cNvPr>
          <p:cNvSpPr txBox="1"/>
          <p:nvPr/>
        </p:nvSpPr>
        <p:spPr>
          <a:xfrm>
            <a:off x="9585329" y="4895720"/>
            <a:ext cx="2469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Quai des Vennes</a:t>
            </a:r>
          </a:p>
          <a:p>
            <a:r>
              <a:rPr lang="fr-BE" b="1" dirty="0">
                <a:solidFill>
                  <a:srgbClr val="92D050"/>
                </a:solidFill>
              </a:rPr>
              <a:t>Ouvrage Définitif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FF18E34-42C0-4185-B037-4E04A23AC4DB}"/>
              </a:ext>
            </a:extLst>
          </p:cNvPr>
          <p:cNvCxnSpPr>
            <a:cxnSpLocks/>
          </p:cNvCxnSpPr>
          <p:nvPr/>
        </p:nvCxnSpPr>
        <p:spPr>
          <a:xfrm flipH="1">
            <a:off x="3379862" y="1812527"/>
            <a:ext cx="454351" cy="5956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539207E0-7448-4245-B40D-215A71BAECE9}"/>
              </a:ext>
            </a:extLst>
          </p:cNvPr>
          <p:cNvSpPr txBox="1"/>
          <p:nvPr/>
        </p:nvSpPr>
        <p:spPr>
          <a:xfrm>
            <a:off x="3834213" y="1523617"/>
            <a:ext cx="692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Culée Pont N90 – Ouvrage Stabilisé - Aménagements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043F7FEE-B276-4BA1-B080-0534B1A9F4F7}"/>
              </a:ext>
            </a:extLst>
          </p:cNvPr>
          <p:cNvCxnSpPr>
            <a:cxnSpLocks/>
          </p:cNvCxnSpPr>
          <p:nvPr/>
        </p:nvCxnSpPr>
        <p:spPr>
          <a:xfrm flipH="1">
            <a:off x="3508049" y="2124491"/>
            <a:ext cx="1170774" cy="34515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DDAA8D48-1313-47EC-B294-DC609817F281}"/>
              </a:ext>
            </a:extLst>
          </p:cNvPr>
          <p:cNvSpPr txBox="1"/>
          <p:nvPr/>
        </p:nvSpPr>
        <p:spPr>
          <a:xfrm>
            <a:off x="4695815" y="1877096"/>
            <a:ext cx="555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C000"/>
                </a:solidFill>
              </a:rPr>
              <a:t>Entre Ponts - Ouvrage Stabilisé - Reconstruction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99FDC94-B09B-4FD9-8393-5F8B2F913480}"/>
              </a:ext>
            </a:extLst>
          </p:cNvPr>
          <p:cNvCxnSpPr>
            <a:cxnSpLocks/>
          </p:cNvCxnSpPr>
          <p:nvPr/>
        </p:nvCxnSpPr>
        <p:spPr>
          <a:xfrm>
            <a:off x="2526658" y="2124491"/>
            <a:ext cx="596830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647EBF4E-3974-48A4-8FE4-332C56C0F230}"/>
              </a:ext>
            </a:extLst>
          </p:cNvPr>
          <p:cNvSpPr txBox="1"/>
          <p:nvPr/>
        </p:nvSpPr>
        <p:spPr>
          <a:xfrm>
            <a:off x="282010" y="1888402"/>
            <a:ext cx="2469735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Pointe Convergence</a:t>
            </a:r>
          </a:p>
          <a:p>
            <a:r>
              <a:rPr lang="fr-BE" b="1" dirty="0">
                <a:solidFill>
                  <a:srgbClr val="92D050"/>
                </a:solidFill>
              </a:rPr>
              <a:t>Ouvrage Définitif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F1D1FA7-9F50-489E-AE76-944FEAE3CFE9}"/>
              </a:ext>
            </a:extLst>
          </p:cNvPr>
          <p:cNvCxnSpPr>
            <a:cxnSpLocks/>
          </p:cNvCxnSpPr>
          <p:nvPr/>
        </p:nvCxnSpPr>
        <p:spPr>
          <a:xfrm flipV="1">
            <a:off x="2476808" y="2277759"/>
            <a:ext cx="749230" cy="106794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AD60C693-DD28-433D-A935-C96E95173F1F}"/>
              </a:ext>
            </a:extLst>
          </p:cNvPr>
          <p:cNvSpPr txBox="1"/>
          <p:nvPr/>
        </p:nvSpPr>
        <p:spPr>
          <a:xfrm>
            <a:off x="282010" y="3350428"/>
            <a:ext cx="2469735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B0F0"/>
                </a:solidFill>
              </a:rPr>
              <a:t>Maison Monnier</a:t>
            </a:r>
          </a:p>
          <a:p>
            <a:r>
              <a:rPr lang="fr-BE" b="1" dirty="0">
                <a:solidFill>
                  <a:srgbClr val="00B0F0"/>
                </a:solidFill>
              </a:rPr>
              <a:t>Ouvrage Stabilisé</a:t>
            </a:r>
          </a:p>
          <a:p>
            <a:r>
              <a:rPr lang="fr-BE" b="1" dirty="0">
                <a:solidFill>
                  <a:srgbClr val="00B0F0"/>
                </a:solidFill>
              </a:rPr>
              <a:t>Aménagements</a:t>
            </a:r>
          </a:p>
        </p:txBody>
      </p:sp>
    </p:spTree>
    <p:extLst>
      <p:ext uri="{BB962C8B-B14F-4D97-AF65-F5344CB8AC3E}">
        <p14:creationId xmlns:p14="http://schemas.microsoft.com/office/powerpoint/2010/main" val="41149102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392853" y="650832"/>
            <a:ext cx="8122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Reconstruction et réhabilitation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tx2"/>
                </a:solidFill>
              </a:rPr>
              <a:t>Recherche, </a:t>
            </a:r>
            <a:r>
              <a:rPr lang="en-US" b="1" i="1" dirty="0" err="1">
                <a:solidFill>
                  <a:schemeClr val="tx2"/>
                </a:solidFill>
              </a:rPr>
              <a:t>historique</a:t>
            </a:r>
            <a:r>
              <a:rPr lang="en-US" b="1" i="1" dirty="0">
                <a:solidFill>
                  <a:schemeClr val="tx2"/>
                </a:solidFill>
              </a:rPr>
              <a:t> </a:t>
            </a:r>
            <a:r>
              <a:rPr lang="en-US" b="1" i="1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en-US" b="1" i="1" dirty="0" err="1">
                <a:solidFill>
                  <a:schemeClr val="tx2"/>
                </a:solidFill>
                <a:sym typeface="Wingdings" panose="05000000000000000000" pitchFamily="2" charset="2"/>
              </a:rPr>
              <a:t>Patrimoine</a:t>
            </a:r>
            <a:r>
              <a:rPr lang="en-US" b="1" i="1" dirty="0">
                <a:solidFill>
                  <a:schemeClr val="tx2"/>
                </a:solidFill>
                <a:sym typeface="Wingdings" panose="05000000000000000000" pitchFamily="2" charset="2"/>
              </a:rPr>
              <a:t>, </a:t>
            </a:r>
            <a:r>
              <a:rPr lang="en-US" b="1" i="1" dirty="0" err="1">
                <a:solidFill>
                  <a:schemeClr val="tx2"/>
                </a:solidFill>
                <a:sym typeface="Wingdings" panose="05000000000000000000" pitchFamily="2" charset="2"/>
              </a:rPr>
              <a:t>classement</a:t>
            </a:r>
            <a:r>
              <a:rPr lang="en-US" b="1" i="1" dirty="0">
                <a:solidFill>
                  <a:schemeClr val="tx2"/>
                </a:solidFill>
                <a:sym typeface="Wingdings" panose="05000000000000000000" pitchFamily="2" charset="2"/>
              </a:rPr>
              <a:t>  </a:t>
            </a:r>
            <a:r>
              <a:rPr lang="en-US" b="1" i="1" dirty="0" err="1">
                <a:solidFill>
                  <a:schemeClr val="tx2"/>
                </a:solidFill>
              </a:rPr>
              <a:t>Réflexion</a:t>
            </a:r>
            <a:r>
              <a:rPr lang="en-US" b="1" i="1" dirty="0">
                <a:solidFill>
                  <a:schemeClr val="tx2"/>
                </a:solidFill>
              </a:rPr>
              <a:t>, Concertation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E38C484-D220-49FC-9A60-968663DF56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" y="1283426"/>
            <a:ext cx="1218438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02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341334" y="642014"/>
            <a:ext cx="672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Evaluation</a:t>
            </a:r>
            <a:r>
              <a:rPr lang="fr-BE" dirty="0"/>
              <a:t> : après la crue, l’état des lieux …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Inspections visuelles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9CE9A2-CD3A-40F0-856E-01AEB65C9C86}"/>
              </a:ext>
            </a:extLst>
          </p:cNvPr>
          <p:cNvSpPr txBox="1"/>
          <p:nvPr/>
        </p:nvSpPr>
        <p:spPr>
          <a:xfrm>
            <a:off x="9951595" y="931606"/>
            <a:ext cx="1874231" cy="369332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BE" u="sng" dirty="0"/>
              <a:t>Maison MONNIER</a:t>
            </a:r>
            <a:endParaRPr lang="fr-FR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B3C6EE-D3C3-45A3-8B4A-DC131F5C44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66" y="1116272"/>
            <a:ext cx="11719560" cy="5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482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A2303-1FF2-4773-831C-C0CFB1D4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23D812A-BE72-40A9-ACB5-564CBD3D9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50"/>
            <a:ext cx="12192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151805" y="700581"/>
            <a:ext cx="68377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Gestion des risques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Sécurité des usagers et du personnel</a:t>
            </a:r>
          </a:p>
          <a:p>
            <a:pPr lvl="2"/>
            <a:endParaRPr lang="fr-FR" dirty="0">
              <a:sym typeface="Wingdings" panose="05000000000000000000" pitchFamily="2" charset="2"/>
            </a:endParaRPr>
          </a:p>
          <a:p>
            <a:pPr lvl="2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fermetures de zones : escalier effondré au Square Gramme, RAVeL fermé, crêtes de berges sécurisées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 évacuation de la maison Monnier</a:t>
            </a:r>
          </a:p>
          <a:p>
            <a:pPr marL="1200150" lvl="2" indent="-285750">
              <a:buFont typeface="Wingdings" panose="05000000000000000000" pitchFamily="2" charset="2"/>
              <a:buChar char="à"/>
            </a:pPr>
            <a:r>
              <a:rPr lang="en-US" dirty="0"/>
              <a:t>Surveillance des </a:t>
            </a:r>
            <a:r>
              <a:rPr lang="en-US" dirty="0" err="1"/>
              <a:t>ponts</a:t>
            </a:r>
            <a:endParaRPr lang="en-US" dirty="0"/>
          </a:p>
          <a:p>
            <a:pPr marL="1200150" lvl="2" indent="-285750">
              <a:buFont typeface="Wingdings" panose="05000000000000000000" pitchFamily="2" charset="2"/>
              <a:buChar char="à"/>
            </a:pPr>
            <a:r>
              <a:rPr lang="en-US" dirty="0" err="1"/>
              <a:t>Déplacement</a:t>
            </a:r>
            <a:r>
              <a:rPr lang="en-US" dirty="0"/>
              <a:t> et </a:t>
            </a:r>
            <a:r>
              <a:rPr lang="en-US" dirty="0" err="1"/>
              <a:t>raccordements</a:t>
            </a:r>
            <a:r>
              <a:rPr lang="en-US" dirty="0"/>
              <a:t> </a:t>
            </a:r>
            <a:r>
              <a:rPr lang="en-US" dirty="0" err="1"/>
              <a:t>temporaires</a:t>
            </a:r>
            <a:r>
              <a:rPr lang="en-US" dirty="0"/>
              <a:t> des </a:t>
            </a:r>
            <a:r>
              <a:rPr lang="en-US" dirty="0" err="1"/>
              <a:t>impétrants</a:t>
            </a:r>
            <a:endParaRPr lang="en-US" dirty="0"/>
          </a:p>
          <a:p>
            <a:pPr marL="1200150" lvl="2" indent="-285750">
              <a:buFont typeface="Wingdings" panose="05000000000000000000" pitchFamily="2" charset="2"/>
              <a:buChar char="à"/>
            </a:pPr>
            <a:r>
              <a:rPr lang="en-US" dirty="0"/>
              <a:t> …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444D32-9389-4E6A-8F73-5F6F108B87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805" y="415834"/>
            <a:ext cx="1190244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27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F466B-DB03-4897-9FC5-62D74FC9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Partie 4 : Evaluation, reconstruction et réhabilitation des berges et ouvrages hydrauliques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907F2A-3B7F-4AE3-9472-8449B5AB0654}"/>
              </a:ext>
            </a:extLst>
          </p:cNvPr>
          <p:cNvSpPr txBox="1"/>
          <p:nvPr/>
        </p:nvSpPr>
        <p:spPr>
          <a:xfrm>
            <a:off x="452673" y="923453"/>
            <a:ext cx="11314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Reconstruction et réhabilitation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chantiers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4"/>
                </a:solidFill>
              </a:rPr>
              <a:t>Les difficultés </a:t>
            </a:r>
            <a:r>
              <a:rPr lang="fr-FR" dirty="0"/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Le délai de l’intervention (avant l’hiver)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La bathymétrie (Ourthe non navigable), combinée aux tirants d’air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Les ouvrages voisins déjà endommagés à surveiller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Les impétrants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BE5A34-829B-4D73-B8D3-EF4B8B325B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50" y="2580470"/>
            <a:ext cx="119253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12074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onception personnalisé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52BF5499A8804C9F5D5275B5FFC34F" ma:contentTypeVersion="12" ma:contentTypeDescription="Crée un document." ma:contentTypeScope="" ma:versionID="b7defcff4fedb7a5722c266ed4cd65b9">
  <xsd:schema xmlns:xsd="http://www.w3.org/2001/XMLSchema" xmlns:xs="http://www.w3.org/2001/XMLSchema" xmlns:p="http://schemas.microsoft.com/office/2006/metadata/properties" xmlns:ns2="a6a1e6ca-b9fe-47cb-8367-cac8995ded44" xmlns:ns3="f1de6069-be2f-498c-b18e-d8ac5c38b84d" targetNamespace="http://schemas.microsoft.com/office/2006/metadata/properties" ma:root="true" ma:fieldsID="757db2bdd11cbe7e7fe16d02454495d0" ns2:_="" ns3:_="">
    <xsd:import namespace="a6a1e6ca-b9fe-47cb-8367-cac8995ded44"/>
    <xsd:import namespace="f1de6069-be2f-498c-b18e-d8ac5c38b8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1e6ca-b9fe-47cb-8367-cac8995ded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Date" ma:index="17" nillable="true" ma:displayName="Date" ma:format="DateTime" ma:internalName="Date">
      <xsd:simpleType>
        <xsd:restriction base="dms:DateTime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e6069-be2f-498c-b18e-d8ac5c38b84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a6a1e6ca-b9fe-47cb-8367-cac8995ded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F06234-8B22-4CB0-84C8-EB30C6E1A69A}">
  <ds:schemaRefs>
    <ds:schemaRef ds:uri="a6a1e6ca-b9fe-47cb-8367-cac8995ded44"/>
    <ds:schemaRef ds:uri="f1de6069-be2f-498c-b18e-d8ac5c38b8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2D10C9-0CF1-48D4-9A09-1155446E07B4}">
  <ds:schemaRefs>
    <ds:schemaRef ds:uri="http://schemas.microsoft.com/office/2006/documentManagement/types"/>
    <ds:schemaRef ds:uri="a6a1e6ca-b9fe-47cb-8367-cac8995ded44"/>
    <ds:schemaRef ds:uri="http://schemas.microsoft.com/office/infopath/2007/PartnerControls"/>
    <ds:schemaRef ds:uri="http://purl.org/dc/elements/1.1/"/>
    <ds:schemaRef ds:uri="http://purl.org/dc/terms/"/>
    <ds:schemaRef ds:uri="f1de6069-be2f-498c-b18e-d8ac5c38b84d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008A447-6817-40F2-A91D-2AC4535C99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2488</Words>
  <Application>Microsoft Office PowerPoint</Application>
  <PresentationFormat>Grand écran</PresentationFormat>
  <Paragraphs>552</Paragraphs>
  <Slides>70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Wingdings</vt:lpstr>
      <vt:lpstr>2_Conception personnalisée</vt:lpstr>
      <vt:lpstr>1_Conception personnalisée</vt:lpstr>
      <vt:lpstr>3_Conception personnalisée</vt:lpstr>
      <vt:lpstr>4_Conception personnalisée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Partie 4 : Evaluation, reconstruction et réhabilitation des berges et ouvrages hydrauliques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HENIN Arianne</dc:creator>
  <cp:lastModifiedBy>VERVIER Séverine</cp:lastModifiedBy>
  <cp:revision>31</cp:revision>
  <cp:lastPrinted>2022-04-26T10:04:31Z</cp:lastPrinted>
  <dcterms:created xsi:type="dcterms:W3CDTF">2020-02-10T14:05:40Z</dcterms:created>
  <dcterms:modified xsi:type="dcterms:W3CDTF">2022-05-02T11:57:45Z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0x0101007752BF5499A8804C9F5D5275B5FFC34F</vt:lpwstr>
  </property>
  <property fmtid="{D5CDD505-2E9C-101B-9397-08002B2CF9AE}" pid="3" name="MSIP_Label_e72a09c5-6e26-4737-a926-47ef1ab198ae_Enabled">
    <vt:lpwstr>true</vt:lpwstr>
  </property>
  <property fmtid="{D5CDD505-2E9C-101B-9397-08002B2CF9AE}" pid="4" name="MSIP_Label_e72a09c5-6e26-4737-a926-47ef1ab198ae_SetDate">
    <vt:lpwstr>2022-04-15T11:42:58Z</vt:lpwstr>
  </property>
  <property fmtid="{D5CDD505-2E9C-101B-9397-08002B2CF9AE}" pid="5" name="MSIP_Label_e72a09c5-6e26-4737-a926-47ef1ab198ae_Method">
    <vt:lpwstr>Standard</vt:lpwstr>
  </property>
  <property fmtid="{D5CDD505-2E9C-101B-9397-08002B2CF9AE}" pid="6" name="MSIP_Label_e72a09c5-6e26-4737-a926-47ef1ab198ae_Name">
    <vt:lpwstr>e72a09c5-6e26-4737-a926-47ef1ab198ae</vt:lpwstr>
  </property>
  <property fmtid="{D5CDD505-2E9C-101B-9397-08002B2CF9AE}" pid="7" name="MSIP_Label_e72a09c5-6e26-4737-a926-47ef1ab198ae_SiteId">
    <vt:lpwstr>1f816a84-7aa6-4a56-b22a-7b3452fa8681</vt:lpwstr>
  </property>
  <property fmtid="{D5CDD505-2E9C-101B-9397-08002B2CF9AE}" pid="8" name="MSIP_Label_e72a09c5-6e26-4737-a926-47ef1ab198ae_ActionId">
    <vt:lpwstr>322f555d-459e-416e-8772-00f750a9ffc9</vt:lpwstr>
  </property>
  <property fmtid="{D5CDD505-2E9C-101B-9397-08002B2CF9AE}" pid="9" name="MSIP_Label_e72a09c5-6e26-4737-a926-47ef1ab198ae_ContentBits">
    <vt:lpwstr>8</vt:lpwstr>
  </property>
</Properties>
</file>