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2" r:id="rId2"/>
    <p:sldId id="443" r:id="rId3"/>
    <p:sldId id="485" r:id="rId4"/>
    <p:sldId id="487" r:id="rId5"/>
    <p:sldId id="489" r:id="rId6"/>
    <p:sldId id="490" r:id="rId7"/>
    <p:sldId id="486" r:id="rId8"/>
    <p:sldId id="491" r:id="rId9"/>
    <p:sldId id="492" r:id="rId10"/>
    <p:sldId id="493" r:id="rId11"/>
    <p:sldId id="498" r:id="rId12"/>
    <p:sldId id="495" r:id="rId13"/>
    <p:sldId id="497" r:id="rId14"/>
    <p:sldId id="500" r:id="rId15"/>
    <p:sldId id="496" r:id="rId16"/>
    <p:sldId id="499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5870F"/>
    <a:srgbClr val="02BE0B"/>
    <a:srgbClr val="009644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23688B-F426-48CE-9987-A33DAA70A008}" v="52" dt="2022-05-02T10:31:49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79730" autoAdjust="0"/>
  </p:normalViewPr>
  <p:slideViewPr>
    <p:cSldViewPr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08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413" y="1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2556-38AC-49E9-B9A1-7AAFAAAF43B6}" type="datetimeFigureOut">
              <a:rPr lang="en-CA" smtClean="0"/>
              <a:pPr/>
              <a:t>2022-05-02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413" y="9429323"/>
            <a:ext cx="2890228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30FD-14FA-42B9-84F2-06C9E757E237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40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29283FF-A1DA-4AD7-9337-8ED9B2783BB5}" type="datetimeFigureOut">
              <a:rPr lang="en-CA" smtClean="0"/>
              <a:pPr/>
              <a:t>2022-05-02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428584"/>
            <a:ext cx="2889938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D85498C-0D17-4C99-83E3-01C35EB965D9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35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</a:t>
            </a:r>
            <a:r>
              <a:rPr lang="en-US" baseline="0" dirty="0"/>
              <a:t> / thank jury</a:t>
            </a:r>
          </a:p>
          <a:p>
            <a:r>
              <a:rPr lang="en-US" baseline="0" dirty="0"/>
              <a:t>I am </a:t>
            </a:r>
            <a:r>
              <a:rPr lang="en-US" baseline="0" dirty="0" err="1"/>
              <a:t>Renaud</a:t>
            </a:r>
            <a:endParaRPr lang="en-US" baseline="0" dirty="0"/>
          </a:p>
          <a:p>
            <a:r>
              <a:rPr lang="en-US" baseline="0" dirty="0"/>
              <a:t>Title </a:t>
            </a:r>
          </a:p>
          <a:p>
            <a:r>
              <a:rPr lang="en-US" baseline="0" dirty="0"/>
              <a:t>Supervisors</a:t>
            </a:r>
          </a:p>
          <a:p>
            <a:endParaRPr lang="en-US" baseline="0" dirty="0"/>
          </a:p>
          <a:p>
            <a:r>
              <a:rPr lang="en-US" baseline="0" dirty="0"/>
              <a:t>Let’s begin with interesting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6952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96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40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065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50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46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040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64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Two main components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Compare to concrete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In particular permeability :&gt; durability  ( they should refer to </a:t>
            </a:r>
            <a:r>
              <a:rPr lang="en-CA" baseline="0" dirty="0" err="1"/>
              <a:t>porousity</a:t>
            </a:r>
            <a:r>
              <a:rPr lang="en-CA" baseline="0" dirty="0"/>
              <a:t> of concrete)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With adequate preparation :&gt; excellent bond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Excellent material to retrofit concrete structures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During the preparation of my project I made extensive literature review about bridge deck rehabilitation thank to this material</a:t>
            </a:r>
          </a:p>
          <a:p>
            <a:pPr marL="171450" indent="-171450">
              <a:buFontTx/>
              <a:buChar char="-"/>
            </a:pPr>
            <a:endParaRPr lang="en-CA" baseline="0" dirty="0"/>
          </a:p>
          <a:p>
            <a:pPr marL="171450" indent="-171450">
              <a:buFontTx/>
              <a:buChar char="-"/>
            </a:pP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/>
              <a:t>Composition</a:t>
            </a:r>
          </a:p>
          <a:p>
            <a:pPr marL="171450" indent="-171450">
              <a:buFontTx/>
              <a:buChar char="-"/>
            </a:pPr>
            <a:r>
              <a:rPr lang="en-CA" baseline="0" dirty="0" err="1"/>
              <a:t>Ordre</a:t>
            </a:r>
            <a:r>
              <a:rPr lang="en-CA" baseline="0" dirty="0"/>
              <a:t> de </a:t>
            </a:r>
            <a:r>
              <a:rPr lang="en-CA" baseline="0" dirty="0" err="1"/>
              <a:t>perméabilité</a:t>
            </a:r>
            <a:r>
              <a:rPr lang="en-CA" baseline="0" dirty="0"/>
              <a:t> 10 (eau %), 1000 (</a:t>
            </a:r>
            <a:r>
              <a:rPr lang="en-CA" baseline="0" dirty="0" err="1"/>
              <a:t>oxygène</a:t>
            </a:r>
            <a:r>
              <a:rPr lang="en-CA" baseline="0" dirty="0"/>
              <a:t> m²), 100 (</a:t>
            </a:r>
            <a:r>
              <a:rPr lang="en-CA" baseline="0" dirty="0" err="1"/>
              <a:t>chlorure</a:t>
            </a:r>
            <a:r>
              <a:rPr lang="en-CA" baseline="0" dirty="0"/>
              <a:t> m²/s)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3-6% en volume de fibres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09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09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74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069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72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63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32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/>
              <a:t>Compression softening : fissures </a:t>
            </a:r>
            <a:r>
              <a:rPr lang="en-CA" baseline="0" dirty="0" err="1"/>
              <a:t>transversales</a:t>
            </a:r>
            <a:r>
              <a:rPr lang="en-CA" baseline="0" dirty="0"/>
              <a:t> et </a:t>
            </a:r>
            <a:r>
              <a:rPr lang="en-CA" baseline="0" dirty="0" err="1"/>
              <a:t>déformations</a:t>
            </a:r>
            <a:r>
              <a:rPr lang="en-CA" baseline="0" dirty="0"/>
              <a:t> </a:t>
            </a:r>
            <a:r>
              <a:rPr lang="en-CA" baseline="0" dirty="0" err="1"/>
              <a:t>sous</a:t>
            </a:r>
            <a:r>
              <a:rPr lang="en-CA" baseline="0" dirty="0"/>
              <a:t> tension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stiffening : le </a:t>
            </a:r>
            <a:r>
              <a:rPr lang="en-CA" baseline="0" dirty="0" err="1"/>
              <a:t>béton</a:t>
            </a:r>
            <a:r>
              <a:rPr lang="en-CA" baseline="0" dirty="0"/>
              <a:t> </a:t>
            </a:r>
            <a:r>
              <a:rPr lang="en-CA" baseline="0" dirty="0" err="1"/>
              <a:t>autour</a:t>
            </a:r>
            <a:r>
              <a:rPr lang="en-CA" baseline="0" dirty="0"/>
              <a:t> des armatures </a:t>
            </a:r>
            <a:r>
              <a:rPr lang="en-CA" baseline="0" dirty="0" err="1"/>
              <a:t>fonctionne</a:t>
            </a:r>
            <a:r>
              <a:rPr lang="en-CA" baseline="0" dirty="0"/>
              <a:t> un </a:t>
            </a:r>
            <a:r>
              <a:rPr lang="en-CA" baseline="0" dirty="0" err="1"/>
              <a:t>peu</a:t>
            </a:r>
            <a:r>
              <a:rPr lang="en-CA" baseline="0" dirty="0"/>
              <a:t> en traction et </a:t>
            </a:r>
            <a:r>
              <a:rPr lang="en-CA" baseline="0" dirty="0" err="1"/>
              <a:t>augmente</a:t>
            </a:r>
            <a:r>
              <a:rPr lang="en-CA" baseline="0" dirty="0"/>
              <a:t> la </a:t>
            </a:r>
            <a:r>
              <a:rPr lang="en-CA" baseline="0" dirty="0" err="1"/>
              <a:t>rigidité</a:t>
            </a:r>
            <a:r>
              <a:rPr lang="en-CA" baseline="0" dirty="0"/>
              <a:t> en traction</a:t>
            </a:r>
          </a:p>
          <a:p>
            <a:pPr marL="171450" indent="-171450">
              <a:buFontTx/>
              <a:buChar char="-"/>
            </a:pPr>
            <a:r>
              <a:rPr lang="en-CA" baseline="0" dirty="0"/>
              <a:t>Tension softening : </a:t>
            </a:r>
            <a:r>
              <a:rPr lang="en-CA" baseline="0" dirty="0" err="1"/>
              <a:t>Quand</a:t>
            </a:r>
            <a:r>
              <a:rPr lang="en-CA" baseline="0" dirty="0"/>
              <a:t> le </a:t>
            </a:r>
            <a:r>
              <a:rPr lang="en-CA" baseline="0" dirty="0" err="1"/>
              <a:t>béton</a:t>
            </a:r>
            <a:r>
              <a:rPr lang="en-CA" baseline="0" dirty="0"/>
              <a:t> crack </a:t>
            </a:r>
            <a:r>
              <a:rPr lang="en-CA" baseline="0" dirty="0" err="1"/>
              <a:t>cela</a:t>
            </a:r>
            <a:r>
              <a:rPr lang="en-CA" baseline="0" dirty="0"/>
              <a:t> </a:t>
            </a:r>
            <a:r>
              <a:rPr lang="en-CA" baseline="0" dirty="0" err="1"/>
              <a:t>relache</a:t>
            </a:r>
            <a:r>
              <a:rPr lang="en-CA" baseline="0" dirty="0"/>
              <a:t> de </a:t>
            </a:r>
            <a:r>
              <a:rPr lang="en-CA" baseline="0" dirty="0" err="1"/>
              <a:t>l’énergie</a:t>
            </a:r>
            <a:r>
              <a:rPr lang="en-CA" baseline="0" dirty="0"/>
              <a:t> qui </a:t>
            </a:r>
            <a:r>
              <a:rPr lang="en-CA" baseline="0" dirty="0" err="1"/>
              <a:t>augmente</a:t>
            </a:r>
            <a:r>
              <a:rPr lang="en-CA" baseline="0" dirty="0"/>
              <a:t> </a:t>
            </a:r>
            <a:r>
              <a:rPr lang="en-CA" baseline="0"/>
              <a:t>la fissure</a:t>
            </a:r>
            <a:endParaRPr lang="en-CA" baseline="0" dirty="0"/>
          </a:p>
          <a:p>
            <a:pPr marL="171450" indent="-171450">
              <a:buFontTx/>
              <a:buChar char="-"/>
            </a:pPr>
            <a:r>
              <a:rPr lang="en-CA" baseline="0" dirty="0" err="1"/>
              <a:t>Méthode</a:t>
            </a:r>
            <a:r>
              <a:rPr lang="en-CA" baseline="0" dirty="0"/>
              <a:t> de la </a:t>
            </a:r>
            <a:r>
              <a:rPr lang="en-CA" baseline="0" dirty="0" err="1"/>
              <a:t>sécante</a:t>
            </a:r>
            <a:r>
              <a:rPr lang="en-CA" baseline="0" dirty="0"/>
              <a:t> à la </a:t>
            </a:r>
            <a:r>
              <a:rPr lang="en-CA" baseline="0" dirty="0" err="1"/>
              <a:t>rigidité</a:t>
            </a: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498C-0D17-4C99-83E3-01C35EB965D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15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9454" y="6421461"/>
            <a:ext cx="21336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 descr="Une image contenant texte, bouteille, signe&#10;&#10;Description générée automatiquement">
            <a:extLst>
              <a:ext uri="{FF2B5EF4-FFF2-40B4-BE49-F238E27FC236}">
                <a16:creationId xmlns:a16="http://schemas.microsoft.com/office/drawing/2014/main" id="{325E412F-6453-4DF3-BE15-13CBC2EAF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93175"/>
            <a:ext cx="1141119" cy="3803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1104" y="6421461"/>
            <a:ext cx="3888432" cy="365125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err="1"/>
              <a:t>Journée</a:t>
            </a:r>
            <a:r>
              <a:rPr lang="en-US" dirty="0"/>
              <a:t> des </a:t>
            </a:r>
            <a:r>
              <a:rPr lang="en-US" dirty="0" err="1"/>
              <a:t>ouvrages</a:t>
            </a:r>
            <a:r>
              <a:rPr lang="en-US" dirty="0"/>
              <a:t> d’art – 04/05/2022 – La </a:t>
            </a:r>
            <a:r>
              <a:rPr lang="en-US" dirty="0" err="1"/>
              <a:t>Marlagne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des ouvrages d’art – 04/05/2022 – La Marlagne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5140" y="6356350"/>
            <a:ext cx="230508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AEAA48B-CA4D-4684-A2AB-B865C9B40D2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762125"/>
            <a:ext cx="9144000" cy="61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CA" altLang="en-US" sz="3000" b="1" dirty="0">
              <a:latin typeface="+mj-lt"/>
            </a:endParaRPr>
          </a:p>
          <a:p>
            <a:pPr algn="ctr">
              <a:spcBef>
                <a:spcPct val="0"/>
              </a:spcBef>
              <a:buNone/>
            </a:pPr>
            <a:r>
              <a:rPr lang="fr-BE" sz="3000" b="1" dirty="0">
                <a:solidFill>
                  <a:srgbClr val="003300"/>
                </a:solidFill>
                <a:latin typeface="+mj-lt"/>
              </a:rPr>
              <a:t>Introduction aux </a:t>
            </a:r>
            <a:r>
              <a:rPr lang="fr-FR" sz="3000" b="1" dirty="0">
                <a:solidFill>
                  <a:srgbClr val="003300"/>
                </a:solidFill>
                <a:latin typeface="+mj-lt"/>
              </a:rPr>
              <a:t>BFUP, des matériaux de nouvelle génération</a:t>
            </a:r>
            <a:endParaRPr lang="en-CA" altLang="en-US" sz="3000" b="1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1800" b="1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CA" altLang="en-US" sz="2000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CA" altLang="en-US" sz="2000" b="1" dirty="0">
                <a:solidFill>
                  <a:srgbClr val="003300"/>
                </a:solidFill>
                <a:latin typeface="+mj-lt"/>
              </a:rPr>
              <a:t>Renaud Franssen, Direction des </a:t>
            </a:r>
            <a:r>
              <a:rPr lang="en-CA" altLang="en-US" sz="2000" b="1" dirty="0" err="1">
                <a:solidFill>
                  <a:srgbClr val="003300"/>
                </a:solidFill>
                <a:latin typeface="+mj-lt"/>
              </a:rPr>
              <a:t>Matériaux</a:t>
            </a:r>
            <a:r>
              <a:rPr lang="en-CA" altLang="en-US" sz="2000" b="1" dirty="0">
                <a:solidFill>
                  <a:srgbClr val="003300"/>
                </a:solidFill>
                <a:latin typeface="+mj-lt"/>
              </a:rPr>
              <a:t> de Structures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endParaRPr lang="fr-FR" altLang="en-US" sz="1600" dirty="0">
              <a:solidFill>
                <a:srgbClr val="0033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fr-FR" altLang="en-US" sz="1600" dirty="0">
                <a:solidFill>
                  <a:srgbClr val="003300"/>
                </a:solidFill>
                <a:latin typeface="+mj-lt"/>
              </a:rPr>
              <a:t>	Rue Côte d’Or 253, 4000 Liège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fr-FR" altLang="en-US" sz="1600" dirty="0">
                <a:solidFill>
                  <a:srgbClr val="003300"/>
                </a:solidFill>
                <a:latin typeface="+mj-lt"/>
              </a:rPr>
              <a:t>	0479 86 82 32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fr-FR" altLang="en-US" sz="1600" dirty="0">
                <a:solidFill>
                  <a:srgbClr val="003300"/>
                </a:solidFill>
                <a:latin typeface="+mj-lt"/>
              </a:rPr>
              <a:t>	renaud.franssen@spw.wallonie.be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None/>
            </a:pPr>
            <a:endParaRPr lang="en-CA" altLang="en-US" sz="2000" b="1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en-CA" altLang="en-US" sz="2000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CA" altLang="en-US" sz="800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CA" altLang="en-US" sz="800" dirty="0">
              <a:solidFill>
                <a:srgbClr val="003300"/>
              </a:solidFill>
              <a:latin typeface="+mj-lt"/>
            </a:endParaRPr>
          </a:p>
          <a:p>
            <a:pPr algn="ctr">
              <a:spcBef>
                <a:spcPct val="10000"/>
              </a:spcBef>
              <a:buFontTx/>
              <a:buNone/>
            </a:pPr>
            <a:endParaRPr lang="en-CA" altLang="en-US" sz="2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68444" y="6381328"/>
            <a:ext cx="549077" cy="44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9CDD1-2A1A-4700-B5AD-D60837A72B3F}"/>
              </a:ext>
            </a:extLst>
          </p:cNvPr>
          <p:cNvSpPr/>
          <p:nvPr/>
        </p:nvSpPr>
        <p:spPr>
          <a:xfrm>
            <a:off x="251520" y="6093296"/>
            <a:ext cx="1872208" cy="7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bouteille, signe&#10;&#10;Description générée automatiquement">
            <a:extLst>
              <a:ext uri="{FF2B5EF4-FFF2-40B4-BE49-F238E27FC236}">
                <a16:creationId xmlns:a16="http://schemas.microsoft.com/office/drawing/2014/main" id="{36AB2A40-7524-4ABB-B972-2EDC95791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9981"/>
            <a:ext cx="2990436" cy="9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82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réparation des ouvrages d’art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5A00A0-A42D-4BEE-9EC2-24EE7D4FAC46}"/>
              </a:ext>
            </a:extLst>
          </p:cNvPr>
          <p:cNvSpPr txBox="1"/>
          <p:nvPr/>
        </p:nvSpPr>
        <p:spPr>
          <a:xfrm>
            <a:off x="250895" y="5062580"/>
            <a:ext cx="541180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Eugen </a:t>
            </a:r>
            <a:r>
              <a:rPr lang="fr-FR" sz="1300" dirty="0" err="1">
                <a:solidFill>
                  <a:schemeClr val="bg1">
                    <a:lumMod val="50000"/>
                  </a:schemeClr>
                </a:solidFill>
              </a:rPr>
              <a:t>Brühwiler</a:t>
            </a:r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 - Exposé “Le Pont” Toulouse 11 octobre 2017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FF6E35-2B55-4B26-B66B-28C9CBC4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19" y="1243648"/>
            <a:ext cx="5469163" cy="3795700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249DB85-4969-498A-88F1-CD876C5538D6}"/>
              </a:ext>
            </a:extLst>
          </p:cNvPr>
          <p:cNvSpPr txBox="1">
            <a:spLocks/>
          </p:cNvSpPr>
          <p:nvPr/>
        </p:nvSpPr>
        <p:spPr>
          <a:xfrm>
            <a:off x="5940152" y="1243648"/>
            <a:ext cx="2917129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cs typeface="Calibri" panose="020F0502020204030204"/>
              </a:rPr>
              <a:t>Viaduc de Chillon - Suisse, 2016</a:t>
            </a:r>
            <a:endParaRPr lang="en-US" sz="1800" dirty="0"/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Renforcement de tablier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Industrialisation du BFUP</a:t>
            </a:r>
          </a:p>
          <a:p>
            <a:pPr lvl="1"/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174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réparation des ouvrages d’art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5A00A0-A42D-4BEE-9EC2-24EE7D4FAC46}"/>
              </a:ext>
            </a:extLst>
          </p:cNvPr>
          <p:cNvSpPr txBox="1"/>
          <p:nvPr/>
        </p:nvSpPr>
        <p:spPr>
          <a:xfrm>
            <a:off x="1475656" y="5563564"/>
            <a:ext cx="29693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Jacques </a:t>
            </a:r>
            <a:r>
              <a:rPr lang="fr-FR" sz="1300" dirty="0" err="1">
                <a:solidFill>
                  <a:schemeClr val="bg1">
                    <a:lumMod val="50000"/>
                  </a:schemeClr>
                </a:solidFill>
              </a:rPr>
              <a:t>Resplendino</a:t>
            </a:r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- Exposé “Le Pont” Toulouse 18-19 octobre 2006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249DB85-4969-498A-88F1-CD876C5538D6}"/>
              </a:ext>
            </a:extLst>
          </p:cNvPr>
          <p:cNvSpPr txBox="1">
            <a:spLocks/>
          </p:cNvSpPr>
          <p:nvPr/>
        </p:nvSpPr>
        <p:spPr>
          <a:xfrm>
            <a:off x="4860032" y="986141"/>
            <a:ext cx="2917129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0" i="0" u="none" strike="noStrike" baseline="0" dirty="0">
                <a:latin typeface="TTE1D03090t00"/>
              </a:rPr>
              <a:t>Renforcement piles du pont de </a:t>
            </a:r>
            <a:r>
              <a:rPr lang="fr-FR" sz="1800" b="0" i="0" u="none" strike="noStrike" baseline="0" dirty="0" err="1">
                <a:latin typeface="TTE1D03090t00"/>
              </a:rPr>
              <a:t>Valabres</a:t>
            </a:r>
            <a:r>
              <a:rPr lang="fr-FR" sz="1800" b="0" i="0" u="none" strike="noStrike" baseline="0" dirty="0">
                <a:latin typeface="TTE1D03090t00"/>
              </a:rPr>
              <a:t> - </a:t>
            </a:r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DAB429-0509-488B-86AB-66BFCB0B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86141"/>
            <a:ext cx="2897339" cy="45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0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réparation des ouvrages d’art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5A00A0-A42D-4BEE-9EC2-24EE7D4FAC46}"/>
              </a:ext>
            </a:extLst>
          </p:cNvPr>
          <p:cNvSpPr txBox="1"/>
          <p:nvPr/>
        </p:nvSpPr>
        <p:spPr>
          <a:xfrm>
            <a:off x="185687" y="4240995"/>
            <a:ext cx="88147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Claude Husquinet - Les bétons fibrés ultra performants (UHPFRC) – présentation </a:t>
            </a:r>
            <a:r>
              <a:rPr lang="fr-FR" sz="1300" dirty="0" err="1">
                <a:solidFill>
                  <a:schemeClr val="bg1">
                    <a:lumMod val="50000"/>
                  </a:schemeClr>
                </a:solidFill>
              </a:rPr>
              <a:t>Uliège</a:t>
            </a:r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 2019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249DB85-4969-498A-88F1-CD876C5538D6}"/>
              </a:ext>
            </a:extLst>
          </p:cNvPr>
          <p:cNvSpPr txBox="1">
            <a:spLocks/>
          </p:cNvSpPr>
          <p:nvPr/>
        </p:nvSpPr>
        <p:spPr>
          <a:xfrm>
            <a:off x="185686" y="4839756"/>
            <a:ext cx="5970489" cy="122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cs typeface="Calibri" panose="020F0502020204030204"/>
              </a:rPr>
              <a:t>Cité Miroir – Liège 2012</a:t>
            </a:r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Chemisage de colonnes et de poutres – éviter la démolition</a:t>
            </a: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93C473-970F-4CEE-8599-BB1E5402F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7" y="1017017"/>
            <a:ext cx="4331217" cy="324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771356-4E1D-4D58-8366-B986048DC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010" y="1017017"/>
            <a:ext cx="434037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Normalisation des BFUP 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C870FD5-761E-4FE9-AB76-91B7B1C91B9D}"/>
              </a:ext>
            </a:extLst>
          </p:cNvPr>
          <p:cNvSpPr txBox="1">
            <a:spLocks/>
          </p:cNvSpPr>
          <p:nvPr/>
        </p:nvSpPr>
        <p:spPr>
          <a:xfrm>
            <a:off x="323529" y="1196752"/>
            <a:ext cx="396044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b="1" dirty="0">
                <a:cs typeface="Calibri" panose="020F0502020204030204"/>
              </a:rPr>
              <a:t>France – Normes 2016/2018</a:t>
            </a:r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1800" b="1" i="0" u="none" strike="noStrike" baseline="0" dirty="0"/>
              <a:t>NF P18-470 </a:t>
            </a:r>
            <a:r>
              <a:rPr lang="fr-FR" sz="1800" i="0" u="none" strike="noStrike" baseline="0" dirty="0"/>
              <a:t>- Bétons — Bétons fibrés à Ultra Hautes Performances — </a:t>
            </a:r>
            <a:r>
              <a:rPr lang="fr-FR" sz="1800" dirty="0"/>
              <a:t>s</a:t>
            </a:r>
            <a:r>
              <a:rPr lang="fr-FR" sz="1800" i="0" u="none" strike="noStrike" baseline="0" dirty="0"/>
              <a:t>pécification, performance, production et conformité</a:t>
            </a:r>
          </a:p>
          <a:p>
            <a:pPr marL="0" indent="0">
              <a:buNone/>
            </a:pPr>
            <a:r>
              <a:rPr lang="fr-FR" sz="1800" b="1" i="0" u="none" strike="noStrike" baseline="0" dirty="0"/>
              <a:t>NF P18-710 </a:t>
            </a:r>
            <a:r>
              <a:rPr lang="fr-FR" sz="1800" i="0" u="none" strike="noStrike" baseline="0" dirty="0"/>
              <a:t>- Complément national à l’Eurocode 2 — Calcul des structures en béton : règles spécifiques pour les Bétons Fibrés à Ultra-Hautes Performances (BFUP)</a:t>
            </a:r>
          </a:p>
          <a:p>
            <a:pPr marL="0" indent="0">
              <a:buNone/>
            </a:pPr>
            <a:r>
              <a:rPr lang="fr-FR" sz="1800" b="1" i="0" u="none" strike="noStrike" baseline="0" dirty="0"/>
              <a:t>NF P18-451 </a:t>
            </a:r>
            <a:r>
              <a:rPr lang="fr-FR" sz="1800" i="0" u="none" strike="noStrike" baseline="0" dirty="0"/>
              <a:t>- Bétons — Exécution des structures en béton — Règles spécifiques pour les BFUP</a:t>
            </a:r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819F4B72-E229-4EE9-A612-53268FD7A50F}"/>
              </a:ext>
            </a:extLst>
          </p:cNvPr>
          <p:cNvSpPr txBox="1">
            <a:spLocks/>
          </p:cNvSpPr>
          <p:nvPr/>
        </p:nvSpPr>
        <p:spPr>
          <a:xfrm>
            <a:off x="4709316" y="1196752"/>
            <a:ext cx="396044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b="1" dirty="0">
                <a:cs typeface="Calibri" panose="020F0502020204030204"/>
              </a:rPr>
              <a:t>Suisse – Cahier technique 2016</a:t>
            </a:r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1800" b="1" i="0" u="none" strike="noStrike" baseline="0" dirty="0"/>
              <a:t>SIA 2052:2016 </a:t>
            </a:r>
            <a:r>
              <a:rPr lang="fr-FR" sz="1800" i="0" u="none" strike="noStrike" baseline="0" dirty="0"/>
              <a:t>- Béton fibré ultra-performant (BFUP) – Matériaux, dimensionnement et exécution</a:t>
            </a:r>
          </a:p>
          <a:p>
            <a:pPr marL="0" indent="0">
              <a:buNone/>
            </a:pPr>
            <a:endParaRPr lang="fr-FR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1800" dirty="0">
                <a:cs typeface="Calibri" panose="020F0502020204030204"/>
              </a:rPr>
              <a:t>(2017) : Correctif C1 au cahier technique SIA 2052:2016</a:t>
            </a:r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655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Les BFUP autour du monde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EF8B714-D480-46EC-9B2A-DEDDB612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26" y="908720"/>
            <a:ext cx="6552728" cy="340856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170E66F-9D5E-43A4-9353-DF6EC978A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511077"/>
            <a:ext cx="6298439" cy="361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projet SPW MI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23FBBDE-A686-4386-8EE0-7E76F791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408" y="959380"/>
            <a:ext cx="2133600" cy="4351338"/>
          </a:xfrm>
        </p:spPr>
        <p:txBody>
          <a:bodyPr>
            <a:normAutofit lnSpcReduction="10000"/>
          </a:bodyPr>
          <a:lstStyle/>
          <a:p>
            <a:r>
              <a:rPr lang="fr-BE" sz="1800" dirty="0"/>
              <a:t>Pont de </a:t>
            </a:r>
            <a:r>
              <a:rPr lang="fr-BE" sz="1800" dirty="0" err="1"/>
              <a:t>Soudromont</a:t>
            </a:r>
            <a:endParaRPr lang="fr-BE" sz="1800" dirty="0"/>
          </a:p>
          <a:p>
            <a:endParaRPr lang="fr-BE" sz="1800" dirty="0"/>
          </a:p>
          <a:p>
            <a:pPr marL="0" indent="0">
              <a:buNone/>
            </a:pPr>
            <a:r>
              <a:rPr lang="fr-BE" sz="1800" dirty="0"/>
              <a:t>Faiblesse générale du cadre, nécessité de diminuer le poids propre</a:t>
            </a:r>
          </a:p>
          <a:p>
            <a:endParaRPr lang="fr-BE" sz="1800" dirty="0"/>
          </a:p>
          <a:p>
            <a:pPr marL="0" indent="0">
              <a:buNone/>
            </a:pPr>
            <a:r>
              <a:rPr lang="fr-BE" sz="1800" dirty="0"/>
              <a:t>BFUP pour le renforcement et l’étanchéité</a:t>
            </a:r>
          </a:p>
          <a:p>
            <a:endParaRPr lang="fr-BE" sz="1800" dirty="0"/>
          </a:p>
          <a:p>
            <a:pPr marL="0" indent="0">
              <a:buNone/>
            </a:pPr>
            <a:r>
              <a:rPr lang="fr-BE" sz="1800" dirty="0"/>
              <a:t>BFUP en couche de finition sur les trottoirs</a:t>
            </a:r>
          </a:p>
          <a:p>
            <a:endParaRPr lang="fr-BE" sz="1800" dirty="0"/>
          </a:p>
          <a:p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56A9B2-7FBE-42CC-BF8E-C45CAF6E4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82246"/>
            <a:ext cx="6408712" cy="44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8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Conclusion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AE27599-E6A4-4A49-9268-6CB6BAA3674D}"/>
              </a:ext>
            </a:extLst>
          </p:cNvPr>
          <p:cNvSpPr txBox="1">
            <a:spLocks/>
          </p:cNvSpPr>
          <p:nvPr/>
        </p:nvSpPr>
        <p:spPr>
          <a:xfrm>
            <a:off x="1043608" y="1628800"/>
            <a:ext cx="7056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BE" sz="1800" b="1" dirty="0"/>
              <a:t>Le BFUP : un matériau innovant mais pas pour tout</a:t>
            </a:r>
          </a:p>
          <a:p>
            <a:endParaRPr lang="fr-BE" sz="1800" dirty="0"/>
          </a:p>
          <a:p>
            <a:r>
              <a:rPr lang="fr-BE" sz="1800" dirty="0"/>
              <a:t>Diminuer les charges de poids propre</a:t>
            </a:r>
          </a:p>
          <a:p>
            <a:r>
              <a:rPr lang="fr-BE" sz="1800" dirty="0"/>
              <a:t>Améliorer la résistance</a:t>
            </a:r>
          </a:p>
          <a:p>
            <a:r>
              <a:rPr lang="fr-BE" sz="1800" dirty="0"/>
              <a:t>Améliorer le contrôle des fissures</a:t>
            </a:r>
          </a:p>
          <a:p>
            <a:r>
              <a:rPr lang="fr-BE" sz="1800" dirty="0"/>
              <a:t>Étanchéité</a:t>
            </a:r>
          </a:p>
          <a:p>
            <a:r>
              <a:rPr lang="fr-BE" sz="1800" dirty="0"/>
              <a:t>Limiter la durée des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1916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583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Qu’est ce que le BFUP?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Image 12" descr="uhpfrc2.jpg"/>
          <p:cNvPicPr>
            <a:picLocks noChangeAspect="1"/>
          </p:cNvPicPr>
          <p:nvPr/>
        </p:nvPicPr>
        <p:blipFill rotWithShape="1">
          <a:blip r:embed="rId3"/>
          <a:srcRect l="3964"/>
          <a:stretch/>
        </p:blipFill>
        <p:spPr>
          <a:xfrm>
            <a:off x="402831" y="1304764"/>
            <a:ext cx="3665114" cy="1908212"/>
          </a:xfrm>
          <a:prstGeom prst="rect">
            <a:avLst/>
          </a:prstGeom>
        </p:spPr>
      </p:pic>
      <p:sp>
        <p:nvSpPr>
          <p:cNvPr id="2" name="AutoShape 4" descr="Image result for UHPFRC"/>
          <p:cNvSpPr>
            <a:spLocks noChangeAspect="1" noChangeArrowheads="1"/>
          </p:cNvSpPr>
          <p:nvPr/>
        </p:nvSpPr>
        <p:spPr bwMode="auto">
          <a:xfrm>
            <a:off x="155575" y="-898525"/>
            <a:ext cx="895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004048" y="1996385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dirty="0"/>
              <a:t>Par rapport au béton 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b="1" dirty="0"/>
              <a:t>4-6</a:t>
            </a:r>
            <a:r>
              <a:rPr lang="fr-BE" dirty="0"/>
              <a:t> fois plus résistant en compression et traction</a:t>
            </a:r>
            <a:endParaRPr lang="fr-BE" dirty="0">
              <a:solidFill>
                <a:srgbClr val="C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b="1" dirty="0"/>
              <a:t>Ductile</a:t>
            </a:r>
            <a:r>
              <a:rPr lang="fr-BE" dirty="0"/>
              <a:t> en traction</a:t>
            </a:r>
            <a:endParaRPr lang="fr-BE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BE" b="1" dirty="0"/>
              <a:t>Perméabilité </a:t>
            </a:r>
            <a:r>
              <a:rPr lang="fr-BE" dirty="0"/>
              <a:t>extrêmement faible</a:t>
            </a:r>
            <a:endParaRPr lang="fr-BE" b="1" dirty="0"/>
          </a:p>
        </p:txBody>
      </p:sp>
      <p:sp>
        <p:nvSpPr>
          <p:cNvPr id="6" name="Rectangle 5"/>
          <p:cNvSpPr/>
          <p:nvPr/>
        </p:nvSpPr>
        <p:spPr>
          <a:xfrm>
            <a:off x="2915817" y="773996"/>
            <a:ext cx="1656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BE"/>
              <a:t>Matrice cimentaire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835697" y="1134036"/>
            <a:ext cx="43204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537" y="773996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BE"/>
              <a:t>Fibres d’acier</a:t>
            </a:r>
          </a:p>
        </p:txBody>
      </p:sp>
      <p:cxnSp>
        <p:nvCxnSpPr>
          <p:cNvPr id="17" name="Straight Connector 16"/>
          <p:cNvCxnSpPr>
            <a:endCxn id="6" idx="2"/>
          </p:cNvCxnSpPr>
          <p:nvPr/>
        </p:nvCxnSpPr>
        <p:spPr>
          <a:xfrm rot="5400000" flipH="1" flipV="1">
            <a:off x="3328989" y="1511211"/>
            <a:ext cx="505804" cy="324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87824" y="4293096"/>
            <a:ext cx="93610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CA" b="1" dirty="0"/>
              <a:t>BFUP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589022" y="4294836"/>
            <a:ext cx="179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/>
              <a:t>Excellente</a:t>
            </a:r>
            <a:r>
              <a:rPr lang="en-CA" dirty="0"/>
              <a:t> </a:t>
            </a:r>
          </a:p>
          <a:p>
            <a:pPr algn="r"/>
            <a:r>
              <a:rPr lang="en-CA" dirty="0"/>
              <a:t>liaison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43608" y="4581128"/>
            <a:ext cx="504056" cy="4320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138238" y="4655344"/>
            <a:ext cx="104676" cy="91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987824" y="5240233"/>
            <a:ext cx="93610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BE" b="1"/>
              <a:t>Béton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007336" y="6472396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CA" sz="1300" dirty="0" err="1">
                <a:solidFill>
                  <a:schemeClr val="bg1">
                    <a:lumMod val="50000"/>
                  </a:schemeClr>
                </a:solidFill>
              </a:rPr>
              <a:t>Brühwiler</a:t>
            </a:r>
            <a:r>
              <a:rPr lang="en-CA" sz="1300" dirty="0">
                <a:solidFill>
                  <a:schemeClr val="bg1">
                    <a:lumMod val="50000"/>
                  </a:schemeClr>
                </a:solidFill>
              </a:rPr>
              <a:t> 2016)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071934" y="6208446"/>
            <a:ext cx="25922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dirty="0">
                <a:solidFill>
                  <a:schemeClr val="bg1">
                    <a:lumMod val="50000"/>
                  </a:schemeClr>
                </a:solidFill>
              </a:rPr>
              <a:t>(El-</a:t>
            </a:r>
            <a:r>
              <a:rPr lang="en-CA" sz="1300" dirty="0" err="1">
                <a:solidFill>
                  <a:schemeClr val="bg1">
                    <a:lumMod val="50000"/>
                  </a:schemeClr>
                </a:solidFill>
              </a:rPr>
              <a:t>Tawil</a:t>
            </a:r>
            <a:r>
              <a:rPr lang="en-CA" sz="1300" dirty="0">
                <a:solidFill>
                  <a:schemeClr val="bg1">
                    <a:lumMod val="50000"/>
                  </a:schemeClr>
                </a:solidFill>
              </a:rPr>
              <a:t>, 2016)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7FB724-2BE2-46F3-BA47-2709432D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2808312" cy="334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36419"/>
      </p:ext>
    </p:extLst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Comportement du BFUP en compression et en traction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renaud\Documents\FRIA\Presentations\propertie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3890361" cy="2880000"/>
          </a:xfrm>
          <a:prstGeom prst="rect">
            <a:avLst/>
          </a:prstGeom>
          <a:noFill/>
        </p:spPr>
      </p:pic>
      <p:sp>
        <p:nvSpPr>
          <p:cNvPr id="6" name="TextBox 19"/>
          <p:cNvSpPr txBox="1"/>
          <p:nvPr/>
        </p:nvSpPr>
        <p:spPr>
          <a:xfrm>
            <a:off x="5357818" y="3286124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CA" sz="1300" dirty="0" err="1">
                <a:solidFill>
                  <a:schemeClr val="bg1">
                    <a:lumMod val="50000"/>
                  </a:schemeClr>
                </a:solidFill>
              </a:rPr>
              <a:t>Holcim</a:t>
            </a:r>
            <a:r>
              <a:rPr lang="en-CA" sz="1300" dirty="0">
                <a:solidFill>
                  <a:schemeClr val="bg1">
                    <a:lumMod val="50000"/>
                  </a:schemeClr>
                </a:solidFill>
              </a:rPr>
              <a:t> SA, 2011)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pic>
        <p:nvPicPr>
          <p:cNvPr id="1027" name="Picture 3" descr="C:\Users\renaud\Documents\FRIA\Presentations\properties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18977"/>
            <a:ext cx="697609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37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éléments d’ouvrages d’art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3613320-2C55-41BA-99D4-04C1533C9092}"/>
              </a:ext>
            </a:extLst>
          </p:cNvPr>
          <p:cNvSpPr txBox="1">
            <a:spLocks/>
          </p:cNvSpPr>
          <p:nvPr/>
        </p:nvSpPr>
        <p:spPr>
          <a:xfrm>
            <a:off x="6012160" y="1187842"/>
            <a:ext cx="2880320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cs typeface="Calibri" panose="020F0502020204030204"/>
              </a:rPr>
              <a:t>Passerelle de </a:t>
            </a:r>
            <a:r>
              <a:rPr lang="fr-BE" sz="1800" dirty="0" err="1">
                <a:cs typeface="Calibri" panose="020F0502020204030204"/>
              </a:rPr>
              <a:t>Sheerbrooke</a:t>
            </a:r>
            <a:r>
              <a:rPr lang="fr-BE" sz="1800" dirty="0">
                <a:cs typeface="Calibri" panose="020F0502020204030204"/>
              </a:rPr>
              <a:t>, 1997</a:t>
            </a:r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Plus ancien ouvrage en BFUP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Précontraint</a:t>
            </a:r>
          </a:p>
          <a:p>
            <a:pPr lvl="1"/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C197D41-2B15-4BCF-B155-5832AF96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87842"/>
            <a:ext cx="5423861" cy="40682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E9F2021-7340-4CB1-B16E-8F1F556FE2F5}"/>
              </a:ext>
            </a:extLst>
          </p:cNvPr>
          <p:cNvSpPr txBox="1"/>
          <p:nvPr/>
        </p:nvSpPr>
        <p:spPr>
          <a:xfrm>
            <a:off x="251520" y="5256094"/>
            <a:ext cx="54238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https://structurae.net/fr/medias/66586-passerelle-de-sherbrooke</a:t>
            </a:r>
          </a:p>
        </p:txBody>
      </p:sp>
    </p:spTree>
    <p:extLst>
      <p:ext uri="{BB962C8B-B14F-4D97-AF65-F5344CB8AC3E}">
        <p14:creationId xmlns:p14="http://schemas.microsoft.com/office/powerpoint/2010/main" val="345926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utilisation architecturale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pic>
        <p:nvPicPr>
          <p:cNvPr id="1026" name="Picture 2" descr="Visite architecturale inédite—Mucem">
            <a:extLst>
              <a:ext uri="{FF2B5EF4-FFF2-40B4-BE49-F238E27FC236}">
                <a16:creationId xmlns:a16="http://schemas.microsoft.com/office/drawing/2014/main" id="{8B917C84-4776-44FC-AF80-ECCE3BB5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1377"/>
            <a:ext cx="4387617" cy="34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611207C-064B-4471-B743-A980EEA23058}"/>
              </a:ext>
            </a:extLst>
          </p:cNvPr>
          <p:cNvSpPr txBox="1"/>
          <p:nvPr/>
        </p:nvSpPr>
        <p:spPr>
          <a:xfrm>
            <a:off x="4571999" y="2262342"/>
            <a:ext cx="438761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https://www.mucem.org/sites/default/files/assets/images/4.jpg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122769-D0B4-4475-9E9C-B6D5BA4A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170"/>
            <a:ext cx="4031377" cy="26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1F841E9-43E0-4869-BD1F-AFD354961B44}"/>
              </a:ext>
            </a:extLst>
          </p:cNvPr>
          <p:cNvSpPr txBox="1"/>
          <p:nvPr/>
        </p:nvSpPr>
        <p:spPr>
          <a:xfrm>
            <a:off x="323528" y="3927547"/>
            <a:ext cx="40313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https://www.urbanews.fr/2013/09/02/34975-nouveau-stade-jean-bouin-en-marche</a:t>
            </a:r>
          </a:p>
        </p:txBody>
      </p:sp>
    </p:spTree>
    <p:extLst>
      <p:ext uri="{BB962C8B-B14F-4D97-AF65-F5344CB8AC3E}">
        <p14:creationId xmlns:p14="http://schemas.microsoft.com/office/powerpoint/2010/main" val="382017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>
                <a:latin typeface="+mj-lt"/>
              </a:rPr>
              <a:t>    Utilisation des BFUP – les ponts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pic>
        <p:nvPicPr>
          <p:cNvPr id="2050" name="Picture 2" descr="Pont de la République à Montpellier : une lame de béton posée sur des aiguilles">
            <a:extLst>
              <a:ext uri="{FF2B5EF4-FFF2-40B4-BE49-F238E27FC236}">
                <a16:creationId xmlns:a16="http://schemas.microsoft.com/office/drawing/2014/main" id="{81334278-6418-4415-A452-5C059C19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F0E2067-67F9-4E43-AEF4-D86A075C05D0}"/>
              </a:ext>
            </a:extLst>
          </p:cNvPr>
          <p:cNvSpPr txBox="1">
            <a:spLocks/>
          </p:cNvSpPr>
          <p:nvPr/>
        </p:nvSpPr>
        <p:spPr>
          <a:xfrm>
            <a:off x="6599948" y="980728"/>
            <a:ext cx="2463106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cs typeface="Calibri" panose="020F0502020204030204"/>
              </a:rPr>
              <a:t>Pont de la République - Montpellier, 2014</a:t>
            </a:r>
            <a:endParaRPr lang="en-US" sz="1800" dirty="0"/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Éléments préfabriqués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Élancement de la structure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Démonstration des producteurs français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lvl="1"/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5A00A0-A42D-4BEE-9EC2-24EE7D4FAC46}"/>
              </a:ext>
            </a:extLst>
          </p:cNvPr>
          <p:cNvSpPr txBox="1"/>
          <p:nvPr/>
        </p:nvSpPr>
        <p:spPr>
          <a:xfrm>
            <a:off x="540623" y="4314478"/>
            <a:ext cx="59044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https://www.constructioncayola.com/batiment/article/2014/04/18/92259/pont-republique-montpellier-une-lame-beton-posee-sur-des-aiguilles</a:t>
            </a:r>
          </a:p>
        </p:txBody>
      </p:sp>
    </p:spTree>
    <p:extLst>
      <p:ext uri="{BB962C8B-B14F-4D97-AF65-F5344CB8AC3E}">
        <p14:creationId xmlns:p14="http://schemas.microsoft.com/office/powerpoint/2010/main" val="278028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Durabilité des BFUP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21C206-E0D3-4A83-A830-4E81AEB9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844828"/>
            <a:ext cx="5037084" cy="5168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1CCB3A-6D4B-4149-8125-2CACDAF47E13}"/>
              </a:ext>
            </a:extLst>
          </p:cNvPr>
          <p:cNvSpPr/>
          <p:nvPr/>
        </p:nvSpPr>
        <p:spPr>
          <a:xfrm>
            <a:off x="4637308" y="1192694"/>
            <a:ext cx="4104456" cy="22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8F2CE-34DA-41D3-98B8-2EFCE539BB04}"/>
              </a:ext>
            </a:extLst>
          </p:cNvPr>
          <p:cNvSpPr/>
          <p:nvPr/>
        </p:nvSpPr>
        <p:spPr>
          <a:xfrm>
            <a:off x="4637308" y="3574438"/>
            <a:ext cx="4104456" cy="1150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13CDA4-85CC-4A7D-8140-08D9EA59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0" y="1928614"/>
            <a:ext cx="2859955" cy="258977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9F05480-F3AD-492E-AC60-1D34F4215835}"/>
              </a:ext>
            </a:extLst>
          </p:cNvPr>
          <p:cNvSpPr txBox="1"/>
          <p:nvPr/>
        </p:nvSpPr>
        <p:spPr>
          <a:xfrm>
            <a:off x="269316" y="4507116"/>
            <a:ext cx="36399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Utilization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of Ultra-High Performance Fibre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Concrete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(UHPFC) for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Rehabilitation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Review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- Bassam A.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Tayeha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*, B H Abu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Bakarb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, M A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Megat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Joharib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and Yen Lei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</a:rPr>
              <a:t>Vooc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B7543C-73A6-4812-B036-0C9F32129B72}"/>
              </a:ext>
            </a:extLst>
          </p:cNvPr>
          <p:cNvSpPr txBox="1"/>
          <p:nvPr/>
        </p:nvSpPr>
        <p:spPr>
          <a:xfrm>
            <a:off x="3892406" y="5950521"/>
            <a:ext cx="48493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300" u="none" strike="noStrike" baseline="0" dirty="0">
                <a:solidFill>
                  <a:schemeClr val="bg1">
                    <a:lumMod val="50000"/>
                  </a:schemeClr>
                </a:solidFill>
              </a:rPr>
              <a:t>Béton à ultra-hautes performances du labo à la pratique- </a:t>
            </a:r>
            <a:r>
              <a:rPr lang="fr-FR" sz="1300" u="none" strike="noStrike" baseline="0" dirty="0" err="1">
                <a:solidFill>
                  <a:schemeClr val="bg1">
                    <a:lumMod val="50000"/>
                  </a:schemeClr>
                </a:solidFill>
              </a:rPr>
              <a:t>ir</a:t>
            </a:r>
            <a:r>
              <a:rPr lang="fr-FR" sz="1300" u="none" strike="noStrike" baseline="0" dirty="0">
                <a:solidFill>
                  <a:schemeClr val="bg1">
                    <a:lumMod val="50000"/>
                  </a:schemeClr>
                </a:solidFill>
              </a:rPr>
              <a:t>. Julie </a:t>
            </a:r>
            <a:r>
              <a:rPr lang="fr-FR" sz="1300" u="none" strike="noStrike" baseline="0" dirty="0" err="1">
                <a:solidFill>
                  <a:schemeClr val="bg1">
                    <a:lumMod val="50000"/>
                  </a:schemeClr>
                </a:solidFill>
              </a:rPr>
              <a:t>Piérard</a:t>
            </a:r>
            <a:r>
              <a:rPr lang="fr-FR" sz="1300" u="none" strike="noStrike" baseline="0" dirty="0">
                <a:solidFill>
                  <a:schemeClr val="bg1">
                    <a:lumMod val="50000"/>
                  </a:schemeClr>
                </a:solidFill>
              </a:rPr>
              <a:t> CSTC – Présentation GBB 13/05/2019</a:t>
            </a:r>
            <a:endParaRPr lang="fr-FR" sz="1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4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réparation des ouvrages d’art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5A00A0-A42D-4BEE-9EC2-24EE7D4FAC46}"/>
              </a:ext>
            </a:extLst>
          </p:cNvPr>
          <p:cNvSpPr txBox="1"/>
          <p:nvPr/>
        </p:nvSpPr>
        <p:spPr>
          <a:xfrm>
            <a:off x="412019" y="5268576"/>
            <a:ext cx="541180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Eugen </a:t>
            </a:r>
            <a:r>
              <a:rPr lang="fr-FR" sz="1300" dirty="0" err="1">
                <a:solidFill>
                  <a:schemeClr val="bg1">
                    <a:lumMod val="50000"/>
                  </a:schemeClr>
                </a:solidFill>
              </a:rPr>
              <a:t>Brühwiler</a:t>
            </a:r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 - Exposé “Le Pont” Toulouse 11 octobre 2017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C11722-19A6-488F-A9A2-D65F7537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18" y="1556792"/>
            <a:ext cx="5411806" cy="3711784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BCD498E-E7C0-452D-A126-F39A4D4B2A91}"/>
              </a:ext>
            </a:extLst>
          </p:cNvPr>
          <p:cNvSpPr txBox="1">
            <a:spLocks/>
          </p:cNvSpPr>
          <p:nvPr/>
        </p:nvSpPr>
        <p:spPr>
          <a:xfrm>
            <a:off x="5940152" y="1556792"/>
            <a:ext cx="2880320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cs typeface="Calibri" panose="020F0502020204030204"/>
              </a:rPr>
              <a:t>Suisse, 2004</a:t>
            </a:r>
            <a:endParaRPr lang="en-US" sz="1800" dirty="0"/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Première application en renforcement en Suisse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Renforcement de la dalle et élargissement du tablier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lvl="1"/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947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A48B-CA4D-4684-A2AB-B865C9B40D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9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en-US" sz="2400" b="1" dirty="0">
                <a:latin typeface="+mj-lt"/>
              </a:rPr>
              <a:t>    Utilisation des BFUP – réparation des ouvrages d’art</a:t>
            </a:r>
            <a:endParaRPr lang="fr-BE" alt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4096A48-5EBF-4411-A510-51423D01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Journée des ouvrages d’art – 04/05/2022 – La Marlagne 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5A00A0-A42D-4BEE-9EC2-24EE7D4FAC46}"/>
              </a:ext>
            </a:extLst>
          </p:cNvPr>
          <p:cNvSpPr txBox="1"/>
          <p:nvPr/>
        </p:nvSpPr>
        <p:spPr>
          <a:xfrm>
            <a:off x="250895" y="5062580"/>
            <a:ext cx="541180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Eugen </a:t>
            </a:r>
            <a:r>
              <a:rPr lang="fr-FR" sz="1300" dirty="0" err="1">
                <a:solidFill>
                  <a:schemeClr val="bg1">
                    <a:lumMod val="50000"/>
                  </a:schemeClr>
                </a:solidFill>
              </a:rPr>
              <a:t>Brühwiler</a:t>
            </a:r>
            <a:r>
              <a:rPr lang="fr-FR" sz="1300" dirty="0">
                <a:solidFill>
                  <a:schemeClr val="bg1">
                    <a:lumMod val="50000"/>
                  </a:schemeClr>
                </a:solidFill>
              </a:rPr>
              <a:t> - Exposé “Le Pont” Toulouse 11 octobre 2017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5D3351E-5984-4783-BB25-C0CEFA59DD66}"/>
              </a:ext>
            </a:extLst>
          </p:cNvPr>
          <p:cNvSpPr txBox="1">
            <a:spLocks/>
          </p:cNvSpPr>
          <p:nvPr/>
        </p:nvSpPr>
        <p:spPr>
          <a:xfrm>
            <a:off x="5924401" y="1319540"/>
            <a:ext cx="3138653" cy="4303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cs typeface="Calibri" panose="020F0502020204030204"/>
              </a:rPr>
              <a:t>Suisse, 2013</a:t>
            </a:r>
            <a:endParaRPr lang="en-US" sz="1800" dirty="0"/>
          </a:p>
          <a:p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BFUP comme étanchéité de dalle </a:t>
            </a:r>
          </a:p>
          <a:p>
            <a:pPr marL="0" indent="0">
              <a:buNone/>
            </a:pPr>
            <a:endParaRPr lang="fr-BE" sz="18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BE" sz="1800" dirty="0">
                <a:cs typeface="Calibri" panose="020F0502020204030204"/>
              </a:rPr>
              <a:t>Amélioration des techniques</a:t>
            </a:r>
          </a:p>
          <a:p>
            <a:pPr lvl="1"/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  <a:p>
            <a:endParaRPr lang="fr-BE" sz="18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E020268-E966-4106-B42E-530AE6DD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42" y="1314564"/>
            <a:ext cx="5612959" cy="36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25032</TotalTime>
  <Words>1561</Words>
  <Application>Microsoft Office PowerPoint</Application>
  <PresentationFormat>Affichage à l'écran (4:3)</PresentationFormat>
  <Paragraphs>234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TTE1D03090t00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University of Liege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 Bogdan</dc:creator>
  <cp:lastModifiedBy>VERVIER Séverine</cp:lastModifiedBy>
  <cp:revision>802</cp:revision>
  <cp:lastPrinted>2015-11-19T06:13:12Z</cp:lastPrinted>
  <dcterms:created xsi:type="dcterms:W3CDTF">2013-11-19T15:14:59Z</dcterms:created>
  <dcterms:modified xsi:type="dcterms:W3CDTF">2022-05-02T14:48:10Z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2022-04-27T08:16:24Z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a805db79-ff64-42bb-a28c-26789414ab36</vt:lpwstr>
  </property>
  <property fmtid="{D5CDD505-2E9C-101B-9397-08002B2CF9AE}" pid="8" name="MSIP_Label_97a477d1-147d-4e34-b5e3-7b26d2f44870_ContentBits">
    <vt:lpwstr>0</vt:lpwstr>
  </property>
</Properties>
</file>