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827" r:id="rId2"/>
    <p:sldId id="828" r:id="rId3"/>
    <p:sldId id="829" r:id="rId4"/>
    <p:sldId id="830" r:id="rId5"/>
    <p:sldId id="831" r:id="rId6"/>
    <p:sldId id="832" r:id="rId7"/>
    <p:sldId id="833" r:id="rId8"/>
    <p:sldId id="834" r:id="rId9"/>
    <p:sldId id="835" r:id="rId10"/>
    <p:sldId id="836" r:id="rId11"/>
    <p:sldId id="837" r:id="rId12"/>
    <p:sldId id="838" r:id="rId13"/>
    <p:sldId id="839" r:id="rId14"/>
    <p:sldId id="840" r:id="rId15"/>
    <p:sldId id="841" r:id="rId16"/>
    <p:sldId id="842" r:id="rId17"/>
    <p:sldId id="843" r:id="rId18"/>
    <p:sldId id="844" r:id="rId19"/>
    <p:sldId id="845" r:id="rId20"/>
    <p:sldId id="851" r:id="rId21"/>
    <p:sldId id="846" r:id="rId22"/>
    <p:sldId id="850" r:id="rId23"/>
    <p:sldId id="847" r:id="rId24"/>
    <p:sldId id="805" r:id="rId25"/>
    <p:sldId id="806" r:id="rId26"/>
    <p:sldId id="807" r:id="rId27"/>
    <p:sldId id="808" r:id="rId28"/>
    <p:sldId id="809" r:id="rId29"/>
    <p:sldId id="810" r:id="rId30"/>
    <p:sldId id="811" r:id="rId31"/>
    <p:sldId id="813" r:id="rId32"/>
    <p:sldId id="812" r:id="rId33"/>
    <p:sldId id="814" r:id="rId34"/>
    <p:sldId id="815" r:id="rId35"/>
    <p:sldId id="818" r:id="rId36"/>
    <p:sldId id="816" r:id="rId37"/>
    <p:sldId id="817" r:id="rId38"/>
    <p:sldId id="819" r:id="rId39"/>
    <p:sldId id="820" r:id="rId40"/>
    <p:sldId id="821" r:id="rId41"/>
    <p:sldId id="822" r:id="rId42"/>
    <p:sldId id="823" r:id="rId43"/>
    <p:sldId id="824" r:id="rId44"/>
    <p:sldId id="825" r:id="rId45"/>
    <p:sldId id="826" r:id="rId46"/>
    <p:sldId id="853" r:id="rId47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ECEAF5EF-8F32-440F-9883-B7FC355BC733}">
          <p14:sldIdLst>
            <p14:sldId id="827"/>
          </p14:sldIdLst>
        </p14:section>
        <p14:section name="Section sans titre" id="{60B55065-AA1F-4DD1-B661-D617B1E16D12}">
          <p14:sldIdLst>
            <p14:sldId id="828"/>
            <p14:sldId id="829"/>
            <p14:sldId id="830"/>
            <p14:sldId id="831"/>
            <p14:sldId id="832"/>
            <p14:sldId id="833"/>
            <p14:sldId id="834"/>
            <p14:sldId id="835"/>
            <p14:sldId id="836"/>
            <p14:sldId id="837"/>
            <p14:sldId id="838"/>
            <p14:sldId id="839"/>
            <p14:sldId id="840"/>
            <p14:sldId id="841"/>
            <p14:sldId id="842"/>
            <p14:sldId id="843"/>
            <p14:sldId id="844"/>
            <p14:sldId id="845"/>
            <p14:sldId id="851"/>
            <p14:sldId id="846"/>
            <p14:sldId id="850"/>
            <p14:sldId id="847"/>
          </p14:sldIdLst>
        </p14:section>
        <p14:section name="Section par défaut" id="{54203BD0-9E60-4FB0-B5A7-70DC7DEBD54D}">
          <p14:sldIdLst>
            <p14:sldId id="805"/>
            <p14:sldId id="806"/>
            <p14:sldId id="807"/>
            <p14:sldId id="808"/>
            <p14:sldId id="809"/>
            <p14:sldId id="810"/>
            <p14:sldId id="811"/>
            <p14:sldId id="813"/>
            <p14:sldId id="812"/>
            <p14:sldId id="814"/>
            <p14:sldId id="815"/>
            <p14:sldId id="818"/>
            <p14:sldId id="816"/>
            <p14:sldId id="817"/>
            <p14:sldId id="819"/>
            <p14:sldId id="820"/>
            <p14:sldId id="821"/>
            <p14:sldId id="822"/>
            <p14:sldId id="823"/>
            <p14:sldId id="824"/>
            <p14:sldId id="825"/>
            <p14:sldId id="826"/>
            <p14:sldId id="8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C5B1"/>
    <a:srgbClr val="0071B9"/>
    <a:srgbClr val="F9B000"/>
    <a:srgbClr val="A10E2F"/>
    <a:srgbClr val="002D59"/>
    <a:srgbClr val="89898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138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allonie.intra\Partages\Projet\DGO1-DGO160-OA\OA.BDOA\06001-06500\06150-0%20-%20NOUVEAU%20PONT%20ROUTE%20DE%20LANAYE%20%20&#224;%20%20VISE\Efforts%20haubans\lanaye%20r&#233;capitulatif%20depuis%2020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dirty="0"/>
              <a:t>Suivi</a:t>
            </a:r>
            <a:r>
              <a:rPr lang="fr-BE" baseline="0" dirty="0"/>
              <a:t> des tensions entre 2001 et 2020 </a:t>
            </a:r>
            <a:endParaRPr lang="fr-BE" dirty="0"/>
          </a:p>
        </c:rich>
      </c:tx>
      <c:layout>
        <c:manualLayout>
          <c:xMode val="edge"/>
          <c:yMode val="edge"/>
          <c:x val="0.16297489276159469"/>
          <c:y val="2.764701326196028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1056379597234934"/>
          <c:y val="0.13400262077767244"/>
          <c:w val="0.71062135826864825"/>
          <c:h val="0.82110522892771987"/>
        </c:manualLayout>
      </c:layout>
      <c:lineChart>
        <c:grouping val="standard"/>
        <c:varyColors val="0"/>
        <c:ser>
          <c:idx val="0"/>
          <c:order val="0"/>
          <c:tx>
            <c:strRef>
              <c:f>'efforts liege'!$B$1</c:f>
              <c:strCache>
                <c:ptCount val="1"/>
                <c:pt idx="0">
                  <c:v>1Lg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'efforts liege'!$A$2:$A$15</c:f>
              <c:numCache>
                <c:formatCode>m/d/yyyy</c:formatCode>
                <c:ptCount val="14"/>
                <c:pt idx="0">
                  <c:v>37074</c:v>
                </c:pt>
                <c:pt idx="1">
                  <c:v>37769</c:v>
                </c:pt>
                <c:pt idx="2">
                  <c:v>38177</c:v>
                </c:pt>
                <c:pt idx="3">
                  <c:v>38566</c:v>
                </c:pt>
                <c:pt idx="4">
                  <c:v>39097</c:v>
                </c:pt>
                <c:pt idx="5">
                  <c:v>39489</c:v>
                </c:pt>
                <c:pt idx="6">
                  <c:v>40067</c:v>
                </c:pt>
                <c:pt idx="7">
                  <c:v>40547</c:v>
                </c:pt>
                <c:pt idx="8">
                  <c:v>41016</c:v>
                </c:pt>
                <c:pt idx="9">
                  <c:v>41521</c:v>
                </c:pt>
                <c:pt idx="10">
                  <c:v>41816</c:v>
                </c:pt>
                <c:pt idx="11">
                  <c:v>42405</c:v>
                </c:pt>
                <c:pt idx="12">
                  <c:v>43003</c:v>
                </c:pt>
                <c:pt idx="13">
                  <c:v>43845</c:v>
                </c:pt>
              </c:numCache>
            </c:numRef>
          </c:cat>
          <c:val>
            <c:numRef>
              <c:f>'efforts liege'!$B$2:$B$15</c:f>
              <c:numCache>
                <c:formatCode>0</c:formatCode>
                <c:ptCount val="14"/>
                <c:pt idx="0">
                  <c:v>2888.2033958855163</c:v>
                </c:pt>
                <c:pt idx="1">
                  <c:v>2774.8047729599994</c:v>
                </c:pt>
                <c:pt idx="2">
                  <c:v>2792.7239591719162</c:v>
                </c:pt>
                <c:pt idx="3">
                  <c:v>2694.1005511438498</c:v>
                </c:pt>
                <c:pt idx="4">
                  <c:v>2616.8927839999997</c:v>
                </c:pt>
                <c:pt idx="5" formatCode="General">
                  <c:v>2584</c:v>
                </c:pt>
                <c:pt idx="6" formatCode="General">
                  <c:v>2529</c:v>
                </c:pt>
                <c:pt idx="7" formatCode="General">
                  <c:v>2460</c:v>
                </c:pt>
                <c:pt idx="8" formatCode="General">
                  <c:v>2471</c:v>
                </c:pt>
                <c:pt idx="9" formatCode="General">
                  <c:v>2314</c:v>
                </c:pt>
                <c:pt idx="10" formatCode="General">
                  <c:v>2306</c:v>
                </c:pt>
                <c:pt idx="11" formatCode="General">
                  <c:v>2350</c:v>
                </c:pt>
                <c:pt idx="12" formatCode="General">
                  <c:v>2301</c:v>
                </c:pt>
                <c:pt idx="13" formatCode="General">
                  <c:v>2268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9B5-4528-9B06-1592BB906B55}"/>
            </c:ext>
          </c:extLst>
        </c:ser>
        <c:ser>
          <c:idx val="3"/>
          <c:order val="1"/>
          <c:tx>
            <c:strRef>
              <c:f>'efforts liege'!$E$1</c:f>
              <c:strCache>
                <c:ptCount val="1"/>
                <c:pt idx="0">
                  <c:v>4Lg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'efforts liege'!$A$2:$A$15</c:f>
              <c:numCache>
                <c:formatCode>m/d/yyyy</c:formatCode>
                <c:ptCount val="14"/>
                <c:pt idx="0">
                  <c:v>37074</c:v>
                </c:pt>
                <c:pt idx="1">
                  <c:v>37769</c:v>
                </c:pt>
                <c:pt idx="2">
                  <c:v>38177</c:v>
                </c:pt>
                <c:pt idx="3">
                  <c:v>38566</c:v>
                </c:pt>
                <c:pt idx="4">
                  <c:v>39097</c:v>
                </c:pt>
                <c:pt idx="5">
                  <c:v>39489</c:v>
                </c:pt>
                <c:pt idx="6">
                  <c:v>40067</c:v>
                </c:pt>
                <c:pt idx="7">
                  <c:v>40547</c:v>
                </c:pt>
                <c:pt idx="8">
                  <c:v>41016</c:v>
                </c:pt>
                <c:pt idx="9">
                  <c:v>41521</c:v>
                </c:pt>
                <c:pt idx="10">
                  <c:v>41816</c:v>
                </c:pt>
                <c:pt idx="11">
                  <c:v>42405</c:v>
                </c:pt>
                <c:pt idx="12">
                  <c:v>43003</c:v>
                </c:pt>
                <c:pt idx="13">
                  <c:v>43845</c:v>
                </c:pt>
              </c:numCache>
            </c:numRef>
          </c:cat>
          <c:val>
            <c:numRef>
              <c:f>'efforts liege'!$E$2:$E$15</c:f>
              <c:numCache>
                <c:formatCode>0</c:formatCode>
                <c:ptCount val="14"/>
                <c:pt idx="0">
                  <c:v>3000.4648942880226</c:v>
                </c:pt>
                <c:pt idx="1">
                  <c:v>3050.0482851562501</c:v>
                </c:pt>
                <c:pt idx="2">
                  <c:v>3007.7543579212906</c:v>
                </c:pt>
                <c:pt idx="3">
                  <c:v>2958.9918935513524</c:v>
                </c:pt>
                <c:pt idx="4">
                  <c:v>2943.1854143999999</c:v>
                </c:pt>
                <c:pt idx="5" formatCode="General">
                  <c:v>2950</c:v>
                </c:pt>
                <c:pt idx="6" formatCode="General">
                  <c:v>2987</c:v>
                </c:pt>
                <c:pt idx="7" formatCode="General">
                  <c:v>3006</c:v>
                </c:pt>
                <c:pt idx="8" formatCode="General">
                  <c:v>3018</c:v>
                </c:pt>
                <c:pt idx="9" formatCode="General">
                  <c:v>2982</c:v>
                </c:pt>
                <c:pt idx="10" formatCode="General">
                  <c:v>3037</c:v>
                </c:pt>
                <c:pt idx="11" formatCode="General">
                  <c:v>3011</c:v>
                </c:pt>
                <c:pt idx="12" formatCode="General">
                  <c:v>3026</c:v>
                </c:pt>
                <c:pt idx="13" formatCode="General">
                  <c:v>3038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9B5-4528-9B06-1592BB906B55}"/>
            </c:ext>
          </c:extLst>
        </c:ser>
        <c:ser>
          <c:idx val="4"/>
          <c:order val="2"/>
          <c:tx>
            <c:strRef>
              <c:f>'efforts liege'!$F$1</c:f>
              <c:strCache>
                <c:ptCount val="1"/>
                <c:pt idx="0">
                  <c:v>5Lg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'efforts liege'!$A$2:$A$15</c:f>
              <c:numCache>
                <c:formatCode>m/d/yyyy</c:formatCode>
                <c:ptCount val="14"/>
                <c:pt idx="0">
                  <c:v>37074</c:v>
                </c:pt>
                <c:pt idx="1">
                  <c:v>37769</c:v>
                </c:pt>
                <c:pt idx="2">
                  <c:v>38177</c:v>
                </c:pt>
                <c:pt idx="3">
                  <c:v>38566</c:v>
                </c:pt>
                <c:pt idx="4">
                  <c:v>39097</c:v>
                </c:pt>
                <c:pt idx="5">
                  <c:v>39489</c:v>
                </c:pt>
                <c:pt idx="6">
                  <c:v>40067</c:v>
                </c:pt>
                <c:pt idx="7">
                  <c:v>40547</c:v>
                </c:pt>
                <c:pt idx="8">
                  <c:v>41016</c:v>
                </c:pt>
                <c:pt idx="9">
                  <c:v>41521</c:v>
                </c:pt>
                <c:pt idx="10">
                  <c:v>41816</c:v>
                </c:pt>
                <c:pt idx="11">
                  <c:v>42405</c:v>
                </c:pt>
                <c:pt idx="12">
                  <c:v>43003</c:v>
                </c:pt>
                <c:pt idx="13">
                  <c:v>43845</c:v>
                </c:pt>
              </c:numCache>
            </c:numRef>
          </c:cat>
          <c:val>
            <c:numRef>
              <c:f>'efforts liege'!$F$2:$F$15</c:f>
              <c:numCache>
                <c:formatCode>0</c:formatCode>
                <c:ptCount val="14"/>
                <c:pt idx="0">
                  <c:v>3265.3803554941019</c:v>
                </c:pt>
                <c:pt idx="1">
                  <c:v>3336.5605499999997</c:v>
                </c:pt>
                <c:pt idx="2">
                  <c:v>3281.7496000115766</c:v>
                </c:pt>
                <c:pt idx="3">
                  <c:v>3251.9133325444445</c:v>
                </c:pt>
                <c:pt idx="4">
                  <c:v>3232.0273095000002</c:v>
                </c:pt>
                <c:pt idx="5" formatCode="General">
                  <c:v>3250</c:v>
                </c:pt>
                <c:pt idx="6" formatCode="General">
                  <c:v>3237</c:v>
                </c:pt>
                <c:pt idx="7" formatCode="General">
                  <c:v>3296</c:v>
                </c:pt>
                <c:pt idx="8" formatCode="General">
                  <c:v>3281</c:v>
                </c:pt>
                <c:pt idx="9" formatCode="General">
                  <c:v>3290</c:v>
                </c:pt>
                <c:pt idx="10" formatCode="General">
                  <c:v>3298</c:v>
                </c:pt>
                <c:pt idx="11" formatCode="General">
                  <c:v>3291</c:v>
                </c:pt>
                <c:pt idx="12" formatCode="General">
                  <c:v>3250</c:v>
                </c:pt>
                <c:pt idx="13" formatCode="General">
                  <c:v>3274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79B5-4528-9B06-1592BB906B55}"/>
            </c:ext>
          </c:extLst>
        </c:ser>
        <c:ser>
          <c:idx val="5"/>
          <c:order val="3"/>
          <c:tx>
            <c:strRef>
              <c:f>'efforts liege'!$G$1</c:f>
              <c:strCache>
                <c:ptCount val="1"/>
                <c:pt idx="0">
                  <c:v>6Lg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'efforts liege'!$A$2:$A$15</c:f>
              <c:numCache>
                <c:formatCode>m/d/yyyy</c:formatCode>
                <c:ptCount val="14"/>
                <c:pt idx="0">
                  <c:v>37074</c:v>
                </c:pt>
                <c:pt idx="1">
                  <c:v>37769</c:v>
                </c:pt>
                <c:pt idx="2">
                  <c:v>38177</c:v>
                </c:pt>
                <c:pt idx="3">
                  <c:v>38566</c:v>
                </c:pt>
                <c:pt idx="4">
                  <c:v>39097</c:v>
                </c:pt>
                <c:pt idx="5">
                  <c:v>39489</c:v>
                </c:pt>
                <c:pt idx="6">
                  <c:v>40067</c:v>
                </c:pt>
                <c:pt idx="7">
                  <c:v>40547</c:v>
                </c:pt>
                <c:pt idx="8">
                  <c:v>41016</c:v>
                </c:pt>
                <c:pt idx="9">
                  <c:v>41521</c:v>
                </c:pt>
                <c:pt idx="10">
                  <c:v>41816</c:v>
                </c:pt>
                <c:pt idx="11">
                  <c:v>42405</c:v>
                </c:pt>
                <c:pt idx="12">
                  <c:v>43003</c:v>
                </c:pt>
                <c:pt idx="13">
                  <c:v>43845</c:v>
                </c:pt>
              </c:numCache>
            </c:numRef>
          </c:cat>
          <c:val>
            <c:numRef>
              <c:f>'efforts liege'!$G$2:$G$15</c:f>
              <c:numCache>
                <c:formatCode>0</c:formatCode>
                <c:ptCount val="14"/>
                <c:pt idx="0">
                  <c:v>3112.149282509487</c:v>
                </c:pt>
                <c:pt idx="1">
                  <c:v>3134.2311</c:v>
                </c:pt>
                <c:pt idx="2">
                  <c:v>3114.1332198404366</c:v>
                </c:pt>
                <c:pt idx="3">
                  <c:v>3097.7032733914175</c:v>
                </c:pt>
                <c:pt idx="4">
                  <c:v>3086.6533297600004</c:v>
                </c:pt>
                <c:pt idx="5" formatCode="General">
                  <c:v>3084</c:v>
                </c:pt>
                <c:pt idx="6" formatCode="General">
                  <c:v>3034</c:v>
                </c:pt>
                <c:pt idx="7" formatCode="General">
                  <c:v>3135</c:v>
                </c:pt>
                <c:pt idx="8" formatCode="General">
                  <c:v>3146</c:v>
                </c:pt>
                <c:pt idx="9" formatCode="General">
                  <c:v>3154</c:v>
                </c:pt>
                <c:pt idx="10" formatCode="General">
                  <c:v>3127</c:v>
                </c:pt>
                <c:pt idx="11" formatCode="General">
                  <c:v>3127</c:v>
                </c:pt>
                <c:pt idx="12" formatCode="General">
                  <c:v>3091</c:v>
                </c:pt>
                <c:pt idx="13" formatCode="General">
                  <c:v>3131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79B5-4528-9B06-1592BB906B55}"/>
            </c:ext>
          </c:extLst>
        </c:ser>
        <c:ser>
          <c:idx val="6"/>
          <c:order val="4"/>
          <c:tx>
            <c:strRef>
              <c:f>'efforts liege'!$H$1</c:f>
              <c:strCache>
                <c:ptCount val="1"/>
                <c:pt idx="0">
                  <c:v>7Lg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'efforts liege'!$A$2:$A$15</c:f>
              <c:numCache>
                <c:formatCode>m/d/yyyy</c:formatCode>
                <c:ptCount val="14"/>
                <c:pt idx="0">
                  <c:v>37074</c:v>
                </c:pt>
                <c:pt idx="1">
                  <c:v>37769</c:v>
                </c:pt>
                <c:pt idx="2">
                  <c:v>38177</c:v>
                </c:pt>
                <c:pt idx="3">
                  <c:v>38566</c:v>
                </c:pt>
                <c:pt idx="4">
                  <c:v>39097</c:v>
                </c:pt>
                <c:pt idx="5">
                  <c:v>39489</c:v>
                </c:pt>
                <c:pt idx="6">
                  <c:v>40067</c:v>
                </c:pt>
                <c:pt idx="7">
                  <c:v>40547</c:v>
                </c:pt>
                <c:pt idx="8">
                  <c:v>41016</c:v>
                </c:pt>
                <c:pt idx="9">
                  <c:v>41521</c:v>
                </c:pt>
                <c:pt idx="10">
                  <c:v>41816</c:v>
                </c:pt>
                <c:pt idx="11">
                  <c:v>42405</c:v>
                </c:pt>
                <c:pt idx="12">
                  <c:v>43003</c:v>
                </c:pt>
                <c:pt idx="13">
                  <c:v>43845</c:v>
                </c:pt>
              </c:numCache>
            </c:numRef>
          </c:cat>
          <c:val>
            <c:numRef>
              <c:f>'efforts liege'!$H$2:$H$15</c:f>
              <c:numCache>
                <c:formatCode>0</c:formatCode>
                <c:ptCount val="14"/>
                <c:pt idx="0">
                  <c:v>2374.1501066083638</c:v>
                </c:pt>
                <c:pt idx="1">
                  <c:v>2380.5805343749998</c:v>
                </c:pt>
                <c:pt idx="2">
                  <c:v>2390.6804946891289</c:v>
                </c:pt>
                <c:pt idx="3">
                  <c:v>2373.0052861788558</c:v>
                </c:pt>
                <c:pt idx="4">
                  <c:v>2422.9011374999995</c:v>
                </c:pt>
                <c:pt idx="5" formatCode="General">
                  <c:v>2332</c:v>
                </c:pt>
                <c:pt idx="6" formatCode="General">
                  <c:v>2387</c:v>
                </c:pt>
                <c:pt idx="7" formatCode="General">
                  <c:v>2415</c:v>
                </c:pt>
                <c:pt idx="8" formatCode="General">
                  <c:v>2396</c:v>
                </c:pt>
                <c:pt idx="9" formatCode="General">
                  <c:v>2384</c:v>
                </c:pt>
                <c:pt idx="10" formatCode="General">
                  <c:v>2378</c:v>
                </c:pt>
                <c:pt idx="11" formatCode="General">
                  <c:v>2400</c:v>
                </c:pt>
                <c:pt idx="12" formatCode="General">
                  <c:v>2394</c:v>
                </c:pt>
                <c:pt idx="13" formatCode="General">
                  <c:v>2416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79B5-4528-9B06-1592BB906B55}"/>
            </c:ext>
          </c:extLst>
        </c:ser>
        <c:ser>
          <c:idx val="7"/>
          <c:order val="5"/>
          <c:tx>
            <c:strRef>
              <c:f>'efforts liege'!$I$1</c:f>
              <c:strCache>
                <c:ptCount val="1"/>
                <c:pt idx="0">
                  <c:v>8Lg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'efforts liege'!$A$2:$A$15</c:f>
              <c:numCache>
                <c:formatCode>m/d/yyyy</c:formatCode>
                <c:ptCount val="14"/>
                <c:pt idx="0">
                  <c:v>37074</c:v>
                </c:pt>
                <c:pt idx="1">
                  <c:v>37769</c:v>
                </c:pt>
                <c:pt idx="2">
                  <c:v>38177</c:v>
                </c:pt>
                <c:pt idx="3">
                  <c:v>38566</c:v>
                </c:pt>
                <c:pt idx="4">
                  <c:v>39097</c:v>
                </c:pt>
                <c:pt idx="5">
                  <c:v>39489</c:v>
                </c:pt>
                <c:pt idx="6">
                  <c:v>40067</c:v>
                </c:pt>
                <c:pt idx="7">
                  <c:v>40547</c:v>
                </c:pt>
                <c:pt idx="8">
                  <c:v>41016</c:v>
                </c:pt>
                <c:pt idx="9">
                  <c:v>41521</c:v>
                </c:pt>
                <c:pt idx="10">
                  <c:v>41816</c:v>
                </c:pt>
                <c:pt idx="11">
                  <c:v>42405</c:v>
                </c:pt>
                <c:pt idx="12">
                  <c:v>43003</c:v>
                </c:pt>
                <c:pt idx="13">
                  <c:v>43845</c:v>
                </c:pt>
              </c:numCache>
            </c:numRef>
          </c:cat>
          <c:val>
            <c:numRef>
              <c:f>'efforts liege'!$I$2:$I$15</c:f>
              <c:numCache>
                <c:formatCode>0</c:formatCode>
                <c:ptCount val="14"/>
                <c:pt idx="0">
                  <c:v>1830.9401921552605</c:v>
                </c:pt>
                <c:pt idx="1">
                  <c:v>1846.7958234374998</c:v>
                </c:pt>
                <c:pt idx="2">
                  <c:v>1825.2865604440103</c:v>
                </c:pt>
                <c:pt idx="3">
                  <c:v>1821.5223294302607</c:v>
                </c:pt>
                <c:pt idx="4">
                  <c:v>1815.3615750000001</c:v>
                </c:pt>
                <c:pt idx="5" formatCode="General">
                  <c:v>1837</c:v>
                </c:pt>
                <c:pt idx="6" formatCode="General">
                  <c:v>1839</c:v>
                </c:pt>
                <c:pt idx="7" formatCode="General">
                  <c:v>1871</c:v>
                </c:pt>
                <c:pt idx="8" formatCode="General">
                  <c:v>1855</c:v>
                </c:pt>
                <c:pt idx="9" formatCode="General">
                  <c:v>1847</c:v>
                </c:pt>
                <c:pt idx="10" formatCode="General">
                  <c:v>1830</c:v>
                </c:pt>
                <c:pt idx="11" formatCode="General">
                  <c:v>1817</c:v>
                </c:pt>
                <c:pt idx="12" formatCode="General">
                  <c:v>1850</c:v>
                </c:pt>
                <c:pt idx="13" formatCode="General">
                  <c:v>1854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79B5-4528-9B06-1592BB906B55}"/>
            </c:ext>
          </c:extLst>
        </c:ser>
        <c:ser>
          <c:idx val="8"/>
          <c:order val="6"/>
          <c:tx>
            <c:strRef>
              <c:f>'efforts liege'!$J$1</c:f>
              <c:strCache>
                <c:ptCount val="1"/>
                <c:pt idx="0">
                  <c:v>9Lg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'efforts liege'!$A$2:$A$15</c:f>
              <c:numCache>
                <c:formatCode>m/d/yyyy</c:formatCode>
                <c:ptCount val="14"/>
                <c:pt idx="0">
                  <c:v>37074</c:v>
                </c:pt>
                <c:pt idx="1">
                  <c:v>37769</c:v>
                </c:pt>
                <c:pt idx="2">
                  <c:v>38177</c:v>
                </c:pt>
                <c:pt idx="3">
                  <c:v>38566</c:v>
                </c:pt>
                <c:pt idx="4">
                  <c:v>39097</c:v>
                </c:pt>
                <c:pt idx="5">
                  <c:v>39489</c:v>
                </c:pt>
                <c:pt idx="6">
                  <c:v>40067</c:v>
                </c:pt>
                <c:pt idx="7">
                  <c:v>40547</c:v>
                </c:pt>
                <c:pt idx="8">
                  <c:v>41016</c:v>
                </c:pt>
                <c:pt idx="9">
                  <c:v>41521</c:v>
                </c:pt>
                <c:pt idx="10">
                  <c:v>41816</c:v>
                </c:pt>
                <c:pt idx="11">
                  <c:v>42405</c:v>
                </c:pt>
                <c:pt idx="12">
                  <c:v>43003</c:v>
                </c:pt>
                <c:pt idx="13">
                  <c:v>43845</c:v>
                </c:pt>
              </c:numCache>
            </c:numRef>
          </c:cat>
          <c:val>
            <c:numRef>
              <c:f>'efforts liege'!$J$2:$J$15</c:f>
              <c:numCache>
                <c:formatCode>0</c:formatCode>
                <c:ptCount val="14"/>
                <c:pt idx="0">
                  <c:v>2018.7890897232642</c:v>
                </c:pt>
                <c:pt idx="1">
                  <c:v>2027.0183750000001</c:v>
                </c:pt>
                <c:pt idx="2">
                  <c:v>2016.4805040375004</c:v>
                </c:pt>
                <c:pt idx="3">
                  <c:v>2015.2805614399304</c:v>
                </c:pt>
                <c:pt idx="4">
                  <c:v>2027.0183750000001</c:v>
                </c:pt>
                <c:pt idx="5" formatCode="General">
                  <c:v>2019</c:v>
                </c:pt>
                <c:pt idx="6" formatCode="General">
                  <c:v>2008</c:v>
                </c:pt>
                <c:pt idx="7" formatCode="General">
                  <c:v>2032</c:v>
                </c:pt>
                <c:pt idx="8" formatCode="General">
                  <c:v>2026</c:v>
                </c:pt>
                <c:pt idx="9" formatCode="General">
                  <c:v>1990</c:v>
                </c:pt>
                <c:pt idx="10" formatCode="General">
                  <c:v>2005</c:v>
                </c:pt>
                <c:pt idx="11" formatCode="General">
                  <c:v>2018</c:v>
                </c:pt>
                <c:pt idx="12" formatCode="General">
                  <c:v>2003</c:v>
                </c:pt>
                <c:pt idx="13" formatCode="General">
                  <c:v>1998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79B5-4528-9B06-1592BB906B55}"/>
            </c:ext>
          </c:extLst>
        </c:ser>
        <c:ser>
          <c:idx val="9"/>
          <c:order val="7"/>
          <c:tx>
            <c:strRef>
              <c:f>'efforts liege'!$K$1</c:f>
              <c:strCache>
                <c:ptCount val="1"/>
                <c:pt idx="0">
                  <c:v>10Lg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'efforts liege'!$A$2:$A$15</c:f>
              <c:numCache>
                <c:formatCode>m/d/yyyy</c:formatCode>
                <c:ptCount val="14"/>
                <c:pt idx="0">
                  <c:v>37074</c:v>
                </c:pt>
                <c:pt idx="1">
                  <c:v>37769</c:v>
                </c:pt>
                <c:pt idx="2">
                  <c:v>38177</c:v>
                </c:pt>
                <c:pt idx="3">
                  <c:v>38566</c:v>
                </c:pt>
                <c:pt idx="4">
                  <c:v>39097</c:v>
                </c:pt>
                <c:pt idx="5">
                  <c:v>39489</c:v>
                </c:pt>
                <c:pt idx="6">
                  <c:v>40067</c:v>
                </c:pt>
                <c:pt idx="7">
                  <c:v>40547</c:v>
                </c:pt>
                <c:pt idx="8">
                  <c:v>41016</c:v>
                </c:pt>
                <c:pt idx="9">
                  <c:v>41521</c:v>
                </c:pt>
                <c:pt idx="10">
                  <c:v>41816</c:v>
                </c:pt>
                <c:pt idx="11">
                  <c:v>42405</c:v>
                </c:pt>
                <c:pt idx="12">
                  <c:v>43003</c:v>
                </c:pt>
                <c:pt idx="13">
                  <c:v>43845</c:v>
                </c:pt>
              </c:numCache>
            </c:numRef>
          </c:cat>
          <c:val>
            <c:numRef>
              <c:f>'efforts liege'!$K$2:$K$15</c:f>
              <c:numCache>
                <c:formatCode>0</c:formatCode>
                <c:ptCount val="14"/>
                <c:pt idx="0">
                  <c:v>2065.957250050184</c:v>
                </c:pt>
                <c:pt idx="1">
                  <c:v>2059.6136000000001</c:v>
                </c:pt>
                <c:pt idx="2">
                  <c:v>2046.955562700738</c:v>
                </c:pt>
                <c:pt idx="3">
                  <c:v>2060.5889112684458</c:v>
                </c:pt>
                <c:pt idx="4">
                  <c:v>2013.0701624999997</c:v>
                </c:pt>
                <c:pt idx="5" formatCode="General">
                  <c:v>2050</c:v>
                </c:pt>
                <c:pt idx="6" formatCode="General">
                  <c:v>2030</c:v>
                </c:pt>
                <c:pt idx="7" formatCode="General">
                  <c:v>2028</c:v>
                </c:pt>
                <c:pt idx="8" formatCode="General">
                  <c:v>2044</c:v>
                </c:pt>
                <c:pt idx="9" formatCode="General">
                  <c:v>2009</c:v>
                </c:pt>
                <c:pt idx="10" formatCode="General">
                  <c:v>2015</c:v>
                </c:pt>
                <c:pt idx="11" formatCode="General">
                  <c:v>1996</c:v>
                </c:pt>
                <c:pt idx="12" formatCode="General">
                  <c:v>1980</c:v>
                </c:pt>
                <c:pt idx="13" formatCode="General">
                  <c:v>1960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79B5-4528-9B06-1592BB906B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9573008"/>
        <c:axId val="819378752"/>
      </c:lineChart>
      <c:dateAx>
        <c:axId val="205957300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crossAx val="819378752"/>
        <c:crosses val="autoZero"/>
        <c:auto val="0"/>
        <c:lblOffset val="100"/>
        <c:baseTimeUnit val="months"/>
        <c:majorUnit val="24"/>
        <c:majorTimeUnit val="months"/>
      </c:dateAx>
      <c:valAx>
        <c:axId val="819378752"/>
        <c:scaling>
          <c:orientation val="minMax"/>
          <c:min val="1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efforts mesurés en kN</a:t>
                </a:r>
              </a:p>
            </c:rich>
          </c:tx>
          <c:layout>
            <c:manualLayout>
              <c:xMode val="edge"/>
              <c:yMode val="edge"/>
              <c:x val="1.389344665329177E-2"/>
              <c:y val="0.266184576807273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9573008"/>
        <c:crossesAt val="37073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9FD064-E2C3-4B99-9905-DE55651A1863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566CEA-930B-4A6B-A15C-5F36BC1915E3}">
      <dgm:prSet/>
      <dgm:spPr/>
      <dgm:t>
        <a:bodyPr/>
        <a:lstStyle/>
        <a:p>
          <a:pPr>
            <a:defRPr cap="all"/>
          </a:pPr>
          <a:r>
            <a:rPr lang="fr-BE" b="1"/>
            <a:t>Pourquoi ?</a:t>
          </a:r>
          <a:endParaRPr lang="en-US"/>
        </a:p>
      </dgm:t>
    </dgm:pt>
    <dgm:pt modelId="{CA086814-02B2-4841-82B2-9ACC50E5D7A0}" type="parTrans" cxnId="{D6A01FDC-EA2F-4185-892A-4E68FF160857}">
      <dgm:prSet/>
      <dgm:spPr/>
      <dgm:t>
        <a:bodyPr/>
        <a:lstStyle/>
        <a:p>
          <a:endParaRPr lang="en-US"/>
        </a:p>
      </dgm:t>
    </dgm:pt>
    <dgm:pt modelId="{FBEB4A9A-94C7-4A80-96AB-6A845A7FAAB2}" type="sibTrans" cxnId="{D6A01FDC-EA2F-4185-892A-4E68FF160857}">
      <dgm:prSet/>
      <dgm:spPr/>
      <dgm:t>
        <a:bodyPr/>
        <a:lstStyle/>
        <a:p>
          <a:endParaRPr lang="en-US"/>
        </a:p>
      </dgm:t>
    </dgm:pt>
    <dgm:pt modelId="{FE96BCEC-5BF8-4539-A11D-535EADF70427}">
      <dgm:prSet/>
      <dgm:spPr/>
      <dgm:t>
        <a:bodyPr/>
        <a:lstStyle/>
        <a:p>
          <a:pPr>
            <a:defRPr cap="all"/>
          </a:pPr>
          <a:r>
            <a:rPr lang="fr-BE" b="1"/>
            <a:t>Comment ?</a:t>
          </a:r>
          <a:endParaRPr lang="en-US"/>
        </a:p>
      </dgm:t>
    </dgm:pt>
    <dgm:pt modelId="{D6C420A8-6602-44D0-855F-73BC1F278A00}" type="parTrans" cxnId="{5C902145-0952-4DA3-9F9C-717547EF0A20}">
      <dgm:prSet/>
      <dgm:spPr/>
      <dgm:t>
        <a:bodyPr/>
        <a:lstStyle/>
        <a:p>
          <a:endParaRPr lang="en-US"/>
        </a:p>
      </dgm:t>
    </dgm:pt>
    <dgm:pt modelId="{599FF0EC-EB18-423A-B0E3-3B61C3F99ABF}" type="sibTrans" cxnId="{5C902145-0952-4DA3-9F9C-717547EF0A20}">
      <dgm:prSet/>
      <dgm:spPr/>
      <dgm:t>
        <a:bodyPr/>
        <a:lstStyle/>
        <a:p>
          <a:endParaRPr lang="en-US"/>
        </a:p>
      </dgm:t>
    </dgm:pt>
    <dgm:pt modelId="{1EAFDA43-8EEB-48FF-91DF-F95867D0A0EB}" type="pres">
      <dgm:prSet presAssocID="{429FD064-E2C3-4B99-9905-DE55651A1863}" presName="root" presStyleCnt="0">
        <dgm:presLayoutVars>
          <dgm:dir/>
          <dgm:resizeHandles val="exact"/>
        </dgm:presLayoutVars>
      </dgm:prSet>
      <dgm:spPr/>
    </dgm:pt>
    <dgm:pt modelId="{3D18B4FA-6B70-41F7-9A92-A1F528997350}" type="pres">
      <dgm:prSet presAssocID="{AC566CEA-930B-4A6B-A15C-5F36BC1915E3}" presName="compNode" presStyleCnt="0"/>
      <dgm:spPr/>
    </dgm:pt>
    <dgm:pt modelId="{9BC9EEF1-8BE0-4935-8518-B67F8B830463}" type="pres">
      <dgm:prSet presAssocID="{AC566CEA-930B-4A6B-A15C-5F36BC1915E3}" presName="iconBgRect" presStyleLbl="bgShp" presStyleIdx="0" presStyleCnt="2"/>
      <dgm:spPr/>
    </dgm:pt>
    <dgm:pt modelId="{0E5886A4-DE07-41BA-951C-5BA0F095FEBD}" type="pres">
      <dgm:prSet presAssocID="{AC566CEA-930B-4A6B-A15C-5F36BC1915E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ide"/>
        </a:ext>
      </dgm:extLst>
    </dgm:pt>
    <dgm:pt modelId="{74747A4E-4770-442D-867C-8F42A83AD9B2}" type="pres">
      <dgm:prSet presAssocID="{AC566CEA-930B-4A6B-A15C-5F36BC1915E3}" presName="spaceRect" presStyleCnt="0"/>
      <dgm:spPr/>
    </dgm:pt>
    <dgm:pt modelId="{407F6A84-EA85-4579-92D6-26055C87C650}" type="pres">
      <dgm:prSet presAssocID="{AC566CEA-930B-4A6B-A15C-5F36BC1915E3}" presName="textRect" presStyleLbl="revTx" presStyleIdx="0" presStyleCnt="2">
        <dgm:presLayoutVars>
          <dgm:chMax val="1"/>
          <dgm:chPref val="1"/>
        </dgm:presLayoutVars>
      </dgm:prSet>
      <dgm:spPr/>
    </dgm:pt>
    <dgm:pt modelId="{8AEEF226-F744-4E5B-B866-0AD969B95CC4}" type="pres">
      <dgm:prSet presAssocID="{FBEB4A9A-94C7-4A80-96AB-6A845A7FAAB2}" presName="sibTrans" presStyleCnt="0"/>
      <dgm:spPr/>
    </dgm:pt>
    <dgm:pt modelId="{4819B746-CF71-4BF3-956E-9B69DFB44872}" type="pres">
      <dgm:prSet presAssocID="{FE96BCEC-5BF8-4539-A11D-535EADF70427}" presName="compNode" presStyleCnt="0"/>
      <dgm:spPr/>
    </dgm:pt>
    <dgm:pt modelId="{75F759E0-E458-4DEA-AD85-0DE79DD0380C}" type="pres">
      <dgm:prSet presAssocID="{FE96BCEC-5BF8-4539-A11D-535EADF70427}" presName="iconBgRect" presStyleLbl="bgShp" presStyleIdx="1" presStyleCnt="2"/>
      <dgm:spPr/>
    </dgm:pt>
    <dgm:pt modelId="{AD7B6939-DB0E-458A-B6E8-BE1339A5E5A1}" type="pres">
      <dgm:prSet presAssocID="{FE96BCEC-5BF8-4539-A11D-535EADF7042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éunion"/>
        </a:ext>
      </dgm:extLst>
    </dgm:pt>
    <dgm:pt modelId="{5FFDF803-CA84-43DF-B566-64C73873C948}" type="pres">
      <dgm:prSet presAssocID="{FE96BCEC-5BF8-4539-A11D-535EADF70427}" presName="spaceRect" presStyleCnt="0"/>
      <dgm:spPr/>
    </dgm:pt>
    <dgm:pt modelId="{42463556-7E1F-4B76-B3D4-865A4B80E0BC}" type="pres">
      <dgm:prSet presAssocID="{FE96BCEC-5BF8-4539-A11D-535EADF7042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0D9BD33-BD9E-4124-BC03-F71C5D4AAE56}" type="presOf" srcId="{FE96BCEC-5BF8-4539-A11D-535EADF70427}" destId="{42463556-7E1F-4B76-B3D4-865A4B80E0BC}" srcOrd="0" destOrd="0" presId="urn:microsoft.com/office/officeart/2018/5/layout/IconCircleLabelList"/>
    <dgm:cxn modelId="{5C902145-0952-4DA3-9F9C-717547EF0A20}" srcId="{429FD064-E2C3-4B99-9905-DE55651A1863}" destId="{FE96BCEC-5BF8-4539-A11D-535EADF70427}" srcOrd="1" destOrd="0" parTransId="{D6C420A8-6602-44D0-855F-73BC1F278A00}" sibTransId="{599FF0EC-EB18-423A-B0E3-3B61C3F99ABF}"/>
    <dgm:cxn modelId="{91EEB07F-F544-4698-83C6-5290143B4C71}" type="presOf" srcId="{AC566CEA-930B-4A6B-A15C-5F36BC1915E3}" destId="{407F6A84-EA85-4579-92D6-26055C87C650}" srcOrd="0" destOrd="0" presId="urn:microsoft.com/office/officeart/2018/5/layout/IconCircleLabelList"/>
    <dgm:cxn modelId="{B4F2EED8-286F-4FAF-82F3-627E85C90286}" type="presOf" srcId="{429FD064-E2C3-4B99-9905-DE55651A1863}" destId="{1EAFDA43-8EEB-48FF-91DF-F95867D0A0EB}" srcOrd="0" destOrd="0" presId="urn:microsoft.com/office/officeart/2018/5/layout/IconCircleLabelList"/>
    <dgm:cxn modelId="{D6A01FDC-EA2F-4185-892A-4E68FF160857}" srcId="{429FD064-E2C3-4B99-9905-DE55651A1863}" destId="{AC566CEA-930B-4A6B-A15C-5F36BC1915E3}" srcOrd="0" destOrd="0" parTransId="{CA086814-02B2-4841-82B2-9ACC50E5D7A0}" sibTransId="{FBEB4A9A-94C7-4A80-96AB-6A845A7FAAB2}"/>
    <dgm:cxn modelId="{4A408273-85AA-45BA-8E53-775F303C36D4}" type="presParOf" srcId="{1EAFDA43-8EEB-48FF-91DF-F95867D0A0EB}" destId="{3D18B4FA-6B70-41F7-9A92-A1F528997350}" srcOrd="0" destOrd="0" presId="urn:microsoft.com/office/officeart/2018/5/layout/IconCircleLabelList"/>
    <dgm:cxn modelId="{3AB91176-39ED-4D02-AC0E-343D4376D016}" type="presParOf" srcId="{3D18B4FA-6B70-41F7-9A92-A1F528997350}" destId="{9BC9EEF1-8BE0-4935-8518-B67F8B830463}" srcOrd="0" destOrd="0" presId="urn:microsoft.com/office/officeart/2018/5/layout/IconCircleLabelList"/>
    <dgm:cxn modelId="{AA0B3CFB-C8EC-4BD8-97CD-77839ED0EF58}" type="presParOf" srcId="{3D18B4FA-6B70-41F7-9A92-A1F528997350}" destId="{0E5886A4-DE07-41BA-951C-5BA0F095FEBD}" srcOrd="1" destOrd="0" presId="urn:microsoft.com/office/officeart/2018/5/layout/IconCircleLabelList"/>
    <dgm:cxn modelId="{698E4A0F-B8E7-4C5B-9126-35DEDEAC302F}" type="presParOf" srcId="{3D18B4FA-6B70-41F7-9A92-A1F528997350}" destId="{74747A4E-4770-442D-867C-8F42A83AD9B2}" srcOrd="2" destOrd="0" presId="urn:microsoft.com/office/officeart/2018/5/layout/IconCircleLabelList"/>
    <dgm:cxn modelId="{27743ACE-9BC0-4780-9F9D-7EC9ABB64328}" type="presParOf" srcId="{3D18B4FA-6B70-41F7-9A92-A1F528997350}" destId="{407F6A84-EA85-4579-92D6-26055C87C650}" srcOrd="3" destOrd="0" presId="urn:microsoft.com/office/officeart/2018/5/layout/IconCircleLabelList"/>
    <dgm:cxn modelId="{3F5473A0-E839-49AF-9849-D7C916889262}" type="presParOf" srcId="{1EAFDA43-8EEB-48FF-91DF-F95867D0A0EB}" destId="{8AEEF226-F744-4E5B-B866-0AD969B95CC4}" srcOrd="1" destOrd="0" presId="urn:microsoft.com/office/officeart/2018/5/layout/IconCircleLabelList"/>
    <dgm:cxn modelId="{7516E752-2064-4103-A3DB-42DA6D4F29E2}" type="presParOf" srcId="{1EAFDA43-8EEB-48FF-91DF-F95867D0A0EB}" destId="{4819B746-CF71-4BF3-956E-9B69DFB44872}" srcOrd="2" destOrd="0" presId="urn:microsoft.com/office/officeart/2018/5/layout/IconCircleLabelList"/>
    <dgm:cxn modelId="{6BD356DE-039A-44EA-98E2-44DD08E1FAA7}" type="presParOf" srcId="{4819B746-CF71-4BF3-956E-9B69DFB44872}" destId="{75F759E0-E458-4DEA-AD85-0DE79DD0380C}" srcOrd="0" destOrd="0" presId="urn:microsoft.com/office/officeart/2018/5/layout/IconCircleLabelList"/>
    <dgm:cxn modelId="{C146DEF8-9002-4401-8505-3DAC6C540764}" type="presParOf" srcId="{4819B746-CF71-4BF3-956E-9B69DFB44872}" destId="{AD7B6939-DB0E-458A-B6E8-BE1339A5E5A1}" srcOrd="1" destOrd="0" presId="urn:microsoft.com/office/officeart/2018/5/layout/IconCircleLabelList"/>
    <dgm:cxn modelId="{FF970049-AB99-4F73-B48E-69E6D667232F}" type="presParOf" srcId="{4819B746-CF71-4BF3-956E-9B69DFB44872}" destId="{5FFDF803-CA84-43DF-B566-64C73873C948}" srcOrd="2" destOrd="0" presId="urn:microsoft.com/office/officeart/2018/5/layout/IconCircleLabelList"/>
    <dgm:cxn modelId="{BF6BE657-024E-4950-B279-E5BEB6F5C481}" type="presParOf" srcId="{4819B746-CF71-4BF3-956E-9B69DFB44872}" destId="{42463556-7E1F-4B76-B3D4-865A4B80E0B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9EEF1-8BE0-4935-8518-B67F8B830463}">
      <dsp:nvSpPr>
        <dsp:cNvPr id="0" name=""/>
        <dsp:cNvSpPr/>
      </dsp:nvSpPr>
      <dsp:spPr>
        <a:xfrm>
          <a:off x="1172888" y="16424"/>
          <a:ext cx="1887187" cy="188718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886A4-DE07-41BA-951C-5BA0F095FEBD}">
      <dsp:nvSpPr>
        <dsp:cNvPr id="0" name=""/>
        <dsp:cNvSpPr/>
      </dsp:nvSpPr>
      <dsp:spPr>
        <a:xfrm>
          <a:off x="1575075" y="418611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F6A84-EA85-4579-92D6-26055C87C650}">
      <dsp:nvSpPr>
        <dsp:cNvPr id="0" name=""/>
        <dsp:cNvSpPr/>
      </dsp:nvSpPr>
      <dsp:spPr>
        <a:xfrm>
          <a:off x="569606" y="2491424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BE" sz="4400" b="1" kern="1200"/>
            <a:t>Pourquoi ?</a:t>
          </a:r>
          <a:endParaRPr lang="en-US" sz="4400" kern="1200"/>
        </a:p>
      </dsp:txBody>
      <dsp:txXfrm>
        <a:off x="569606" y="2491424"/>
        <a:ext cx="3093750" cy="720000"/>
      </dsp:txXfrm>
    </dsp:sp>
    <dsp:sp modelId="{75F759E0-E458-4DEA-AD85-0DE79DD0380C}">
      <dsp:nvSpPr>
        <dsp:cNvPr id="0" name=""/>
        <dsp:cNvSpPr/>
      </dsp:nvSpPr>
      <dsp:spPr>
        <a:xfrm>
          <a:off x="4808044" y="16424"/>
          <a:ext cx="1887187" cy="188718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B6939-DB0E-458A-B6E8-BE1339A5E5A1}">
      <dsp:nvSpPr>
        <dsp:cNvPr id="0" name=""/>
        <dsp:cNvSpPr/>
      </dsp:nvSpPr>
      <dsp:spPr>
        <a:xfrm>
          <a:off x="5210231" y="418611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63556-7E1F-4B76-B3D4-865A4B80E0BC}">
      <dsp:nvSpPr>
        <dsp:cNvPr id="0" name=""/>
        <dsp:cNvSpPr/>
      </dsp:nvSpPr>
      <dsp:spPr>
        <a:xfrm>
          <a:off x="4204763" y="2491424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BE" sz="4400" b="1" kern="1200"/>
            <a:t>Comment ?</a:t>
          </a:r>
          <a:endParaRPr lang="en-US" sz="4400" kern="1200"/>
        </a:p>
      </dsp:txBody>
      <dsp:txXfrm>
        <a:off x="4204763" y="2491424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82289" cy="216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4248000"/>
            <a:ext cx="307878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49C5B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422942" y="459551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66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62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223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046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5007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4302" y="900113"/>
            <a:ext cx="3741498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3774102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31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0053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5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9F7F18A-8865-4E55-B54D-6FEAC6098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1861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23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9506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43500"/>
            <a:ext cx="2867623" cy="900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200150"/>
            <a:ext cx="7868120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7128000" y="216000"/>
            <a:ext cx="1800000" cy="54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B6A17-D7A4-3049-9C0B-80302430D2B0}" type="datetimeFigureOut">
              <a:rPr lang="fr-FR" sz="1200" smtClean="0">
                <a:solidFill>
                  <a:srgbClr val="898989"/>
                </a:solidFill>
              </a:rPr>
              <a:pPr/>
              <a:t>09/03/2020</a:t>
            </a:fld>
            <a:endParaRPr lang="fr-FR" sz="1200" dirty="0">
              <a:solidFill>
                <a:srgbClr val="898989"/>
              </a:solidFill>
            </a:endParaRPr>
          </a:p>
          <a:p>
            <a:fld id="{2E794143-8163-F543-A4DC-FC997488DC9F}" type="slidenum">
              <a:rPr lang="fr-FR" sz="1200" b="1" smtClean="0">
                <a:solidFill>
                  <a:srgbClr val="898989"/>
                </a:solidFill>
              </a:rPr>
              <a:pPr/>
              <a:t>‹N°›</a:t>
            </a:fld>
            <a:endParaRPr lang="fr-FR" sz="12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49C5B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4649500"/>
            <a:ext cx="806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200" b="1" dirty="0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200" b="1" kern="1200" dirty="0">
                <a:solidFill>
                  <a:srgbClr val="49C5B1"/>
                </a:solidFill>
                <a:effectLst/>
                <a:latin typeface="Arial"/>
                <a:ea typeface="ＭＳ Ｐゴシック" charset="0"/>
                <a:cs typeface="Arial"/>
              </a:rPr>
              <a:t>mobilité infrastructures</a:t>
            </a:r>
            <a:endParaRPr lang="fr-FR" sz="1200" b="1" dirty="0">
              <a:solidFill>
                <a:srgbClr val="49C5B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49C5B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10" Type="http://schemas.openxmlformats.org/officeDocument/2006/relationships/image" Target="../media/image47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44.emf"/><Relationship Id="rId7" Type="http://schemas.openxmlformats.org/officeDocument/2006/relationships/image" Target="../media/image62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B4BE478-7307-424B-80F9-A6BEED0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700799"/>
            <a:ext cx="7772400" cy="1529283"/>
          </a:xfrm>
        </p:spPr>
        <p:txBody>
          <a:bodyPr>
            <a:normAutofit fontScale="90000"/>
          </a:bodyPr>
          <a:lstStyle/>
          <a:p>
            <a:pPr algn="ctr"/>
            <a:r>
              <a:rPr lang="fr-FR" cap="small" dirty="0"/>
              <a:t>Uniformisation et automatisation du monitoring des tensions dans les suspentes et haubans de ponts</a:t>
            </a:r>
            <a:endParaRPr lang="fr-B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74D8E9-C0DC-4BBD-AD13-E84C69FA2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4058" y="3064948"/>
            <a:ext cx="3403018" cy="1125140"/>
          </a:xfrm>
        </p:spPr>
        <p:txBody>
          <a:bodyPr>
            <a:normAutofit lnSpcReduction="10000"/>
          </a:bodyPr>
          <a:lstStyle/>
          <a:p>
            <a:r>
              <a:rPr lang="fr-BE" dirty="0"/>
              <a:t>Patrice Toussaint - SPW</a:t>
            </a:r>
          </a:p>
          <a:p>
            <a:r>
              <a:rPr lang="fr-BE" dirty="0"/>
              <a:t>Vincent Denoël - </a:t>
            </a:r>
            <a:r>
              <a:rPr lang="fr-BE" dirty="0" err="1"/>
              <a:t>ULiège</a:t>
            </a:r>
            <a:endParaRPr lang="fr-BE" dirty="0"/>
          </a:p>
          <a:p>
            <a:r>
              <a:rPr lang="fr-BE" dirty="0"/>
              <a:t>Christophe Rutten – V2i</a:t>
            </a:r>
          </a:p>
        </p:txBody>
      </p:sp>
    </p:spTree>
    <p:extLst>
      <p:ext uri="{BB962C8B-B14F-4D97-AF65-F5344CB8AC3E}">
        <p14:creationId xmlns:p14="http://schemas.microsoft.com/office/powerpoint/2010/main" val="2356053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36BE01-D0BD-4FFE-8594-F1601161D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371908"/>
            <a:ext cx="3876624" cy="857250"/>
          </a:xfrm>
        </p:spPr>
        <p:txBody>
          <a:bodyPr>
            <a:normAutofit fontScale="90000"/>
          </a:bodyPr>
          <a:lstStyle/>
          <a:p>
            <a:r>
              <a:rPr lang="fr-BE" dirty="0"/>
              <a:t>Opération de pesage du hauban n°1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58FDEDC-C292-4744-BDED-DC7861659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934" y="1395086"/>
            <a:ext cx="4389120" cy="2468880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CD093F8-B23B-4E19-AAA6-97EA39386488}"/>
              </a:ext>
            </a:extLst>
          </p:cNvPr>
          <p:cNvSpPr txBox="1">
            <a:spLocks/>
          </p:cNvSpPr>
          <p:nvPr/>
        </p:nvSpPr>
        <p:spPr>
          <a:xfrm>
            <a:off x="5025329" y="439143"/>
            <a:ext cx="387662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dirty="0"/>
              <a:t>Mesure de la tension par accéléromètres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ECEEA3-2396-48DA-8711-4CCAAF36C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r="9788" b="10000"/>
          <a:stretch/>
        </p:blipFill>
        <p:spPr>
          <a:xfrm>
            <a:off x="5025329" y="1296393"/>
            <a:ext cx="3816311" cy="29626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6C2D9F2-B827-4903-930C-CFEA91695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0" t="39639" r="52960" b="20157"/>
          <a:stretch/>
        </p:blipFill>
        <p:spPr>
          <a:xfrm>
            <a:off x="2643944" y="3659043"/>
            <a:ext cx="2949456" cy="741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396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C5DCA8-E16F-44BF-A992-397A7CAA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Exemple 2 : passerelle d’</a:t>
            </a:r>
            <a:r>
              <a:rPr lang="fr-BE" dirty="0" err="1"/>
              <a:t>Hobourg</a:t>
            </a:r>
            <a:endParaRPr lang="fr-BE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735C25F-481E-4F71-A391-6F564A1E7B3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t="20633" r="3181"/>
          <a:stretch/>
        </p:blipFill>
        <p:spPr bwMode="auto">
          <a:xfrm>
            <a:off x="830592" y="1063229"/>
            <a:ext cx="7315300" cy="3227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8311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EF2679-AA99-45C4-8358-AE4C295A7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Monitoring de la tension tous les 3 ans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378AD94-19A9-457E-906B-C840DCD49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03"/>
          <a:stretch/>
        </p:blipFill>
        <p:spPr>
          <a:xfrm>
            <a:off x="89741" y="3015510"/>
            <a:ext cx="7978495" cy="1972150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9BA6B19-1421-44E2-866D-11CAA2F89910}"/>
              </a:ext>
            </a:extLst>
          </p:cNvPr>
          <p:cNvCxnSpPr>
            <a:cxnSpLocks/>
          </p:cNvCxnSpPr>
          <p:nvPr/>
        </p:nvCxnSpPr>
        <p:spPr>
          <a:xfrm>
            <a:off x="8068236" y="3065929"/>
            <a:ext cx="0" cy="1606167"/>
          </a:xfrm>
          <a:prstGeom prst="line">
            <a:avLst/>
          </a:prstGeom>
          <a:ln w="127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EBF2B0C0-6EAF-4BE3-89D4-3036D9445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46" y="1975248"/>
            <a:ext cx="2181848" cy="940850"/>
          </a:xfrm>
          <a:prstGeom prst="rect">
            <a:avLst/>
          </a:prstGeom>
        </p:spPr>
      </p:pic>
      <p:pic>
        <p:nvPicPr>
          <p:cNvPr id="12" name="Espace réservé du contenu 3">
            <a:extLst>
              <a:ext uri="{FF2B5EF4-FFF2-40B4-BE49-F238E27FC236}">
                <a16:creationId xmlns:a16="http://schemas.microsoft.com/office/drawing/2014/main" id="{2ABA6B01-58F1-4490-8AA3-657169209B41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t="20633" r="3181"/>
          <a:stretch/>
        </p:blipFill>
        <p:spPr bwMode="auto">
          <a:xfrm>
            <a:off x="721698" y="1006768"/>
            <a:ext cx="5462632" cy="1811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61006CF-BD29-4E9F-B0E4-45677FE8D918}"/>
              </a:ext>
            </a:extLst>
          </p:cNvPr>
          <p:cNvSpPr txBox="1"/>
          <p:nvPr/>
        </p:nvSpPr>
        <p:spPr>
          <a:xfrm>
            <a:off x="4155140" y="1912683"/>
            <a:ext cx="55133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000" dirty="0"/>
              <a:t>1 et 1’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C614689-AA1E-4BD7-9DA0-F3FADAFAEA95}"/>
              </a:ext>
            </a:extLst>
          </p:cNvPr>
          <p:cNvSpPr txBox="1"/>
          <p:nvPr/>
        </p:nvSpPr>
        <p:spPr>
          <a:xfrm>
            <a:off x="1100417" y="1617797"/>
            <a:ext cx="55133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000" dirty="0"/>
              <a:t>6 et 6’</a:t>
            </a:r>
          </a:p>
        </p:txBody>
      </p:sp>
    </p:spTree>
    <p:extLst>
      <p:ext uri="{BB962C8B-B14F-4D97-AF65-F5344CB8AC3E}">
        <p14:creationId xmlns:p14="http://schemas.microsoft.com/office/powerpoint/2010/main" val="191616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5D9B2F-0495-497E-B68E-A063D2025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On examine la température …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7AFA05C-4E05-40F5-AFE7-E1A8D6E77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22" y="2010335"/>
            <a:ext cx="7991896" cy="30021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4608C73-FF47-4536-AC55-E1ABAD733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62" y="875525"/>
            <a:ext cx="2438525" cy="107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8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EF1EC-97A5-49EA-98B4-FC3C934BC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Et on refait une mesure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525054D-1A95-4D72-A030-A43BD3CF8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16" y="981636"/>
            <a:ext cx="8274986" cy="401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28610C-B3C5-49FE-9636-E6FF8CD1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Exemple 3 : le pont d’</a:t>
            </a:r>
            <a:r>
              <a:rPr lang="fr-BE" dirty="0" err="1"/>
              <a:t>Harchies</a:t>
            </a:r>
            <a:endParaRPr lang="fr-BE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10FB74D-B9AC-406C-BD3F-A7BE9B45A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053" y="1648559"/>
            <a:ext cx="7207620" cy="23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10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0855F-D05C-4FD0-A999-729579FE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12" y="3602"/>
            <a:ext cx="7868120" cy="857250"/>
          </a:xfrm>
        </p:spPr>
        <p:txBody>
          <a:bodyPr>
            <a:normAutofit fontScale="90000"/>
          </a:bodyPr>
          <a:lstStyle/>
          <a:p>
            <a:r>
              <a:rPr lang="fr-BE" dirty="0"/>
              <a:t>Pour les haubans longs et souples, c’est simple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7B2270D-5F12-47BB-AB55-9F502E465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112" y="863302"/>
            <a:ext cx="5745764" cy="35353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0C0E31-8010-4B5D-9B1F-F9E92268F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476" y="693523"/>
            <a:ext cx="3716773" cy="278477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6A32CE2-F029-4649-99E7-806486FB6ABE}"/>
              </a:ext>
            </a:extLst>
          </p:cNvPr>
          <p:cNvSpPr/>
          <p:nvPr/>
        </p:nvSpPr>
        <p:spPr>
          <a:xfrm>
            <a:off x="3778624" y="3312250"/>
            <a:ext cx="416857" cy="4437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4549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C7F240-D1D2-4748-925C-0F94A7A9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Parfois, c’est plus compliqué …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D9B362E-962E-49BB-A0F0-08818CF08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5048" y="997987"/>
            <a:ext cx="5212917" cy="34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78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C7F240-D1D2-4748-925C-0F94A7A9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Parfois, c’est plus compliqué …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BA6310F-A7BE-4291-A1D3-9A85BDB51E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6107" y="1147360"/>
            <a:ext cx="3126440" cy="3396451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0B3CB96-F60E-4284-93A4-33DC9F0163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82815" y="1147359"/>
            <a:ext cx="1981689" cy="339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55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577C-C310-474A-9B88-8FAE7CEEA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Synthèse</a:t>
            </a:r>
            <a:r>
              <a:rPr lang="en-US" dirty="0"/>
              <a:t> des </a:t>
            </a:r>
            <a:r>
              <a:rPr lang="en-US" dirty="0" err="1"/>
              <a:t>besoins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73BEC-38DB-4BF0-A691-8355D10E3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BE" dirty="0"/>
              <a:t>Moins de</a:t>
            </a:r>
            <a:r>
              <a:rPr lang="en-US" dirty="0"/>
              <a:t> </a:t>
            </a:r>
            <a:r>
              <a:rPr lang="en-US" dirty="0" err="1"/>
              <a:t>déplacements</a:t>
            </a:r>
            <a:endParaRPr lang="en-US" dirty="0"/>
          </a:p>
          <a:p>
            <a:r>
              <a:rPr lang="en-US" dirty="0"/>
              <a:t>Plus de </a:t>
            </a:r>
            <a:r>
              <a:rPr lang="fr-BE" dirty="0"/>
              <a:t>mesures</a:t>
            </a:r>
          </a:p>
          <a:p>
            <a:r>
              <a:rPr lang="fr-BE" dirty="0"/>
              <a:t>Suivi en continu, gestion d'alarmes</a:t>
            </a:r>
          </a:p>
          <a:p>
            <a:r>
              <a:rPr lang="fr-BE" dirty="0"/>
              <a:t>Développements mathématiques</a:t>
            </a:r>
          </a:p>
          <a:p>
            <a:pPr lvl="1"/>
            <a:r>
              <a:rPr lang="fr-BE" dirty="0"/>
              <a:t>Calcul pour toutes les géométries</a:t>
            </a:r>
          </a:p>
          <a:p>
            <a:pPr lvl="1"/>
            <a:r>
              <a:rPr lang="fr-BE" dirty="0"/>
              <a:t>Estimation de l'erreur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0441FAC-30AD-403B-B10B-0E9CEB9BBACE}"/>
              </a:ext>
            </a:extLst>
          </p:cNvPr>
          <p:cNvGrpSpPr/>
          <p:nvPr/>
        </p:nvGrpSpPr>
        <p:grpSpPr>
          <a:xfrm>
            <a:off x="5712474" y="1287379"/>
            <a:ext cx="3291658" cy="1117432"/>
            <a:chOff x="5712474" y="1287379"/>
            <a:chExt cx="3291658" cy="1117432"/>
          </a:xfrm>
        </p:grpSpPr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D44BF097-80B6-4DAD-81C8-128192105D44}"/>
                </a:ext>
              </a:extLst>
            </p:cNvPr>
            <p:cNvSpPr/>
            <p:nvPr/>
          </p:nvSpPr>
          <p:spPr>
            <a:xfrm>
              <a:off x="5712474" y="1287379"/>
              <a:ext cx="636710" cy="1117432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B6972C0-0D25-4D72-BEAD-E9D148F001E6}"/>
                </a:ext>
              </a:extLst>
            </p:cNvPr>
            <p:cNvSpPr txBox="1"/>
            <p:nvPr/>
          </p:nvSpPr>
          <p:spPr>
            <a:xfrm>
              <a:off x="6418847" y="1343025"/>
              <a:ext cx="2585285" cy="1015663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/>
                <a:t>Station de </a:t>
              </a:r>
              <a:r>
                <a:rPr lang="en-US" sz="2000" dirty="0" err="1"/>
                <a:t>télémesure</a:t>
              </a:r>
              <a:endParaRPr lang="en-US" sz="2000" dirty="0">
                <a:cs typeface="Calibri"/>
              </a:endParaRPr>
            </a:p>
            <a:p>
              <a:pPr algn="ctr"/>
              <a:endParaRPr lang="en-US" sz="2000" dirty="0">
                <a:cs typeface="Calibri"/>
              </a:endParaRPr>
            </a:p>
            <a:p>
              <a:pPr algn="ctr"/>
              <a:r>
                <a:rPr lang="en-US" sz="2000" dirty="0">
                  <a:cs typeface="Calibri"/>
                </a:rPr>
                <a:t>V2i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D3B1ED84-61C1-4B06-8349-C6FF6C2E79F5}"/>
              </a:ext>
            </a:extLst>
          </p:cNvPr>
          <p:cNvGrpSpPr/>
          <p:nvPr/>
        </p:nvGrpSpPr>
        <p:grpSpPr>
          <a:xfrm>
            <a:off x="5712474" y="2543175"/>
            <a:ext cx="3291657" cy="1117432"/>
            <a:chOff x="5712474" y="2543175"/>
            <a:chExt cx="3291657" cy="1117432"/>
          </a:xfrm>
        </p:grpSpPr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884A1BEA-EC15-4465-ACE0-A56C6D6B807B}"/>
                </a:ext>
              </a:extLst>
            </p:cNvPr>
            <p:cNvSpPr/>
            <p:nvPr/>
          </p:nvSpPr>
          <p:spPr>
            <a:xfrm>
              <a:off x="5712474" y="2543175"/>
              <a:ext cx="636710" cy="1117432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CC488F-CBF4-4D57-9C2E-31902B86BD5C}"/>
                </a:ext>
              </a:extLst>
            </p:cNvPr>
            <p:cNvSpPr txBox="1"/>
            <p:nvPr/>
          </p:nvSpPr>
          <p:spPr>
            <a:xfrm>
              <a:off x="6418846" y="2609448"/>
              <a:ext cx="2585285" cy="98488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 err="1"/>
                <a:t>Algorythme</a:t>
              </a:r>
              <a:r>
                <a:rPr lang="en-US" sz="2000" dirty="0"/>
                <a:t> puissant</a:t>
              </a:r>
            </a:p>
            <a:p>
              <a:pPr algn="ctr"/>
              <a:endParaRPr lang="en-US" dirty="0"/>
            </a:p>
            <a:p>
              <a:pPr algn="ctr"/>
              <a:r>
                <a:rPr lang="en-US" sz="2000" dirty="0" err="1">
                  <a:cs typeface="Calibri"/>
                </a:rPr>
                <a:t>ULiège</a:t>
              </a:r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93468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8E86B66-2E2C-4307-A339-0BD7440B5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fr-BE" dirty="0"/>
              <a:t>Plan de l'exposé</a:t>
            </a:r>
            <a:endParaRPr lang="fr-BE"/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3B21F70E-C229-441A-93DC-3525603E443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54182" y="1200150"/>
          <a:ext cx="7868120" cy="322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68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B73DB4-616B-46AB-B7E2-BF07CD41C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contrat avec </a:t>
            </a:r>
            <a:r>
              <a:rPr lang="fr-BE" dirty="0" err="1"/>
              <a:t>Uliège</a:t>
            </a:r>
            <a:r>
              <a:rPr lang="fr-BE" dirty="0"/>
              <a:t> et V2i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2102E9-AC2C-40A3-9AAE-9DEC3E52D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BE" dirty="0"/>
              <a:t>Développement d’un programme de calculs</a:t>
            </a:r>
          </a:p>
          <a:p>
            <a:pPr lvl="1"/>
            <a:r>
              <a:rPr lang="fr-BE" dirty="0"/>
              <a:t>Validation sur 3 ponts de différentes géométries</a:t>
            </a:r>
          </a:p>
          <a:p>
            <a:r>
              <a:rPr lang="fr-BE" dirty="0"/>
              <a:t>Fourniture d’un kit de télémesure</a:t>
            </a:r>
          </a:p>
          <a:p>
            <a:pPr lvl="1"/>
            <a:r>
              <a:rPr lang="fr-BE" dirty="0"/>
              <a:t>6 capteurs sans fils et 1 station d’acquisition avec panneaux solaires</a:t>
            </a:r>
          </a:p>
          <a:p>
            <a:pPr lvl="1"/>
            <a:r>
              <a:rPr lang="fr-BE" dirty="0"/>
              <a:t>Transmission des données sur notre cloud</a:t>
            </a:r>
          </a:p>
          <a:p>
            <a:r>
              <a:rPr lang="fr-BE" dirty="0"/>
              <a:t>Durée : 16 mois de développement + 12 mois de maintenance</a:t>
            </a:r>
          </a:p>
          <a:p>
            <a:r>
              <a:rPr lang="fr-BE" dirty="0"/>
              <a:t>Montant total : 190.000 euros HTVA</a:t>
            </a:r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8652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A3C0F-D211-4AFD-8BD3-B37358A10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5030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Résultat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0ABA621-413C-4CA0-8C72-B9CEDF8C1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571" y="839153"/>
            <a:ext cx="8262731" cy="424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96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A1C7B6-B203-49EE-AA3D-B54E6A0BD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440"/>
            <a:ext cx="9069162" cy="49250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CB1916-1020-41F8-A5C9-840F24142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11" y="770335"/>
            <a:ext cx="7401339" cy="360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324A22-DE02-495A-95E9-35D10B05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000" dirty="0">
                <a:solidFill>
                  <a:schemeClr val="tx1"/>
                </a:solidFill>
              </a:rPr>
              <a:t>Exemple d’alarme simple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02CFE3-2F5A-445C-AAB0-C8FEFD69D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4F0B155C-EBE4-4EBB-8B82-2B594CF8F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1"/>
          <a:stretch/>
        </p:blipFill>
        <p:spPr>
          <a:xfrm>
            <a:off x="185125" y="873648"/>
            <a:ext cx="8773750" cy="339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71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E1A693-3FC3-A543-9F54-56D99D5F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Algorithme d’identification des tensions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0A06D3E-0060-D44C-A51A-73234F40A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23" y="2233649"/>
            <a:ext cx="3447207" cy="64729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69D6E93-4AE8-074C-A99D-450BD3859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23" y="1366054"/>
            <a:ext cx="1511300" cy="4826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04A2EDA-8C8E-AD46-8865-1A510992D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103" y="2801584"/>
            <a:ext cx="400927" cy="21499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C22CB2E-92ED-8D4B-B599-768D24FA4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13" y="1950688"/>
            <a:ext cx="234827" cy="58210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A74174C-C74D-2D48-A098-6A6D2F2832F4}"/>
              </a:ext>
            </a:extLst>
          </p:cNvPr>
          <p:cNvSpPr txBox="1"/>
          <p:nvPr/>
        </p:nvSpPr>
        <p:spPr>
          <a:xfrm>
            <a:off x="1165256" y="3722336"/>
            <a:ext cx="222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48C5B1"/>
                </a:solidFill>
              </a:rPr>
              <a:t>Problème direct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497B4C4-B9DF-354C-9198-FBEB90DB73A5}"/>
              </a:ext>
            </a:extLst>
          </p:cNvPr>
          <p:cNvGrpSpPr/>
          <p:nvPr/>
        </p:nvGrpSpPr>
        <p:grpSpPr>
          <a:xfrm>
            <a:off x="4488242" y="1700163"/>
            <a:ext cx="4469642" cy="2483838"/>
            <a:chOff x="4488242" y="1700163"/>
            <a:chExt cx="4469642" cy="248383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D9F81A7-DFE6-AE47-9257-493F3EB4D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04368" y="2078651"/>
              <a:ext cx="4353516" cy="1300211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A8DFF4E-68A8-2941-83F2-B8AE1D66A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74719" y="1700163"/>
              <a:ext cx="318067" cy="207967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6EC0F3F-5CD0-8947-A1FA-76742A435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88242" y="3006426"/>
              <a:ext cx="1308100" cy="431800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7E49B17-5DB5-7042-838C-69C6BC3AB527}"/>
                </a:ext>
              </a:extLst>
            </p:cNvPr>
            <p:cNvSpPr txBox="1"/>
            <p:nvPr/>
          </p:nvSpPr>
          <p:spPr>
            <a:xfrm>
              <a:off x="5114169" y="3722336"/>
              <a:ext cx="24076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48C5B1"/>
                  </a:solidFill>
                </a:rPr>
                <a:t>Problème inverse</a:t>
              </a: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3B1298B-E985-DB41-B981-700F79075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72108" y="2707242"/>
              <a:ext cx="557937" cy="299184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63857435-E07D-C849-AF1B-FA605A1F5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47568" y="3360128"/>
              <a:ext cx="692215" cy="302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034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275314-EFBA-664D-A680-03E5F111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Modèle: cas de base, la corde tendue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A77B28-4722-5543-9109-71718D1E8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563" y="1890482"/>
            <a:ext cx="3357693" cy="15560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8741EA9-EABA-FA43-B1D2-2DC3BE57A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86" y="2304635"/>
            <a:ext cx="1930400" cy="685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4D8035-7CD1-7148-9D2B-D6E6AD7B633B}"/>
              </a:ext>
            </a:extLst>
          </p:cNvPr>
          <p:cNvSpPr/>
          <p:nvPr/>
        </p:nvSpPr>
        <p:spPr>
          <a:xfrm>
            <a:off x="958286" y="3672421"/>
            <a:ext cx="7643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u="sng" dirty="0">
                <a:solidFill>
                  <a:srgbClr val="000000"/>
                </a:solidFill>
                <a:latin typeface="Helvetica Neue" panose="02000503000000020004" pitchFamily="2" charset="0"/>
              </a:rPr>
              <a:t>Hypothèses:</a:t>
            </a:r>
            <a:r>
              <a:rPr lang="fr-BE" dirty="0">
                <a:solidFill>
                  <a:srgbClr val="000000"/>
                </a:solidFill>
                <a:latin typeface="Helvetica Neue" panose="02000503000000020004" pitchFamily="2" charset="0"/>
              </a:rPr>
              <a:t> (i) petits déplacements transversaux, (ii) corde extensible</a:t>
            </a:r>
            <a:endParaRPr lang="fr-BE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21B2E5-402C-1849-8507-3954668BD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82" y="1179601"/>
            <a:ext cx="4774381" cy="7957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D43939-C3C8-5A41-A86E-45DC7AE92FFC}"/>
              </a:ext>
            </a:extLst>
          </p:cNvPr>
          <p:cNvSpPr/>
          <p:nvPr/>
        </p:nvSpPr>
        <p:spPr>
          <a:xfrm>
            <a:off x="2291255" y="4029773"/>
            <a:ext cx="6310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>
                <a:solidFill>
                  <a:srgbClr val="000000"/>
                </a:solidFill>
                <a:latin typeface="Helvetica Neue" panose="02000503000000020004" pitchFamily="2" charset="0"/>
              </a:rPr>
              <a:t>(iii) pas de raideur en flexion</a:t>
            </a:r>
            <a:endParaRPr lang="fr-BE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087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275314-EFBA-664D-A680-03E5F111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Modèle: cas de base, la corde tendue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741EA9-EABA-FA43-B1D2-2DC3BE57A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86" y="2304635"/>
            <a:ext cx="1930400" cy="685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853095-4475-904D-8A01-750C2FFCB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242" y="1598483"/>
            <a:ext cx="3649339" cy="24486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F6199A0-A1EA-3F45-ABBD-824675C2E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681" y="1256885"/>
            <a:ext cx="18034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56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275314-EFBA-664D-A680-03E5F111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Modèle: (petite) raideur en flexion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4D1620-B9FB-9441-B19B-D580C991FF24}"/>
              </a:ext>
            </a:extLst>
          </p:cNvPr>
          <p:cNvSpPr txBox="1"/>
          <p:nvPr/>
        </p:nvSpPr>
        <p:spPr>
          <a:xfrm>
            <a:off x="656896" y="2871952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raideur en flexion augmente</a:t>
            </a:r>
          </a:p>
          <a:p>
            <a:pPr algn="ctr"/>
            <a:r>
              <a:rPr lang="fr-FR" dirty="0"/>
              <a:t>les fréquences propres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5CF5F78-7388-7642-B0DC-05F5EB108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1169241"/>
            <a:ext cx="2694230" cy="11721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D667C26-2547-0243-8BDD-34B38FB42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916" y="1986455"/>
            <a:ext cx="3704386" cy="245788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FED101-F7FF-A047-9FCE-3C6465A99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435" y="1545021"/>
            <a:ext cx="2512867" cy="6459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9D2109-10BB-C948-ACCB-53FF0AE0E806}"/>
              </a:ext>
            </a:extLst>
          </p:cNvPr>
          <p:cNvSpPr/>
          <p:nvPr/>
        </p:nvSpPr>
        <p:spPr>
          <a:xfrm>
            <a:off x="4717916" y="1934988"/>
            <a:ext cx="137253" cy="300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29C3B2A-7080-FF40-9FC9-6FFF490B5B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603" b="75806"/>
          <a:stretch/>
        </p:blipFill>
        <p:spPr>
          <a:xfrm>
            <a:off x="4220309" y="1709164"/>
            <a:ext cx="634860" cy="59245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C004203-B1C1-AD48-A092-0E124DB4930D}"/>
              </a:ext>
            </a:extLst>
          </p:cNvPr>
          <p:cNvSpPr txBox="1"/>
          <p:nvPr/>
        </p:nvSpPr>
        <p:spPr>
          <a:xfrm>
            <a:off x="994205" y="3894940"/>
            <a:ext cx="2254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(Ci-contre: cas </a:t>
            </a:r>
            <a:r>
              <a:rPr lang="fr-FR" sz="1400" dirty="0" err="1"/>
              <a:t>rotulé-rotulé</a:t>
            </a:r>
            <a:r>
              <a:rPr lang="fr-FR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8029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275314-EFBA-664D-A680-03E5F111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Modèle: gravité &amp; inextensibilité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D42123-07E9-5B46-A59F-270B242E8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96" y="1206084"/>
            <a:ext cx="3426312" cy="12848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82CED3-2A30-464E-B6D0-4344CC92B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801" y="1460938"/>
            <a:ext cx="3196633" cy="282202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4D1620-B9FB-9441-B19B-D580C991FF24}"/>
              </a:ext>
            </a:extLst>
          </p:cNvPr>
          <p:cNvSpPr txBox="1"/>
          <p:nvPr/>
        </p:nvSpPr>
        <p:spPr>
          <a:xfrm>
            <a:off x="656896" y="2871952"/>
            <a:ext cx="3325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gravité g et la raideur axiale EA</a:t>
            </a:r>
          </a:p>
          <a:p>
            <a:r>
              <a:rPr lang="fr-FR" dirty="0"/>
              <a:t>affectent les fréquences propres</a:t>
            </a:r>
          </a:p>
          <a:p>
            <a:pPr algn="ctr"/>
            <a:r>
              <a:rPr lang="fr-FR" dirty="0"/>
              <a:t>dans le plan vertical</a:t>
            </a:r>
          </a:p>
        </p:txBody>
      </p:sp>
    </p:spTree>
    <p:extLst>
      <p:ext uri="{BB962C8B-B14F-4D97-AF65-F5344CB8AC3E}">
        <p14:creationId xmlns:p14="http://schemas.microsoft.com/office/powerpoint/2010/main" val="2086504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03F79D-ADE7-D242-BFAC-456B0B5A8EEC}"/>
              </a:ext>
            </a:extLst>
          </p:cNvPr>
          <p:cNvSpPr/>
          <p:nvPr/>
        </p:nvSpPr>
        <p:spPr>
          <a:xfrm>
            <a:off x="5675950" y="4774168"/>
            <a:ext cx="192975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/>
              <a:t>Paramètre d’Irvine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275314-EFBA-664D-A680-03E5F111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Modèle: gravité &amp; inextensibilité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3D25CFA-B50B-F74D-996C-103091426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4" b="5907"/>
          <a:stretch/>
        </p:blipFill>
        <p:spPr>
          <a:xfrm>
            <a:off x="4526280" y="886378"/>
            <a:ext cx="4480560" cy="40056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0FC3BC-A717-4C49-881F-583D61D1B3F4}"/>
              </a:ext>
            </a:extLst>
          </p:cNvPr>
          <p:cNvSpPr/>
          <p:nvPr/>
        </p:nvSpPr>
        <p:spPr>
          <a:xfrm rot="16200000">
            <a:off x="3373832" y="2478524"/>
            <a:ext cx="2137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Paramètre de flexion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322C034-54E9-1744-8D0C-AB5488B16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020" y="1743628"/>
            <a:ext cx="952500" cy="25908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8F8D580-65C5-BA46-BEF8-1A9E7E07A961}"/>
              </a:ext>
            </a:extLst>
          </p:cNvPr>
          <p:cNvSpPr txBox="1"/>
          <p:nvPr/>
        </p:nvSpPr>
        <p:spPr>
          <a:xfrm>
            <a:off x="554182" y="1743628"/>
            <a:ext cx="2412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Raideur en flexion : OUI</a:t>
            </a:r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74AB0D4-381E-A740-AF3B-2285B640DF8E}"/>
              </a:ext>
            </a:extLst>
          </p:cNvPr>
          <p:cNvSpPr txBox="1"/>
          <p:nvPr/>
        </p:nvSpPr>
        <p:spPr>
          <a:xfrm>
            <a:off x="554182" y="2703748"/>
            <a:ext cx="221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Effet de gravité : NON</a:t>
            </a:r>
          </a:p>
        </p:txBody>
      </p:sp>
    </p:spTree>
    <p:extLst>
      <p:ext uri="{BB962C8B-B14F-4D97-AF65-F5344CB8AC3E}">
        <p14:creationId xmlns:p14="http://schemas.microsoft.com/office/powerpoint/2010/main" val="2640397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86AC3CC-69AF-4CE2-A3B6-2EBC979D0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747892"/>
          </a:xfrm>
        </p:spPr>
        <p:txBody>
          <a:bodyPr>
            <a:normAutofit fontScale="90000"/>
          </a:bodyPr>
          <a:lstStyle/>
          <a:p>
            <a:r>
              <a:rPr lang="fr-BE" dirty="0"/>
              <a:t>Remplacement du second hauban du pont de </a:t>
            </a:r>
            <a:r>
              <a:rPr lang="fr-BE" dirty="0" err="1"/>
              <a:t>Lanaye</a:t>
            </a:r>
            <a:endParaRPr lang="fr-BE" dirty="0"/>
          </a:p>
        </p:txBody>
      </p:sp>
      <p:pic>
        <p:nvPicPr>
          <p:cNvPr id="7" name="Picture 7" descr="pt-lanaye-6150-18-11-2003-4">
            <a:extLst>
              <a:ext uri="{FF2B5EF4-FFF2-40B4-BE49-F238E27FC236}">
                <a16:creationId xmlns:a16="http://schemas.microsoft.com/office/drawing/2014/main" id="{CD33FF94-6B4F-49B4-8A45-D2B1A62223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08" y="1017734"/>
            <a:ext cx="5287586" cy="352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052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275314-EFBA-664D-A680-03E5F111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Modèle retenu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1B8E7B-E5A6-1D4C-BFD7-FF9E7B5CB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70"/>
          <a:stretch/>
        </p:blipFill>
        <p:spPr>
          <a:xfrm>
            <a:off x="6320790" y="1341478"/>
            <a:ext cx="2101512" cy="27871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8288C8E-7EC9-2544-82F9-76347C5F4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41478"/>
            <a:ext cx="5223510" cy="114519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B4E26A7-6F9D-4B40-AD04-DE32E8718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11"/>
          <a:stretch/>
        </p:blipFill>
        <p:spPr>
          <a:xfrm rot="5400000">
            <a:off x="2760204" y="2065813"/>
            <a:ext cx="1388886" cy="27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02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275314-EFBA-664D-A680-03E5F111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Modèle retenu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AB2C54-2BA2-C84A-8BDF-6274E99BCB02}"/>
              </a:ext>
            </a:extLst>
          </p:cNvPr>
          <p:cNvSpPr txBox="1"/>
          <p:nvPr/>
        </p:nvSpPr>
        <p:spPr>
          <a:xfrm>
            <a:off x="3251506" y="484228"/>
            <a:ext cx="494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Généralise les deux modèles dont le SPW disposait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2F141A-81F8-DE47-886F-B7D96D464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41478"/>
            <a:ext cx="5223510" cy="11451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CB0A3E2-C736-B149-9F32-0F53D94D9E44}"/>
              </a:ext>
            </a:extLst>
          </p:cNvPr>
          <p:cNvSpPr txBox="1"/>
          <p:nvPr/>
        </p:nvSpPr>
        <p:spPr>
          <a:xfrm>
            <a:off x="731520" y="2929468"/>
            <a:ext cx="2904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 paramètres connus : L et </a:t>
            </a:r>
            <a:r>
              <a:rPr lang="fr-FR" dirty="0">
                <a:latin typeface="Symbol" pitchFamily="2" charset="2"/>
              </a:rPr>
              <a:t>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F43CCB7-AF52-9348-A1EF-4A5DF38A9A46}"/>
              </a:ext>
            </a:extLst>
          </p:cNvPr>
          <p:cNvSpPr txBox="1"/>
          <p:nvPr/>
        </p:nvSpPr>
        <p:spPr>
          <a:xfrm>
            <a:off x="731520" y="3556925"/>
            <a:ext cx="272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  8 paramètres à identifier</a:t>
            </a:r>
            <a:endParaRPr lang="fr-FR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76585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E1A693-3FC3-A543-9F54-56D99D5F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Algorithme d’identification des tensions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497B4C4-B9DF-354C-9198-FBEB90DB73A5}"/>
              </a:ext>
            </a:extLst>
          </p:cNvPr>
          <p:cNvGrpSpPr/>
          <p:nvPr/>
        </p:nvGrpSpPr>
        <p:grpSpPr>
          <a:xfrm>
            <a:off x="4488242" y="1700163"/>
            <a:ext cx="4469642" cy="2483838"/>
            <a:chOff x="4488242" y="1700163"/>
            <a:chExt cx="4469642" cy="248383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D9F81A7-DFE6-AE47-9257-493F3EB4D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4368" y="2078651"/>
              <a:ext cx="4353516" cy="1300211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A8DFF4E-68A8-2941-83F2-B8AE1D66A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4719" y="1700163"/>
              <a:ext cx="318067" cy="207967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6EC0F3F-5CD0-8947-A1FA-76742A435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8242" y="3006426"/>
              <a:ext cx="1308100" cy="431800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7E49B17-5DB5-7042-838C-69C6BC3AB527}"/>
                </a:ext>
              </a:extLst>
            </p:cNvPr>
            <p:cNvSpPr txBox="1"/>
            <p:nvPr/>
          </p:nvSpPr>
          <p:spPr>
            <a:xfrm>
              <a:off x="5114169" y="3722336"/>
              <a:ext cx="24076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48C5B1"/>
                  </a:solidFill>
                </a:rPr>
                <a:t>Problème inverse</a:t>
              </a: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3B1298B-E985-DB41-B981-700F79075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2108" y="2707242"/>
              <a:ext cx="557937" cy="299184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63857435-E07D-C849-AF1B-FA605A1F5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7568" y="3360128"/>
              <a:ext cx="692215" cy="302844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4AD47C4-E57B-004B-9D7A-E98453DE7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22971"/>
            <a:ext cx="4424682" cy="13731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826D34A-A6CD-D448-A11C-C47C43E9C5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4350" y="3222326"/>
            <a:ext cx="855981" cy="374492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0D590C7-FD22-4141-9D10-98C058F92A50}"/>
              </a:ext>
            </a:extLst>
          </p:cNvPr>
          <p:cNvCxnSpPr/>
          <p:nvPr/>
        </p:nvCxnSpPr>
        <p:spPr>
          <a:xfrm>
            <a:off x="2212341" y="2856834"/>
            <a:ext cx="0" cy="334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577D0EA-2382-7E4B-96BC-EEF55FCE9B6C}"/>
              </a:ext>
            </a:extLst>
          </p:cNvPr>
          <p:cNvSpPr txBox="1"/>
          <p:nvPr/>
        </p:nvSpPr>
        <p:spPr>
          <a:xfrm>
            <a:off x="475293" y="3717794"/>
            <a:ext cx="3474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 à 8 fréquences propres mesurées</a:t>
            </a:r>
            <a:endParaRPr lang="fr-FR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3275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E1A693-3FC3-A543-9F54-56D99D5F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Problème inverse = </a:t>
            </a:r>
            <a:r>
              <a:rPr lang="fr-FR" dirty="0" err="1"/>
              <a:t>Fitting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5F9849-5CBE-EE41-878B-C866CF766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12" y="1497330"/>
            <a:ext cx="3250809" cy="21488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2C7D830-44FB-C247-B1BC-A5DA7A22159A}"/>
              </a:ext>
            </a:extLst>
          </p:cNvPr>
          <p:cNvSpPr txBox="1"/>
          <p:nvPr/>
        </p:nvSpPr>
        <p:spPr>
          <a:xfrm>
            <a:off x="1325880" y="3688079"/>
            <a:ext cx="239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Y = </a:t>
            </a:r>
            <a:r>
              <a:rPr lang="fr-FR" dirty="0" err="1"/>
              <a:t>aX+b</a:t>
            </a:r>
            <a:r>
              <a:rPr lang="fr-FR" dirty="0"/>
              <a:t>, trouvez a et b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D090997-DED7-2A48-B6D2-3C33FEDD2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06"/>
          <a:stretch/>
        </p:blipFill>
        <p:spPr>
          <a:xfrm>
            <a:off x="4558193" y="931127"/>
            <a:ext cx="3864109" cy="328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50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E1A693-3FC3-A543-9F54-56D99D5F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Problème inverse: pas aussi simple que ça 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AC104E-50BC-624E-8079-15C356DD38F1}"/>
              </a:ext>
            </a:extLst>
          </p:cNvPr>
          <p:cNvSpPr/>
          <p:nvPr/>
        </p:nvSpPr>
        <p:spPr>
          <a:xfrm>
            <a:off x="137160" y="1063229"/>
            <a:ext cx="8892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fr-FR" dirty="0"/>
              <a:t>8 paramètres à identifier !? (sur base de 3 à 8 fréquences propres)</a:t>
            </a:r>
          </a:p>
          <a:p>
            <a:pPr marL="342900" indent="-342900">
              <a:buFont typeface="+mj-lt"/>
              <a:buAutoNum type="alphaLcParenR"/>
            </a:pPr>
            <a:r>
              <a:rPr lang="fr-FR" dirty="0"/>
              <a:t>Utile de vouloir tout identifier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7112F46-E738-4247-A43C-5D564948B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1" y="2566810"/>
            <a:ext cx="2686050" cy="18023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E10414-0ED3-9D45-84A4-39EC7AABB4A5}"/>
              </a:ext>
            </a:extLst>
          </p:cNvPr>
          <p:cNvSpPr/>
          <p:nvPr/>
        </p:nvSpPr>
        <p:spPr>
          <a:xfrm>
            <a:off x="137160" y="1851899"/>
            <a:ext cx="4377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 startAt="3"/>
            </a:pPr>
            <a:r>
              <a:rPr lang="fr-FR" dirty="0"/>
              <a:t>Impossible d’identifier un paramètre qui n’aurait pas d’influence sur la fréquence 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F0449C-D270-2A4F-8D90-C1E6A5A1D69A}"/>
              </a:ext>
            </a:extLst>
          </p:cNvPr>
          <p:cNvSpPr/>
          <p:nvPr/>
        </p:nvSpPr>
        <p:spPr>
          <a:xfrm>
            <a:off x="4583430" y="1851899"/>
            <a:ext cx="4377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 startAt="4"/>
            </a:pPr>
            <a:r>
              <a:rPr lang="fr-FR" dirty="0"/>
              <a:t>Impossible d’identifier séparément deux valeurs qui auraient des effets contradictoires sur les fréquences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B02BB09-4501-604A-A313-5352505C6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998" y="3026688"/>
            <a:ext cx="3846553" cy="107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94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E1A693-3FC3-A543-9F54-56D99D5F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Problème inverse: pas aussi simple que ça !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CA6C609-1AD0-7246-B150-7B3C7430BB1A}"/>
              </a:ext>
            </a:extLst>
          </p:cNvPr>
          <p:cNvGrpSpPr/>
          <p:nvPr/>
        </p:nvGrpSpPr>
        <p:grpSpPr>
          <a:xfrm>
            <a:off x="708660" y="3048656"/>
            <a:ext cx="8252460" cy="1135142"/>
            <a:chOff x="777240" y="2751476"/>
            <a:chExt cx="8252460" cy="1135142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C9069B5-62B7-1341-818B-295104043682}"/>
                </a:ext>
              </a:extLst>
            </p:cNvPr>
            <p:cNvGrpSpPr/>
            <p:nvPr/>
          </p:nvGrpSpPr>
          <p:grpSpPr>
            <a:xfrm>
              <a:off x="777240" y="2751476"/>
              <a:ext cx="8252460" cy="1135142"/>
              <a:chOff x="777240" y="2751476"/>
              <a:chExt cx="8252460" cy="113514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4F908CB-36DD-C947-9F55-E2F67CA2E197}"/>
                  </a:ext>
                </a:extLst>
              </p:cNvPr>
              <p:cNvSpPr/>
              <p:nvPr/>
            </p:nvSpPr>
            <p:spPr>
              <a:xfrm>
                <a:off x="1703070" y="2751476"/>
                <a:ext cx="732663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dirty="0"/>
                  <a:t>Analyse de </a:t>
                </a:r>
                <a:r>
                  <a:rPr lang="fr-FR" b="1" dirty="0"/>
                  <a:t>l’</a:t>
                </a:r>
                <a:r>
                  <a:rPr lang="fr-FR" b="1" dirty="0" err="1"/>
                  <a:t>identifiabilité</a:t>
                </a:r>
                <a:r>
                  <a:rPr lang="fr-FR" dirty="0"/>
                  <a:t> de paramètres (lié à l’estimation d’intervalle de confiance sur les paramètres estimés)</a:t>
                </a:r>
              </a:p>
            </p:txBody>
          </p:sp>
          <p:cxnSp>
            <p:nvCxnSpPr>
              <p:cNvPr id="7" name="Connecteur droit avec flèche 6">
                <a:extLst>
                  <a:ext uri="{FF2B5EF4-FFF2-40B4-BE49-F238E27FC236}">
                    <a16:creationId xmlns:a16="http://schemas.microsoft.com/office/drawing/2014/main" id="{9F7003E0-FE6D-794C-AC42-F013DDD68759}"/>
                  </a:ext>
                </a:extLst>
              </p:cNvPr>
              <p:cNvCxnSpPr/>
              <p:nvPr/>
            </p:nvCxnSpPr>
            <p:spPr>
              <a:xfrm>
                <a:off x="777240" y="2971800"/>
                <a:ext cx="75438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1E502C2-10C6-4D4E-9269-FFFC405D35DF}"/>
                  </a:ext>
                </a:extLst>
              </p:cNvPr>
              <p:cNvSpPr/>
              <p:nvPr/>
            </p:nvSpPr>
            <p:spPr>
              <a:xfrm>
                <a:off x="1703070" y="3517286"/>
                <a:ext cx="73266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dirty="0"/>
                  <a:t>Développement d’un modèle à 2, 3 ou 4 paramètres </a:t>
                </a:r>
                <a:r>
                  <a:rPr lang="fr-FR" b="1" dirty="0"/>
                  <a:t>globaux</a:t>
                </a:r>
              </a:p>
            </p:txBody>
          </p:sp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D39B91A-95D1-B94B-B4B2-0E46CCF3E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84440" y="3574436"/>
              <a:ext cx="1009469" cy="26416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EEF5B3E-E107-884E-BA6E-38F038FC7DA9}"/>
              </a:ext>
            </a:extLst>
          </p:cNvPr>
          <p:cNvSpPr/>
          <p:nvPr/>
        </p:nvSpPr>
        <p:spPr>
          <a:xfrm>
            <a:off x="137160" y="1063229"/>
            <a:ext cx="8892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fr-FR" dirty="0"/>
              <a:t>8 paramètres à identifier !? (sur base de 3 à 8 fréquences propres)</a:t>
            </a:r>
          </a:p>
          <a:p>
            <a:pPr marL="342900" indent="-342900">
              <a:buFont typeface="+mj-lt"/>
              <a:buAutoNum type="alphaLcParenR"/>
            </a:pPr>
            <a:r>
              <a:rPr lang="fr-FR" dirty="0"/>
              <a:t>Utile de vouloir tout identifier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42007D-55C0-294C-AE09-4F84185FFAA6}"/>
              </a:ext>
            </a:extLst>
          </p:cNvPr>
          <p:cNvSpPr/>
          <p:nvPr/>
        </p:nvSpPr>
        <p:spPr>
          <a:xfrm>
            <a:off x="137160" y="1851899"/>
            <a:ext cx="4377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 startAt="3"/>
            </a:pPr>
            <a:r>
              <a:rPr lang="fr-FR" dirty="0"/>
              <a:t>Impossible d’identifier un paramètre qui n’aurait pas d’influence sur la fréquence 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944AFC-69E9-474D-9157-A63696B40863}"/>
              </a:ext>
            </a:extLst>
          </p:cNvPr>
          <p:cNvSpPr/>
          <p:nvPr/>
        </p:nvSpPr>
        <p:spPr>
          <a:xfrm>
            <a:off x="4583430" y="1851899"/>
            <a:ext cx="4377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 startAt="4"/>
            </a:pPr>
            <a:r>
              <a:rPr lang="fr-FR" dirty="0"/>
              <a:t>Impossible d’identifier séparément deux valeurs qui auraient des effets contradictoires sur les fréquences</a:t>
            </a:r>
          </a:p>
        </p:txBody>
      </p:sp>
    </p:spTree>
    <p:extLst>
      <p:ext uri="{BB962C8B-B14F-4D97-AF65-F5344CB8AC3E}">
        <p14:creationId xmlns:p14="http://schemas.microsoft.com/office/powerpoint/2010/main" val="460114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E1A693-3FC3-A543-9F54-56D99D5F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Validations 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AC104E-50BC-624E-8079-15C356DD38F1}"/>
              </a:ext>
            </a:extLst>
          </p:cNvPr>
          <p:cNvSpPr/>
          <p:nvPr/>
        </p:nvSpPr>
        <p:spPr>
          <a:xfrm>
            <a:off x="228600" y="2234335"/>
            <a:ext cx="3683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Transition continue entre les deux modèles existant au SPW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Estimation de la tension dans les haubans + intervalle de confiance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803DE-8F45-1B4D-B085-4C59A92FC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940" y="1045615"/>
            <a:ext cx="5643880" cy="33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1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49FEB81A-A625-F94A-9BC9-BA7E73EB2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</p:spPr>
        <p:txBody>
          <a:bodyPr>
            <a:normAutofit/>
          </a:bodyPr>
          <a:lstStyle/>
          <a:p>
            <a:r>
              <a:rPr lang="fr-FR" dirty="0"/>
              <a:t>Validations …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9AA088D-5114-8F42-A3D4-ED2864244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940" y="1053584"/>
            <a:ext cx="5643880" cy="10825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9A25B78-B9F1-5240-B766-DBEF469AA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122" y="2286000"/>
            <a:ext cx="2743200" cy="20574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789EFE0-0EA1-3348-AD55-FEC3458C1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292" y="2286000"/>
            <a:ext cx="1549247" cy="20574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B0AA5-6546-824E-9D29-9316A7B4E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70" y="2260600"/>
            <a:ext cx="31623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12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A3C0F-D211-4AFD-8BD3-B37358A10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-158392"/>
            <a:ext cx="7868120" cy="857250"/>
          </a:xfrm>
        </p:spPr>
        <p:txBody>
          <a:bodyPr/>
          <a:lstStyle/>
          <a:p>
            <a:r>
              <a:rPr lang="en-US" dirty="0" err="1"/>
              <a:t>Système</a:t>
            </a:r>
            <a:r>
              <a:rPr lang="en-US" dirty="0"/>
              <a:t> de </a:t>
            </a:r>
            <a:r>
              <a:rPr lang="en-US" dirty="0" err="1"/>
              <a:t>télémesure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7913C-7532-4111-AE58-EFE009BC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4007"/>
            <a:ext cx="7868120" cy="3227849"/>
          </a:xfrm>
        </p:spPr>
        <p:txBody>
          <a:bodyPr/>
          <a:lstStyle/>
          <a:p>
            <a:r>
              <a:rPr lang="en-US" dirty="0" err="1"/>
              <a:t>Développement</a:t>
            </a:r>
            <a:r>
              <a:rPr lang="en-US" dirty="0"/>
              <a:t> d’un 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complet</a:t>
            </a:r>
            <a:r>
              <a:rPr lang="en-US" dirty="0"/>
              <a:t> de </a:t>
            </a:r>
            <a:r>
              <a:rPr lang="en-US" dirty="0" err="1"/>
              <a:t>télémesure</a:t>
            </a:r>
            <a:r>
              <a:rPr lang="en-US" dirty="0"/>
              <a:t>: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6AE8C04-28EE-4896-B12D-0031FCCB1448}"/>
              </a:ext>
            </a:extLst>
          </p:cNvPr>
          <p:cNvSpPr/>
          <p:nvPr/>
        </p:nvSpPr>
        <p:spPr>
          <a:xfrm>
            <a:off x="5452303" y="1394333"/>
            <a:ext cx="3328844" cy="3265332"/>
          </a:xfrm>
          <a:prstGeom prst="roundRect">
            <a:avLst>
              <a:gd name="adj" fmla="val 5988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993B5F6-0DDA-44C7-8AC3-8B1DDB29430F}"/>
              </a:ext>
            </a:extLst>
          </p:cNvPr>
          <p:cNvSpPr/>
          <p:nvPr/>
        </p:nvSpPr>
        <p:spPr>
          <a:xfrm>
            <a:off x="3115889" y="1646423"/>
            <a:ext cx="2091980" cy="2637255"/>
          </a:xfrm>
          <a:prstGeom prst="roundRect">
            <a:avLst>
              <a:gd name="adj" fmla="val 5988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BB9FEF4-90F6-49BF-BAD4-EF0D88AAA996}"/>
              </a:ext>
            </a:extLst>
          </p:cNvPr>
          <p:cNvSpPr/>
          <p:nvPr/>
        </p:nvSpPr>
        <p:spPr>
          <a:xfrm>
            <a:off x="79537" y="1693380"/>
            <a:ext cx="2661267" cy="2558226"/>
          </a:xfrm>
          <a:prstGeom prst="roundRect">
            <a:avLst>
              <a:gd name="adj" fmla="val 5988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B962E9-EB69-4412-A082-A972AA9E882A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0878" y="2819173"/>
            <a:ext cx="921885" cy="1076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E85887-1164-4525-A31D-4B8B1C521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77" y="2819173"/>
            <a:ext cx="930403" cy="1076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B09F49E-E032-413B-B6AB-9199F4965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0595" y="2978869"/>
            <a:ext cx="1306464" cy="941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15F00E-BCB1-4986-903D-8442F28DB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043" y="1816291"/>
            <a:ext cx="1890681" cy="1066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B4702D5-C746-4F1E-BDA7-898A5BDBFC31}"/>
              </a:ext>
            </a:extLst>
          </p:cNvPr>
          <p:cNvSpPr txBox="1"/>
          <p:nvPr/>
        </p:nvSpPr>
        <p:spPr>
          <a:xfrm>
            <a:off x="-30519" y="1722278"/>
            <a:ext cx="2831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1. Acquisition, traitement de données</a:t>
            </a:r>
            <a:endParaRPr lang="fr-BE" sz="2000" b="1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3B4D54A6-299C-49D7-97A5-6BEB852DAC16}"/>
              </a:ext>
            </a:extLst>
          </p:cNvPr>
          <p:cNvSpPr/>
          <p:nvPr/>
        </p:nvSpPr>
        <p:spPr>
          <a:xfrm>
            <a:off x="1375876" y="3049000"/>
            <a:ext cx="117405" cy="7032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6B546E55-7738-4565-A656-26BC63EDA029}"/>
              </a:ext>
            </a:extLst>
          </p:cNvPr>
          <p:cNvSpPr/>
          <p:nvPr/>
        </p:nvSpPr>
        <p:spPr>
          <a:xfrm>
            <a:off x="2791687" y="2916826"/>
            <a:ext cx="117405" cy="7032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A10C6195-3052-4627-A75F-DF7EA7F00348}"/>
              </a:ext>
            </a:extLst>
          </p:cNvPr>
          <p:cNvSpPr/>
          <p:nvPr/>
        </p:nvSpPr>
        <p:spPr>
          <a:xfrm rot="20213824">
            <a:off x="5656239" y="2661608"/>
            <a:ext cx="520635" cy="292817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2DF5434-2BF7-4D04-91DE-8A7DBAFCB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7370" y="3026999"/>
            <a:ext cx="1898814" cy="948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5AA1E615-A33B-4EFF-B0A8-9F1AB786D519}"/>
              </a:ext>
            </a:extLst>
          </p:cNvPr>
          <p:cNvSpPr/>
          <p:nvPr/>
        </p:nvSpPr>
        <p:spPr>
          <a:xfrm rot="1267728">
            <a:off x="5620976" y="3180145"/>
            <a:ext cx="528130" cy="256157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7DB6F70-ADC1-4417-832B-BC3197362DFD}"/>
              </a:ext>
            </a:extLst>
          </p:cNvPr>
          <p:cNvSpPr txBox="1"/>
          <p:nvPr/>
        </p:nvSpPr>
        <p:spPr>
          <a:xfrm>
            <a:off x="6495567" y="3825879"/>
            <a:ext cx="70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…</a:t>
            </a:r>
            <a:endParaRPr lang="fr-BE" sz="36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F4CA1E1-1C04-4F5B-8DDD-264CBA3F25A3}"/>
              </a:ext>
            </a:extLst>
          </p:cNvPr>
          <p:cNvSpPr txBox="1"/>
          <p:nvPr/>
        </p:nvSpPr>
        <p:spPr>
          <a:xfrm>
            <a:off x="5959278" y="1405281"/>
            <a:ext cx="3328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3. Visualisation web</a:t>
            </a:r>
            <a:endParaRPr lang="fr-BE" sz="20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9267FB-1486-4AA5-887B-2AB93BC42740}"/>
              </a:ext>
            </a:extLst>
          </p:cNvPr>
          <p:cNvSpPr txBox="1"/>
          <p:nvPr/>
        </p:nvSpPr>
        <p:spPr>
          <a:xfrm>
            <a:off x="3156038" y="1674713"/>
            <a:ext cx="1993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2. Historisation, structuration des données</a:t>
            </a:r>
            <a:endParaRPr lang="fr-BE" sz="2000" b="1" dirty="0"/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9AF13685-F189-4B03-B55D-2675F1E382C0}"/>
              </a:ext>
            </a:extLst>
          </p:cNvPr>
          <p:cNvSpPr/>
          <p:nvPr/>
        </p:nvSpPr>
        <p:spPr>
          <a:xfrm>
            <a:off x="5251623" y="2924327"/>
            <a:ext cx="117405" cy="7032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51F0CB2-8371-4BE6-BA92-32AA508E1EFE}"/>
              </a:ext>
            </a:extLst>
          </p:cNvPr>
          <p:cNvSpPr txBox="1"/>
          <p:nvPr/>
        </p:nvSpPr>
        <p:spPr>
          <a:xfrm>
            <a:off x="249333" y="3896161"/>
            <a:ext cx="101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Capteurs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08F75CC-2461-44BB-BF70-0A50E96E8E75}"/>
              </a:ext>
            </a:extLst>
          </p:cNvPr>
          <p:cNvSpPr txBox="1"/>
          <p:nvPr/>
        </p:nvSpPr>
        <p:spPr>
          <a:xfrm>
            <a:off x="1670870" y="3896161"/>
            <a:ext cx="84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Station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35D1B77-CD69-40A9-8D15-6A36F9BCE785}"/>
              </a:ext>
            </a:extLst>
          </p:cNvPr>
          <p:cNvSpPr txBox="1"/>
          <p:nvPr/>
        </p:nvSpPr>
        <p:spPr>
          <a:xfrm>
            <a:off x="3438704" y="3945124"/>
            <a:ext cx="14293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Stockage cloud</a:t>
            </a:r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517A991E-F70A-4374-BAF4-D041D9038C0C}"/>
              </a:ext>
            </a:extLst>
          </p:cNvPr>
          <p:cNvSpPr/>
          <p:nvPr/>
        </p:nvSpPr>
        <p:spPr>
          <a:xfrm rot="2848421">
            <a:off x="5454189" y="3736753"/>
            <a:ext cx="903623" cy="256157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F694B24-25DD-4816-BFA6-318F550FCC05}"/>
              </a:ext>
            </a:extLst>
          </p:cNvPr>
          <p:cNvSpPr txBox="1"/>
          <p:nvPr/>
        </p:nvSpPr>
        <p:spPr>
          <a:xfrm>
            <a:off x="98258" y="1050597"/>
            <a:ext cx="281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Mesure de vibration sur site</a:t>
            </a:r>
            <a:endParaRPr lang="fr-BE" i="1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ABAC16B-7F9E-40C3-A72B-96D72BFB6D21}"/>
              </a:ext>
            </a:extLst>
          </p:cNvPr>
          <p:cNvSpPr txBox="1"/>
          <p:nvPr/>
        </p:nvSpPr>
        <p:spPr>
          <a:xfrm>
            <a:off x="5660983" y="1035949"/>
            <a:ext cx="294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Mesure de tension à distance</a:t>
            </a:r>
            <a:endParaRPr lang="fr-BE" i="1" dirty="0"/>
          </a:p>
        </p:txBody>
      </p:sp>
      <p:cxnSp>
        <p:nvCxnSpPr>
          <p:cNvPr id="31" name="Connecteur : en arc 30">
            <a:extLst>
              <a:ext uri="{FF2B5EF4-FFF2-40B4-BE49-F238E27FC236}">
                <a16:creationId xmlns:a16="http://schemas.microsoft.com/office/drawing/2014/main" id="{7C499C39-05DD-455B-BF29-DC81BB1CB0A3}"/>
              </a:ext>
            </a:extLst>
          </p:cNvPr>
          <p:cNvCxnSpPr>
            <a:cxnSpLocks/>
            <a:stCxn id="28" idx="3"/>
            <a:endCxn id="30" idx="1"/>
          </p:cNvCxnSpPr>
          <p:nvPr/>
        </p:nvCxnSpPr>
        <p:spPr>
          <a:xfrm flipV="1">
            <a:off x="2909092" y="1220615"/>
            <a:ext cx="2751891" cy="14648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04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  <p:bldP spid="18" grpId="0"/>
      <p:bldP spid="24" grpId="0"/>
      <p:bldP spid="25" grpId="0"/>
      <p:bldP spid="26" grpId="0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1A5A08-F81C-439B-8D89-A393441F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32" y="6918"/>
            <a:ext cx="7868120" cy="857250"/>
          </a:xfrm>
        </p:spPr>
        <p:txBody>
          <a:bodyPr/>
          <a:lstStyle/>
          <a:p>
            <a:r>
              <a:rPr lang="fr-FR" dirty="0"/>
              <a:t>Capteurs sans fil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C56240-FD34-436D-9C31-7B2277AC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434" y="853679"/>
            <a:ext cx="5179967" cy="3687182"/>
          </a:xfrm>
        </p:spPr>
        <p:txBody>
          <a:bodyPr>
            <a:normAutofit/>
          </a:bodyPr>
          <a:lstStyle/>
          <a:p>
            <a:r>
              <a:rPr lang="fr-FR" dirty="0"/>
              <a:t>Capteur d’accélération et température sans fil</a:t>
            </a:r>
          </a:p>
          <a:p>
            <a:pPr lvl="1"/>
            <a:r>
              <a:rPr lang="fr-FR" dirty="0"/>
              <a:t>Pas de longs câbles à tirer!</a:t>
            </a:r>
          </a:p>
          <a:p>
            <a:pPr lvl="1"/>
            <a:r>
              <a:rPr lang="fr-FR" dirty="0"/>
              <a:t>10 ans d’autonomie sur batterie</a:t>
            </a:r>
          </a:p>
          <a:p>
            <a:pPr lvl="1"/>
            <a:r>
              <a:rPr lang="fr-FR" dirty="0"/>
              <a:t>Casing sur mesure</a:t>
            </a:r>
          </a:p>
          <a:p>
            <a:pPr lvl="2"/>
            <a:r>
              <a:rPr lang="fr-FR" dirty="0"/>
              <a:t>Système de fixation pour large gamme de diamètres de hauban</a:t>
            </a:r>
          </a:p>
          <a:p>
            <a:pPr lvl="2"/>
            <a:r>
              <a:rPr lang="fr-FR" dirty="0"/>
              <a:t>Testé sur pot vibrant</a:t>
            </a:r>
          </a:p>
          <a:p>
            <a:endParaRPr lang="fr-FR" dirty="0"/>
          </a:p>
          <a:p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E0FA6D-8E84-4A43-A7ED-EDC79F7E1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534" y="874656"/>
            <a:ext cx="2788518" cy="3227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7EDEB2-9825-4437-8654-2C8737A5D3DB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8759" y="2973650"/>
            <a:ext cx="939041" cy="1143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707B938D-6812-4EB6-A81D-AD53E00D1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69816" flipV="1">
            <a:off x="6610767" y="2247626"/>
            <a:ext cx="785826" cy="712532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19B7539-C7A6-45C4-BBFA-0360B7833A8B}"/>
              </a:ext>
            </a:extLst>
          </p:cNvPr>
          <p:cNvCxnSpPr>
            <a:cxnSpLocks/>
          </p:cNvCxnSpPr>
          <p:nvPr/>
        </p:nvCxnSpPr>
        <p:spPr>
          <a:xfrm>
            <a:off x="6551793" y="685800"/>
            <a:ext cx="24183" cy="13906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3BC8FB94-254F-4127-BAAF-4F085BF1E267}"/>
              </a:ext>
            </a:extLst>
          </p:cNvPr>
          <p:cNvSpPr txBox="1"/>
          <p:nvPr/>
        </p:nvSpPr>
        <p:spPr>
          <a:xfrm>
            <a:off x="6099906" y="341589"/>
            <a:ext cx="90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capteur</a:t>
            </a:r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5A9BF9B-F7C6-4895-8773-626F493A48F7}"/>
              </a:ext>
            </a:extLst>
          </p:cNvPr>
          <p:cNvSpPr txBox="1"/>
          <p:nvPr/>
        </p:nvSpPr>
        <p:spPr>
          <a:xfrm>
            <a:off x="8221222" y="4171529"/>
            <a:ext cx="84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Station</a:t>
            </a:r>
            <a:endParaRPr lang="fr-BE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D620684-90D4-4127-8CDB-9651DAD98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0256" y="2973650"/>
            <a:ext cx="1036045" cy="1116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23A78F0-E267-4493-BB5C-C22D1C933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643253" flipV="1">
            <a:off x="7640224" y="2920645"/>
            <a:ext cx="775349" cy="70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3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1047C7-E893-443C-A04E-16173E86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En 2001, mesure de tension sur les haubans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73F85E6-ACFE-47A4-9AE6-339EDD267F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260" y="1223171"/>
            <a:ext cx="4494739" cy="3371054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F5A6B5A-CFC2-4FAE-802C-F06251428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01233" y="760836"/>
            <a:ext cx="3728665" cy="1772959"/>
          </a:xfrm>
        </p:spPr>
        <p:txBody>
          <a:bodyPr>
            <a:normAutofit/>
          </a:bodyPr>
          <a:lstStyle/>
          <a:p>
            <a:r>
              <a:rPr lang="fr-BE" sz="1600" dirty="0"/>
              <a:t>1 mesure / 3 ans :</a:t>
            </a:r>
          </a:p>
          <a:p>
            <a:pPr marL="342900" indent="-342900">
              <a:buFontTx/>
              <a:buChar char="-"/>
            </a:pPr>
            <a:r>
              <a:rPr lang="fr-BE" sz="1400" dirty="0"/>
              <a:t>Préparation de la mesure</a:t>
            </a:r>
          </a:p>
          <a:p>
            <a:pPr marL="342900" indent="-342900">
              <a:buFontTx/>
              <a:buChar char="-"/>
            </a:pPr>
            <a:r>
              <a:rPr lang="fr-BE" sz="1400" dirty="0"/>
              <a:t>Mise en place d’une signalisation</a:t>
            </a:r>
          </a:p>
          <a:p>
            <a:pPr marL="342900" indent="-342900">
              <a:buFontTx/>
              <a:buChar char="-"/>
            </a:pPr>
            <a:r>
              <a:rPr lang="fr-BE" sz="1400" dirty="0"/>
              <a:t>Placement des accéléromètres, acquisition</a:t>
            </a:r>
          </a:p>
          <a:p>
            <a:pPr marL="342900" indent="-342900">
              <a:buFontTx/>
              <a:buChar char="-"/>
            </a:pPr>
            <a:r>
              <a:rPr lang="fr-BE" sz="1400" dirty="0"/>
              <a:t>Dépouillement et rapport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015EB60-7D76-4AB4-9D35-2DB6EE45E14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515897"/>
            <a:ext cx="4041775" cy="207832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3A056A9-4252-4DB7-9BAF-748B98179B18}"/>
              </a:ext>
            </a:extLst>
          </p:cNvPr>
          <p:cNvSpPr txBox="1"/>
          <p:nvPr/>
        </p:nvSpPr>
        <p:spPr>
          <a:xfrm>
            <a:off x="2072150" y="1702817"/>
            <a:ext cx="1605436" cy="43088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BE" sz="1100" dirty="0"/>
              <a:t>Perte de 25 % de la tension du hauban aval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4C097F7-23C4-40F4-B8C8-A0154C122169}"/>
              </a:ext>
            </a:extLst>
          </p:cNvPr>
          <p:cNvCxnSpPr/>
          <p:nvPr/>
        </p:nvCxnSpPr>
        <p:spPr>
          <a:xfrm flipH="1">
            <a:off x="1752018" y="2078203"/>
            <a:ext cx="418809" cy="3293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892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1BA060C4-B41E-451D-B9A1-592DA29A5DB8}"/>
              </a:ext>
            </a:extLst>
          </p:cNvPr>
          <p:cNvSpPr/>
          <p:nvPr/>
        </p:nvSpPr>
        <p:spPr>
          <a:xfrm>
            <a:off x="2602154" y="3214416"/>
            <a:ext cx="3929173" cy="729286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F1A5A08-F81C-439B-8D89-A393441F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32" y="6918"/>
            <a:ext cx="7868120" cy="857250"/>
          </a:xfrm>
        </p:spPr>
        <p:txBody>
          <a:bodyPr/>
          <a:lstStyle/>
          <a:p>
            <a:r>
              <a:rPr lang="fr-FR" dirty="0"/>
              <a:t>Capteurs sans fil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C56240-FD34-436D-9C31-7B2277AC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32" y="435543"/>
            <a:ext cx="8691832" cy="36871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Haute fréquence d’échantillonnage</a:t>
            </a:r>
          </a:p>
          <a:p>
            <a:r>
              <a:rPr lang="fr-FR" dirty="0"/>
              <a:t>Transmission de données continue, sans perte. </a:t>
            </a:r>
          </a:p>
          <a:p>
            <a:pPr marL="457200" lvl="1" indent="0">
              <a:buNone/>
            </a:pPr>
            <a:endParaRPr lang="fr-FR" dirty="0"/>
          </a:p>
          <a:p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E0FA6D-8E84-4A43-A7ED-EDC79F7E1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79" y="2349851"/>
            <a:ext cx="1316575" cy="1524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 descr="Une image contenant fumée&#10;&#10;Description générée automatiquement">
            <a:extLst>
              <a:ext uri="{FF2B5EF4-FFF2-40B4-BE49-F238E27FC236}">
                <a16:creationId xmlns:a16="http://schemas.microsoft.com/office/drawing/2014/main" id="{96805A45-B6A6-43C7-A759-5DEC50741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753" y="2390917"/>
            <a:ext cx="3587277" cy="1709935"/>
          </a:xfrm>
          <a:prstGeom prst="rect">
            <a:avLst/>
          </a:prstGeom>
        </p:spPr>
      </p:pic>
      <p:pic>
        <p:nvPicPr>
          <p:cNvPr id="13" name="Image 1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119EFA0-8B16-438B-B1F0-AC8D50102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V="1">
            <a:off x="1869290" y="2859059"/>
            <a:ext cx="557590" cy="505584"/>
          </a:xfrm>
          <a:prstGeom prst="rect">
            <a:avLst/>
          </a:prstGeom>
        </p:spPr>
      </p:pic>
      <p:pic>
        <p:nvPicPr>
          <p:cNvPr id="15" name="Image 1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84E0DA3-9C4F-483D-9ACC-BDC72129D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6661617" y="2839733"/>
            <a:ext cx="577862" cy="5239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F3CA316-FBB1-44CE-A27A-6C96B1ED0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427" y="2279272"/>
            <a:ext cx="1474935" cy="1589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2DBBBB3-EB28-42EF-9D16-20F515C9DAB9}"/>
              </a:ext>
            </a:extLst>
          </p:cNvPr>
          <p:cNvSpPr txBox="1"/>
          <p:nvPr/>
        </p:nvSpPr>
        <p:spPr>
          <a:xfrm>
            <a:off x="2833565" y="2252703"/>
            <a:ext cx="1586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Données perdues…</a:t>
            </a:r>
            <a:endParaRPr lang="fr-BE" sz="1400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1552E5F-2C29-42A1-9D49-CC0026EC2277}"/>
              </a:ext>
            </a:extLst>
          </p:cNvPr>
          <p:cNvCxnSpPr>
            <a:cxnSpLocks/>
          </p:cNvCxnSpPr>
          <p:nvPr/>
        </p:nvCxnSpPr>
        <p:spPr>
          <a:xfrm>
            <a:off x="4019300" y="2508860"/>
            <a:ext cx="285924" cy="186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042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1A5A08-F81C-439B-8D89-A393441F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-3571"/>
            <a:ext cx="7868120" cy="857250"/>
          </a:xfrm>
        </p:spPr>
        <p:txBody>
          <a:bodyPr/>
          <a:lstStyle/>
          <a:p>
            <a:r>
              <a:rPr lang="fr-FR" dirty="0"/>
              <a:t>Station centrale de mesure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C56240-FD34-436D-9C31-7B2277AC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82" y="815579"/>
            <a:ext cx="5217968" cy="3299221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En charge de :</a:t>
            </a:r>
          </a:p>
          <a:p>
            <a:pPr lvl="1"/>
            <a:r>
              <a:rPr lang="fr-FR" dirty="0"/>
              <a:t>l’acquisition des mesures</a:t>
            </a:r>
          </a:p>
          <a:p>
            <a:pPr lvl="1"/>
            <a:r>
              <a:rPr lang="fr-FR" dirty="0"/>
              <a:t>du calcul des tensions</a:t>
            </a:r>
          </a:p>
          <a:p>
            <a:pPr lvl="1"/>
            <a:r>
              <a:rPr lang="fr-FR" dirty="0"/>
              <a:t>du stockage local </a:t>
            </a:r>
          </a:p>
          <a:p>
            <a:pPr lvl="1"/>
            <a:r>
              <a:rPr lang="fr-FR" dirty="0"/>
              <a:t>de l’envoi des données vers le serveur de stockage cloud (tension, statut batterie…)</a:t>
            </a:r>
          </a:p>
          <a:p>
            <a:r>
              <a:rPr lang="fr-FR" dirty="0"/>
              <a:t>Sur batterie, rechargement via réseau électrique ou panneaux solaire</a:t>
            </a:r>
          </a:p>
          <a:p>
            <a:r>
              <a:rPr lang="fr-FR" dirty="0"/>
              <a:t>Typiquement: 4 mesures de tension par hauban par jour</a:t>
            </a:r>
          </a:p>
          <a:p>
            <a:pPr lvl="1"/>
            <a:r>
              <a:rPr lang="fr-FR" dirty="0"/>
              <a:t>Configurable à distance via le web</a:t>
            </a:r>
          </a:p>
          <a:p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963A64-E581-4426-A99B-3F911987DC07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6534" y="848916"/>
            <a:ext cx="3236768" cy="3232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58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1A5A08-F81C-439B-8D89-A393441F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-3571"/>
            <a:ext cx="7868120" cy="857250"/>
          </a:xfrm>
        </p:spPr>
        <p:txBody>
          <a:bodyPr/>
          <a:lstStyle/>
          <a:p>
            <a:r>
              <a:rPr lang="fr-FR" dirty="0"/>
              <a:t>Station centrale de mesure</a:t>
            </a:r>
            <a:endParaRPr lang="fr-BE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42B3806E-C13F-439E-9668-38776D27C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32" y="630699"/>
            <a:ext cx="8524910" cy="3227849"/>
          </a:xfrm>
        </p:spPr>
        <p:txBody>
          <a:bodyPr/>
          <a:lstStyle/>
          <a:p>
            <a:r>
              <a:rPr lang="fr-FR" dirty="0"/>
              <a:t>Calcul des tensions des haubans, effectué par la station:</a:t>
            </a:r>
            <a:endParaRPr lang="fr-BE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7E1AC10-E365-484A-A87E-82827545E7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04787" y="1124143"/>
            <a:ext cx="5289510" cy="3368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Légende : encadrée 10">
            <a:extLst>
              <a:ext uri="{FF2B5EF4-FFF2-40B4-BE49-F238E27FC236}">
                <a16:creationId xmlns:a16="http://schemas.microsoft.com/office/drawing/2014/main" id="{0D8D3F63-3A34-4A49-9650-32B88B8AEC35}"/>
              </a:ext>
            </a:extLst>
          </p:cNvPr>
          <p:cNvSpPr/>
          <p:nvPr/>
        </p:nvSpPr>
        <p:spPr>
          <a:xfrm>
            <a:off x="77727" y="1395354"/>
            <a:ext cx="1608198" cy="1176396"/>
          </a:xfrm>
          <a:prstGeom prst="borderCallout1">
            <a:avLst>
              <a:gd name="adj1" fmla="val 38111"/>
              <a:gd name="adj2" fmla="val 110088"/>
              <a:gd name="adj3" fmla="val 42990"/>
              <a:gd name="adj4" fmla="val 1243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Vibrations mesurées par le capteur sans fil</a:t>
            </a:r>
            <a:endParaRPr lang="fr-BE" dirty="0"/>
          </a:p>
        </p:txBody>
      </p:sp>
      <p:sp>
        <p:nvSpPr>
          <p:cNvPr id="12" name="Légende : encadrée 11">
            <a:extLst>
              <a:ext uri="{FF2B5EF4-FFF2-40B4-BE49-F238E27FC236}">
                <a16:creationId xmlns:a16="http://schemas.microsoft.com/office/drawing/2014/main" id="{A53445C9-CCEC-4768-93D9-7A9E93BD4C8B}"/>
              </a:ext>
            </a:extLst>
          </p:cNvPr>
          <p:cNvSpPr/>
          <p:nvPr/>
        </p:nvSpPr>
        <p:spPr>
          <a:xfrm>
            <a:off x="140371" y="3026348"/>
            <a:ext cx="1545553" cy="1176396"/>
          </a:xfrm>
          <a:prstGeom prst="borderCallout1">
            <a:avLst>
              <a:gd name="adj1" fmla="val 39967"/>
              <a:gd name="adj2" fmla="val 108190"/>
              <a:gd name="adj3" fmla="val 45670"/>
              <a:gd name="adj4" fmla="val 1258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Identification des modes de vibration du hauban</a:t>
            </a:r>
            <a:endParaRPr lang="fr-BE" dirty="0"/>
          </a:p>
        </p:txBody>
      </p:sp>
      <p:sp>
        <p:nvSpPr>
          <p:cNvPr id="13" name="Légende : encadrée 12">
            <a:extLst>
              <a:ext uri="{FF2B5EF4-FFF2-40B4-BE49-F238E27FC236}">
                <a16:creationId xmlns:a16="http://schemas.microsoft.com/office/drawing/2014/main" id="{7B165E48-C443-4F2B-9880-CBBC8FD321A7}"/>
              </a:ext>
            </a:extLst>
          </p:cNvPr>
          <p:cNvSpPr/>
          <p:nvPr/>
        </p:nvSpPr>
        <p:spPr>
          <a:xfrm>
            <a:off x="7330560" y="1288743"/>
            <a:ext cx="1354720" cy="738664"/>
          </a:xfrm>
          <a:prstGeom prst="borderCallout1">
            <a:avLst>
              <a:gd name="adj1" fmla="val 59599"/>
              <a:gd name="adj2" fmla="val -8192"/>
              <a:gd name="adj3" fmla="val 84284"/>
              <a:gd name="adj4" fmla="val -355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Courbe « </a:t>
            </a:r>
            <a:r>
              <a:rPr lang="fr-FR" dirty="0" err="1"/>
              <a:t>fn</a:t>
            </a:r>
            <a:r>
              <a:rPr lang="fr-FR" dirty="0"/>
              <a:t>/n »</a:t>
            </a:r>
            <a:endParaRPr lang="fr-BE" dirty="0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5722C5BA-F0C1-44D8-8BE2-705C54F1A772}"/>
              </a:ext>
            </a:extLst>
          </p:cNvPr>
          <p:cNvSpPr/>
          <p:nvPr/>
        </p:nvSpPr>
        <p:spPr>
          <a:xfrm>
            <a:off x="7316654" y="2531611"/>
            <a:ext cx="117406" cy="7032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9DCEF19-0D47-457B-88BE-E6628F5D57AC}"/>
              </a:ext>
            </a:extLst>
          </p:cNvPr>
          <p:cNvSpPr/>
          <p:nvPr/>
        </p:nvSpPr>
        <p:spPr>
          <a:xfrm>
            <a:off x="7552922" y="2253170"/>
            <a:ext cx="1354720" cy="120878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Algo. </a:t>
            </a:r>
            <a:r>
              <a:rPr lang="fr-FR" dirty="0" err="1"/>
              <a:t>ULiège</a:t>
            </a:r>
            <a:endParaRPr lang="fr-BE" dirty="0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0F031DD2-5A71-497A-9A1E-7941DD90DFFA}"/>
              </a:ext>
            </a:extLst>
          </p:cNvPr>
          <p:cNvSpPr/>
          <p:nvPr/>
        </p:nvSpPr>
        <p:spPr>
          <a:xfrm rot="5400000">
            <a:off x="8171579" y="3268796"/>
            <a:ext cx="117406" cy="7032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60472B-F6C3-4614-9447-60E26B6B19A6}"/>
              </a:ext>
            </a:extLst>
          </p:cNvPr>
          <p:cNvSpPr/>
          <p:nvPr/>
        </p:nvSpPr>
        <p:spPr>
          <a:xfrm>
            <a:off x="7628955" y="3913942"/>
            <a:ext cx="1202654" cy="3407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Tension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6760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9989CA-496B-4B2A-917B-B9B42D8F6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Serveur de stockage cloud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F48CDA-FCDF-46E5-B0E1-7D8775ADF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07" y="991494"/>
            <a:ext cx="4377837" cy="3399531"/>
          </a:xfrm>
        </p:spPr>
        <p:txBody>
          <a:bodyPr>
            <a:normAutofit/>
          </a:bodyPr>
          <a:lstStyle/>
          <a:p>
            <a:r>
              <a:rPr lang="fr-FR" dirty="0"/>
              <a:t>Historise et structure les données envoyées par la station centrale d’acquisition (projet + </a:t>
            </a:r>
            <a:r>
              <a:rPr lang="fr-FR" dirty="0" err="1"/>
              <a:t>metadata</a:t>
            </a:r>
            <a:r>
              <a:rPr lang="fr-FR" dirty="0"/>
              <a:t>)</a:t>
            </a:r>
          </a:p>
          <a:p>
            <a:r>
              <a:rPr lang="fr-FR" dirty="0"/>
              <a:t>Gestion:	</a:t>
            </a:r>
          </a:p>
          <a:p>
            <a:pPr lvl="1"/>
            <a:r>
              <a:rPr lang="fr-FR" dirty="0"/>
              <a:t>de la configuration à distance de la station</a:t>
            </a:r>
          </a:p>
          <a:p>
            <a:pPr lvl="1"/>
            <a:r>
              <a:rPr lang="fr-FR" dirty="0"/>
              <a:t>d’alarmes</a:t>
            </a:r>
          </a:p>
          <a:p>
            <a:pPr marL="0" indent="0">
              <a:buNone/>
            </a:pPr>
            <a:endParaRPr lang="fr-FR" dirty="0"/>
          </a:p>
          <a:p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6E8F99-4883-4151-AA44-D43EB7042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963" y="1063229"/>
            <a:ext cx="4377837" cy="3156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7326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139B24-3385-44E3-B929-ED14D5346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0246"/>
            <a:ext cx="7868120" cy="857250"/>
          </a:xfrm>
        </p:spPr>
        <p:txBody>
          <a:bodyPr/>
          <a:lstStyle/>
          <a:p>
            <a:r>
              <a:rPr lang="fr-FR" dirty="0"/>
              <a:t>Visualisation des données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9944F5-D5CE-405E-B209-328D92030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590550"/>
            <a:ext cx="9201151" cy="3227849"/>
          </a:xfrm>
        </p:spPr>
        <p:txBody>
          <a:bodyPr>
            <a:normAutofit/>
          </a:bodyPr>
          <a:lstStyle/>
          <a:p>
            <a:r>
              <a:rPr lang="fr-FR" sz="2000" dirty="0"/>
              <a:t>Application web métier, spécifique à la gestion des haubans</a:t>
            </a:r>
            <a:endParaRPr lang="fr-BE" sz="2000" dirty="0"/>
          </a:p>
          <a:p>
            <a:r>
              <a:rPr lang="fr-FR" sz="2000" dirty="0"/>
              <a:t>Objectif: Mise en forme des mesures stockées sur le serveur cloud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12B400-C949-49F8-B215-BD72F11A41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" y="1447800"/>
            <a:ext cx="5817326" cy="35509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954A9D3-B87C-4C4C-9447-1843B467AD6A}"/>
              </a:ext>
            </a:extLst>
          </p:cNvPr>
          <p:cNvSpPr txBox="1"/>
          <p:nvPr/>
        </p:nvSpPr>
        <p:spPr>
          <a:xfrm>
            <a:off x="6948715" y="3555997"/>
            <a:ext cx="149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cours de finalisation…</a:t>
            </a:r>
            <a:endParaRPr lang="fr-BE" dirty="0"/>
          </a:p>
        </p:txBody>
      </p:sp>
      <p:sp>
        <p:nvSpPr>
          <p:cNvPr id="6" name="Légende : encadrée 5">
            <a:extLst>
              <a:ext uri="{FF2B5EF4-FFF2-40B4-BE49-F238E27FC236}">
                <a16:creationId xmlns:a16="http://schemas.microsoft.com/office/drawing/2014/main" id="{BD54F7BF-5D44-46C4-9593-D233BD4C7200}"/>
              </a:ext>
            </a:extLst>
          </p:cNvPr>
          <p:cNvSpPr/>
          <p:nvPr/>
        </p:nvSpPr>
        <p:spPr>
          <a:xfrm>
            <a:off x="6790253" y="1844674"/>
            <a:ext cx="1812350" cy="1247775"/>
          </a:xfrm>
          <a:prstGeom prst="borderCallout1">
            <a:avLst>
              <a:gd name="adj1" fmla="val 55924"/>
              <a:gd name="adj2" fmla="val -4222"/>
              <a:gd name="adj3" fmla="val 68900"/>
              <a:gd name="adj4" fmla="val -326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Visualisation de tous les ponts sous surveillance et de leur statut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750354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C3D48-E7BC-4562-8C30-A1F2AD0DD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68120" cy="857250"/>
          </a:xfrm>
        </p:spPr>
        <p:txBody>
          <a:bodyPr/>
          <a:lstStyle/>
          <a:p>
            <a:r>
              <a:rPr lang="fr-FR" dirty="0"/>
              <a:t>Visualisation des données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0A6801-975C-4B0F-A6AD-806EDB760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9125"/>
            <a:ext cx="7868120" cy="3227849"/>
          </a:xfrm>
        </p:spPr>
        <p:txBody>
          <a:bodyPr/>
          <a:lstStyle/>
          <a:p>
            <a:r>
              <a:rPr lang="fr-FR" dirty="0"/>
              <a:t>Application web spécifique: vue détaillée d’un pont</a:t>
            </a: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B4A794-0AB2-46B5-A34E-9A4B62D943A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" y="1129982"/>
            <a:ext cx="5015230" cy="3111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9B0ADE-CA1B-4C04-80F6-FF6F4AB2DAE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64" y="2133252"/>
            <a:ext cx="4660735" cy="27373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Légende : encadrée 5">
            <a:extLst>
              <a:ext uri="{FF2B5EF4-FFF2-40B4-BE49-F238E27FC236}">
                <a16:creationId xmlns:a16="http://schemas.microsoft.com/office/drawing/2014/main" id="{4AB31EB0-9668-4333-91C4-F5B237AF2EC9}"/>
              </a:ext>
            </a:extLst>
          </p:cNvPr>
          <p:cNvSpPr/>
          <p:nvPr/>
        </p:nvSpPr>
        <p:spPr>
          <a:xfrm>
            <a:off x="1409701" y="4466099"/>
            <a:ext cx="2524360" cy="565612"/>
          </a:xfrm>
          <a:prstGeom prst="borderCallout1">
            <a:avLst>
              <a:gd name="adj1" fmla="val -6385"/>
              <a:gd name="adj2" fmla="val 54617"/>
              <a:gd name="adj3" fmla="val -75925"/>
              <a:gd name="adj4" fmla="val 610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Dernières tensions et température mesurées</a:t>
            </a:r>
            <a:endParaRPr lang="fr-BE" dirty="0"/>
          </a:p>
        </p:txBody>
      </p:sp>
      <p:sp>
        <p:nvSpPr>
          <p:cNvPr id="7" name="Légende : encadrée 6">
            <a:extLst>
              <a:ext uri="{FF2B5EF4-FFF2-40B4-BE49-F238E27FC236}">
                <a16:creationId xmlns:a16="http://schemas.microsoft.com/office/drawing/2014/main" id="{67B76DF9-1723-46E5-93CE-169CB7FBDBE9}"/>
              </a:ext>
            </a:extLst>
          </p:cNvPr>
          <p:cNvSpPr/>
          <p:nvPr/>
        </p:nvSpPr>
        <p:spPr>
          <a:xfrm>
            <a:off x="6316602" y="1253634"/>
            <a:ext cx="2579748" cy="565612"/>
          </a:xfrm>
          <a:prstGeom prst="borderCallout1">
            <a:avLst>
              <a:gd name="adj1" fmla="val 106444"/>
              <a:gd name="adj2" fmla="val 52470"/>
              <a:gd name="adj3" fmla="val 161521"/>
              <a:gd name="adj4" fmla="val 489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Historique des tensions et températures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6445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B4BE478-7307-424B-80F9-A6BEED0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1550503"/>
            <a:ext cx="7772400" cy="1298713"/>
          </a:xfrm>
        </p:spPr>
        <p:txBody>
          <a:bodyPr>
            <a:normAutofit/>
          </a:bodyPr>
          <a:lstStyle/>
          <a:p>
            <a:pPr algn="ctr"/>
            <a:r>
              <a:rPr lang="fr-FR" cap="small" dirty="0"/>
              <a:t>Merci de votre attention !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83714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3" name="Text Box 3">
            <a:extLst>
              <a:ext uri="{FF2B5EF4-FFF2-40B4-BE49-F238E27FC236}">
                <a16:creationId xmlns:a16="http://schemas.microsoft.com/office/drawing/2014/main" id="{6701DC43-EE9B-44A2-B985-F19F5575B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177" y="573881"/>
            <a:ext cx="415498" cy="226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500">
                <a:solidFill>
                  <a:schemeClr val="bg1"/>
                </a:solidFill>
                <a:latin typeface="Arial Narrow" panose="020B0606020202030204" pitchFamily="34" charset="0"/>
              </a:rPr>
              <a:t>PONT HAUBANE DE LANAYE</a:t>
            </a:r>
          </a:p>
        </p:txBody>
      </p:sp>
      <p:sp>
        <p:nvSpPr>
          <p:cNvPr id="793604" name="Line 4">
            <a:extLst>
              <a:ext uri="{FF2B5EF4-FFF2-40B4-BE49-F238E27FC236}">
                <a16:creationId xmlns:a16="http://schemas.microsoft.com/office/drawing/2014/main" id="{0A5121D9-FACE-4580-A37C-7953134C04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85900" y="2842023"/>
            <a:ext cx="8335" cy="218717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 sz="1350"/>
          </a:p>
        </p:txBody>
      </p:sp>
      <p:sp>
        <p:nvSpPr>
          <p:cNvPr id="793605" name="Line 5">
            <a:extLst>
              <a:ext uri="{FF2B5EF4-FFF2-40B4-BE49-F238E27FC236}">
                <a16:creationId xmlns:a16="http://schemas.microsoft.com/office/drawing/2014/main" id="{16B3FC99-C2A3-4B22-AC8A-18575D0B16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85900" y="114300"/>
            <a:ext cx="8335" cy="51316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 sz="1350"/>
          </a:p>
        </p:txBody>
      </p:sp>
      <p:sp>
        <p:nvSpPr>
          <p:cNvPr id="793606" name="Line 6">
            <a:extLst>
              <a:ext uri="{FF2B5EF4-FFF2-40B4-BE49-F238E27FC236}">
                <a16:creationId xmlns:a16="http://schemas.microsoft.com/office/drawing/2014/main" id="{C1CE3482-B5AF-4C7D-B5F5-666B7EDA9C3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14300"/>
            <a:ext cx="5143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 sz="1350"/>
          </a:p>
        </p:txBody>
      </p:sp>
      <p:pic>
        <p:nvPicPr>
          <p:cNvPr id="793607" name="Picture 7" descr="img_3550">
            <a:extLst>
              <a:ext uri="{FF2B5EF4-FFF2-40B4-BE49-F238E27FC236}">
                <a16:creationId xmlns:a16="http://schemas.microsoft.com/office/drawing/2014/main" id="{8189416D-CB37-439C-9BA8-0B0C5303E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7" y="1334987"/>
            <a:ext cx="4925117" cy="369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3608" name="Picture 8" descr="img_3551">
            <a:extLst>
              <a:ext uri="{FF2B5EF4-FFF2-40B4-BE49-F238E27FC236}">
                <a16:creationId xmlns:a16="http://schemas.microsoft.com/office/drawing/2014/main" id="{99730B19-4B0F-4601-AC78-C131CAA7C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988" y="1024802"/>
            <a:ext cx="3037309" cy="404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DD4E699-2B58-4C42-88F6-F932788D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2004 – Démontage et remplacement du hauban défectueux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2888D4F-EADB-43CC-97C5-9486CA07F79F}"/>
              </a:ext>
            </a:extLst>
          </p:cNvPr>
          <p:cNvSpPr txBox="1"/>
          <p:nvPr/>
        </p:nvSpPr>
        <p:spPr>
          <a:xfrm>
            <a:off x="743960" y="2898336"/>
            <a:ext cx="2023093" cy="43088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100" dirty="0"/>
              <a:t>Perte de 40 % </a:t>
            </a:r>
          </a:p>
          <a:p>
            <a:pPr algn="ctr"/>
            <a:r>
              <a:rPr lang="fr-BE" sz="1100" dirty="0"/>
              <a:t>(avant démontage 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79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7" name="Text Box 3">
            <a:extLst>
              <a:ext uri="{FF2B5EF4-FFF2-40B4-BE49-F238E27FC236}">
                <a16:creationId xmlns:a16="http://schemas.microsoft.com/office/drawing/2014/main" id="{148DDCCE-C7B9-4BD1-9A78-E00336AFC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177" y="573881"/>
            <a:ext cx="415498" cy="226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500">
                <a:solidFill>
                  <a:schemeClr val="bg1"/>
                </a:solidFill>
                <a:latin typeface="Arial Narrow" panose="020B0606020202030204" pitchFamily="34" charset="0"/>
              </a:rPr>
              <a:t>PONT HAUBANE DE LANAYE</a:t>
            </a:r>
          </a:p>
        </p:txBody>
      </p:sp>
      <p:sp>
        <p:nvSpPr>
          <p:cNvPr id="794628" name="Line 4">
            <a:extLst>
              <a:ext uri="{FF2B5EF4-FFF2-40B4-BE49-F238E27FC236}">
                <a16:creationId xmlns:a16="http://schemas.microsoft.com/office/drawing/2014/main" id="{0CC5A23E-D02B-4BF1-B074-E102C8C3CC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85900" y="2842023"/>
            <a:ext cx="8335" cy="218717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 sz="1350"/>
          </a:p>
        </p:txBody>
      </p:sp>
      <p:sp>
        <p:nvSpPr>
          <p:cNvPr id="794629" name="Line 5">
            <a:extLst>
              <a:ext uri="{FF2B5EF4-FFF2-40B4-BE49-F238E27FC236}">
                <a16:creationId xmlns:a16="http://schemas.microsoft.com/office/drawing/2014/main" id="{FD6BA8CC-223A-4978-A9ED-2B43B8CE440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85900" y="114300"/>
            <a:ext cx="8335" cy="51316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 sz="1350"/>
          </a:p>
        </p:txBody>
      </p:sp>
      <p:sp>
        <p:nvSpPr>
          <p:cNvPr id="794630" name="Line 6">
            <a:extLst>
              <a:ext uri="{FF2B5EF4-FFF2-40B4-BE49-F238E27FC236}">
                <a16:creationId xmlns:a16="http://schemas.microsoft.com/office/drawing/2014/main" id="{0E065FFE-6E5C-4065-AF15-CE202D2A0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14300"/>
            <a:ext cx="5143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 sz="1350"/>
          </a:p>
        </p:txBody>
      </p:sp>
      <p:pic>
        <p:nvPicPr>
          <p:cNvPr id="794632" name="Picture 8" descr="img_3547 harpe sommet">
            <a:extLst>
              <a:ext uri="{FF2B5EF4-FFF2-40B4-BE49-F238E27FC236}">
                <a16:creationId xmlns:a16="http://schemas.microsoft.com/office/drawing/2014/main" id="{A1B0162F-579F-4367-BFDD-154599099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59" y="1087040"/>
            <a:ext cx="4095057" cy="307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4631" name="Picture 7" descr="img_3544 harpe sommet">
            <a:extLst>
              <a:ext uri="{FF2B5EF4-FFF2-40B4-BE49-F238E27FC236}">
                <a16:creationId xmlns:a16="http://schemas.microsoft.com/office/drawing/2014/main" id="{AE9F8A68-2D7F-43F5-9E77-68FF61B93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0" y="1087040"/>
            <a:ext cx="4094702" cy="307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84E66AC-04F0-45BB-B5D0-80B0CEA44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45735"/>
            <a:ext cx="7868120" cy="857250"/>
          </a:xfrm>
        </p:spPr>
        <p:txBody>
          <a:bodyPr/>
          <a:lstStyle/>
          <a:p>
            <a:r>
              <a:rPr lang="fr-BE" dirty="0"/>
              <a:t>Démontage du hauban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4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4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5" name="Text Box 3">
            <a:extLst>
              <a:ext uri="{FF2B5EF4-FFF2-40B4-BE49-F238E27FC236}">
                <a16:creationId xmlns:a16="http://schemas.microsoft.com/office/drawing/2014/main" id="{FCDA6984-E822-4061-ADA8-2C0193CF7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177" y="573881"/>
            <a:ext cx="415498" cy="226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500">
                <a:solidFill>
                  <a:schemeClr val="bg1"/>
                </a:solidFill>
                <a:latin typeface="Arial Narrow" panose="020B0606020202030204" pitchFamily="34" charset="0"/>
              </a:rPr>
              <a:t>PONT HAUBANE DE LANAYE</a:t>
            </a:r>
          </a:p>
        </p:txBody>
      </p:sp>
      <p:sp>
        <p:nvSpPr>
          <p:cNvPr id="801796" name="Line 4">
            <a:extLst>
              <a:ext uri="{FF2B5EF4-FFF2-40B4-BE49-F238E27FC236}">
                <a16:creationId xmlns:a16="http://schemas.microsoft.com/office/drawing/2014/main" id="{80473F21-0B36-4F9D-B192-C6F1EFC647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85900" y="2842023"/>
            <a:ext cx="8335" cy="218717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 sz="1350"/>
          </a:p>
        </p:txBody>
      </p:sp>
      <p:sp>
        <p:nvSpPr>
          <p:cNvPr id="801797" name="Line 5">
            <a:extLst>
              <a:ext uri="{FF2B5EF4-FFF2-40B4-BE49-F238E27FC236}">
                <a16:creationId xmlns:a16="http://schemas.microsoft.com/office/drawing/2014/main" id="{77B81669-E81C-41B6-8ABE-1D90803A02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85900" y="114300"/>
            <a:ext cx="8335" cy="51316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 sz="1350"/>
          </a:p>
        </p:txBody>
      </p:sp>
      <p:sp>
        <p:nvSpPr>
          <p:cNvPr id="801798" name="Line 6">
            <a:extLst>
              <a:ext uri="{FF2B5EF4-FFF2-40B4-BE49-F238E27FC236}">
                <a16:creationId xmlns:a16="http://schemas.microsoft.com/office/drawing/2014/main" id="{97E166B3-A743-4745-8873-08EA4BFDF1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14300"/>
            <a:ext cx="5143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 sz="1350"/>
          </a:p>
        </p:txBody>
      </p:sp>
      <p:pic>
        <p:nvPicPr>
          <p:cNvPr id="801802" name="Picture 10" descr="img_8259">
            <a:extLst>
              <a:ext uri="{FF2B5EF4-FFF2-40B4-BE49-F238E27FC236}">
                <a16:creationId xmlns:a16="http://schemas.microsoft.com/office/drawing/2014/main" id="{C5EB690F-F206-4942-AB24-7B7082490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2" t="19739" r="17509" b="30930"/>
          <a:stretch>
            <a:fillRect/>
          </a:stretch>
        </p:blipFill>
        <p:spPr bwMode="auto">
          <a:xfrm>
            <a:off x="1818085" y="573882"/>
            <a:ext cx="2753915" cy="200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1804" name="Picture 12" descr="img_8261">
            <a:extLst>
              <a:ext uri="{FF2B5EF4-FFF2-40B4-BE49-F238E27FC236}">
                <a16:creationId xmlns:a16="http://schemas.microsoft.com/office/drawing/2014/main" id="{79EA0C95-4660-4F5A-8BC4-B1E93744E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7" t="29103" r="31995" b="39612"/>
          <a:stretch>
            <a:fillRect/>
          </a:stretch>
        </p:blipFill>
        <p:spPr bwMode="auto">
          <a:xfrm>
            <a:off x="2622494" y="2581276"/>
            <a:ext cx="2726531" cy="203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1803" name="Picture 11" descr="img_8260">
            <a:extLst>
              <a:ext uri="{FF2B5EF4-FFF2-40B4-BE49-F238E27FC236}">
                <a16:creationId xmlns:a16="http://schemas.microsoft.com/office/drawing/2014/main" id="{D09D25DA-B705-40C0-93AC-E0E01B755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0" t="28084" r="37489" b="38538"/>
          <a:stretch>
            <a:fillRect/>
          </a:stretch>
        </p:blipFill>
        <p:spPr bwMode="auto">
          <a:xfrm>
            <a:off x="80707" y="1568052"/>
            <a:ext cx="1843088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g_8258">
            <a:extLst>
              <a:ext uri="{FF2B5EF4-FFF2-40B4-BE49-F238E27FC236}">
                <a16:creationId xmlns:a16="http://schemas.microsoft.com/office/drawing/2014/main" id="{BD2775AB-1B31-4EE4-8044-50FB56787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1" r="8014"/>
          <a:stretch/>
        </p:blipFill>
        <p:spPr bwMode="auto">
          <a:xfrm>
            <a:off x="5387834" y="627460"/>
            <a:ext cx="3329834" cy="398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FF69C8D-E5C2-429A-98D0-A3E6F0435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8855"/>
            <a:ext cx="7868120" cy="513156"/>
          </a:xfrm>
        </p:spPr>
        <p:txBody>
          <a:bodyPr>
            <a:normAutofit fontScale="90000"/>
          </a:bodyPr>
          <a:lstStyle/>
          <a:p>
            <a:r>
              <a:rPr lang="fr-BE" dirty="0"/>
              <a:t>Expertise : nombreuses ruptures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700" name="Line 4">
            <a:extLst>
              <a:ext uri="{FF2B5EF4-FFF2-40B4-BE49-F238E27FC236}">
                <a16:creationId xmlns:a16="http://schemas.microsoft.com/office/drawing/2014/main" id="{48579F32-6077-4561-B96C-589E9AFC05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85900" y="2842023"/>
            <a:ext cx="8335" cy="218717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 sz="1350"/>
          </a:p>
        </p:txBody>
      </p:sp>
      <p:sp>
        <p:nvSpPr>
          <p:cNvPr id="797701" name="Line 5">
            <a:extLst>
              <a:ext uri="{FF2B5EF4-FFF2-40B4-BE49-F238E27FC236}">
                <a16:creationId xmlns:a16="http://schemas.microsoft.com/office/drawing/2014/main" id="{3140B5FE-8BF2-43CC-85FD-38C3C88EF05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85900" y="114300"/>
            <a:ext cx="8335" cy="51316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 sz="1350"/>
          </a:p>
        </p:txBody>
      </p:sp>
      <p:sp>
        <p:nvSpPr>
          <p:cNvPr id="797702" name="Line 6">
            <a:extLst>
              <a:ext uri="{FF2B5EF4-FFF2-40B4-BE49-F238E27FC236}">
                <a16:creationId xmlns:a16="http://schemas.microsoft.com/office/drawing/2014/main" id="{6C5A1BA0-AF45-43D4-84AA-9312035F808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14300"/>
            <a:ext cx="5143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 sz="1350"/>
          </a:p>
        </p:txBody>
      </p:sp>
      <p:pic>
        <p:nvPicPr>
          <p:cNvPr id="797705" name="Picture 9" descr="img_3573 ressuage 6i">
            <a:extLst>
              <a:ext uri="{FF2B5EF4-FFF2-40B4-BE49-F238E27FC236}">
                <a16:creationId xmlns:a16="http://schemas.microsoft.com/office/drawing/2014/main" id="{83F571E8-D340-44F5-BB58-0A6D3F8D5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01" y="551258"/>
            <a:ext cx="4155281" cy="43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7706" name="Picture 10" descr="img_3573 ressuage 6i">
            <a:extLst>
              <a:ext uri="{FF2B5EF4-FFF2-40B4-BE49-F238E27FC236}">
                <a16:creationId xmlns:a16="http://schemas.microsoft.com/office/drawing/2014/main" id="{C34C0B4F-1609-4673-BC77-8013DFFAC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9" t="48035" r="11632" b="11359"/>
          <a:stretch>
            <a:fillRect/>
          </a:stretch>
        </p:blipFill>
        <p:spPr bwMode="auto">
          <a:xfrm>
            <a:off x="3220642" y="757238"/>
            <a:ext cx="4536281" cy="2839641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06F7817-4C46-4403-8C7C-A26DCD7C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183356"/>
            <a:ext cx="7868120" cy="367902"/>
          </a:xfrm>
        </p:spPr>
        <p:txBody>
          <a:bodyPr>
            <a:normAutofit fontScale="90000"/>
          </a:bodyPr>
          <a:lstStyle/>
          <a:p>
            <a:r>
              <a:rPr lang="fr-BE" dirty="0"/>
              <a:t>Pathologie : corrosion </a:t>
            </a:r>
            <a:r>
              <a:rPr lang="fr-BE" dirty="0" err="1"/>
              <a:t>fissurante</a:t>
            </a:r>
            <a:r>
              <a:rPr lang="fr-BE" dirty="0"/>
              <a:t> sous contrainte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B89331-1B39-447A-9D55-5BCC105C0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725114"/>
          </a:xfrm>
        </p:spPr>
        <p:txBody>
          <a:bodyPr/>
          <a:lstStyle/>
          <a:p>
            <a:r>
              <a:rPr lang="fr-BE" dirty="0"/>
              <a:t>Suivi régulier des autres haubans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AF4E8B0B-7BFA-43C3-A28B-A46706728FA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6575" t="8720" r="6948" b="47336"/>
          <a:stretch/>
        </p:blipFill>
        <p:spPr>
          <a:xfrm>
            <a:off x="0" y="1238481"/>
            <a:ext cx="5967413" cy="1928812"/>
          </a:xfrm>
        </p:spPr>
      </p:pic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863297B1-EECE-4992-AC37-F0129D95B65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948459" y="1186866"/>
          <a:ext cx="3274713" cy="3253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e 3">
            <a:extLst>
              <a:ext uri="{FF2B5EF4-FFF2-40B4-BE49-F238E27FC236}">
                <a16:creationId xmlns:a16="http://schemas.microsoft.com/office/drawing/2014/main" id="{27B5D676-115A-43CD-8842-BDB80E5B3FD5}"/>
              </a:ext>
            </a:extLst>
          </p:cNvPr>
          <p:cNvGrpSpPr/>
          <p:nvPr/>
        </p:nvGrpSpPr>
        <p:grpSpPr>
          <a:xfrm>
            <a:off x="2708564" y="2078180"/>
            <a:ext cx="4214861" cy="781725"/>
            <a:chOff x="2852905" y="1975323"/>
            <a:chExt cx="4070520" cy="890073"/>
          </a:xfrm>
        </p:grpSpPr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043E3982-AD1B-4105-B03E-467597CF7DD0}"/>
                </a:ext>
              </a:extLst>
            </p:cNvPr>
            <p:cNvCxnSpPr>
              <a:cxnSpLocks/>
            </p:cNvCxnSpPr>
            <p:nvPr/>
          </p:nvCxnSpPr>
          <p:spPr>
            <a:xfrm>
              <a:off x="2852905" y="1975323"/>
              <a:ext cx="4070520" cy="6804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0E1BEA6-14CF-4C89-AE05-BD12266CED15}"/>
                </a:ext>
              </a:extLst>
            </p:cNvPr>
            <p:cNvSpPr txBox="1"/>
            <p:nvPr/>
          </p:nvSpPr>
          <p:spPr>
            <a:xfrm>
              <a:off x="4973493" y="1989310"/>
              <a:ext cx="974966" cy="8760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100" dirty="0"/>
                <a:t>Perte de</a:t>
              </a:r>
            </a:p>
            <a:p>
              <a:pPr algn="ctr"/>
              <a:r>
                <a:rPr lang="fr-BE" sz="1100" dirty="0"/>
                <a:t> 21 % sur le hauban n°1 amont</a:t>
              </a: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5CF75B2E-9B2C-4854-8824-4FEC098127EF}"/>
              </a:ext>
            </a:extLst>
          </p:cNvPr>
          <p:cNvSpPr txBox="1"/>
          <p:nvPr/>
        </p:nvSpPr>
        <p:spPr>
          <a:xfrm>
            <a:off x="2708565" y="3342545"/>
            <a:ext cx="2638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/>
              <a:t>14 séries de mesures 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BE" sz="1200" dirty="0"/>
              <a:t>1 journée de mesure sur site avec une équipe de 3 personnes 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BE" sz="1200" dirty="0"/>
              <a:t>½ journée d’analyse et de rapportage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spw_mobinfra</Template>
  <TotalTime>4065</TotalTime>
  <Words>928</Words>
  <Application>Microsoft Office PowerPoint</Application>
  <PresentationFormat>Affichage à l'écran (16:9)</PresentationFormat>
  <Paragraphs>169</Paragraphs>
  <Slides>46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4" baseType="lpstr">
      <vt:lpstr>ＭＳ Ｐゴシック</vt:lpstr>
      <vt:lpstr>Arial</vt:lpstr>
      <vt:lpstr>Arial Narrow</vt:lpstr>
      <vt:lpstr>Calibri</vt:lpstr>
      <vt:lpstr>Helvetica Neue</vt:lpstr>
      <vt:lpstr>Symbol</vt:lpstr>
      <vt:lpstr>Wingdings</vt:lpstr>
      <vt:lpstr>Thème Office</vt:lpstr>
      <vt:lpstr>Uniformisation et automatisation du monitoring des tensions dans les suspentes et haubans de ponts</vt:lpstr>
      <vt:lpstr>Plan de l'exposé</vt:lpstr>
      <vt:lpstr>Remplacement du second hauban du pont de Lanaye</vt:lpstr>
      <vt:lpstr>En 2001, mesure de tension sur les haubans</vt:lpstr>
      <vt:lpstr>2004 – Démontage et remplacement du hauban défectueux</vt:lpstr>
      <vt:lpstr>Démontage du hauban</vt:lpstr>
      <vt:lpstr>Expertise : nombreuses ruptures</vt:lpstr>
      <vt:lpstr>Pathologie : corrosion fissurante sous contrainte</vt:lpstr>
      <vt:lpstr>Suivi régulier des autres haubans</vt:lpstr>
      <vt:lpstr>Opération de pesage du hauban n°1</vt:lpstr>
      <vt:lpstr>Exemple 2 : passerelle d’Hobourg</vt:lpstr>
      <vt:lpstr>Monitoring de la tension tous les 3 ans</vt:lpstr>
      <vt:lpstr>On examine la température …</vt:lpstr>
      <vt:lpstr>Et on refait une mesure</vt:lpstr>
      <vt:lpstr>Exemple 3 : le pont d’Harchies</vt:lpstr>
      <vt:lpstr>Pour les haubans longs et souples, c’est simple</vt:lpstr>
      <vt:lpstr>Parfois, c’est plus compliqué …</vt:lpstr>
      <vt:lpstr>Parfois, c’est plus compliqué …</vt:lpstr>
      <vt:lpstr>Synthèse des besoins</vt:lpstr>
      <vt:lpstr>Le contrat avec Uliège et V2i</vt:lpstr>
      <vt:lpstr>Résultat</vt:lpstr>
      <vt:lpstr>Présentation PowerPoint</vt:lpstr>
      <vt:lpstr>Exemple d’alarme simple</vt:lpstr>
      <vt:lpstr>Algorithme d’identification des tensions</vt:lpstr>
      <vt:lpstr>Modèle: cas de base, la corde tendue</vt:lpstr>
      <vt:lpstr>Modèle: cas de base, la corde tendue</vt:lpstr>
      <vt:lpstr>Modèle: (petite) raideur en flexion</vt:lpstr>
      <vt:lpstr>Modèle: gravité &amp; inextensibilité</vt:lpstr>
      <vt:lpstr>Modèle: gravité &amp; inextensibilité</vt:lpstr>
      <vt:lpstr>Modèle retenu</vt:lpstr>
      <vt:lpstr>Modèle retenu</vt:lpstr>
      <vt:lpstr>Algorithme d’identification des tensions</vt:lpstr>
      <vt:lpstr>Problème inverse = Fitting</vt:lpstr>
      <vt:lpstr>Problème inverse: pas aussi simple que ça !</vt:lpstr>
      <vt:lpstr>Problème inverse: pas aussi simple que ça !</vt:lpstr>
      <vt:lpstr>Validations …</vt:lpstr>
      <vt:lpstr>Validations …</vt:lpstr>
      <vt:lpstr>Système de télémesure</vt:lpstr>
      <vt:lpstr>Capteurs sans fil</vt:lpstr>
      <vt:lpstr>Capteurs sans fil</vt:lpstr>
      <vt:lpstr>Station centrale de mesure</vt:lpstr>
      <vt:lpstr>Station centrale de mesure</vt:lpstr>
      <vt:lpstr>Serveur de stockage cloud</vt:lpstr>
      <vt:lpstr>Visualisation des données</vt:lpstr>
      <vt:lpstr>Visualisation des données</vt:lpstr>
      <vt:lpstr>Merci de votre attention !</vt:lpstr>
    </vt:vector>
  </TitlesOfParts>
  <Company>Service public de Wallonie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AUGUSTE Thierry</dc:creator>
  <cp:lastModifiedBy>TOUSSAINT Patrice</cp:lastModifiedBy>
  <cp:revision>163</cp:revision>
  <dcterms:created xsi:type="dcterms:W3CDTF">2020-02-20T07:23:13Z</dcterms:created>
  <dcterms:modified xsi:type="dcterms:W3CDTF">2020-03-09T15:10:29Z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2a09c5-6e26-4737-a926-47ef1ab198ae_Enabled">
    <vt:lpwstr>True</vt:lpwstr>
  </property>
  <property fmtid="{D5CDD505-2E9C-101B-9397-08002B2CF9AE}" pid="3" name="MSIP_Label_e72a09c5-6e26-4737-a926-47ef1ab198ae_SiteId">
    <vt:lpwstr>1f816a84-7aa6-4a56-b22a-7b3452fa8681</vt:lpwstr>
  </property>
  <property fmtid="{D5CDD505-2E9C-101B-9397-08002B2CF9AE}" pid="4" name="MSIP_Label_e72a09c5-6e26-4737-a926-47ef1ab198ae_Owner">
    <vt:lpwstr>thierry.auguste@spw.wallonie.be</vt:lpwstr>
  </property>
  <property fmtid="{D5CDD505-2E9C-101B-9397-08002B2CF9AE}" pid="5" name="MSIP_Label_e72a09c5-6e26-4737-a926-47ef1ab198ae_SetDate">
    <vt:lpwstr>2020-02-20T07:39:50.0229472Z</vt:lpwstr>
  </property>
  <property fmtid="{D5CDD505-2E9C-101B-9397-08002B2CF9AE}" pid="6" name="MSIP_Label_e72a09c5-6e26-4737-a926-47ef1ab198ae_Name">
    <vt:lpwstr>Confidentiel</vt:lpwstr>
  </property>
  <property fmtid="{D5CDD505-2E9C-101B-9397-08002B2CF9AE}" pid="7" name="MSIP_Label_e72a09c5-6e26-4737-a926-47ef1ab198ae_Application">
    <vt:lpwstr>Microsoft Azure Information Protection</vt:lpwstr>
  </property>
  <property fmtid="{D5CDD505-2E9C-101B-9397-08002B2CF9AE}" pid="8" name="MSIP_Label_e72a09c5-6e26-4737-a926-47ef1ab198ae_ActionId">
    <vt:lpwstr>0d77ed05-edd7-4d5c-a158-75e4a0118378</vt:lpwstr>
  </property>
  <property fmtid="{D5CDD505-2E9C-101B-9397-08002B2CF9AE}" pid="9" name="MSIP_Label_e72a09c5-6e26-4737-a926-47ef1ab198ae_Extended_MSFT_Method">
    <vt:lpwstr>Automatic</vt:lpwstr>
  </property>
  <property fmtid="{D5CDD505-2E9C-101B-9397-08002B2CF9AE}" pid="10" name="Sensitivity">
    <vt:lpwstr>Confidentiel</vt:lpwstr>
  </property>
</Properties>
</file>