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1"/>
  </p:notesMasterIdLst>
  <p:sldIdLst>
    <p:sldId id="256" r:id="rId5"/>
    <p:sldId id="390" r:id="rId6"/>
    <p:sldId id="278" r:id="rId7"/>
    <p:sldId id="349" r:id="rId8"/>
    <p:sldId id="365" r:id="rId9"/>
    <p:sldId id="364" r:id="rId10"/>
    <p:sldId id="397" r:id="rId11"/>
    <p:sldId id="398" r:id="rId12"/>
    <p:sldId id="401" r:id="rId13"/>
    <p:sldId id="400" r:id="rId14"/>
    <p:sldId id="404" r:id="rId15"/>
    <p:sldId id="399" r:id="rId16"/>
    <p:sldId id="345" r:id="rId17"/>
    <p:sldId id="402" r:id="rId18"/>
    <p:sldId id="273" r:id="rId19"/>
    <p:sldId id="391" r:id="rId20"/>
    <p:sldId id="352" r:id="rId21"/>
    <p:sldId id="353" r:id="rId22"/>
    <p:sldId id="395" r:id="rId23"/>
    <p:sldId id="396" r:id="rId24"/>
    <p:sldId id="379" r:id="rId25"/>
    <p:sldId id="406" r:id="rId26"/>
    <p:sldId id="392" r:id="rId27"/>
    <p:sldId id="380" r:id="rId28"/>
    <p:sldId id="382" r:id="rId29"/>
    <p:sldId id="383" r:id="rId30"/>
    <p:sldId id="386" r:id="rId31"/>
    <p:sldId id="387" r:id="rId32"/>
    <p:sldId id="378" r:id="rId33"/>
    <p:sldId id="408" r:id="rId34"/>
    <p:sldId id="407" r:id="rId35"/>
    <p:sldId id="355" r:id="rId36"/>
    <p:sldId id="384" r:id="rId37"/>
    <p:sldId id="385" r:id="rId38"/>
    <p:sldId id="381" r:id="rId39"/>
    <p:sldId id="394" r:id="rId40"/>
    <p:sldId id="356" r:id="rId41"/>
    <p:sldId id="354" r:id="rId42"/>
    <p:sldId id="389" r:id="rId43"/>
    <p:sldId id="361" r:id="rId44"/>
    <p:sldId id="393" r:id="rId45"/>
    <p:sldId id="362" r:id="rId46"/>
    <p:sldId id="403" r:id="rId47"/>
    <p:sldId id="377" r:id="rId48"/>
    <p:sldId id="347" r:id="rId49"/>
    <p:sldId id="409" r:id="rId50"/>
  </p:sldIdLst>
  <p:sldSz cx="9144000" cy="5143500" type="screen16x9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NNE Patrick" initials="MP" lastIdx="16" clrIdx="0">
    <p:extLst>
      <p:ext uri="{19B8F6BF-5375-455C-9EA6-DF929625EA0E}">
        <p15:presenceInfo xmlns:p15="http://schemas.microsoft.com/office/powerpoint/2012/main" userId="S-1-5-21-238996419-2022647336-1815957656-768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B9"/>
    <a:srgbClr val="F9B000"/>
    <a:srgbClr val="A10E2F"/>
    <a:srgbClr val="002D59"/>
    <a:srgbClr val="89898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5B3137-BD88-4663-8966-8EF3D7084D6F}" v="1468" dt="2020-03-05T14:57:17.9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6" autoAdjust="0"/>
  </p:normalViewPr>
  <p:slideViewPr>
    <p:cSldViewPr snapToGrid="0" snapToObjects="1">
      <p:cViewPr varScale="1">
        <p:scale>
          <a:sx n="137" d="100"/>
          <a:sy n="137" d="100"/>
        </p:scale>
        <p:origin x="864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EAD19-9FD5-43C6-8B9A-730216820552}" type="datetimeFigureOut">
              <a:rPr lang="fr-BE" smtClean="0"/>
              <a:pPr/>
              <a:t>09/03/2020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D3112-17FE-4C29-8188-20104D4F88F9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01247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82289" cy="2160000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0" y="4248000"/>
            <a:ext cx="3078788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62364" y="2880000"/>
            <a:ext cx="7060578" cy="1544400"/>
          </a:xfrm>
        </p:spPr>
        <p:txBody>
          <a:bodyPr anchor="t">
            <a:normAutofit/>
          </a:bodyPr>
          <a:lstStyle>
            <a:lvl1pPr algn="l">
              <a:defRPr sz="3000" b="1">
                <a:solidFill>
                  <a:srgbClr val="49C5B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422942" y="459551"/>
            <a:ext cx="721058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66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1662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223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2046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5007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54302" y="900113"/>
            <a:ext cx="3741498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3774102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8313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0053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09/03/2020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5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09/03/2020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861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09/03/2020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23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9506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43500"/>
            <a:ext cx="2867623" cy="900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54182" y="1200150"/>
            <a:ext cx="7868120" cy="322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7128000" y="216000"/>
            <a:ext cx="1800000" cy="54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EB6A17-D7A4-3049-9C0B-80302430D2B0}" type="datetimeFigureOut">
              <a:rPr lang="fr-FR" sz="1200" smtClean="0">
                <a:solidFill>
                  <a:srgbClr val="898989"/>
                </a:solidFill>
              </a:rPr>
              <a:pPr/>
              <a:t>09/03/2020</a:t>
            </a:fld>
            <a:endParaRPr lang="fr-FR" sz="1200" dirty="0">
              <a:solidFill>
                <a:srgbClr val="898989"/>
              </a:solidFill>
            </a:endParaRPr>
          </a:p>
          <a:p>
            <a:fld id="{2E794143-8163-F543-A4DC-FC997488DC9F}" type="slidenum">
              <a:rPr lang="fr-FR" sz="1200" b="1" smtClean="0">
                <a:solidFill>
                  <a:srgbClr val="898989"/>
                </a:solidFill>
              </a:rPr>
              <a:pPr/>
              <a:t>‹N°›</a:t>
            </a:fld>
            <a:endParaRPr lang="fr-FR" sz="1200" b="1" dirty="0">
              <a:solidFill>
                <a:srgbClr val="898989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8244000" y="4963500"/>
            <a:ext cx="900000" cy="180000"/>
          </a:xfrm>
          <a:prstGeom prst="rect">
            <a:avLst/>
          </a:prstGeom>
          <a:solidFill>
            <a:srgbClr val="49C5B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" name="ZoneTexte 12"/>
          <p:cNvSpPr txBox="1">
            <a:spLocks noChangeArrowheads="1"/>
          </p:cNvSpPr>
          <p:nvPr userDrawn="1"/>
        </p:nvSpPr>
        <p:spPr bwMode="auto">
          <a:xfrm>
            <a:off x="0" y="4649500"/>
            <a:ext cx="806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Service public de Wallonie</a:t>
            </a:r>
            <a:r>
              <a:rPr lang="fr-FR" sz="1200" b="1" dirty="0">
                <a:solidFill>
                  <a:srgbClr val="002D59"/>
                </a:solidFill>
                <a:latin typeface="Arial" charset="0"/>
                <a:cs typeface="Arial" charset="0"/>
              </a:rPr>
              <a:t> </a:t>
            </a:r>
            <a:r>
              <a:rPr lang="fr-FR" sz="1200" b="1" kern="1200" dirty="0">
                <a:solidFill>
                  <a:srgbClr val="49C5B1"/>
                </a:solidFill>
                <a:effectLst/>
                <a:latin typeface="Arial"/>
                <a:ea typeface="ＭＳ Ｐゴシック" charset="0"/>
                <a:cs typeface="Arial"/>
              </a:rPr>
              <a:t>mobilité infrastructures</a:t>
            </a:r>
            <a:endParaRPr lang="fr-FR" sz="1200" b="1" dirty="0">
              <a:solidFill>
                <a:srgbClr val="49C5B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85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49C5B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9205" y="3435950"/>
            <a:ext cx="8225589" cy="663632"/>
          </a:xfrm>
        </p:spPr>
        <p:txBody>
          <a:bodyPr/>
          <a:lstStyle/>
          <a:p>
            <a:pPr algn="ctr"/>
            <a:r>
              <a:rPr lang="fr-FR" dirty="0"/>
              <a:t>Réhabilitation du pont des Hollandais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41A7029-FA44-4B54-B47C-5195C80C1820}"/>
              </a:ext>
            </a:extLst>
          </p:cNvPr>
          <p:cNvSpPr txBox="1">
            <a:spLocks/>
          </p:cNvSpPr>
          <p:nvPr/>
        </p:nvSpPr>
        <p:spPr>
          <a:xfrm>
            <a:off x="459204" y="2212621"/>
            <a:ext cx="8225589" cy="107244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FR" sz="3500" dirty="0"/>
              <a:t>Journée des Ouvrages d’ Art</a:t>
            </a:r>
          </a:p>
          <a:p>
            <a:pPr algn="ctr"/>
            <a:r>
              <a:rPr lang="fr-FR" sz="3500" dirty="0"/>
              <a:t>  </a:t>
            </a:r>
            <a:r>
              <a:rPr lang="fr-FR" sz="2500" dirty="0"/>
              <a:t>10/03/2020</a:t>
            </a:r>
          </a:p>
        </p:txBody>
      </p:sp>
    </p:spTree>
    <p:extLst>
      <p:ext uri="{BB962C8B-B14F-4D97-AF65-F5344CB8AC3E}">
        <p14:creationId xmlns:p14="http://schemas.microsoft.com/office/powerpoint/2010/main" val="1963027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4CBD-1F4C-48A0-B232-D9B6205FD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Situation antérieure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CDE41-1C3A-4403-BA02-E2CC04827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1200150"/>
            <a:ext cx="5622942" cy="32278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/>
              <a:t>Défauts</a:t>
            </a:r>
            <a:r>
              <a:rPr lang="en-US" sz="2000" dirty="0"/>
              <a:t> </a:t>
            </a:r>
            <a:r>
              <a:rPr lang="en-US" sz="2000" dirty="0" err="1"/>
              <a:t>constatés</a:t>
            </a:r>
            <a:r>
              <a:rPr lang="en-US" sz="2000" dirty="0"/>
              <a:t> :</a:t>
            </a:r>
          </a:p>
          <a:p>
            <a:pPr lvl="1"/>
            <a:r>
              <a:rPr lang="fr" sz="1800" dirty="0"/>
              <a:t>Eclatement de certaines pierres calcaires sous l’action du gel.</a:t>
            </a:r>
            <a:endParaRPr lang="en-US" sz="1800"/>
          </a:p>
          <a:p>
            <a:pPr lvl="1"/>
            <a:r>
              <a:rPr lang="fr" sz="1800" dirty="0"/>
              <a:t>Désagrégation du mortier de chaux (!cycles humidification et G/D).</a:t>
            </a:r>
            <a:endParaRPr lang="en-US" sz="1800"/>
          </a:p>
          <a:p>
            <a:r>
              <a:rPr lang="en-US" sz="2000" dirty="0"/>
              <a:t>Expertise bureau </a:t>
            </a:r>
            <a:r>
              <a:rPr lang="en-US" sz="2000" dirty="0" err="1"/>
              <a:t>d'étude</a:t>
            </a:r>
            <a:r>
              <a:rPr lang="en-US" sz="2000" dirty="0"/>
              <a:t> =&gt; </a:t>
            </a:r>
            <a:r>
              <a:rPr lang="en-US" sz="2000" dirty="0" err="1"/>
              <a:t>doute</a:t>
            </a:r>
            <a:r>
              <a:rPr lang="en-US" sz="2000" dirty="0"/>
              <a:t> sur la </a:t>
            </a:r>
            <a:r>
              <a:rPr lang="en-US" sz="2000" dirty="0" err="1"/>
              <a:t>stabilité</a:t>
            </a:r>
            <a:r>
              <a:rPr lang="en-US" sz="2000" dirty="0"/>
              <a:t> des </a:t>
            </a:r>
            <a:r>
              <a:rPr lang="en-US" sz="2000" dirty="0" err="1"/>
              <a:t>piedroits</a:t>
            </a:r>
            <a:endParaRPr lang="en-US" sz="2000" dirty="0"/>
          </a:p>
          <a:p>
            <a:r>
              <a:rPr lang="en-US" sz="2000" dirty="0" err="1"/>
              <a:t>Demande</a:t>
            </a:r>
            <a:r>
              <a:rPr lang="en-US" sz="2000" dirty="0"/>
              <a:t> </a:t>
            </a:r>
            <a:r>
              <a:rPr lang="en-US" sz="2000" dirty="0" err="1"/>
              <a:t>d'assistance</a:t>
            </a:r>
            <a:r>
              <a:rPr lang="en-US" sz="2000" dirty="0"/>
              <a:t> de la Ville de Namur au MET (2001)</a:t>
            </a:r>
          </a:p>
          <a:p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4799CDE-7622-4455-A2CC-0C1802469D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1471" y="644978"/>
            <a:ext cx="2029550" cy="2765936"/>
          </a:xfrm>
          <a:prstGeom prst="rect">
            <a:avLst/>
          </a:prstGeom>
        </p:spPr>
      </p:pic>
      <p:pic>
        <p:nvPicPr>
          <p:cNvPr id="5" name="Image 13">
            <a:extLst>
              <a:ext uri="{FF2B5EF4-FFF2-40B4-BE49-F238E27FC236}">
                <a16:creationId xmlns:a16="http://schemas.microsoft.com/office/drawing/2014/main" id="{A68EE148-538C-4438-9B19-97752A82ED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244" y="3514090"/>
            <a:ext cx="2070409" cy="155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00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43C4A-41EF-438E-B42A-E0501A1EC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Etat du pont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C2921-0FFC-4B74-85D1-A73625848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Examen des documents </a:t>
            </a:r>
            <a:r>
              <a:rPr lang="fr-FR" dirty="0"/>
              <a:t>antérieurs</a:t>
            </a:r>
          </a:p>
          <a:p>
            <a:pPr lvl="1"/>
            <a:r>
              <a:rPr lang="en-US" dirty="0"/>
              <a:t>Point dur entre le </a:t>
            </a:r>
            <a:r>
              <a:rPr lang="en-US" dirty="0" err="1"/>
              <a:t>béton</a:t>
            </a:r>
            <a:r>
              <a:rPr lang="en-US" dirty="0"/>
              <a:t> maigre </a:t>
            </a:r>
            <a:r>
              <a:rPr lang="en-US" dirty="0" err="1"/>
              <a:t>armé</a:t>
            </a:r>
            <a:r>
              <a:rPr lang="en-US" dirty="0"/>
              <a:t> et la </a:t>
            </a:r>
            <a:r>
              <a:rPr lang="en-US" dirty="0" err="1"/>
              <a:t>voûte</a:t>
            </a:r>
            <a:endParaRPr lang="en-US" dirty="0"/>
          </a:p>
          <a:p>
            <a:pPr lvl="1"/>
            <a:r>
              <a:rPr lang="en-US" dirty="0"/>
              <a:t>Membrane </a:t>
            </a:r>
            <a:r>
              <a:rPr lang="en-US" dirty="0" err="1"/>
              <a:t>Sikaplan</a:t>
            </a:r>
            <a:r>
              <a:rPr lang="en-US" dirty="0"/>
              <a:t> 1.2 mm : pas </a:t>
            </a:r>
            <a:r>
              <a:rPr lang="en-US" dirty="0" err="1"/>
              <a:t>approprié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Mortier de Chaux</a:t>
            </a:r>
          </a:p>
          <a:p>
            <a:pPr lvl="1"/>
            <a:r>
              <a:rPr lang="en-US" dirty="0"/>
              <a:t>Forte variation </a:t>
            </a:r>
            <a:r>
              <a:rPr lang="en-US" dirty="0" err="1"/>
              <a:t>dimensionnelle</a:t>
            </a:r>
            <a:r>
              <a:rPr lang="en-US" dirty="0"/>
              <a:t> avec les cycles humidification/</a:t>
            </a:r>
            <a:r>
              <a:rPr lang="en-US" dirty="0" err="1"/>
              <a:t>sèchage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E54127E-F0EC-43D8-82C9-7A72E12D6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2388656"/>
            <a:ext cx="4563835" cy="92952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25A2601-46FC-4DBA-91CB-EDE81CB61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7" y="2426196"/>
            <a:ext cx="3845377" cy="73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01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58C63B-8435-4CB4-B50F-C8370BF68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432" y="1069521"/>
            <a:ext cx="4688596" cy="322784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r-BE" dirty="0"/>
              <a:t>Inspection B :</a:t>
            </a:r>
            <a:endParaRPr lang="en-US" dirty="0"/>
          </a:p>
          <a:p>
            <a:pPr lvl="1"/>
            <a:r>
              <a:rPr lang="fr-BE" dirty="0"/>
              <a:t>Carottages piédroits : </a:t>
            </a:r>
          </a:p>
          <a:p>
            <a:pPr lvl="2"/>
            <a:r>
              <a:rPr lang="fr-BE" dirty="0"/>
              <a:t>0-40 cm mortier dégradé/humide</a:t>
            </a:r>
          </a:p>
          <a:p>
            <a:pPr lvl="2"/>
            <a:r>
              <a:rPr lang="fr-BE" dirty="0"/>
              <a:t>40-180 cm : OK</a:t>
            </a:r>
          </a:p>
          <a:p>
            <a:pPr lvl="1"/>
            <a:r>
              <a:rPr lang="fr-BE" dirty="0"/>
              <a:t>Examen de l'ancienne membrane</a:t>
            </a:r>
          </a:p>
          <a:p>
            <a:pPr lvl="2"/>
            <a:r>
              <a:rPr lang="fr-BE" dirty="0"/>
              <a:t>Test d'infiltration à la </a:t>
            </a:r>
            <a:r>
              <a:rPr lang="fr-BE" dirty="0" err="1"/>
              <a:t>fluorescéïne</a:t>
            </a:r>
            <a:r>
              <a:rPr lang="fr-BE" dirty="0"/>
              <a:t> (examen aux UV et analyse taches vertes) =&gt; pas probant</a:t>
            </a:r>
          </a:p>
          <a:p>
            <a:pPr lvl="2"/>
            <a:r>
              <a:rPr lang="fr-BE" dirty="0"/>
              <a:t>Dégagements : </a:t>
            </a:r>
          </a:p>
          <a:p>
            <a:pPr lvl="3"/>
            <a:r>
              <a:rPr lang="fr-BE" dirty="0"/>
              <a:t>Problèmes de raccords</a:t>
            </a:r>
          </a:p>
          <a:p>
            <a:pPr lvl="3"/>
            <a:r>
              <a:rPr lang="fr-BE" dirty="0"/>
              <a:t>Support blessant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Etat du pont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FC2C8DB-0FEC-40F4-AF33-F7E35E0C42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8442" y="1002917"/>
            <a:ext cx="4315955" cy="146947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DA1C6EF-4A19-47E7-BD9D-A0E631CBAC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022" y="2571130"/>
            <a:ext cx="2652876" cy="200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01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58C63B-8435-4CB4-B50F-C8370BF68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1200150"/>
            <a:ext cx="4721253" cy="32278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BE" dirty="0"/>
              <a:t>Inspection B :</a:t>
            </a:r>
            <a:endParaRPr lang="en-US" dirty="0"/>
          </a:p>
          <a:p>
            <a:pPr lvl="1"/>
            <a:r>
              <a:rPr lang="fr-BE" dirty="0"/>
              <a:t>Suivi bombement par levé topographique</a:t>
            </a:r>
          </a:p>
          <a:p>
            <a:pPr lvl="1"/>
            <a:r>
              <a:rPr lang="fr-BE" dirty="0"/>
              <a:t>2002-2010 : </a:t>
            </a:r>
          </a:p>
          <a:p>
            <a:pPr lvl="2"/>
            <a:r>
              <a:rPr lang="fr-BE" dirty="0" err="1"/>
              <a:t>mvt</a:t>
            </a:r>
            <a:r>
              <a:rPr lang="fr-BE" dirty="0"/>
              <a:t> 1-2 cm façade Nord</a:t>
            </a:r>
          </a:p>
          <a:p>
            <a:pPr lvl="2"/>
            <a:r>
              <a:rPr lang="fr-BE" dirty="0"/>
              <a:t>Stable façade Sud</a:t>
            </a:r>
          </a:p>
          <a:p>
            <a:pPr lvl="1"/>
            <a:r>
              <a:rPr lang="fr-BE" dirty="0"/>
              <a:t>Calcul RING (BE privé) :</a:t>
            </a:r>
          </a:p>
          <a:p>
            <a:pPr lvl="2"/>
            <a:r>
              <a:rPr lang="fr-BE" dirty="0"/>
              <a:t>Stabilité : largement OK</a:t>
            </a:r>
          </a:p>
          <a:p>
            <a:pPr lvl="2"/>
            <a:r>
              <a:rPr lang="fr-BE" dirty="0"/>
              <a:t>Mais </a:t>
            </a:r>
            <a:r>
              <a:rPr lang="fr-BE" dirty="0" err="1"/>
              <a:t>piedroits</a:t>
            </a:r>
            <a:r>
              <a:rPr lang="fr-BE" dirty="0"/>
              <a:t> doivent être bons</a:t>
            </a:r>
          </a:p>
          <a:p>
            <a:pPr lvl="1"/>
            <a:endParaRPr lang="fr-BE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Etat du pont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65F3C5A1-9C6F-499E-B9FD-FBFCF51BE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65976" y="315554"/>
            <a:ext cx="2743200" cy="399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91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D7C42-3B1E-4E40-9FD7-D18A44B09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/>
              <a:t>Réhabilitation</a:t>
            </a:r>
            <a:r>
              <a:rPr lang="en-US" dirty="0"/>
              <a:t> du Pont des </a:t>
            </a:r>
            <a:r>
              <a:rPr lang="en-US" dirty="0" err="1"/>
              <a:t>Hollandais</a:t>
            </a:r>
            <a:br>
              <a:rPr lang="en-US" dirty="0"/>
            </a:br>
            <a:r>
              <a:rPr lang="en-US" dirty="0"/>
              <a:t>Principe des travaux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C9EE5-69FA-41B8-BE3F-138A33917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Remplacement</a:t>
            </a:r>
            <a:r>
              <a:rPr lang="en-US" dirty="0"/>
              <a:t> de </a:t>
            </a:r>
            <a:r>
              <a:rPr lang="en-US" dirty="0" err="1"/>
              <a:t>l'étanchéité</a:t>
            </a:r>
          </a:p>
          <a:p>
            <a:r>
              <a:rPr lang="en-US" dirty="0"/>
              <a:t>Placement drain à </a:t>
            </a:r>
            <a:r>
              <a:rPr lang="en-US" err="1"/>
              <a:t>l'amont</a:t>
            </a:r>
            <a:r>
              <a:rPr lang="en-US" dirty="0"/>
              <a:t> du </a:t>
            </a:r>
            <a:r>
              <a:rPr lang="en-US" err="1"/>
              <a:t>pont</a:t>
            </a:r>
            <a:endParaRPr lang="en-US"/>
          </a:p>
          <a:p>
            <a:r>
              <a:rPr lang="en-US" dirty="0"/>
              <a:t>Elimination du point dur du </a:t>
            </a:r>
            <a:r>
              <a:rPr lang="en-US" dirty="0" err="1"/>
              <a:t>béton</a:t>
            </a:r>
            <a:r>
              <a:rPr lang="en-US" dirty="0"/>
              <a:t> maigre </a:t>
            </a:r>
            <a:r>
              <a:rPr lang="en-US" dirty="0" err="1"/>
              <a:t>armé</a:t>
            </a:r>
            <a:r>
              <a:rPr lang="en-US" dirty="0"/>
              <a:t> sur la </a:t>
            </a:r>
            <a:r>
              <a:rPr lang="en-US" dirty="0" err="1"/>
              <a:t>voûte</a:t>
            </a:r>
            <a:r>
              <a:rPr lang="en-US" dirty="0"/>
              <a:t> </a:t>
            </a:r>
          </a:p>
          <a:p>
            <a:r>
              <a:rPr lang="en-US" dirty="0"/>
              <a:t>Consolidation des </a:t>
            </a:r>
            <a:r>
              <a:rPr lang="en-US" dirty="0" err="1"/>
              <a:t>piedroits</a:t>
            </a:r>
            <a:r>
              <a:rPr lang="en-US" dirty="0"/>
              <a:t> par injection "</a:t>
            </a:r>
            <a:r>
              <a:rPr lang="en-US" dirty="0" err="1"/>
              <a:t>gravitaire</a:t>
            </a:r>
            <a:r>
              <a:rPr lang="en-US" dirty="0"/>
              <a:t>"</a:t>
            </a:r>
          </a:p>
          <a:p>
            <a:r>
              <a:rPr lang="en-US" err="1"/>
              <a:t>Réparation</a:t>
            </a:r>
            <a:r>
              <a:rPr lang="en-US"/>
              <a:t> des maçonneries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887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737945-8458-4EE8-87A9-71494586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Etude et Adjudication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5AC1CBB-03E3-40FA-A2C0-CD59A5D46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e-DE" dirty="0" err="1"/>
              <a:t>Etude</a:t>
            </a:r>
            <a:r>
              <a:rPr lang="de-DE" dirty="0"/>
              <a:t>, CSC et </a:t>
            </a:r>
            <a:r>
              <a:rPr lang="de-DE" dirty="0" err="1"/>
              <a:t>métré</a:t>
            </a:r>
            <a:r>
              <a:rPr lang="de-DE" dirty="0"/>
              <a:t> </a:t>
            </a:r>
            <a:r>
              <a:rPr lang="de-DE" dirty="0" err="1"/>
              <a:t>faits</a:t>
            </a:r>
            <a:r>
              <a:rPr lang="de-DE" dirty="0"/>
              <a:t> en 2014 par le </a:t>
            </a:r>
            <a:r>
              <a:rPr lang="de-DE" dirty="0" err="1"/>
              <a:t>bureau</a:t>
            </a:r>
            <a:r>
              <a:rPr lang="de-DE" dirty="0"/>
              <a:t> SGI et </a:t>
            </a:r>
            <a:r>
              <a:rPr lang="de-DE" dirty="0" err="1"/>
              <a:t>cellulle</a:t>
            </a:r>
            <a:r>
              <a:rPr lang="de-DE" dirty="0"/>
              <a:t> „</a:t>
            </a:r>
            <a:r>
              <a:rPr lang="de-DE" dirty="0" err="1"/>
              <a:t>Ponts</a:t>
            </a:r>
            <a:r>
              <a:rPr lang="de-DE" dirty="0"/>
              <a:t>“ de la DT de Namur. </a:t>
            </a:r>
          </a:p>
          <a:p>
            <a:pPr marL="0" indent="0">
              <a:buNone/>
            </a:pPr>
            <a:endParaRPr lang="fr-BE" dirty="0"/>
          </a:p>
          <a:p>
            <a:r>
              <a:rPr lang="de-DE" dirty="0"/>
              <a:t>Pont </a:t>
            </a:r>
            <a:r>
              <a:rPr lang="de-DE" dirty="0" err="1"/>
              <a:t>sera</a:t>
            </a:r>
            <a:r>
              <a:rPr lang="de-DE" dirty="0"/>
              <a:t> à nouveau </a:t>
            </a:r>
            <a:r>
              <a:rPr lang="de-DE" dirty="0" err="1"/>
              <a:t>circulable</a:t>
            </a:r>
            <a:r>
              <a:rPr lang="de-DE" dirty="0"/>
              <a:t> après </a:t>
            </a:r>
            <a:r>
              <a:rPr lang="de-DE" dirty="0" err="1"/>
              <a:t>réparations</a:t>
            </a:r>
            <a:r>
              <a:rPr lang="de-DE" dirty="0"/>
              <a:t> par des </a:t>
            </a:r>
            <a:r>
              <a:rPr lang="de-DE" dirty="0" err="1"/>
              <a:t>bus</a:t>
            </a:r>
            <a:r>
              <a:rPr lang="de-DE" dirty="0"/>
              <a:t>, </a:t>
            </a:r>
            <a:r>
              <a:rPr lang="de-DE" dirty="0" err="1"/>
              <a:t>autocars</a:t>
            </a:r>
            <a:r>
              <a:rPr lang="de-DE" dirty="0"/>
              <a:t>.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 err="1"/>
              <a:t>Adjudication</a:t>
            </a:r>
            <a:r>
              <a:rPr lang="de-DE" dirty="0"/>
              <a:t> en 2014 </a:t>
            </a:r>
            <a:r>
              <a:rPr lang="de-DE" dirty="0" err="1"/>
              <a:t>mais</a:t>
            </a:r>
            <a:r>
              <a:rPr lang="de-DE" dirty="0"/>
              <a:t> </a:t>
            </a:r>
            <a:r>
              <a:rPr lang="de-DE" dirty="0" err="1"/>
              <a:t>entrepreneur</a:t>
            </a:r>
            <a:r>
              <a:rPr lang="de-DE" dirty="0"/>
              <a:t> </a:t>
            </a:r>
            <a:r>
              <a:rPr lang="de-DE" dirty="0" err="1"/>
              <a:t>désigné</a:t>
            </a:r>
            <a:r>
              <a:rPr lang="de-DE" dirty="0"/>
              <a:t> en </a:t>
            </a:r>
            <a:r>
              <a:rPr lang="de-DE" dirty="0" err="1"/>
              <a:t>faillite</a:t>
            </a:r>
            <a:r>
              <a:rPr lang="de-DE" dirty="0"/>
              <a:t> – Entrepreneur </a:t>
            </a:r>
            <a:r>
              <a:rPr lang="de-DE" dirty="0" err="1"/>
              <a:t>finalement</a:t>
            </a:r>
            <a:r>
              <a:rPr lang="de-DE" dirty="0"/>
              <a:t> </a:t>
            </a:r>
            <a:r>
              <a:rPr lang="de-DE" dirty="0" err="1"/>
              <a:t>désigné</a:t>
            </a:r>
            <a:r>
              <a:rPr lang="de-DE" dirty="0"/>
              <a:t> : BAJART SA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70102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737945-8458-4EE8-87A9-71494586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Etude et Adjudication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5AC1CBB-03E3-40FA-A2C0-CD59A5D46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Début</a:t>
            </a:r>
            <a:r>
              <a:rPr lang="de-DE" dirty="0"/>
              <a:t> </a:t>
            </a:r>
            <a:r>
              <a:rPr lang="de-DE" dirty="0" err="1"/>
              <a:t>travaux</a:t>
            </a:r>
            <a:r>
              <a:rPr lang="de-DE" dirty="0"/>
              <a:t> (</a:t>
            </a:r>
            <a:r>
              <a:rPr lang="de-DE" dirty="0" err="1"/>
              <a:t>retard</a:t>
            </a:r>
            <a:r>
              <a:rPr lang="de-DE" dirty="0"/>
              <a:t> </a:t>
            </a:r>
            <a:r>
              <a:rPr lang="de-DE" dirty="0" err="1"/>
              <a:t>dû</a:t>
            </a:r>
            <a:r>
              <a:rPr lang="de-DE" dirty="0"/>
              <a:t> à des </a:t>
            </a:r>
            <a:r>
              <a:rPr lang="de-DE" dirty="0" err="1"/>
              <a:t>déplacements</a:t>
            </a:r>
            <a:r>
              <a:rPr lang="de-DE" dirty="0"/>
              <a:t> de </a:t>
            </a:r>
            <a:r>
              <a:rPr lang="de-DE" dirty="0" err="1"/>
              <a:t>câbles</a:t>
            </a:r>
            <a:r>
              <a:rPr lang="de-DE" dirty="0"/>
              <a:t> ORES) : </a:t>
            </a:r>
            <a:r>
              <a:rPr lang="de-DE" dirty="0" err="1"/>
              <a:t>mai</a:t>
            </a:r>
            <a:r>
              <a:rPr lang="de-DE" dirty="0"/>
              <a:t> 2019.</a:t>
            </a:r>
            <a:endParaRPr lang="fr-BE" dirty="0"/>
          </a:p>
          <a:p>
            <a:endParaRPr lang="de-DE" dirty="0"/>
          </a:p>
          <a:p>
            <a:r>
              <a:rPr lang="de-DE" dirty="0" err="1"/>
              <a:t>Délai</a:t>
            </a:r>
            <a:r>
              <a:rPr lang="de-DE" dirty="0"/>
              <a:t> : 150 </a:t>
            </a:r>
            <a:r>
              <a:rPr lang="de-DE" dirty="0" err="1"/>
              <a:t>jo</a:t>
            </a:r>
            <a:endParaRPr lang="fr-BE" dirty="0"/>
          </a:p>
          <a:p>
            <a:endParaRPr lang="de-DE" dirty="0"/>
          </a:p>
          <a:p>
            <a:r>
              <a:rPr lang="de-DE" dirty="0"/>
              <a:t>Fin </a:t>
            </a:r>
            <a:r>
              <a:rPr lang="de-DE" dirty="0" err="1"/>
              <a:t>prévue</a:t>
            </a:r>
            <a:r>
              <a:rPr lang="de-DE" dirty="0"/>
              <a:t> </a:t>
            </a:r>
            <a:r>
              <a:rPr lang="de-DE" dirty="0" err="1"/>
              <a:t>travaux</a:t>
            </a:r>
            <a:r>
              <a:rPr lang="de-DE" dirty="0"/>
              <a:t> : </a:t>
            </a:r>
            <a:r>
              <a:rPr lang="de-DE" dirty="0" err="1"/>
              <a:t>juin</a:t>
            </a:r>
            <a:r>
              <a:rPr lang="de-DE" dirty="0"/>
              <a:t> 2020.</a:t>
            </a: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66134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737945-8458-4EE8-87A9-71494586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- Phasage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5AC1CBB-03E3-40FA-A2C0-CD59A5D46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/>
              <a:t>2 </a:t>
            </a:r>
            <a:r>
              <a:rPr lang="de-DE" dirty="0" err="1"/>
              <a:t>phases</a:t>
            </a:r>
            <a:r>
              <a:rPr lang="de-DE" dirty="0"/>
              <a:t> </a:t>
            </a:r>
          </a:p>
          <a:p>
            <a:endParaRPr lang="de-DE" dirty="0"/>
          </a:p>
          <a:p>
            <a:pPr marL="457200" lvl="1" indent="0">
              <a:buNone/>
            </a:pPr>
            <a:r>
              <a:rPr lang="de-DE" dirty="0"/>
              <a:t>1) </a:t>
            </a:r>
            <a:r>
              <a:rPr lang="de-DE" dirty="0" err="1"/>
              <a:t>démontage</a:t>
            </a:r>
            <a:r>
              <a:rPr lang="de-DE" dirty="0"/>
              <a:t> de la </a:t>
            </a:r>
            <a:r>
              <a:rPr lang="de-DE" dirty="0" err="1"/>
              <a:t>partie</a:t>
            </a:r>
            <a:r>
              <a:rPr lang="de-DE" dirty="0"/>
              <a:t> supérieure et </a:t>
            </a:r>
            <a:r>
              <a:rPr lang="de-DE" dirty="0" err="1"/>
              <a:t>pose</a:t>
            </a:r>
            <a:r>
              <a:rPr lang="de-DE" dirty="0"/>
              <a:t> de </a:t>
            </a:r>
            <a:r>
              <a:rPr lang="de-DE" dirty="0" err="1"/>
              <a:t>l‘étanchéite</a:t>
            </a:r>
            <a:endParaRPr lang="de-DE" dirty="0"/>
          </a:p>
          <a:p>
            <a:pPr marL="457200" lvl="1" indent="0">
              <a:buNone/>
            </a:pPr>
            <a:r>
              <a:rPr lang="de-DE" dirty="0"/>
              <a:t>2) </a:t>
            </a:r>
            <a:r>
              <a:rPr lang="de-DE" dirty="0" err="1"/>
              <a:t>réhabilitation</a:t>
            </a:r>
            <a:r>
              <a:rPr lang="de-DE" dirty="0"/>
              <a:t> de la </a:t>
            </a:r>
            <a:r>
              <a:rPr lang="de-DE" dirty="0" err="1"/>
              <a:t>partie</a:t>
            </a:r>
            <a:r>
              <a:rPr lang="de-DE" dirty="0"/>
              <a:t> </a:t>
            </a:r>
            <a:r>
              <a:rPr lang="de-DE" dirty="0" err="1"/>
              <a:t>inférieure</a:t>
            </a:r>
            <a:r>
              <a:rPr lang="de-DE" dirty="0"/>
              <a:t> : </a:t>
            </a:r>
            <a:r>
              <a:rPr lang="de-DE" dirty="0" err="1"/>
              <a:t>réfection</a:t>
            </a:r>
            <a:r>
              <a:rPr lang="de-DE" dirty="0"/>
              <a:t> de la </a:t>
            </a:r>
            <a:r>
              <a:rPr lang="de-DE" dirty="0" err="1"/>
              <a:t>maçonnerie</a:t>
            </a:r>
            <a:r>
              <a:rPr lang="de-DE" dirty="0"/>
              <a:t> de </a:t>
            </a:r>
            <a:r>
              <a:rPr lang="de-DE" dirty="0" err="1"/>
              <a:t>moellons</a:t>
            </a:r>
            <a:r>
              <a:rPr lang="de-DE" dirty="0"/>
              <a:t>, </a:t>
            </a:r>
            <a:r>
              <a:rPr lang="de-DE" dirty="0" err="1"/>
              <a:t>remplacement</a:t>
            </a:r>
            <a:r>
              <a:rPr lang="de-DE" dirty="0"/>
              <a:t> </a:t>
            </a:r>
            <a:r>
              <a:rPr lang="de-DE" dirty="0" err="1"/>
              <a:t>ou</a:t>
            </a:r>
            <a:r>
              <a:rPr lang="de-DE" dirty="0"/>
              <a:t>  </a:t>
            </a:r>
            <a:r>
              <a:rPr lang="de-DE" dirty="0" err="1"/>
              <a:t>réhabilitation</a:t>
            </a:r>
            <a:r>
              <a:rPr lang="de-DE" dirty="0"/>
              <a:t> des </a:t>
            </a:r>
            <a:r>
              <a:rPr lang="de-DE" dirty="0" err="1"/>
              <a:t>pierres</a:t>
            </a:r>
            <a:r>
              <a:rPr lang="de-DE" dirty="0"/>
              <a:t> de </a:t>
            </a:r>
            <a:r>
              <a:rPr lang="de-DE" dirty="0" err="1"/>
              <a:t>tailles</a:t>
            </a:r>
            <a:r>
              <a:rPr lang="de-DE" dirty="0"/>
              <a:t> (</a:t>
            </a:r>
            <a:r>
              <a:rPr lang="de-DE" dirty="0" err="1"/>
              <a:t>remplacement</a:t>
            </a:r>
            <a:r>
              <a:rPr lang="de-DE" dirty="0"/>
              <a:t>, </a:t>
            </a:r>
            <a:r>
              <a:rPr lang="de-DE" dirty="0" err="1"/>
              <a:t>greffes</a:t>
            </a:r>
            <a:r>
              <a:rPr lang="de-DE" dirty="0"/>
              <a:t>, </a:t>
            </a:r>
            <a:r>
              <a:rPr lang="de-DE" dirty="0" err="1"/>
              <a:t>réparations</a:t>
            </a:r>
            <a:r>
              <a:rPr lang="de-DE" dirty="0"/>
              <a:t> par </a:t>
            </a:r>
            <a:r>
              <a:rPr lang="de-DE" dirty="0" err="1"/>
              <a:t>brochage</a:t>
            </a:r>
            <a:r>
              <a:rPr lang="de-DE" dirty="0"/>
              <a:t>)</a:t>
            </a:r>
          </a:p>
          <a:p>
            <a:pPr lvl="1"/>
            <a:endParaRPr lang="de-DE" dirty="0"/>
          </a:p>
          <a:p>
            <a:r>
              <a:rPr lang="fr-BE" dirty="0"/>
              <a:t>Choix de phasage :   1 + 2     ou     2 + 1</a:t>
            </a:r>
          </a:p>
          <a:p>
            <a:endParaRPr lang="fr-BE" dirty="0"/>
          </a:p>
          <a:p>
            <a:pPr lvl="1"/>
            <a:r>
              <a:rPr lang="de-DE" dirty="0"/>
              <a:t>1 + 2 : </a:t>
            </a:r>
            <a:r>
              <a:rPr lang="de-DE" dirty="0" err="1"/>
              <a:t>préférable</a:t>
            </a:r>
            <a:r>
              <a:rPr lang="de-DE" dirty="0"/>
              <a:t> </a:t>
            </a:r>
            <a:r>
              <a:rPr lang="de-DE" dirty="0" err="1"/>
              <a:t>car</a:t>
            </a:r>
            <a:r>
              <a:rPr lang="de-DE" dirty="0"/>
              <a:t> </a:t>
            </a:r>
            <a:r>
              <a:rPr lang="de-DE" dirty="0" err="1"/>
              <a:t>mise</a:t>
            </a:r>
            <a:r>
              <a:rPr lang="de-DE" dirty="0"/>
              <a:t> </a:t>
            </a:r>
            <a:r>
              <a:rPr lang="de-DE" dirty="0" err="1"/>
              <a:t>hors</a:t>
            </a:r>
            <a:r>
              <a:rPr lang="de-DE" dirty="0"/>
              <a:t> </a:t>
            </a:r>
            <a:r>
              <a:rPr lang="de-DE" dirty="0" err="1"/>
              <a:t>infiltration</a:t>
            </a:r>
            <a:r>
              <a:rPr lang="de-DE" dirty="0"/>
              <a:t> </a:t>
            </a:r>
            <a:r>
              <a:rPr lang="de-DE" dirty="0" err="1"/>
              <a:t>d‘eau</a:t>
            </a:r>
            <a:r>
              <a:rPr lang="de-DE" dirty="0"/>
              <a:t> avant </a:t>
            </a:r>
            <a:r>
              <a:rPr lang="de-DE" dirty="0" err="1"/>
              <a:t>réhabilitation</a:t>
            </a:r>
            <a:r>
              <a:rPr lang="de-DE" dirty="0"/>
              <a:t> de la </a:t>
            </a:r>
            <a:r>
              <a:rPr lang="de-DE" dirty="0" err="1"/>
              <a:t>maçonnerie</a:t>
            </a:r>
            <a:r>
              <a:rPr lang="de-DE" dirty="0"/>
              <a:t>,</a:t>
            </a:r>
          </a:p>
          <a:p>
            <a:pPr lvl="1"/>
            <a:r>
              <a:rPr lang="de-DE" dirty="0"/>
              <a:t>2 + 1  : </a:t>
            </a:r>
            <a:r>
              <a:rPr lang="de-DE" u="sng" dirty="0"/>
              <a:t>a </a:t>
            </a:r>
            <a:r>
              <a:rPr lang="de-DE" u="sng" dirty="0" err="1"/>
              <a:t>été</a:t>
            </a:r>
            <a:r>
              <a:rPr lang="de-DE" u="sng" dirty="0"/>
              <a:t> </a:t>
            </a:r>
            <a:r>
              <a:rPr lang="de-DE" u="sng" dirty="0" err="1"/>
              <a:t>choisi</a:t>
            </a:r>
            <a:r>
              <a:rPr lang="de-DE" u="sng" dirty="0"/>
              <a:t> </a:t>
            </a:r>
            <a:r>
              <a:rPr lang="de-DE" u="sng" dirty="0" err="1"/>
              <a:t>vu</a:t>
            </a:r>
            <a:r>
              <a:rPr lang="de-DE" u="sng" dirty="0"/>
              <a:t> </a:t>
            </a:r>
            <a:r>
              <a:rPr lang="de-DE" u="sng" dirty="0" err="1"/>
              <a:t>l‘état</a:t>
            </a:r>
            <a:r>
              <a:rPr lang="de-DE" u="sng" dirty="0"/>
              <a:t> de la </a:t>
            </a:r>
            <a:r>
              <a:rPr lang="de-DE" u="sng" dirty="0" err="1"/>
              <a:t>maçonnerie</a:t>
            </a:r>
            <a:r>
              <a:rPr lang="de-DE" dirty="0"/>
              <a:t> en </a:t>
            </a:r>
            <a:r>
              <a:rPr lang="de-DE" dirty="0" err="1"/>
              <a:t>général</a:t>
            </a:r>
            <a:r>
              <a:rPr lang="de-DE" dirty="0"/>
              <a:t> et </a:t>
            </a:r>
            <a:r>
              <a:rPr lang="de-DE" u="sng" dirty="0" err="1"/>
              <a:t>surtout</a:t>
            </a:r>
            <a:r>
              <a:rPr lang="de-DE" u="sng" dirty="0"/>
              <a:t> </a:t>
            </a:r>
            <a:r>
              <a:rPr lang="de-DE" u="sng" dirty="0" err="1"/>
              <a:t>sous</a:t>
            </a:r>
            <a:r>
              <a:rPr lang="de-DE" u="sng" dirty="0"/>
              <a:t> la </a:t>
            </a:r>
            <a:r>
              <a:rPr lang="de-DE" u="sng" dirty="0" err="1"/>
              <a:t>voûte</a:t>
            </a:r>
            <a:r>
              <a:rPr lang="de-DE" u="sng" dirty="0"/>
              <a:t> </a:t>
            </a:r>
            <a:r>
              <a:rPr lang="de-DE" dirty="0"/>
              <a:t>+ </a:t>
            </a:r>
            <a:r>
              <a:rPr lang="de-DE" dirty="0" err="1"/>
              <a:t>présence</a:t>
            </a:r>
            <a:r>
              <a:rPr lang="de-DE" dirty="0"/>
              <a:t> de </a:t>
            </a:r>
            <a:r>
              <a:rPr lang="de-DE" dirty="0" err="1"/>
              <a:t>cavités</a:t>
            </a:r>
            <a:endParaRPr lang="de-DE" dirty="0"/>
          </a:p>
          <a:p>
            <a:pPr marL="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94958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737945-8458-4EE8-87A9-71494586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– En dessous 1/5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5AC1CBB-03E3-40FA-A2C0-CD59A5D46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lvl="1">
              <a:buFontTx/>
              <a:buChar char="-"/>
            </a:pPr>
            <a:r>
              <a:rPr lang="de-DE" dirty="0" err="1"/>
              <a:t>Ouverture</a:t>
            </a:r>
            <a:r>
              <a:rPr lang="de-DE" dirty="0"/>
              <a:t> au </a:t>
            </a:r>
            <a:r>
              <a:rPr lang="de-DE" dirty="0" err="1"/>
              <a:t>pied</a:t>
            </a:r>
            <a:r>
              <a:rPr lang="de-DE" dirty="0"/>
              <a:t> des </a:t>
            </a:r>
            <a:r>
              <a:rPr lang="de-DE" dirty="0" err="1"/>
              <a:t>fondations</a:t>
            </a:r>
            <a:r>
              <a:rPr lang="de-DE" dirty="0"/>
              <a:t>, </a:t>
            </a:r>
            <a:r>
              <a:rPr lang="de-DE" dirty="0" err="1"/>
              <a:t>réparation</a:t>
            </a:r>
            <a:r>
              <a:rPr lang="de-DE" dirty="0"/>
              <a:t> </a:t>
            </a:r>
            <a:r>
              <a:rPr lang="de-DE" dirty="0" err="1"/>
              <a:t>maçonnerie</a:t>
            </a:r>
            <a:r>
              <a:rPr lang="de-DE" dirty="0"/>
              <a:t> et </a:t>
            </a:r>
            <a:r>
              <a:rPr lang="de-DE" dirty="0" err="1"/>
              <a:t>injections</a:t>
            </a:r>
            <a:r>
              <a:rPr lang="de-DE" dirty="0"/>
              <a:t> – </a:t>
            </a:r>
            <a:r>
              <a:rPr lang="de-DE" dirty="0" err="1"/>
              <a:t>injections</a:t>
            </a:r>
            <a:r>
              <a:rPr lang="de-DE" dirty="0"/>
              <a:t> à </a:t>
            </a:r>
            <a:r>
              <a:rPr lang="de-DE" dirty="0" err="1"/>
              <a:t>base</a:t>
            </a:r>
            <a:r>
              <a:rPr lang="de-DE" dirty="0"/>
              <a:t> de </a:t>
            </a:r>
            <a:r>
              <a:rPr lang="de-DE" dirty="0" err="1"/>
              <a:t>coulis</a:t>
            </a:r>
            <a:r>
              <a:rPr lang="de-DE" dirty="0"/>
              <a:t> de </a:t>
            </a:r>
            <a:r>
              <a:rPr lang="de-DE" dirty="0" err="1"/>
              <a:t>chaux</a:t>
            </a:r>
            <a:r>
              <a:rPr lang="de-DE" dirty="0"/>
              <a:t>, </a:t>
            </a:r>
            <a:r>
              <a:rPr lang="de-DE" dirty="0" err="1"/>
              <a:t>gravitaire</a:t>
            </a:r>
            <a:r>
              <a:rPr lang="de-DE" dirty="0"/>
              <a:t>.</a:t>
            </a:r>
          </a:p>
          <a:p>
            <a:pPr lvl="1">
              <a:buFontTx/>
              <a:buChar char="-"/>
            </a:pPr>
            <a:endParaRPr lang="de-DE" dirty="0"/>
          </a:p>
          <a:p>
            <a:pPr lvl="1">
              <a:buFontTx/>
              <a:buChar char="-"/>
            </a:pPr>
            <a:r>
              <a:rPr lang="de-DE" dirty="0"/>
              <a:t>Pose de </a:t>
            </a:r>
            <a:r>
              <a:rPr lang="de-DE" dirty="0" err="1"/>
              <a:t>l‘échafaudage</a:t>
            </a:r>
            <a:r>
              <a:rPr lang="de-DE" dirty="0"/>
              <a:t>.</a:t>
            </a:r>
          </a:p>
          <a:p>
            <a:pPr marL="457200" lvl="1" indent="0">
              <a:buNone/>
            </a:pPr>
            <a:endParaRPr lang="de-DE" dirty="0"/>
          </a:p>
          <a:p>
            <a:pPr lvl="1">
              <a:buFontTx/>
              <a:buChar char="-"/>
            </a:pPr>
            <a:r>
              <a:rPr lang="de-DE" dirty="0" err="1"/>
              <a:t>Réhabilitation</a:t>
            </a:r>
            <a:r>
              <a:rPr lang="de-DE" dirty="0"/>
              <a:t> de la </a:t>
            </a:r>
            <a:r>
              <a:rPr lang="de-DE" dirty="0" err="1"/>
              <a:t>maçonnerie</a:t>
            </a:r>
            <a:r>
              <a:rPr lang="de-DE" dirty="0"/>
              <a:t> des </a:t>
            </a:r>
            <a:r>
              <a:rPr lang="de-DE" dirty="0" err="1"/>
              <a:t>culées</a:t>
            </a:r>
            <a:r>
              <a:rPr lang="de-DE" dirty="0"/>
              <a:t> et des </a:t>
            </a:r>
            <a:r>
              <a:rPr lang="de-DE" dirty="0" err="1"/>
              <a:t>pierres</a:t>
            </a:r>
            <a:r>
              <a:rPr lang="de-DE" dirty="0"/>
              <a:t> de </a:t>
            </a:r>
            <a:r>
              <a:rPr lang="de-DE"/>
              <a:t>taille </a:t>
            </a:r>
            <a:r>
              <a:rPr lang="de-DE" dirty="0"/>
              <a:t>(</a:t>
            </a:r>
            <a:r>
              <a:rPr lang="de-DE" dirty="0" err="1"/>
              <a:t>remplacement</a:t>
            </a:r>
            <a:r>
              <a:rPr lang="de-DE" dirty="0"/>
              <a:t>, </a:t>
            </a:r>
            <a:r>
              <a:rPr lang="de-DE" dirty="0" err="1"/>
              <a:t>greffes</a:t>
            </a:r>
            <a:r>
              <a:rPr lang="de-DE" dirty="0"/>
              <a:t>, </a:t>
            </a:r>
            <a:r>
              <a:rPr lang="de-DE" dirty="0" err="1"/>
              <a:t>réparation</a:t>
            </a:r>
            <a:r>
              <a:rPr lang="de-DE" dirty="0"/>
              <a:t> par </a:t>
            </a:r>
            <a:r>
              <a:rPr lang="de-DE" dirty="0" err="1"/>
              <a:t>brochage</a:t>
            </a:r>
            <a:r>
              <a:rPr lang="de-DE" dirty="0"/>
              <a:t>,…).</a:t>
            </a:r>
          </a:p>
          <a:p>
            <a:pPr marL="457200" lvl="1" indent="0">
              <a:buNone/>
            </a:pPr>
            <a:endParaRPr lang="de-DE" dirty="0"/>
          </a:p>
          <a:p>
            <a:pPr marL="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85122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737945-8458-4EE8-87A9-71494586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– En dessous 2/5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5AC1CBB-03E3-40FA-A2C0-CD59A5D46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lvl="2">
              <a:buFontTx/>
              <a:buChar char="-"/>
            </a:pPr>
            <a:r>
              <a:rPr lang="de-DE" dirty="0" err="1"/>
              <a:t>Soit</a:t>
            </a:r>
            <a:r>
              <a:rPr lang="de-DE" dirty="0"/>
              <a:t>  </a:t>
            </a:r>
            <a:r>
              <a:rPr lang="de-DE" dirty="0" err="1"/>
              <a:t>récupération</a:t>
            </a:r>
            <a:r>
              <a:rPr lang="de-DE" dirty="0"/>
              <a:t> des </a:t>
            </a:r>
            <a:r>
              <a:rPr lang="de-DE" dirty="0" err="1"/>
              <a:t>moellons</a:t>
            </a:r>
            <a:r>
              <a:rPr lang="de-DE" dirty="0"/>
              <a:t> </a:t>
            </a:r>
            <a:r>
              <a:rPr lang="de-DE" dirty="0" err="1"/>
              <a:t>existants</a:t>
            </a:r>
            <a:r>
              <a:rPr lang="de-DE" dirty="0"/>
              <a:t> (</a:t>
            </a:r>
            <a:r>
              <a:rPr lang="de-DE" dirty="0" err="1"/>
              <a:t>mais</a:t>
            </a:r>
            <a:r>
              <a:rPr lang="de-DE" dirty="0"/>
              <a:t> en </a:t>
            </a:r>
            <a:r>
              <a:rPr lang="de-DE" dirty="0" err="1"/>
              <a:t>grande</a:t>
            </a:r>
            <a:r>
              <a:rPr lang="de-DE" dirty="0"/>
              <a:t> </a:t>
            </a:r>
            <a:r>
              <a:rPr lang="de-DE" dirty="0" err="1"/>
              <a:t>partie</a:t>
            </a:r>
            <a:r>
              <a:rPr lang="de-DE" dirty="0"/>
              <a:t>, </a:t>
            </a:r>
            <a:r>
              <a:rPr lang="de-DE" dirty="0" err="1"/>
              <a:t>inutilisables</a:t>
            </a:r>
            <a:r>
              <a:rPr lang="de-DE" dirty="0"/>
              <a:t>).</a:t>
            </a:r>
          </a:p>
          <a:p>
            <a:pPr marL="914400" lvl="2" indent="0">
              <a:buNone/>
            </a:pPr>
            <a:endParaRPr lang="de-DE" dirty="0"/>
          </a:p>
          <a:p>
            <a:pPr lvl="2">
              <a:buFontTx/>
              <a:buChar char="-"/>
            </a:pPr>
            <a:r>
              <a:rPr lang="de-DE" dirty="0" err="1"/>
              <a:t>Soit</a:t>
            </a:r>
            <a:r>
              <a:rPr lang="de-DE" dirty="0"/>
              <a:t> </a:t>
            </a:r>
            <a:r>
              <a:rPr lang="de-DE" dirty="0" err="1"/>
              <a:t>avec</a:t>
            </a:r>
            <a:r>
              <a:rPr lang="de-DE" dirty="0"/>
              <a:t> des </a:t>
            </a:r>
            <a:r>
              <a:rPr lang="de-DE" dirty="0" err="1"/>
              <a:t>moellons</a:t>
            </a:r>
            <a:r>
              <a:rPr lang="de-DE" dirty="0"/>
              <a:t> et </a:t>
            </a:r>
            <a:r>
              <a:rPr lang="de-DE" dirty="0" err="1"/>
              <a:t>pierres</a:t>
            </a:r>
            <a:r>
              <a:rPr lang="de-DE" dirty="0"/>
              <a:t> de </a:t>
            </a:r>
            <a:r>
              <a:rPr lang="de-DE" dirty="0" err="1"/>
              <a:t>taille</a:t>
            </a:r>
            <a:r>
              <a:rPr lang="de-DE" dirty="0"/>
              <a:t> </a:t>
            </a:r>
            <a:r>
              <a:rPr lang="de-DE" dirty="0" err="1"/>
              <a:t>approuvés</a:t>
            </a:r>
            <a:r>
              <a:rPr lang="de-DE" dirty="0"/>
              <a:t> par le Service du </a:t>
            </a:r>
            <a:r>
              <a:rPr lang="de-DE" dirty="0" err="1"/>
              <a:t>Patrimoine</a:t>
            </a:r>
            <a:r>
              <a:rPr lang="de-DE" dirty="0"/>
              <a:t> - </a:t>
            </a:r>
            <a:r>
              <a:rPr lang="de-DE" dirty="0" err="1"/>
              <a:t>pose</a:t>
            </a:r>
            <a:r>
              <a:rPr lang="de-DE" dirty="0"/>
              <a:t> et </a:t>
            </a:r>
            <a:r>
              <a:rPr lang="de-DE" dirty="0" err="1"/>
              <a:t>rejointoyage</a:t>
            </a:r>
            <a:r>
              <a:rPr lang="de-DE" dirty="0"/>
              <a:t> au </a:t>
            </a:r>
            <a:r>
              <a:rPr lang="de-DE" dirty="0" err="1"/>
              <a:t>mortier</a:t>
            </a:r>
            <a:r>
              <a:rPr lang="de-DE" dirty="0"/>
              <a:t> de </a:t>
            </a:r>
            <a:r>
              <a:rPr lang="de-DE" dirty="0" err="1"/>
              <a:t>chaux</a:t>
            </a:r>
            <a:r>
              <a:rPr lang="de-DE" dirty="0"/>
              <a:t> (</a:t>
            </a:r>
            <a:r>
              <a:rPr lang="de-DE" dirty="0" err="1"/>
              <a:t>composition</a:t>
            </a:r>
            <a:r>
              <a:rPr lang="de-DE" dirty="0"/>
              <a:t> </a:t>
            </a:r>
            <a:r>
              <a:rPr lang="de-DE" dirty="0" err="1"/>
              <a:t>déjà</a:t>
            </a:r>
            <a:r>
              <a:rPr lang="de-DE" dirty="0"/>
              <a:t> </a:t>
            </a:r>
            <a:r>
              <a:rPr lang="de-DE" dirty="0" err="1"/>
              <a:t>approuvée</a:t>
            </a:r>
            <a:r>
              <a:rPr lang="de-DE" dirty="0"/>
              <a:t> </a:t>
            </a:r>
            <a:r>
              <a:rPr lang="de-DE" dirty="0" err="1"/>
              <a:t>pour</a:t>
            </a:r>
            <a:r>
              <a:rPr lang="de-DE" dirty="0"/>
              <a:t> </a:t>
            </a:r>
            <a:r>
              <a:rPr lang="de-DE" dirty="0" err="1"/>
              <a:t>d‘autres</a:t>
            </a:r>
            <a:r>
              <a:rPr lang="de-DE" dirty="0"/>
              <a:t> </a:t>
            </a:r>
            <a:r>
              <a:rPr lang="de-DE" dirty="0" err="1"/>
              <a:t>travaux</a:t>
            </a:r>
            <a:r>
              <a:rPr lang="de-DE" dirty="0"/>
              <a:t> </a:t>
            </a:r>
            <a:r>
              <a:rPr lang="de-DE" dirty="0" err="1"/>
              <a:t>sur</a:t>
            </a:r>
            <a:r>
              <a:rPr lang="de-DE" dirty="0"/>
              <a:t> le </a:t>
            </a:r>
            <a:r>
              <a:rPr lang="de-DE" dirty="0" err="1"/>
              <a:t>site</a:t>
            </a:r>
            <a:r>
              <a:rPr lang="de-DE" dirty="0"/>
              <a:t> de la Citadelle).</a:t>
            </a:r>
          </a:p>
          <a:p>
            <a:pPr lvl="1">
              <a:buFontTx/>
              <a:buChar char="-"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marL="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06331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BE" sz="2600"/>
              <a:t>Réhabilitation du Pont des Hollandais</a:t>
            </a:r>
            <a:br>
              <a:rPr lang="fr-BE" sz="2600"/>
            </a:br>
            <a:r>
              <a:rPr lang="fr-BE" sz="2600"/>
              <a:t>Présentation du pont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58C63B-8435-4CB4-B50F-C8370BF68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9327" y="1066890"/>
            <a:ext cx="4329555" cy="35349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fr-BE" sz="2000" dirty="0"/>
              <a:t>Pont construit en 1820 durant la période hollandaise.</a:t>
            </a:r>
            <a:endParaRPr lang="en-US" dirty="0"/>
          </a:p>
          <a:p>
            <a:pPr>
              <a:lnSpc>
                <a:spcPct val="90000"/>
              </a:lnSpc>
            </a:pPr>
            <a:endParaRPr lang="fr-BE" sz="2000" dirty="0"/>
          </a:p>
          <a:p>
            <a:pPr>
              <a:lnSpc>
                <a:spcPct val="90000"/>
              </a:lnSpc>
            </a:pPr>
            <a:r>
              <a:rPr lang="fr-BE" sz="2000" dirty="0"/>
              <a:t>Pont voûte formé de 3 arcs // en pierres de taille avec remplissage en maçonnerie de moellons s’appuyant sur 2 culées.</a:t>
            </a:r>
          </a:p>
          <a:p>
            <a:pPr marL="0" indent="0">
              <a:lnSpc>
                <a:spcPct val="90000"/>
              </a:lnSpc>
              <a:buNone/>
            </a:pPr>
            <a:endParaRPr lang="fr-BE" sz="2000" dirty="0"/>
          </a:p>
          <a:p>
            <a:pPr>
              <a:lnSpc>
                <a:spcPct val="90000"/>
              </a:lnSpc>
            </a:pPr>
            <a:r>
              <a:rPr lang="fr-BE" sz="2000" dirty="0"/>
              <a:t>1 culée (culée droite) adossée à un bâtiment : appui sur un mur de refend.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35DDCB51-71B1-4620-BB18-4A5EF354FB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1539" y="2471918"/>
            <a:ext cx="1889568" cy="252906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3A8A38B-F990-48C1-97BE-A107B67C4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044" y="718353"/>
            <a:ext cx="2974694" cy="223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99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737945-8458-4EE8-87A9-71494586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– En dessous 3/5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5AC1CBB-03E3-40FA-A2C0-CD59A5D46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lvl="2">
              <a:buFontTx/>
              <a:buChar char="-"/>
            </a:pPr>
            <a:r>
              <a:rPr lang="de-DE" dirty="0" err="1"/>
              <a:t>Les</a:t>
            </a:r>
            <a:r>
              <a:rPr lang="de-DE" dirty="0"/>
              <a:t> </a:t>
            </a:r>
            <a:r>
              <a:rPr lang="de-DE" dirty="0" err="1"/>
              <a:t>pierres</a:t>
            </a:r>
            <a:r>
              <a:rPr lang="de-DE" dirty="0"/>
              <a:t> de </a:t>
            </a:r>
            <a:r>
              <a:rPr lang="de-DE" dirty="0" err="1"/>
              <a:t>taille</a:t>
            </a:r>
            <a:r>
              <a:rPr lang="de-DE" dirty="0"/>
              <a:t> (par ex., </a:t>
            </a:r>
            <a:r>
              <a:rPr lang="de-DE" dirty="0" err="1"/>
              <a:t>pierres</a:t>
            </a:r>
            <a:r>
              <a:rPr lang="de-DE" dirty="0"/>
              <a:t> </a:t>
            </a:r>
            <a:r>
              <a:rPr lang="de-DE" dirty="0" err="1"/>
              <a:t>d‘angle</a:t>
            </a:r>
            <a:r>
              <a:rPr lang="de-DE" dirty="0"/>
              <a:t>) </a:t>
            </a:r>
            <a:r>
              <a:rPr lang="de-DE" dirty="0" err="1"/>
              <a:t>sont</a:t>
            </a:r>
            <a:r>
              <a:rPr lang="de-DE" dirty="0"/>
              <a:t> </a:t>
            </a:r>
            <a:r>
              <a:rPr lang="de-DE" dirty="0" err="1"/>
              <a:t>traitées</a:t>
            </a:r>
            <a:r>
              <a:rPr lang="de-DE" dirty="0"/>
              <a:t> </a:t>
            </a:r>
            <a:r>
              <a:rPr lang="de-DE" dirty="0" err="1"/>
              <a:t>manuellement</a:t>
            </a:r>
            <a:r>
              <a:rPr lang="de-DE" dirty="0"/>
              <a:t> : </a:t>
            </a:r>
            <a:r>
              <a:rPr lang="de-DE" dirty="0" err="1"/>
              <a:t>taille</a:t>
            </a:r>
            <a:r>
              <a:rPr lang="de-DE" dirty="0"/>
              <a:t> et </a:t>
            </a:r>
            <a:r>
              <a:rPr lang="de-DE" dirty="0" err="1"/>
              <a:t>finition</a:t>
            </a:r>
            <a:r>
              <a:rPr lang="de-DE" dirty="0"/>
              <a:t> (à </a:t>
            </a:r>
            <a:r>
              <a:rPr lang="de-DE" dirty="0" err="1"/>
              <a:t>l‘identique</a:t>
            </a:r>
            <a:r>
              <a:rPr lang="de-DE" dirty="0"/>
              <a:t> de </a:t>
            </a:r>
            <a:r>
              <a:rPr lang="de-DE" dirty="0" err="1"/>
              <a:t>l‘existant</a:t>
            </a:r>
            <a:r>
              <a:rPr lang="de-DE" dirty="0"/>
              <a:t> : </a:t>
            </a:r>
            <a:r>
              <a:rPr lang="de-DE" dirty="0" err="1"/>
              <a:t>ciselée</a:t>
            </a:r>
            <a:r>
              <a:rPr lang="de-DE" dirty="0"/>
              <a:t>).</a:t>
            </a:r>
          </a:p>
          <a:p>
            <a:pPr lvl="2">
              <a:buFontTx/>
              <a:buChar char="-"/>
            </a:pPr>
            <a:endParaRPr lang="de-DE" dirty="0"/>
          </a:p>
          <a:p>
            <a:pPr lvl="2">
              <a:buFontTx/>
              <a:buChar char="-"/>
            </a:pPr>
            <a:r>
              <a:rPr lang="de-DE" dirty="0" err="1"/>
              <a:t>Les</a:t>
            </a:r>
            <a:r>
              <a:rPr lang="de-DE" dirty="0"/>
              <a:t> </a:t>
            </a:r>
            <a:r>
              <a:rPr lang="de-DE" dirty="0" err="1"/>
              <a:t>pierres</a:t>
            </a:r>
            <a:r>
              <a:rPr lang="de-DE" dirty="0"/>
              <a:t> de </a:t>
            </a:r>
            <a:r>
              <a:rPr lang="de-DE" dirty="0" err="1"/>
              <a:t>taille</a:t>
            </a:r>
            <a:r>
              <a:rPr lang="de-DE" dirty="0"/>
              <a:t> </a:t>
            </a:r>
            <a:r>
              <a:rPr lang="de-DE" dirty="0" err="1"/>
              <a:t>sont</a:t>
            </a:r>
            <a:r>
              <a:rPr lang="de-DE" dirty="0"/>
              <a:t> </a:t>
            </a:r>
            <a:r>
              <a:rPr lang="de-DE" dirty="0" err="1"/>
              <a:t>remplacées</a:t>
            </a:r>
            <a:r>
              <a:rPr lang="de-DE" dirty="0"/>
              <a:t> </a:t>
            </a:r>
          </a:p>
          <a:p>
            <a:pPr lvl="3">
              <a:buFontTx/>
              <a:buChar char="-"/>
            </a:pPr>
            <a:r>
              <a:rPr lang="de-DE" dirty="0" err="1"/>
              <a:t>partiellement</a:t>
            </a:r>
            <a:r>
              <a:rPr lang="de-DE" dirty="0"/>
              <a:t> (</a:t>
            </a:r>
            <a:r>
              <a:rPr lang="de-DE" dirty="0" err="1"/>
              <a:t>sur</a:t>
            </a:r>
            <a:r>
              <a:rPr lang="de-DE" dirty="0"/>
              <a:t> </a:t>
            </a:r>
            <a:r>
              <a:rPr lang="de-DE" dirty="0" err="1"/>
              <a:t>une</a:t>
            </a:r>
            <a:r>
              <a:rPr lang="de-DE" dirty="0"/>
              <a:t> </a:t>
            </a:r>
            <a:r>
              <a:rPr lang="de-DE" dirty="0" err="1"/>
              <a:t>épaisseur</a:t>
            </a:r>
            <a:r>
              <a:rPr lang="de-DE" dirty="0"/>
              <a:t> de 10-12 cm) </a:t>
            </a:r>
            <a:r>
              <a:rPr lang="de-DE" dirty="0" err="1"/>
              <a:t>avec</a:t>
            </a:r>
            <a:r>
              <a:rPr lang="de-DE" dirty="0"/>
              <a:t> </a:t>
            </a:r>
            <a:r>
              <a:rPr lang="de-DE" dirty="0" err="1"/>
              <a:t>ancrage</a:t>
            </a:r>
            <a:r>
              <a:rPr lang="de-DE" dirty="0"/>
              <a:t> </a:t>
            </a:r>
            <a:r>
              <a:rPr lang="de-DE" dirty="0" err="1"/>
              <a:t>avec</a:t>
            </a:r>
            <a:r>
              <a:rPr lang="de-DE" dirty="0"/>
              <a:t> des </a:t>
            </a:r>
            <a:r>
              <a:rPr lang="de-DE" dirty="0" err="1"/>
              <a:t>agrafes</a:t>
            </a:r>
            <a:r>
              <a:rPr lang="de-DE" dirty="0"/>
              <a:t> </a:t>
            </a:r>
            <a:r>
              <a:rPr lang="de-DE" dirty="0" err="1"/>
              <a:t>ou</a:t>
            </a:r>
            <a:r>
              <a:rPr lang="de-DE" dirty="0"/>
              <a:t> </a:t>
            </a:r>
            <a:r>
              <a:rPr lang="de-DE" dirty="0" err="1"/>
              <a:t>barres</a:t>
            </a:r>
            <a:r>
              <a:rPr lang="de-DE" dirty="0"/>
              <a:t> en </a:t>
            </a:r>
            <a:r>
              <a:rPr lang="de-DE" dirty="0" err="1"/>
              <a:t>inox</a:t>
            </a:r>
            <a:r>
              <a:rPr lang="de-DE" dirty="0"/>
              <a:t> et </a:t>
            </a:r>
            <a:r>
              <a:rPr lang="de-DE" dirty="0" err="1"/>
              <a:t>résine</a:t>
            </a:r>
            <a:endParaRPr lang="de-DE" dirty="0"/>
          </a:p>
          <a:p>
            <a:pPr lvl="3">
              <a:buFontTx/>
              <a:buChar char="-"/>
            </a:pPr>
            <a:r>
              <a:rPr lang="de-DE" dirty="0" err="1"/>
              <a:t>Ou</a:t>
            </a:r>
            <a:r>
              <a:rPr lang="de-DE" dirty="0"/>
              <a:t> </a:t>
            </a:r>
            <a:r>
              <a:rPr lang="de-DE" dirty="0" err="1"/>
              <a:t>entièrement</a:t>
            </a:r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marL="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33809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- Travaux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D101EE3-F926-4618-9F78-F97C0EEC4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41341" y="1624701"/>
            <a:ext cx="3227387" cy="2420540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3A69418-B942-4BD5-9CA8-71CC4F1580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44605" y="1624703"/>
            <a:ext cx="3227387" cy="24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51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- Travaux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13654436-9091-45D3-9364-0DD933E05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979" y="1200150"/>
            <a:ext cx="5576710" cy="322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16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3BAAB10A-7F07-419F-B1AA-DBD38D1D4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98" y="1063229"/>
            <a:ext cx="4841082" cy="3227388"/>
          </a:xfr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- Travaux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BAD9808-D678-4D06-A8AD-88D3EEA344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88171" y="1492036"/>
            <a:ext cx="3430454" cy="257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11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9B71115C-90EF-47D5-9660-735696456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713" y="1650251"/>
            <a:ext cx="3473804" cy="2315869"/>
          </a:xfr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- Travaux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8C4A015-47D9-49F6-8CD3-E5F2079B6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73" y="1286933"/>
            <a:ext cx="3183467" cy="212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85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- Travaux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238CDF-03B5-41BD-8A50-762A4563CD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8466" y="863636"/>
            <a:ext cx="2614117" cy="3125435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06D2FC1-B0C8-4168-AF18-76E3E1F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142" y="2142322"/>
            <a:ext cx="3284671" cy="218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96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89853D17-078B-4781-8C72-AB263DA88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4080" y="1863841"/>
            <a:ext cx="3468222" cy="2312148"/>
          </a:xfr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- Travaux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56AAEE8-8231-4F47-A184-9838377360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02" y="1326167"/>
            <a:ext cx="3321553" cy="249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18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- Travaux</a:t>
            </a:r>
          </a:p>
        </p:txBody>
      </p:sp>
      <p:pic>
        <p:nvPicPr>
          <p:cNvPr id="9" name="Espace réservé du contenu 2">
            <a:extLst>
              <a:ext uri="{FF2B5EF4-FFF2-40B4-BE49-F238E27FC236}">
                <a16:creationId xmlns:a16="http://schemas.microsoft.com/office/drawing/2014/main" id="{6C2A1839-FBF1-4637-82ED-79FF35AFBE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79" y="1063229"/>
            <a:ext cx="3562584" cy="2671938"/>
          </a:xfrm>
          <a:prstGeom prst="rect">
            <a:avLst/>
          </a:prstGeom>
        </p:spPr>
      </p:pic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EAF82390-52D9-4D63-A124-8700C5973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CFE3FC4-FFD3-413A-8962-BA30D55B3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934" y="1417779"/>
            <a:ext cx="4188884" cy="279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22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- Travaux</a:t>
            </a: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26375FA2-A1BA-44DB-92B0-B0ABE0234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666" y="2300817"/>
            <a:ext cx="6401591" cy="1856249"/>
          </a:xfrm>
        </p:spPr>
        <p:txBody>
          <a:bodyPr/>
          <a:lstStyle/>
          <a:p>
            <a:endParaRPr lang="fr-BE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9BD4D97-BAAF-411C-A625-5E277484C3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349" y="1299577"/>
            <a:ext cx="4598273" cy="306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928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737945-8458-4EE8-87A9-71494586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– En dessous 4/5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5AC1CBB-03E3-40FA-A2C0-CD59A5D46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lvl="1">
              <a:buFontTx/>
              <a:buChar char="-"/>
            </a:pPr>
            <a:r>
              <a:rPr lang="de-DE" dirty="0" err="1"/>
              <a:t>Rejointoyage</a:t>
            </a:r>
            <a:r>
              <a:rPr lang="de-DE" dirty="0"/>
              <a:t> et </a:t>
            </a:r>
            <a:r>
              <a:rPr lang="de-DE" dirty="0" err="1"/>
              <a:t>injections</a:t>
            </a:r>
            <a:r>
              <a:rPr lang="de-DE" dirty="0"/>
              <a:t> </a:t>
            </a:r>
            <a:r>
              <a:rPr lang="de-DE" dirty="0" err="1"/>
              <a:t>gravitaires</a:t>
            </a:r>
            <a:r>
              <a:rPr lang="de-DE" dirty="0"/>
              <a:t> (</a:t>
            </a:r>
            <a:r>
              <a:rPr lang="de-DE" dirty="0" err="1"/>
              <a:t>coulis</a:t>
            </a:r>
            <a:r>
              <a:rPr lang="de-DE" dirty="0"/>
              <a:t> à la </a:t>
            </a:r>
            <a:r>
              <a:rPr lang="de-DE" dirty="0" err="1"/>
              <a:t>chaux</a:t>
            </a:r>
            <a:r>
              <a:rPr lang="de-DE" dirty="0"/>
              <a:t>/</a:t>
            </a:r>
            <a:r>
              <a:rPr lang="de-DE" dirty="0" err="1"/>
              <a:t>trass</a:t>
            </a:r>
            <a:r>
              <a:rPr lang="de-DE" dirty="0"/>
              <a:t>).</a:t>
            </a:r>
          </a:p>
          <a:p>
            <a:pPr marL="457200" lvl="1" indent="0">
              <a:buNone/>
            </a:pPr>
            <a:endParaRPr lang="de-DE" dirty="0"/>
          </a:p>
          <a:p>
            <a:pPr lvl="2">
              <a:buFontTx/>
              <a:buChar char="-"/>
            </a:pPr>
            <a:r>
              <a:rPr lang="de-DE" dirty="0" err="1"/>
              <a:t>Forage</a:t>
            </a:r>
            <a:r>
              <a:rPr lang="de-DE" dirty="0"/>
              <a:t> </a:t>
            </a:r>
            <a:r>
              <a:rPr lang="de-DE" dirty="0" err="1"/>
              <a:t>d‘injection</a:t>
            </a:r>
            <a:r>
              <a:rPr lang="de-DE" dirty="0"/>
              <a:t>  </a:t>
            </a:r>
            <a:r>
              <a:rPr lang="de-DE" dirty="0" err="1"/>
              <a:t>diam</a:t>
            </a:r>
            <a:r>
              <a:rPr lang="de-DE" dirty="0"/>
              <a:t>.+-35mm  prof. 75-125-200 cm</a:t>
            </a:r>
          </a:p>
          <a:p>
            <a:pPr lvl="2">
              <a:buFontTx/>
              <a:buChar char="-"/>
            </a:pPr>
            <a:r>
              <a:rPr lang="de-DE" dirty="0" err="1"/>
              <a:t>Maillage</a:t>
            </a:r>
            <a:r>
              <a:rPr lang="de-DE" dirty="0"/>
              <a:t> : entre 75 cm et 100 cm</a:t>
            </a:r>
          </a:p>
          <a:p>
            <a:pPr lvl="2">
              <a:buFontTx/>
              <a:buChar char="-"/>
            </a:pPr>
            <a:r>
              <a:rPr lang="de-DE" dirty="0"/>
              <a:t>Coulis </a:t>
            </a:r>
            <a:r>
              <a:rPr lang="de-DE" dirty="0" err="1"/>
              <a:t>d‘injection</a:t>
            </a:r>
            <a:r>
              <a:rPr lang="de-DE" dirty="0"/>
              <a:t> : à </a:t>
            </a:r>
            <a:r>
              <a:rPr lang="de-DE" dirty="0" err="1"/>
              <a:t>base</a:t>
            </a:r>
            <a:r>
              <a:rPr lang="de-DE" dirty="0"/>
              <a:t> </a:t>
            </a:r>
            <a:r>
              <a:rPr lang="de-DE" dirty="0" err="1"/>
              <a:t>chaux</a:t>
            </a:r>
            <a:r>
              <a:rPr lang="de-DE" dirty="0"/>
              <a:t>/</a:t>
            </a:r>
            <a:r>
              <a:rPr lang="de-DE" dirty="0" err="1"/>
              <a:t>trass</a:t>
            </a:r>
            <a:r>
              <a:rPr lang="de-DE" dirty="0"/>
              <a:t>, 1t + 600 à 800 l </a:t>
            </a:r>
            <a:r>
              <a:rPr lang="de-DE" dirty="0" err="1"/>
              <a:t>eau</a:t>
            </a:r>
            <a:endParaRPr lang="de-DE" dirty="0"/>
          </a:p>
          <a:p>
            <a:pPr lvl="2">
              <a:buFontTx/>
              <a:buChar char="-"/>
            </a:pPr>
            <a:r>
              <a:rPr lang="de-DE" dirty="0" err="1"/>
              <a:t>Consistance</a:t>
            </a:r>
            <a:r>
              <a:rPr lang="de-DE" dirty="0"/>
              <a:t> : liquide - </a:t>
            </a:r>
            <a:r>
              <a:rPr lang="de-DE" dirty="0" err="1"/>
              <a:t>rejointoyage</a:t>
            </a:r>
            <a:r>
              <a:rPr lang="de-DE" dirty="0"/>
              <a:t> </a:t>
            </a:r>
            <a:r>
              <a:rPr lang="de-DE" dirty="0" err="1"/>
              <a:t>soigné</a:t>
            </a:r>
            <a:r>
              <a:rPr lang="de-DE" dirty="0"/>
              <a:t> </a:t>
            </a:r>
            <a:r>
              <a:rPr lang="de-DE" dirty="0" err="1"/>
              <a:t>pour</a:t>
            </a:r>
            <a:r>
              <a:rPr lang="de-DE" dirty="0"/>
              <a:t> </a:t>
            </a:r>
            <a:r>
              <a:rPr lang="de-DE" dirty="0" err="1"/>
              <a:t>éviter</a:t>
            </a:r>
            <a:r>
              <a:rPr lang="de-DE" dirty="0"/>
              <a:t> </a:t>
            </a:r>
            <a:r>
              <a:rPr lang="de-DE" dirty="0" err="1"/>
              <a:t>les</a:t>
            </a:r>
            <a:r>
              <a:rPr lang="de-DE" dirty="0"/>
              <a:t> </a:t>
            </a:r>
            <a:r>
              <a:rPr lang="de-DE" dirty="0" err="1"/>
              <a:t>fuites</a:t>
            </a:r>
            <a:endParaRPr lang="de-DE" dirty="0"/>
          </a:p>
          <a:p>
            <a:pPr lvl="2">
              <a:buFontTx/>
              <a:buChar char="-"/>
            </a:pPr>
            <a:r>
              <a:rPr lang="de-DE" dirty="0" err="1"/>
              <a:t>Carottages</a:t>
            </a:r>
            <a:r>
              <a:rPr lang="de-DE" dirty="0"/>
              <a:t> de </a:t>
            </a:r>
            <a:r>
              <a:rPr lang="de-DE" dirty="0" err="1"/>
              <a:t>vérification</a:t>
            </a:r>
            <a:endParaRPr lang="de-DE" dirty="0"/>
          </a:p>
          <a:p>
            <a:pPr marL="914400" lvl="2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marL="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44939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58C63B-8435-4CB4-B50F-C8370BF68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11" y="1066338"/>
            <a:ext cx="5394032" cy="322784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BE" sz="2000" dirty="0"/>
              <a:t>1 culée (culée gauche) adossée à la roche.</a:t>
            </a:r>
            <a:endParaRPr lang="en-US" dirty="0"/>
          </a:p>
          <a:p>
            <a:endParaRPr lang="fr-BE" sz="2000" dirty="0"/>
          </a:p>
          <a:p>
            <a:r>
              <a:rPr lang="fr-BE" sz="2000" dirty="0"/>
              <a:t>Accès par une porte au pied de chaque culée à un bâtiment ou à un souterrain.</a:t>
            </a:r>
          </a:p>
          <a:p>
            <a:endParaRPr lang="fr-BE" sz="2000" dirty="0"/>
          </a:p>
          <a:p>
            <a:r>
              <a:rPr lang="fr-BE" sz="2000" dirty="0"/>
              <a:t>Voie unique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Présentation du pont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CA7FFEF-7A5F-42DA-91BE-15993EDA21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818" y="1003380"/>
            <a:ext cx="2743200" cy="365760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DA11948-64A4-45B0-9EA1-DF8F08455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995" y="2592006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70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737945-8458-4EE8-87A9-71494586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– En dessous 5/5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5AC1CBB-03E3-40FA-A2C0-CD59A5D46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lvl="1">
              <a:buFontTx/>
              <a:buChar char="-"/>
            </a:pPr>
            <a:r>
              <a:rPr lang="de-DE" dirty="0" err="1"/>
              <a:t>Réparation</a:t>
            </a:r>
            <a:r>
              <a:rPr lang="de-DE" dirty="0"/>
              <a:t> de la </a:t>
            </a:r>
            <a:r>
              <a:rPr lang="de-DE" dirty="0" err="1"/>
              <a:t>maçonnerie</a:t>
            </a:r>
            <a:r>
              <a:rPr lang="de-DE" dirty="0"/>
              <a:t> de la </a:t>
            </a:r>
            <a:r>
              <a:rPr lang="de-DE" dirty="0" err="1"/>
              <a:t>voûte</a:t>
            </a:r>
            <a:r>
              <a:rPr lang="de-DE" dirty="0"/>
              <a:t> et des </a:t>
            </a:r>
            <a:r>
              <a:rPr lang="de-DE" dirty="0" err="1"/>
              <a:t>pierres</a:t>
            </a:r>
            <a:r>
              <a:rPr lang="de-DE" dirty="0"/>
              <a:t> de </a:t>
            </a:r>
            <a:r>
              <a:rPr lang="de-DE" dirty="0" err="1"/>
              <a:t>tailles</a:t>
            </a:r>
            <a:r>
              <a:rPr lang="de-DE" dirty="0"/>
              <a:t> de la </a:t>
            </a:r>
            <a:r>
              <a:rPr lang="de-DE" dirty="0" err="1"/>
              <a:t>voûte</a:t>
            </a:r>
            <a:r>
              <a:rPr lang="de-DE" dirty="0"/>
              <a:t> (</a:t>
            </a:r>
            <a:r>
              <a:rPr lang="de-DE" dirty="0" err="1"/>
              <a:t>essentiellement</a:t>
            </a:r>
            <a:r>
              <a:rPr lang="de-DE" dirty="0"/>
              <a:t>, </a:t>
            </a:r>
            <a:r>
              <a:rPr lang="de-DE" dirty="0" err="1"/>
              <a:t>arcs</a:t>
            </a:r>
            <a:r>
              <a:rPr lang="de-DE" dirty="0"/>
              <a:t> </a:t>
            </a:r>
            <a:r>
              <a:rPr lang="de-DE" dirty="0" err="1"/>
              <a:t>extérieurs</a:t>
            </a:r>
            <a:r>
              <a:rPr lang="de-DE" dirty="0"/>
              <a:t>).</a:t>
            </a:r>
          </a:p>
          <a:p>
            <a:pPr marL="457200" lvl="1" indent="0">
              <a:buNone/>
            </a:pPr>
            <a:endParaRPr lang="de-DE" dirty="0"/>
          </a:p>
          <a:p>
            <a:pPr lvl="1">
              <a:buFontTx/>
              <a:buChar char="-"/>
            </a:pPr>
            <a:r>
              <a:rPr lang="de-DE" dirty="0" err="1"/>
              <a:t>Rejointoyage</a:t>
            </a:r>
            <a:r>
              <a:rPr lang="de-DE" dirty="0"/>
              <a:t> et </a:t>
            </a:r>
            <a:r>
              <a:rPr lang="de-DE" dirty="0" err="1"/>
              <a:t>vu</a:t>
            </a:r>
            <a:r>
              <a:rPr lang="de-DE" dirty="0"/>
              <a:t> </a:t>
            </a:r>
            <a:r>
              <a:rPr lang="de-DE" dirty="0" err="1"/>
              <a:t>l‘état</a:t>
            </a:r>
            <a:r>
              <a:rPr lang="de-DE" dirty="0"/>
              <a:t> derrière </a:t>
            </a:r>
            <a:r>
              <a:rPr lang="de-DE" dirty="0" err="1"/>
              <a:t>les</a:t>
            </a:r>
            <a:r>
              <a:rPr lang="de-DE" dirty="0"/>
              <a:t> </a:t>
            </a:r>
            <a:r>
              <a:rPr lang="de-DE" dirty="0" err="1"/>
              <a:t>pierres</a:t>
            </a:r>
            <a:r>
              <a:rPr lang="de-DE" dirty="0"/>
              <a:t> (</a:t>
            </a:r>
            <a:r>
              <a:rPr lang="de-DE" dirty="0" err="1"/>
              <a:t>cavités</a:t>
            </a:r>
            <a:r>
              <a:rPr lang="de-DE" dirty="0"/>
              <a:t>) </a:t>
            </a:r>
            <a:r>
              <a:rPr lang="de-DE" dirty="0" err="1"/>
              <a:t>injections</a:t>
            </a:r>
            <a:r>
              <a:rPr lang="de-DE" dirty="0"/>
              <a:t> (non </a:t>
            </a:r>
            <a:r>
              <a:rPr lang="de-DE" dirty="0" err="1"/>
              <a:t>prévue</a:t>
            </a:r>
            <a:r>
              <a:rPr lang="de-DE" dirty="0"/>
              <a:t> au </a:t>
            </a:r>
            <a:r>
              <a:rPr lang="de-DE" dirty="0" err="1"/>
              <a:t>départ</a:t>
            </a:r>
            <a:r>
              <a:rPr lang="de-DE" dirty="0"/>
              <a:t>)  </a:t>
            </a:r>
            <a:r>
              <a:rPr lang="de-DE" dirty="0" err="1"/>
              <a:t>sous</a:t>
            </a:r>
            <a:r>
              <a:rPr lang="de-DE" dirty="0"/>
              <a:t> </a:t>
            </a:r>
            <a:r>
              <a:rPr lang="de-DE" dirty="0" err="1"/>
              <a:t>pression</a:t>
            </a:r>
            <a:r>
              <a:rPr lang="de-DE" dirty="0"/>
              <a:t> </a:t>
            </a:r>
            <a:r>
              <a:rPr lang="de-DE" dirty="0" err="1"/>
              <a:t>légère</a:t>
            </a:r>
            <a:r>
              <a:rPr lang="de-DE" dirty="0"/>
              <a:t> (1,5 à 2kg/cm2),</a:t>
            </a:r>
          </a:p>
          <a:p>
            <a:pPr marL="457200" lvl="1" indent="0">
              <a:buNone/>
            </a:pPr>
            <a:endParaRPr lang="de-DE" dirty="0"/>
          </a:p>
          <a:p>
            <a:pPr marL="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1012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- Travaux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81488A0-B320-4280-94E1-9DFFF4B6D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111" y="1063229"/>
            <a:ext cx="6829777" cy="322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493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- Travaux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43C381-4302-49FC-ACAA-C881F446FC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927" y="1486099"/>
            <a:ext cx="4136073" cy="2757381"/>
          </a:xfrm>
          <a:prstGeom prst="rect">
            <a:avLst/>
          </a:prstGeom>
        </p:spPr>
      </p:pic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BF197E47-5E61-460F-857D-134CC7BD4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2810933"/>
            <a:ext cx="6593502" cy="1617066"/>
          </a:xfrm>
        </p:spPr>
        <p:txBody>
          <a:bodyPr/>
          <a:lstStyle/>
          <a:p>
            <a:endParaRPr lang="fr-BE" dirty="0"/>
          </a:p>
          <a:p>
            <a:endParaRPr lang="fr-BE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F2845A0-F62D-485B-82F7-9B0A970C58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63420" y="1645260"/>
            <a:ext cx="3180274" cy="238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95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1C74C9F5-F824-4964-B0A8-6F560E88B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98" y="1063229"/>
            <a:ext cx="4841082" cy="3227388"/>
          </a:xfr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- Travaux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B278826-0EA4-4305-8082-CE7F212C97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346" y="1483409"/>
            <a:ext cx="3265023" cy="217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19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58C63B-8435-4CB4-B50F-C8370BF68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fr-BE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- Travaux</a:t>
            </a:r>
          </a:p>
        </p:txBody>
      </p:sp>
      <p:pic>
        <p:nvPicPr>
          <p:cNvPr id="5" name="Espace réservé du contenu 2">
            <a:extLst>
              <a:ext uri="{FF2B5EF4-FFF2-40B4-BE49-F238E27FC236}">
                <a16:creationId xmlns:a16="http://schemas.microsoft.com/office/drawing/2014/main" id="{8D2D323F-3B59-4A0D-9046-4C3EA59C7A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98" y="1968500"/>
            <a:ext cx="3265023" cy="217668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BE9D9C0-576B-42A4-9E42-BA7185E9C9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236" y="1531921"/>
            <a:ext cx="3415066" cy="227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42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ABD60762-60C2-48E6-A583-A579F2ACF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8105" y="1647678"/>
            <a:ext cx="3407789" cy="2271859"/>
          </a:xfr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- Travaux</a:t>
            </a:r>
          </a:p>
        </p:txBody>
      </p:sp>
    </p:spTree>
    <p:extLst>
      <p:ext uri="{BB962C8B-B14F-4D97-AF65-F5344CB8AC3E}">
        <p14:creationId xmlns:p14="http://schemas.microsoft.com/office/powerpoint/2010/main" val="35138627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- Travaux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43FBA1C-646E-4214-B4F0-91C6F7115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271" y="1200150"/>
            <a:ext cx="4303184" cy="3227388"/>
          </a:xfrm>
        </p:spPr>
      </p:pic>
    </p:spTree>
    <p:extLst>
      <p:ext uri="{BB962C8B-B14F-4D97-AF65-F5344CB8AC3E}">
        <p14:creationId xmlns:p14="http://schemas.microsoft.com/office/powerpoint/2010/main" val="33030951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5EAE5D3F-3ABD-4626-A89F-08C9EA851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222" y="1196989"/>
            <a:ext cx="4865512" cy="3243674"/>
          </a:xfr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– En dessous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A440BEE-B0B9-41D4-B52F-BEA075C480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70" y="1871177"/>
            <a:ext cx="3442085" cy="229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483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737945-8458-4EE8-87A9-71494586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– Au dessus 1/2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5AC1CBB-03E3-40FA-A2C0-CD59A5D46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de-DE" dirty="0"/>
          </a:p>
          <a:p>
            <a:pPr lvl="1">
              <a:buFontTx/>
              <a:buChar char="-"/>
            </a:pPr>
            <a:r>
              <a:rPr lang="de-DE" sz="3000" dirty="0"/>
              <a:t>Mise à nu </a:t>
            </a:r>
            <a:r>
              <a:rPr lang="de-DE" sz="3000" dirty="0" err="1"/>
              <a:t>jusqu’à</a:t>
            </a:r>
            <a:r>
              <a:rPr lang="de-DE" sz="3000" dirty="0"/>
              <a:t> – 70 cm</a:t>
            </a:r>
          </a:p>
          <a:p>
            <a:pPr marL="457200" lvl="1" indent="0">
              <a:buNone/>
            </a:pPr>
            <a:endParaRPr lang="fr-BE" sz="3000" dirty="0"/>
          </a:p>
          <a:p>
            <a:pPr lvl="1">
              <a:buFontTx/>
              <a:buChar char="-"/>
            </a:pPr>
            <a:r>
              <a:rPr lang="de-DE" sz="3100" dirty="0"/>
              <a:t>Reconstruction </a:t>
            </a:r>
            <a:r>
              <a:rPr lang="de-DE" sz="3100" dirty="0" err="1"/>
              <a:t>avec</a:t>
            </a:r>
            <a:r>
              <a:rPr lang="de-DE" sz="3100" dirty="0"/>
              <a:t> </a:t>
            </a:r>
            <a:r>
              <a:rPr lang="de-DE" sz="3100" dirty="0" err="1"/>
              <a:t>pose</a:t>
            </a:r>
            <a:r>
              <a:rPr lang="de-DE" sz="3100" dirty="0"/>
              <a:t> </a:t>
            </a:r>
            <a:r>
              <a:rPr lang="de-DE" sz="3100" dirty="0" err="1"/>
              <a:t>d’étanchéité</a:t>
            </a:r>
            <a:r>
              <a:rPr lang="de-DE" sz="3100" dirty="0"/>
              <a:t> en </a:t>
            </a:r>
            <a:r>
              <a:rPr lang="de-DE" sz="3100" dirty="0" err="1"/>
              <a:t>évitant</a:t>
            </a:r>
            <a:r>
              <a:rPr lang="de-DE" sz="3100" dirty="0"/>
              <a:t> </a:t>
            </a:r>
            <a:r>
              <a:rPr lang="de-DE" sz="3100" dirty="0" err="1"/>
              <a:t>tout</a:t>
            </a:r>
            <a:r>
              <a:rPr lang="de-DE" sz="3100" dirty="0"/>
              <a:t> </a:t>
            </a:r>
            <a:r>
              <a:rPr lang="de-DE" sz="3100" dirty="0" err="1"/>
              <a:t>point</a:t>
            </a:r>
            <a:r>
              <a:rPr lang="de-DE" sz="3100" dirty="0"/>
              <a:t> </a:t>
            </a:r>
            <a:r>
              <a:rPr lang="de-DE" sz="3100" dirty="0" err="1"/>
              <a:t>dur</a:t>
            </a:r>
            <a:endParaRPr lang="de-DE" sz="3100" dirty="0"/>
          </a:p>
          <a:p>
            <a:pPr marL="457200" lvl="1" indent="0">
              <a:buNone/>
            </a:pPr>
            <a:endParaRPr lang="fr-BE" sz="3100" dirty="0"/>
          </a:p>
          <a:p>
            <a:pPr lvl="1">
              <a:buFontTx/>
              <a:buChar char="-"/>
            </a:pPr>
            <a:r>
              <a:rPr lang="de-DE" sz="3100" dirty="0" err="1"/>
              <a:t>Travaux</a:t>
            </a:r>
            <a:r>
              <a:rPr lang="de-DE" sz="3100" dirty="0"/>
              <a:t> </a:t>
            </a:r>
            <a:r>
              <a:rPr lang="de-DE" sz="3100" dirty="0" err="1"/>
              <a:t>empêchant</a:t>
            </a:r>
            <a:r>
              <a:rPr lang="de-DE" sz="3100" dirty="0"/>
              <a:t> </a:t>
            </a:r>
            <a:r>
              <a:rPr lang="de-DE" sz="3100" dirty="0" err="1"/>
              <a:t>les</a:t>
            </a:r>
            <a:r>
              <a:rPr lang="de-DE" sz="3100" dirty="0"/>
              <a:t> </a:t>
            </a:r>
            <a:r>
              <a:rPr lang="de-DE" sz="3100" dirty="0" err="1"/>
              <a:t>venues</a:t>
            </a:r>
            <a:r>
              <a:rPr lang="de-DE" sz="3100" dirty="0"/>
              <a:t> et </a:t>
            </a:r>
            <a:r>
              <a:rPr lang="de-DE" sz="3100" dirty="0" err="1"/>
              <a:t>donc</a:t>
            </a:r>
            <a:r>
              <a:rPr lang="de-DE" sz="3100" dirty="0"/>
              <a:t> si possible </a:t>
            </a:r>
            <a:r>
              <a:rPr lang="de-DE" sz="3100" dirty="0" err="1"/>
              <a:t>les</a:t>
            </a:r>
            <a:r>
              <a:rPr lang="de-DE" sz="3100" dirty="0"/>
              <a:t> </a:t>
            </a:r>
            <a:r>
              <a:rPr lang="de-DE" sz="3100" dirty="0" err="1"/>
              <a:t>infiltrations</a:t>
            </a:r>
            <a:r>
              <a:rPr lang="de-DE" sz="3100" dirty="0"/>
              <a:t> et </a:t>
            </a:r>
            <a:r>
              <a:rPr lang="de-DE" sz="3100" dirty="0" err="1"/>
              <a:t>stagnation</a:t>
            </a:r>
            <a:r>
              <a:rPr lang="de-DE" sz="3100" dirty="0"/>
              <a:t> </a:t>
            </a:r>
            <a:r>
              <a:rPr lang="de-DE" sz="3100" dirty="0" err="1"/>
              <a:t>d’eau</a:t>
            </a:r>
            <a:r>
              <a:rPr lang="de-DE" sz="3100" dirty="0"/>
              <a:t> : </a:t>
            </a:r>
            <a:r>
              <a:rPr lang="de-DE" sz="3100" dirty="0" err="1"/>
              <a:t>drainage</a:t>
            </a:r>
            <a:r>
              <a:rPr lang="de-DE" sz="3100" dirty="0"/>
              <a:t> avant et après </a:t>
            </a:r>
            <a:r>
              <a:rPr lang="de-DE" sz="3100" dirty="0" err="1"/>
              <a:t>pont</a:t>
            </a:r>
            <a:r>
              <a:rPr lang="de-DE" sz="3100" dirty="0"/>
              <a:t>, </a:t>
            </a:r>
            <a:r>
              <a:rPr lang="de-DE" sz="3100" dirty="0" err="1"/>
              <a:t>gargouille</a:t>
            </a:r>
            <a:r>
              <a:rPr lang="de-DE" sz="3100" dirty="0"/>
              <a:t>/</a:t>
            </a:r>
            <a:r>
              <a:rPr lang="de-DE" sz="3100" dirty="0" err="1"/>
              <a:t>barbacanes</a:t>
            </a:r>
            <a:r>
              <a:rPr lang="de-DE" sz="3100" dirty="0"/>
              <a:t>,…</a:t>
            </a:r>
            <a:endParaRPr lang="fr-BE" sz="3100" dirty="0"/>
          </a:p>
          <a:p>
            <a:pPr marL="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148631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737945-8458-4EE8-87A9-71494586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– Au dessus 2/2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5AC1CBB-03E3-40FA-A2C0-CD59A5D46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de-DE" dirty="0"/>
          </a:p>
          <a:p>
            <a:pPr lvl="1">
              <a:buFontTx/>
              <a:buChar char="-"/>
            </a:pPr>
            <a:r>
              <a:rPr lang="de-DE" sz="2900" dirty="0" err="1"/>
              <a:t>Repose</a:t>
            </a:r>
            <a:r>
              <a:rPr lang="de-DE" sz="2900" dirty="0"/>
              <a:t> des </a:t>
            </a:r>
            <a:r>
              <a:rPr lang="de-DE" sz="2900" dirty="0" err="1"/>
              <a:t>pavés</a:t>
            </a:r>
            <a:r>
              <a:rPr lang="de-DE" sz="2900" dirty="0"/>
              <a:t> à </a:t>
            </a:r>
            <a:r>
              <a:rPr lang="de-DE" sz="2900" dirty="0" err="1"/>
              <a:t>l‘identique</a:t>
            </a:r>
            <a:endParaRPr lang="de-DE" sz="2900" dirty="0"/>
          </a:p>
          <a:p>
            <a:pPr marL="457200" lvl="1" indent="0">
              <a:buNone/>
            </a:pPr>
            <a:endParaRPr lang="fr-BE" sz="2900" dirty="0"/>
          </a:p>
          <a:p>
            <a:pPr lvl="1">
              <a:buFontTx/>
              <a:buChar char="-"/>
            </a:pPr>
            <a:r>
              <a:rPr lang="de-DE" sz="2900" dirty="0"/>
              <a:t>Gaines </a:t>
            </a:r>
            <a:r>
              <a:rPr lang="de-DE" sz="2900" dirty="0" err="1"/>
              <a:t>techniques</a:t>
            </a:r>
            <a:endParaRPr lang="de-DE" sz="2900" dirty="0"/>
          </a:p>
          <a:p>
            <a:pPr marL="457200" lvl="1" indent="0">
              <a:buNone/>
            </a:pPr>
            <a:endParaRPr lang="fr-BE" sz="2900" dirty="0"/>
          </a:p>
          <a:p>
            <a:pPr lvl="1">
              <a:buFontTx/>
              <a:buChar char="-"/>
            </a:pPr>
            <a:r>
              <a:rPr lang="de-DE" sz="2900" dirty="0" err="1"/>
              <a:t>Travaux</a:t>
            </a:r>
            <a:r>
              <a:rPr lang="de-DE" sz="2900" dirty="0"/>
              <a:t> „</a:t>
            </a:r>
            <a:r>
              <a:rPr lang="de-DE" sz="2900" dirty="0" err="1"/>
              <a:t>esthétiques</a:t>
            </a:r>
            <a:r>
              <a:rPr lang="de-DE" sz="2900" dirty="0"/>
              <a:t>“ : </a:t>
            </a:r>
            <a:r>
              <a:rPr lang="de-DE" sz="2900" dirty="0" err="1"/>
              <a:t>sablage</a:t>
            </a:r>
            <a:r>
              <a:rPr lang="de-DE" sz="2900" dirty="0"/>
              <a:t> </a:t>
            </a:r>
            <a:r>
              <a:rPr lang="de-DE" sz="2900" dirty="0" err="1"/>
              <a:t>léger</a:t>
            </a:r>
            <a:r>
              <a:rPr lang="de-DE" sz="2900" dirty="0"/>
              <a:t>, </a:t>
            </a:r>
            <a:r>
              <a:rPr lang="de-DE" sz="2900" dirty="0" err="1"/>
              <a:t>nettoyage</a:t>
            </a:r>
            <a:r>
              <a:rPr lang="de-DE" sz="2900" dirty="0"/>
              <a:t> à </a:t>
            </a:r>
            <a:r>
              <a:rPr lang="de-DE" sz="2900" dirty="0" err="1"/>
              <a:t>l’eau</a:t>
            </a:r>
            <a:r>
              <a:rPr lang="de-DE" sz="2900" dirty="0"/>
              <a:t>, … </a:t>
            </a:r>
          </a:p>
          <a:p>
            <a:pPr lvl="1">
              <a:buFontTx/>
              <a:buChar char="-"/>
            </a:pPr>
            <a:endParaRPr lang="fr-BE" sz="2900" dirty="0"/>
          </a:p>
          <a:p>
            <a:pPr lvl="1">
              <a:buFontTx/>
              <a:buChar char="-"/>
            </a:pPr>
            <a:r>
              <a:rPr lang="de-DE" sz="2900" dirty="0" err="1"/>
              <a:t>Travaux</a:t>
            </a:r>
            <a:r>
              <a:rPr lang="de-DE" sz="2900" dirty="0"/>
              <a:t> en </a:t>
            </a:r>
            <a:r>
              <a:rPr lang="de-DE" sz="2900" dirty="0" err="1"/>
              <a:t>coordination</a:t>
            </a:r>
            <a:r>
              <a:rPr lang="de-DE" sz="2900" dirty="0"/>
              <a:t> </a:t>
            </a:r>
            <a:r>
              <a:rPr lang="de-DE" sz="2900" dirty="0" err="1"/>
              <a:t>avec</a:t>
            </a:r>
            <a:r>
              <a:rPr lang="de-DE" sz="2900" dirty="0"/>
              <a:t> le </a:t>
            </a:r>
            <a:r>
              <a:rPr lang="de-DE" sz="2900" dirty="0" err="1"/>
              <a:t>service</a:t>
            </a:r>
            <a:r>
              <a:rPr lang="de-DE" sz="2900" dirty="0"/>
              <a:t> de la </a:t>
            </a:r>
            <a:r>
              <a:rPr lang="de-DE" sz="2900" dirty="0" err="1"/>
              <a:t>Citadelle</a:t>
            </a:r>
            <a:r>
              <a:rPr lang="de-DE" sz="2900" dirty="0"/>
              <a:t> et le </a:t>
            </a:r>
            <a:r>
              <a:rPr lang="de-DE" sz="2900" dirty="0" err="1"/>
              <a:t>Patrimoine</a:t>
            </a:r>
            <a:r>
              <a:rPr lang="de-DE" sz="2900" dirty="0"/>
              <a:t> : </a:t>
            </a:r>
            <a:r>
              <a:rPr lang="de-DE" sz="2900" dirty="0" err="1"/>
              <a:t>respecter</a:t>
            </a:r>
            <a:r>
              <a:rPr lang="de-DE" sz="2900" dirty="0"/>
              <a:t> l‘ „</a:t>
            </a:r>
            <a:r>
              <a:rPr lang="de-DE" sz="2900" dirty="0" err="1"/>
              <a:t>authenticité</a:t>
            </a:r>
            <a:r>
              <a:rPr lang="de-DE" sz="2900" dirty="0"/>
              <a:t>“, </a:t>
            </a:r>
            <a:r>
              <a:rPr lang="de-DE" sz="2900" dirty="0" err="1"/>
              <a:t>matériaux</a:t>
            </a:r>
            <a:r>
              <a:rPr lang="de-DE" sz="2900" dirty="0"/>
              <a:t> </a:t>
            </a:r>
            <a:r>
              <a:rPr lang="de-DE" sz="2900" dirty="0" err="1"/>
              <a:t>employés</a:t>
            </a:r>
            <a:r>
              <a:rPr lang="de-DE" sz="2900" dirty="0"/>
              <a:t> : </a:t>
            </a:r>
            <a:r>
              <a:rPr lang="de-DE" sz="2900" dirty="0" err="1"/>
              <a:t>pierres</a:t>
            </a:r>
            <a:r>
              <a:rPr lang="de-DE" sz="2900" dirty="0"/>
              <a:t> de </a:t>
            </a:r>
            <a:r>
              <a:rPr lang="de-DE" sz="2900" dirty="0" err="1"/>
              <a:t>taille</a:t>
            </a:r>
            <a:r>
              <a:rPr lang="de-DE" sz="2900" dirty="0"/>
              <a:t>, </a:t>
            </a:r>
            <a:r>
              <a:rPr lang="de-DE" sz="2900" dirty="0" err="1"/>
              <a:t>mortier</a:t>
            </a:r>
            <a:r>
              <a:rPr lang="de-DE" sz="2900" dirty="0"/>
              <a:t> à la </a:t>
            </a:r>
            <a:r>
              <a:rPr lang="de-DE" sz="2900" dirty="0" err="1"/>
              <a:t>chaux</a:t>
            </a:r>
            <a:r>
              <a:rPr lang="de-DE" sz="2900" dirty="0"/>
              <a:t>, „</a:t>
            </a:r>
            <a:r>
              <a:rPr lang="de-DE" sz="2900" dirty="0" err="1"/>
              <a:t>ciselage</a:t>
            </a:r>
            <a:r>
              <a:rPr lang="de-DE" sz="2900" dirty="0"/>
              <a:t>“ de la </a:t>
            </a:r>
            <a:r>
              <a:rPr lang="de-DE" sz="2900" dirty="0" err="1"/>
              <a:t>pierre</a:t>
            </a:r>
            <a:r>
              <a:rPr lang="de-DE" sz="2900" dirty="0"/>
              <a:t>, …</a:t>
            </a:r>
            <a:endParaRPr lang="fr-BE" sz="2900" dirty="0"/>
          </a:p>
          <a:p>
            <a:pPr marL="457200" lvl="1" indent="0">
              <a:buNone/>
            </a:pPr>
            <a:endParaRPr lang="de-DE" sz="2900" dirty="0"/>
          </a:p>
          <a:p>
            <a:pPr marL="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8623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58C63B-8435-4CB4-B50F-C8370BF68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BE" dirty="0"/>
              <a:t> </a:t>
            </a:r>
          </a:p>
          <a:p>
            <a:pPr marL="0" indent="0">
              <a:buNone/>
            </a:pPr>
            <a:endParaRPr lang="fr-BE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Présentation du pont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C99AAA5-BAAA-4A4B-9E27-EB265F605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744" y="1070463"/>
            <a:ext cx="5568005" cy="351151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B5918F3-12ED-4D40-A951-DCCC4532B0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43" y="1537604"/>
            <a:ext cx="2849335" cy="199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469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>
            <a:extLst>
              <a:ext uri="{FF2B5EF4-FFF2-40B4-BE49-F238E27FC236}">
                <a16:creationId xmlns:a16="http://schemas.microsoft.com/office/drawing/2014/main" id="{93829C13-0CD7-4DA5-A2D4-8A0D1CCB3E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3868" y="1200150"/>
            <a:ext cx="6399688" cy="3106845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– Au dessus</a:t>
            </a:r>
          </a:p>
        </p:txBody>
      </p:sp>
    </p:spTree>
    <p:extLst>
      <p:ext uri="{BB962C8B-B14F-4D97-AF65-F5344CB8AC3E}">
        <p14:creationId xmlns:p14="http://schemas.microsoft.com/office/powerpoint/2010/main" val="30172493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– Au dessus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B3B3D85-80C4-4CA1-AC2E-8464956CF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9856" y="1787084"/>
            <a:ext cx="2445926" cy="1834445"/>
          </a:xfrm>
          <a:prstGeom prst="rect">
            <a:avLst/>
          </a:prstGeom>
        </p:spPr>
      </p:pic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BA5472DE-62A2-4946-9468-0CE30B121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211" y="1277718"/>
            <a:ext cx="2759005" cy="1834445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7CCD888-4BB5-4317-A2BE-37A6057441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422" y="2282296"/>
            <a:ext cx="2637366" cy="197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92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– Au dessus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A3F517F-FA22-4961-AF76-30A1CA53F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340" y="1362101"/>
            <a:ext cx="3441216" cy="52167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ABFE19-DB13-4DBF-A800-F1BC1EB38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33" y="1676238"/>
            <a:ext cx="6445956" cy="267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605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23A94-EE74-4804-B7BC-5C063077F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– Au dessus</a:t>
            </a:r>
            <a:endParaRPr lang="en-US" b="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5670DC9-6946-4F06-8805-AA8A9DFF7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3137" y="1200150"/>
            <a:ext cx="5190210" cy="3227849"/>
          </a:xfrm>
        </p:spPr>
      </p:pic>
    </p:spTree>
    <p:extLst>
      <p:ext uri="{BB962C8B-B14F-4D97-AF65-F5344CB8AC3E}">
        <p14:creationId xmlns:p14="http://schemas.microsoft.com/office/powerpoint/2010/main" val="7055248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1B2C0461-BCBB-4D52-AEC4-B07083C67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21" y="1508126"/>
            <a:ext cx="4171949" cy="3531503"/>
          </a:xfrm>
          <a:prstGeom prst="rect">
            <a:avLst/>
          </a:prstGeom>
        </p:spPr>
      </p:pic>
      <p:pic>
        <p:nvPicPr>
          <p:cNvPr id="2" name="Espace réservé du contenu 1">
            <a:extLst>
              <a:ext uri="{FF2B5EF4-FFF2-40B4-BE49-F238E27FC236}">
                <a16:creationId xmlns:a16="http://schemas.microsoft.com/office/drawing/2014/main" id="{843B3313-F026-4A6C-8009-267FFA56C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5" b="29412"/>
          <a:stretch/>
        </p:blipFill>
        <p:spPr>
          <a:xfrm>
            <a:off x="318240" y="1064613"/>
            <a:ext cx="2165743" cy="292254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Exécution des travaux – Au dessus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A021CA-2448-4D14-A183-67E749698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391" y="2155608"/>
            <a:ext cx="811774" cy="193863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1481203C-CC3C-448C-80C2-76A68C93D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315693"/>
            <a:ext cx="4392386" cy="3753086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82B0AFB-D593-48B9-BCF4-5EBBEEFBA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1168" y="1210355"/>
            <a:ext cx="1167493" cy="29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053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58C63B-8435-4CB4-B50F-C8370BF68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BBD8BB6-478A-433E-8697-2EE9E062EA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606" y="691377"/>
            <a:ext cx="2150162" cy="373662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50A49B7-765B-489A-A035-C8BC818A0984}"/>
              </a:ext>
            </a:extLst>
          </p:cNvPr>
          <p:cNvSpPr txBox="1"/>
          <p:nvPr/>
        </p:nvSpPr>
        <p:spPr>
          <a:xfrm>
            <a:off x="682983" y="1913357"/>
            <a:ext cx="1399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Drainage amont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746B30B-12F2-4216-9AEB-C9AF8A8A5397}"/>
              </a:ext>
            </a:extLst>
          </p:cNvPr>
          <p:cNvSpPr txBox="1"/>
          <p:nvPr/>
        </p:nvSpPr>
        <p:spPr>
          <a:xfrm>
            <a:off x="4540432" y="1913356"/>
            <a:ext cx="1021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Drainage</a:t>
            </a:r>
          </a:p>
          <a:p>
            <a:r>
              <a:rPr lang="fr-BE" dirty="0"/>
              <a:t> aval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DB6B34F-73A2-4144-92D0-B4643BB309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0000">
            <a:off x="6073570" y="1377010"/>
            <a:ext cx="2614016" cy="256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915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58C63B-8435-4CB4-B50F-C8370BF68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  <a:p>
            <a:pPr marL="0" indent="0" algn="ctr">
              <a:buNone/>
            </a:pPr>
            <a:r>
              <a:rPr lang="fr-BE" sz="2800" dirty="0"/>
              <a:t>Merci de votre attention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77778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58C63B-8435-4CB4-B50F-C8370BF68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BE" dirty="0"/>
          </a:p>
          <a:p>
            <a:endParaRPr lang="fr-BE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Présentation du pont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99D5F1E-D6E9-4E50-B6FE-342CD3EC0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527" y="1113721"/>
            <a:ext cx="5391518" cy="321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15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58C63B-8435-4CB4-B50F-C8370BF68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BE" dirty="0"/>
          </a:p>
          <a:p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7B342AA-72A9-4FBE-8352-44AFE0C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Présentation du pont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2BF0B9D-ED90-4EFC-972A-B16406A6E2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743" y="1063229"/>
            <a:ext cx="4827591" cy="3387698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E10E875-E3F6-4A23-BA38-FB6BA6972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409" y="1469571"/>
            <a:ext cx="1967867" cy="306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34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69887-7776-4286-A232-EC88191A7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Situation antérieure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850FB-35EE-4664-83AB-64C53B817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Pont de la Ville de Namur</a:t>
            </a:r>
          </a:p>
          <a:p>
            <a:r>
              <a:rPr lang="en-US" dirty="0"/>
              <a:t>Travaux en 1993</a:t>
            </a:r>
          </a:p>
          <a:p>
            <a:pPr lvl="1"/>
            <a:r>
              <a:rPr lang="en-US" dirty="0" err="1"/>
              <a:t>Etanchéité</a:t>
            </a:r>
            <a:r>
              <a:rPr lang="en-US" dirty="0"/>
              <a:t> et </a:t>
            </a:r>
            <a:r>
              <a:rPr lang="en-US" dirty="0" err="1"/>
              <a:t>revêtement</a:t>
            </a:r>
          </a:p>
          <a:p>
            <a:pPr lvl="1"/>
            <a:r>
              <a:rPr lang="en-US" dirty="0"/>
              <a:t>Pont</a:t>
            </a:r>
          </a:p>
          <a:p>
            <a:pPr lvl="2"/>
            <a:r>
              <a:rPr lang="en-US" dirty="0"/>
              <a:t>PVC </a:t>
            </a:r>
            <a:r>
              <a:rPr lang="en-US" dirty="0" err="1"/>
              <a:t>Sikaplan</a:t>
            </a:r>
            <a:r>
              <a:rPr lang="en-US" dirty="0"/>
              <a:t> 1.2 mm</a:t>
            </a:r>
          </a:p>
          <a:p>
            <a:pPr lvl="2"/>
            <a:r>
              <a:rPr lang="en-US" dirty="0"/>
              <a:t>Sur </a:t>
            </a:r>
            <a:r>
              <a:rPr lang="en-US" dirty="0" err="1"/>
              <a:t>béton</a:t>
            </a:r>
            <a:r>
              <a:rPr lang="en-US" dirty="0"/>
              <a:t> maigre </a:t>
            </a:r>
            <a:r>
              <a:rPr lang="en-US" dirty="0" err="1"/>
              <a:t>armé</a:t>
            </a:r>
            <a:r>
              <a:rPr lang="en-US" dirty="0"/>
              <a:t> 30 cm</a:t>
            </a:r>
          </a:p>
          <a:p>
            <a:pPr lvl="2"/>
            <a:r>
              <a:rPr lang="en-US" dirty="0"/>
              <a:t>Contact en </a:t>
            </a:r>
            <a:r>
              <a:rPr lang="en-US" dirty="0" err="1"/>
              <a:t>clé</a:t>
            </a:r>
            <a:r>
              <a:rPr lang="en-US" dirty="0"/>
              <a:t> de </a:t>
            </a:r>
            <a:r>
              <a:rPr lang="en-US" dirty="0" err="1"/>
              <a:t>voûte</a:t>
            </a:r>
          </a:p>
          <a:p>
            <a:pPr lvl="1"/>
            <a:r>
              <a:rPr lang="en-US" dirty="0" err="1"/>
              <a:t>Toiture</a:t>
            </a:r>
            <a:r>
              <a:rPr lang="en-US" dirty="0"/>
              <a:t> du Magasin  </a:t>
            </a:r>
            <a:r>
              <a:rPr lang="en-US" dirty="0" err="1"/>
              <a:t>poudres</a:t>
            </a:r>
          </a:p>
          <a:p>
            <a:pPr lvl="1"/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7B86D59-E81A-4DB7-AD4A-39468FBD9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4575" y="1238004"/>
            <a:ext cx="3619500" cy="242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51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4CBD-1F4C-48A0-B232-D9B6205FD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Situation antérieure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CDE41-1C3A-4403-BA02-E2CC04827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1200150"/>
            <a:ext cx="3932936" cy="32278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Défauts</a:t>
            </a:r>
            <a:r>
              <a:rPr lang="en-US" dirty="0"/>
              <a:t> </a:t>
            </a:r>
            <a:r>
              <a:rPr lang="en-US" dirty="0" err="1"/>
              <a:t>constatés</a:t>
            </a:r>
            <a:r>
              <a:rPr lang="en-US" dirty="0"/>
              <a:t> :</a:t>
            </a:r>
          </a:p>
          <a:p>
            <a:pPr lvl="1"/>
            <a:r>
              <a:rPr lang="fr" dirty="0"/>
              <a:t>Bombement d’ensemble des piédroits.</a:t>
            </a:r>
            <a:endParaRPr lang="en-US" dirty="0"/>
          </a:p>
          <a:p>
            <a:pPr lvl="1"/>
            <a:r>
              <a:rPr lang="fr" dirty="0"/>
              <a:t>Fissuration verticale dans les joints de maçonnerie et au travers de certaines pierres.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940E9513-F65C-4C93-8B65-3555B054D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49" y="637941"/>
            <a:ext cx="1992086" cy="287973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E29C9C34-E9F3-4AEE-ADB2-C1BDB216A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357" y="1351948"/>
            <a:ext cx="2310493" cy="3345840"/>
          </a:xfrm>
          <a:prstGeom prst="rect">
            <a:avLst/>
          </a:prstGeom>
        </p:spPr>
      </p:pic>
      <p:pic>
        <p:nvPicPr>
          <p:cNvPr id="13" name="Image 10">
            <a:extLst>
              <a:ext uri="{FF2B5EF4-FFF2-40B4-BE49-F238E27FC236}">
                <a16:creationId xmlns:a16="http://schemas.microsoft.com/office/drawing/2014/main" id="{9E8F63A2-6895-4067-AC19-3192F193B2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678" y="3480281"/>
            <a:ext cx="2085321" cy="154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6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2">
            <a:extLst>
              <a:ext uri="{FF2B5EF4-FFF2-40B4-BE49-F238E27FC236}">
                <a16:creationId xmlns:a16="http://schemas.microsoft.com/office/drawing/2014/main" id="{E96ADC66-E620-4199-98BC-7DFF1ED9D8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52733" y="2612176"/>
            <a:ext cx="2508930" cy="18653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E4CBD-1F4C-48A0-B232-D9B6205FD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Réhabilitation du Pont des Hollandais</a:t>
            </a:r>
            <a:br>
              <a:rPr lang="fr-BE" dirty="0"/>
            </a:br>
            <a:r>
              <a:rPr lang="fr-BE" dirty="0"/>
              <a:t>Situation antérieure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CDE41-1C3A-4403-BA02-E2CC04827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1200150"/>
            <a:ext cx="2920564" cy="3227849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 err="1"/>
              <a:t>Défauts</a:t>
            </a:r>
            <a:r>
              <a:rPr lang="en-US" dirty="0"/>
              <a:t> </a:t>
            </a:r>
            <a:r>
              <a:rPr lang="en-US" dirty="0" err="1"/>
              <a:t>constatés</a:t>
            </a:r>
            <a:r>
              <a:rPr lang="en-US" dirty="0"/>
              <a:t> :</a:t>
            </a:r>
          </a:p>
          <a:p>
            <a:pPr lvl="1"/>
            <a:r>
              <a:rPr lang="fr" dirty="0"/>
              <a:t>Traces d’humidité provenant de l’arrière des piédroits et en voûte.</a:t>
            </a:r>
            <a:endParaRPr lang="en-US" dirty="0"/>
          </a:p>
          <a:p>
            <a:pPr lvl="1"/>
            <a:r>
              <a:rPr lang="fr" dirty="0"/>
              <a:t>Expulsion de certains moellons.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BE86DB8-D92A-4F1F-88ED-EE0D73474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579" y="1062904"/>
            <a:ext cx="2204358" cy="32218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C33FDB0-69CE-4631-84F2-6D04FD1BB539}"/>
              </a:ext>
            </a:extLst>
          </p:cNvPr>
          <p:cNvSpPr/>
          <p:nvPr/>
        </p:nvSpPr>
        <p:spPr>
          <a:xfrm>
            <a:off x="4065815" y="2930978"/>
            <a:ext cx="1355270" cy="12246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5">
            <a:extLst>
              <a:ext uri="{FF2B5EF4-FFF2-40B4-BE49-F238E27FC236}">
                <a16:creationId xmlns:a16="http://schemas.microsoft.com/office/drawing/2014/main" id="{4FBAADEB-F0A7-432E-8D18-80AF462BA9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9707" y="1061609"/>
            <a:ext cx="1936985" cy="14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6841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0F096F0F7A14459088E27FE48A432D" ma:contentTypeVersion="6" ma:contentTypeDescription="Crée un document." ma:contentTypeScope="" ma:versionID="4d74932438b21a99e6eb8c7f39f84b48">
  <xsd:schema xmlns:xsd="http://www.w3.org/2001/XMLSchema" xmlns:xs="http://www.w3.org/2001/XMLSchema" xmlns:p="http://schemas.microsoft.com/office/2006/metadata/properties" xmlns:ns3="4e4d6541-d680-4bbc-ad3d-ef0ab7b97e8a" targetNamespace="http://schemas.microsoft.com/office/2006/metadata/properties" ma:root="true" ma:fieldsID="236d4c023259a4b4ec0a83f727587d12" ns3:_="">
    <xsd:import namespace="4e4d6541-d680-4bbc-ad3d-ef0ab7b97e8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4d6541-d680-4bbc-ad3d-ef0ab7b97e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A5567D-5464-41AE-A64E-6B1F1D0CB077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4e4d6541-d680-4bbc-ad3d-ef0ab7b97e8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F984CE2-4484-4EA4-A218-C9AAE68E33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4d6541-d680-4bbc-ad3d-ef0ab7b97e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4C44DB-8F3B-4675-BFC0-5E522D8A1F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2753</TotalTime>
  <Words>1051</Words>
  <Application>Microsoft Office PowerPoint</Application>
  <PresentationFormat>Affichage à l'écran (16:9)</PresentationFormat>
  <Paragraphs>179</Paragraphs>
  <Slides>46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0" baseType="lpstr">
      <vt:lpstr>ＭＳ Ｐゴシック</vt:lpstr>
      <vt:lpstr>Arial</vt:lpstr>
      <vt:lpstr>Calibri</vt:lpstr>
      <vt:lpstr>Thème Office</vt:lpstr>
      <vt:lpstr>Réhabilitation du pont des Hollandais</vt:lpstr>
      <vt:lpstr>Réhabilitation du Pont des Hollandais Présentation du pont</vt:lpstr>
      <vt:lpstr>Réhabilitation du Pont des Hollandais Présentation du pont</vt:lpstr>
      <vt:lpstr>Réhabilitation du Pont des Hollandais Présentation du pont</vt:lpstr>
      <vt:lpstr>Réhabilitation du Pont des Hollandais Présentation du pont</vt:lpstr>
      <vt:lpstr>Réhabilitation du Pont des Hollandais Présentation du pont</vt:lpstr>
      <vt:lpstr>Réhabilitation du Pont des Hollandais Situation antérieure</vt:lpstr>
      <vt:lpstr>Réhabilitation du Pont des Hollandais Situation antérieure</vt:lpstr>
      <vt:lpstr>Réhabilitation du Pont des Hollandais Situation antérieure</vt:lpstr>
      <vt:lpstr>Réhabilitation du Pont des Hollandais Situation antérieure</vt:lpstr>
      <vt:lpstr>Réhabilitation du Pont des Hollandais Etat du pont</vt:lpstr>
      <vt:lpstr>Réhabilitation du Pont des Hollandais Etat du pont</vt:lpstr>
      <vt:lpstr>Réhabilitation du Pont des Hollandais Etat du pont</vt:lpstr>
      <vt:lpstr>Réhabilitation du Pont des Hollandais Principe des travaux</vt:lpstr>
      <vt:lpstr>Réhabilitation du Pont des Hollandais Etude et Adjudication</vt:lpstr>
      <vt:lpstr>Réhabilitation du Pont des Hollandais Etude et Adjudication</vt:lpstr>
      <vt:lpstr>Réhabilitation du Pont des Hollandais Exécution des travaux - Phasage</vt:lpstr>
      <vt:lpstr>Réhabilitation du Pont des Hollandais Exécution des travaux – En dessous 1/5</vt:lpstr>
      <vt:lpstr>Réhabilitation du Pont des Hollandais Exécution des travaux – En dessous 2/5</vt:lpstr>
      <vt:lpstr>Réhabilitation du Pont des Hollandais Exécution des travaux – En dessous 3/5</vt:lpstr>
      <vt:lpstr>Réhabilitation du Pont des Hollandais Exécution des travaux - Travaux</vt:lpstr>
      <vt:lpstr>Réhabilitation du Pont des Hollandais Exécution des travaux - Travaux</vt:lpstr>
      <vt:lpstr>Réhabilitation du Pont des Hollandais Exécution des travaux - Travaux</vt:lpstr>
      <vt:lpstr>Réhabilitation du Pont des Hollandais Exécution des travaux - Travaux</vt:lpstr>
      <vt:lpstr>Réhabilitation du Pont des Hollandais Exécution des travaux - Travaux</vt:lpstr>
      <vt:lpstr>Réhabilitation du Pont des Hollandais Exécution des travaux - Travaux</vt:lpstr>
      <vt:lpstr>Réhabilitation du Pont des Hollandais Exécution des travaux - Travaux</vt:lpstr>
      <vt:lpstr>Réhabilitation du Pont des Hollandais Exécution des travaux - Travaux</vt:lpstr>
      <vt:lpstr>Réhabilitation du Pont des Hollandais Exécution des travaux – En dessous 4/5</vt:lpstr>
      <vt:lpstr>Réhabilitation du Pont des Hollandais Exécution des travaux – En dessous 5/5</vt:lpstr>
      <vt:lpstr>Réhabilitation du Pont des Hollandais Exécution des travaux - Travaux</vt:lpstr>
      <vt:lpstr>Réhabilitation du Pont des Hollandais Exécution des travaux - Travaux</vt:lpstr>
      <vt:lpstr>Réhabilitation du Pont des Hollandais Exécution des travaux - Travaux</vt:lpstr>
      <vt:lpstr>Réhabilitation du Pont des Hollandais Exécution des travaux - Travaux</vt:lpstr>
      <vt:lpstr>Réhabilitation du Pont des Hollandais Exécution des travaux - Travaux</vt:lpstr>
      <vt:lpstr>Réhabilitation du Pont des Hollandais Exécution des travaux - Travaux</vt:lpstr>
      <vt:lpstr>Réhabilitation du Pont des Hollandais Exécution des travaux – En dessous</vt:lpstr>
      <vt:lpstr>Réhabilitation du Pont des Hollandais Exécution des travaux – Au dessus 1/2</vt:lpstr>
      <vt:lpstr>Réhabilitation du Pont des Hollandais Exécution des travaux – Au dessus 2/2</vt:lpstr>
      <vt:lpstr>Réhabilitation du Pont des Hollandais Exécution des travaux – Au dessus</vt:lpstr>
      <vt:lpstr>Réhabilitation du Pont des Hollandais Exécution des travaux – Au dessus</vt:lpstr>
      <vt:lpstr>Réhabilitation du Pont des Hollandais Exécution des travaux – Au dessus</vt:lpstr>
      <vt:lpstr>Réhabilitation du Pont des Hollandais Exécution des travaux – Au dessus</vt:lpstr>
      <vt:lpstr>Réhabilitation du Pont des Hollandais Exécution des travaux – Au dessus</vt:lpstr>
      <vt:lpstr>Réhabilitation du Pont des Hollandais </vt:lpstr>
      <vt:lpstr>Réhabilitation du Pont des Hollandais </vt:lpstr>
    </vt:vector>
  </TitlesOfParts>
  <Company>Service public de Wallonie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Jean-Sébastien Cornélis</dc:creator>
  <cp:lastModifiedBy>TOUSSAINT Patrice</cp:lastModifiedBy>
  <cp:revision>134</cp:revision>
  <cp:lastPrinted>2020-03-04T13:17:01Z</cp:lastPrinted>
  <dcterms:created xsi:type="dcterms:W3CDTF">2017-06-20T09:48:45Z</dcterms:created>
  <dcterms:modified xsi:type="dcterms:W3CDTF">2020-03-09T16:25:33Z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2a09c5-6e26-4737-a926-47ef1ab198ae_Enabled">
    <vt:lpwstr>True</vt:lpwstr>
  </property>
  <property fmtid="{D5CDD505-2E9C-101B-9397-08002B2CF9AE}" pid="3" name="MSIP_Label_e72a09c5-6e26-4737-a926-47ef1ab198ae_SiteId">
    <vt:lpwstr>1f816a84-7aa6-4a56-b22a-7b3452fa8681</vt:lpwstr>
  </property>
  <property fmtid="{D5CDD505-2E9C-101B-9397-08002B2CF9AE}" pid="4" name="MSIP_Label_e72a09c5-6e26-4737-a926-47ef1ab198ae_Owner">
    <vt:lpwstr>erwin.marchal@spw.wallonie.be</vt:lpwstr>
  </property>
  <property fmtid="{D5CDD505-2E9C-101B-9397-08002B2CF9AE}" pid="5" name="MSIP_Label_e72a09c5-6e26-4737-a926-47ef1ab198ae_SetDate">
    <vt:lpwstr>2019-10-23T10:14:43.5211723Z</vt:lpwstr>
  </property>
  <property fmtid="{D5CDD505-2E9C-101B-9397-08002B2CF9AE}" pid="6" name="MSIP_Label_e72a09c5-6e26-4737-a926-47ef1ab198ae_Name">
    <vt:lpwstr>Confidentiel</vt:lpwstr>
  </property>
  <property fmtid="{D5CDD505-2E9C-101B-9397-08002B2CF9AE}" pid="7" name="MSIP_Label_e72a09c5-6e26-4737-a926-47ef1ab198ae_Application">
    <vt:lpwstr>Microsoft Azure Information Protection</vt:lpwstr>
  </property>
  <property fmtid="{D5CDD505-2E9C-101B-9397-08002B2CF9AE}" pid="8" name="MSIP_Label_e72a09c5-6e26-4737-a926-47ef1ab198ae_ActionId">
    <vt:lpwstr>8d5c0e72-9074-47e7-afcf-8705024493b3</vt:lpwstr>
  </property>
  <property fmtid="{D5CDD505-2E9C-101B-9397-08002B2CF9AE}" pid="9" name="MSIP_Label_e72a09c5-6e26-4737-a926-47ef1ab198ae_Extended_MSFT_Method">
    <vt:lpwstr>Automatic</vt:lpwstr>
  </property>
  <property fmtid="{D5CDD505-2E9C-101B-9397-08002B2CF9AE}" pid="10" name="Sensitivity">
    <vt:lpwstr>Confidentiel</vt:lpwstr>
  </property>
  <property fmtid="{D5CDD505-2E9C-101B-9397-08002B2CF9AE}" pid="11" name="ContentTypeId">
    <vt:lpwstr>0x0101001D0F096F0F7A14459088E27FE48A432D</vt:lpwstr>
  </property>
</Properties>
</file>