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7" r:id="rId2"/>
    <p:sldId id="342" r:id="rId3"/>
    <p:sldId id="444" r:id="rId4"/>
    <p:sldId id="343" r:id="rId5"/>
    <p:sldId id="347" r:id="rId6"/>
    <p:sldId id="345" r:id="rId7"/>
    <p:sldId id="353" r:id="rId8"/>
    <p:sldId id="358" r:id="rId9"/>
    <p:sldId id="364" r:id="rId10"/>
    <p:sldId id="453" r:id="rId11"/>
    <p:sldId id="454" r:id="rId12"/>
    <p:sldId id="445" r:id="rId13"/>
    <p:sldId id="372" r:id="rId14"/>
    <p:sldId id="379" r:id="rId15"/>
    <p:sldId id="377" r:id="rId16"/>
    <p:sldId id="382" r:id="rId17"/>
    <p:sldId id="383" r:id="rId18"/>
    <p:sldId id="384" r:id="rId19"/>
    <p:sldId id="385" r:id="rId20"/>
    <p:sldId id="396" r:id="rId21"/>
    <p:sldId id="386" r:id="rId22"/>
    <p:sldId id="398" r:id="rId23"/>
    <p:sldId id="397" r:id="rId24"/>
    <p:sldId id="388" r:id="rId25"/>
    <p:sldId id="389" r:id="rId26"/>
    <p:sldId id="390" r:id="rId27"/>
    <p:sldId id="391" r:id="rId28"/>
    <p:sldId id="446" r:id="rId29"/>
    <p:sldId id="392" r:id="rId30"/>
    <p:sldId id="393" r:id="rId31"/>
    <p:sldId id="394" r:id="rId32"/>
    <p:sldId id="447" r:id="rId33"/>
    <p:sldId id="412" r:id="rId34"/>
    <p:sldId id="395" r:id="rId35"/>
    <p:sldId id="410" r:id="rId36"/>
    <p:sldId id="399" r:id="rId37"/>
    <p:sldId id="440" r:id="rId38"/>
    <p:sldId id="441" r:id="rId39"/>
    <p:sldId id="413" r:id="rId40"/>
    <p:sldId id="411" r:id="rId41"/>
    <p:sldId id="415" r:id="rId42"/>
    <p:sldId id="419" r:id="rId43"/>
    <p:sldId id="416" r:id="rId44"/>
    <p:sldId id="448" r:id="rId45"/>
    <p:sldId id="414" r:id="rId46"/>
    <p:sldId id="417" r:id="rId47"/>
    <p:sldId id="422" r:id="rId48"/>
    <p:sldId id="421" r:id="rId49"/>
    <p:sldId id="420" r:id="rId50"/>
    <p:sldId id="425" r:id="rId51"/>
    <p:sldId id="426" r:id="rId52"/>
    <p:sldId id="442" r:id="rId53"/>
    <p:sldId id="427" r:id="rId54"/>
    <p:sldId id="443" r:id="rId55"/>
    <p:sldId id="428" r:id="rId56"/>
    <p:sldId id="429" r:id="rId57"/>
    <p:sldId id="430" r:id="rId58"/>
    <p:sldId id="431" r:id="rId59"/>
    <p:sldId id="432" r:id="rId60"/>
    <p:sldId id="449" r:id="rId61"/>
    <p:sldId id="459" r:id="rId62"/>
    <p:sldId id="435" r:id="rId63"/>
    <p:sldId id="437" r:id="rId64"/>
    <p:sldId id="436" r:id="rId65"/>
    <p:sldId id="434" r:id="rId66"/>
    <p:sldId id="460" r:id="rId67"/>
    <p:sldId id="450" r:id="rId68"/>
    <p:sldId id="451" r:id="rId69"/>
    <p:sldId id="455" r:id="rId70"/>
    <p:sldId id="456" r:id="rId71"/>
    <p:sldId id="457" r:id="rId72"/>
    <p:sldId id="458" r:id="rId73"/>
    <p:sldId id="452" r:id="rId7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0231D-733F-497C-8378-003202144CA2}" type="datetimeFigureOut">
              <a:rPr lang="fr-BE" smtClean="0"/>
              <a:t>09/03/2020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11C40-85C9-4300-A926-A2E8B67CBCF2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467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76385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49C5B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425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5700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179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3420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4177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765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502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59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86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97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223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658000"/>
            <a:ext cx="3823497" cy="12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9504000" y="288000"/>
            <a:ext cx="24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94143-8163-F543-A4DC-FC997488DC9F}" type="slidenum">
              <a:rPr lang="fr-FR" sz="1600" b="1" smtClean="0">
                <a:solidFill>
                  <a:srgbClr val="898989"/>
                </a:solidFill>
              </a:rPr>
              <a:pPr/>
              <a:t>‹N°›</a:t>
            </a:fld>
            <a:endParaRPr lang="fr-FR" sz="16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2400" dirty="0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14723"/>
            <a:ext cx="1075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6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kern="120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600" b="1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11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88948" y="2644943"/>
            <a:ext cx="9414104" cy="2059200"/>
          </a:xfrm>
        </p:spPr>
        <p:txBody>
          <a:bodyPr>
            <a:normAutofit fontScale="90000"/>
          </a:bodyPr>
          <a:lstStyle/>
          <a:p>
            <a:r>
              <a:rPr lang="fr-FR" dirty="0"/>
              <a:t>Journée des ouvrages d’art</a:t>
            </a:r>
            <a:br>
              <a:rPr lang="fr-FR" dirty="0"/>
            </a:br>
            <a:r>
              <a:rPr lang="fr-FR" dirty="0"/>
              <a:t>10 mars 2020 à La </a:t>
            </a:r>
            <a:r>
              <a:rPr lang="fr-FR" dirty="0" err="1"/>
              <a:t>Marlagne</a:t>
            </a:r>
            <a:br>
              <a:rPr lang="fr-FR" dirty="0"/>
            </a:br>
            <a:r>
              <a:rPr lang="fr-FR" i="1" dirty="0">
                <a:solidFill>
                  <a:schemeClr val="tx2"/>
                </a:solidFill>
              </a:rPr>
              <a:t>La passerelle t’</a:t>
            </a:r>
            <a:r>
              <a:rPr lang="fr-FR" i="1" dirty="0" err="1">
                <a:solidFill>
                  <a:schemeClr val="tx2"/>
                </a:solidFill>
              </a:rPr>
              <a:t>Serstevens</a:t>
            </a:r>
            <a:r>
              <a:rPr lang="fr-FR" i="1" dirty="0">
                <a:solidFill>
                  <a:schemeClr val="tx2"/>
                </a:solidFill>
              </a:rPr>
              <a:t> de Thuin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49B9AF-E079-4B48-AA28-3DBA98A53575}"/>
              </a:ext>
            </a:extLst>
          </p:cNvPr>
          <p:cNvSpPr txBox="1"/>
          <p:nvPr/>
        </p:nvSpPr>
        <p:spPr>
          <a:xfrm>
            <a:off x="3286408" y="4704143"/>
            <a:ext cx="826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i="1" dirty="0"/>
              <a:t>Fabrice</a:t>
            </a:r>
            <a:r>
              <a:rPr lang="fr-BE" dirty="0"/>
              <a:t> HENRY</a:t>
            </a:r>
          </a:p>
          <a:p>
            <a:pPr algn="r"/>
            <a:endParaRPr lang="fr-BE" dirty="0"/>
          </a:p>
          <a:p>
            <a:pPr algn="r"/>
            <a:r>
              <a:rPr lang="fr-BE" dirty="0"/>
              <a:t>Direction des Voies Hydrauliques de Charleroi</a:t>
            </a: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48185A14-90BD-46A8-8BD6-42BEC763CF21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des culées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9AE3C1-1918-42AB-96AE-22CEE1D4C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91" y="1536826"/>
            <a:ext cx="5570898" cy="41781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7BEA9B-AA6D-4380-9E31-1F3A6463F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9283" y="1330292"/>
            <a:ext cx="3254721" cy="244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7FC8B2-6B57-4E5B-B7D9-D33159F46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03810" y="3095718"/>
            <a:ext cx="3254721" cy="244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857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48185A14-90BD-46A8-8BD6-42BEC763CF21}"/>
              </a:ext>
            </a:extLst>
          </p:cNvPr>
          <p:cNvSpPr txBox="1">
            <a:spLocks/>
          </p:cNvSpPr>
          <p:nvPr/>
        </p:nvSpPr>
        <p:spPr>
          <a:xfrm>
            <a:off x="850106" y="200671"/>
            <a:ext cx="10491787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des culées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F836E2-5B02-4CD0-B18F-8EF9698A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58" y="1525509"/>
            <a:ext cx="5080263" cy="380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95FE6A-C57F-4536-830A-540417B51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5" y="1511929"/>
            <a:ext cx="5106861" cy="380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90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D75969-7857-48F2-A862-BAE4D29641E7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8468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Réception des aciers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706317-4F25-45D5-B177-87255550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1455738"/>
            <a:ext cx="2947697" cy="42291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518DF7-8CE0-4C9B-9EF4-57887ED9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52" y="1455737"/>
            <a:ext cx="3025580" cy="42290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BA5DE6-9E08-4743-AA26-C91EDE0DA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036" y="1542375"/>
            <a:ext cx="2947697" cy="42499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FDB8C4-4885-46C1-ACA7-4504779F9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513" y="1455735"/>
            <a:ext cx="6024116" cy="42290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B20788-6BFF-4EF7-A89B-FAB483100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059" y="1552799"/>
            <a:ext cx="3091052" cy="42290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42CD31-3EA0-4B3E-A167-679F269BD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707" y="1533318"/>
            <a:ext cx="3025580" cy="42680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DC310B-A235-4362-8ACD-9911B2BFC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5308">
            <a:off x="5606588" y="1542375"/>
            <a:ext cx="3471989" cy="43927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3746" y="1013933"/>
            <a:ext cx="1465906" cy="1440719"/>
          </a:xfrm>
          <a:prstGeom prst="rect">
            <a:avLst/>
          </a:prstGeom>
        </p:spPr>
      </p:pic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3BC00A79-F153-4D83-ACB5-5ECD82CD62BA}"/>
              </a:ext>
            </a:extLst>
          </p:cNvPr>
          <p:cNvSpPr/>
          <p:nvPr/>
        </p:nvSpPr>
        <p:spPr>
          <a:xfrm>
            <a:off x="9855516" y="2497675"/>
            <a:ext cx="1867881" cy="1449120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Direction des Matériaux de structure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DF8DA0F-0AC4-48EB-8AD8-7528C35603F9}"/>
              </a:ext>
            </a:extLst>
          </p:cNvPr>
          <p:cNvSpPr/>
          <p:nvPr/>
        </p:nvSpPr>
        <p:spPr>
          <a:xfrm>
            <a:off x="6219825" y="5486400"/>
            <a:ext cx="55149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Dossier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87500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Réception des aciers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674" y="1264054"/>
            <a:ext cx="1597123" cy="156968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9940705" y="2990897"/>
            <a:ext cx="2144257" cy="905912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Direction des Matériaux de structure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6219825" y="5486400"/>
            <a:ext cx="55149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Concordance avec le dossier de construction</a:t>
            </a:r>
          </a:p>
        </p:txBody>
      </p:sp>
      <p:pic>
        <p:nvPicPr>
          <p:cNvPr id="7" name="Image 6" descr="Une image contenant bâtiment, terrain&#10;&#10;Description générée avec un niveau de confiance élevé">
            <a:extLst>
              <a:ext uri="{FF2B5EF4-FFF2-40B4-BE49-F238E27FC236}">
                <a16:creationId xmlns:a16="http://schemas.microsoft.com/office/drawing/2014/main" id="{C941CA9F-C66E-4ADF-BEE5-B5E884AF5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921" y="2227065"/>
            <a:ext cx="5514975" cy="3102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Une image contenant texte, nature, plui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BD1167BF-D989-41F4-8FAA-4F8F75D91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39" y="1528762"/>
            <a:ext cx="4089401" cy="2300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351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 deux demi-passerelles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958" y="1264054"/>
            <a:ext cx="2609839" cy="2564996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9467850" y="3829050"/>
            <a:ext cx="2390775" cy="98941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Direction des Matériaux de structure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6219825" y="5486400"/>
            <a:ext cx="55149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Soudure des tôles du tablier</a:t>
            </a:r>
          </a:p>
        </p:txBody>
      </p:sp>
      <p:pic>
        <p:nvPicPr>
          <p:cNvPr id="5" name="Image 4" descr="Une image contenant ex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89376CD3-4773-492C-8F0E-CB63141B2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270" y="1738716"/>
            <a:ext cx="5475110" cy="3079750"/>
          </a:xfrm>
          <a:prstGeom prst="rect">
            <a:avLst/>
          </a:prstGeom>
        </p:spPr>
      </p:pic>
      <p:pic>
        <p:nvPicPr>
          <p:cNvPr id="7" name="Image 6" descr="Une image contenant terrain, intérieur, plancher&#10;&#10;Description générée avec un niveau de confiance très élevé">
            <a:extLst>
              <a:ext uri="{FF2B5EF4-FFF2-40B4-BE49-F238E27FC236}">
                <a16:creationId xmlns:a16="http://schemas.microsoft.com/office/drawing/2014/main" id="{F3B6BE81-74F0-4581-ABB4-45CFA2A86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2603" y="2347384"/>
            <a:ext cx="4250265" cy="23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âtiment, in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C2A228D3-3583-4F69-AA2D-057077B7C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624" y="2316163"/>
            <a:ext cx="4073525" cy="30551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 deux demi-passerelles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919" y="723900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8430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4" name="Image 3" descr="Une image contenant bâtiment, intérieur, train, terrain&#10;&#10;Description générée avec un niveau de confiance très élevé">
            <a:extLst>
              <a:ext uri="{FF2B5EF4-FFF2-40B4-BE49-F238E27FC236}">
                <a16:creationId xmlns:a16="http://schemas.microsoft.com/office/drawing/2014/main" id="{4E75A846-7C0F-4A85-A74E-6AEFC2050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4" y="1483519"/>
            <a:ext cx="3223617" cy="4298156"/>
          </a:xfrm>
          <a:prstGeom prst="rect">
            <a:avLst/>
          </a:prstGeom>
        </p:spPr>
      </p:pic>
      <p:pic>
        <p:nvPicPr>
          <p:cNvPr id="8" name="Image 7" descr="Une image contenant bâtiment, intérieur, plafond&#10;&#10;Description générée avec un niveau de confiance très élevé">
            <a:extLst>
              <a:ext uri="{FF2B5EF4-FFF2-40B4-BE49-F238E27FC236}">
                <a16:creationId xmlns:a16="http://schemas.microsoft.com/office/drawing/2014/main" id="{FAD3B5AA-F674-4766-B83C-2D9EFCE57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272" y="1512094"/>
            <a:ext cx="3223617" cy="4298156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158761" y="5486400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et cintrage du tablier</a:t>
            </a:r>
          </a:p>
        </p:txBody>
      </p:sp>
    </p:spTree>
    <p:extLst>
      <p:ext uri="{BB962C8B-B14F-4D97-AF65-F5344CB8AC3E}">
        <p14:creationId xmlns:p14="http://schemas.microsoft.com/office/powerpoint/2010/main" val="263416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 deux demi-passerelles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5" name="Image 4" descr="Une image contenant bâtiment, intérieur, terrain, plafond&#10;&#10;Description générée avec un niveau de confiance très élevé">
            <a:extLst>
              <a:ext uri="{FF2B5EF4-FFF2-40B4-BE49-F238E27FC236}">
                <a16:creationId xmlns:a16="http://schemas.microsoft.com/office/drawing/2014/main" id="{641B6C32-8713-481A-B794-CF81ABAEA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669" y="1333095"/>
            <a:ext cx="6033040" cy="4524780"/>
          </a:xfrm>
          <a:prstGeom prst="rect">
            <a:avLst/>
          </a:prstGeom>
        </p:spPr>
      </p:pic>
      <p:pic>
        <p:nvPicPr>
          <p:cNvPr id="7" name="Image 6" descr="Une image contenant terrain, plane, bâtiment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D92EE5E4-807A-4210-8F7B-582D1F467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06" y="1333095"/>
            <a:ext cx="3295052" cy="439340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arcs pour former les demi-poutres latérales</a:t>
            </a:r>
          </a:p>
        </p:txBody>
      </p:sp>
    </p:spTree>
    <p:extLst>
      <p:ext uri="{BB962C8B-B14F-4D97-AF65-F5344CB8AC3E}">
        <p14:creationId xmlns:p14="http://schemas.microsoft.com/office/powerpoint/2010/main" val="205568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 deux demi-passerelles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4" name="Image 3" descr="Une image contenant bâtiment, intérieur, plafond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EBB4E527-0741-4C41-B585-C8042D75E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4" y="1304116"/>
            <a:ext cx="9646955" cy="444898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demi-poutres sur le tablier</a:t>
            </a:r>
          </a:p>
        </p:txBody>
      </p:sp>
    </p:spTree>
    <p:extLst>
      <p:ext uri="{BB962C8B-B14F-4D97-AF65-F5344CB8AC3E}">
        <p14:creationId xmlns:p14="http://schemas.microsoft.com/office/powerpoint/2010/main" val="7211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 deux demi-passerelles en atelier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5" name="Image 4" descr="Une image contenant bâtiment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CE375339-BB20-4DE0-8E28-4C920FA61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7" y="1304116"/>
            <a:ext cx="9676793" cy="446274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demi-poutres sur le tablier</a:t>
            </a:r>
          </a:p>
        </p:txBody>
      </p:sp>
    </p:spTree>
    <p:extLst>
      <p:ext uri="{BB962C8B-B14F-4D97-AF65-F5344CB8AC3E}">
        <p14:creationId xmlns:p14="http://schemas.microsoft.com/office/powerpoint/2010/main" val="231059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4DF312-41B7-4076-84C2-D087C084BA73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4222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Quelques assemblages difficiles.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461" y="708711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29445" y="1004063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15F828-0C0C-4FBE-8772-89021EAF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70" y="1417638"/>
            <a:ext cx="7652074" cy="30011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AEE32E-B350-4CA5-A2AE-20029C8C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2211679"/>
            <a:ext cx="4333875" cy="3435791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7343776" y="5477684"/>
            <a:ext cx="4572000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bracons sur les tubes des poutres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790DFD-5335-468F-9F32-865BD1955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863" y="4542751"/>
            <a:ext cx="1903350" cy="1582005"/>
          </a:xfrm>
          <a:prstGeom prst="rect">
            <a:avLst/>
          </a:prstGeom>
        </p:spPr>
      </p:pic>
      <p:sp>
        <p:nvSpPr>
          <p:cNvPr id="6" name="Légende : flèche courbée 5">
            <a:extLst>
              <a:ext uri="{FF2B5EF4-FFF2-40B4-BE49-F238E27FC236}">
                <a16:creationId xmlns:a16="http://schemas.microsoft.com/office/drawing/2014/main" id="{745C1DD8-CF04-4845-9DF7-6CF838E58BB6}"/>
              </a:ext>
            </a:extLst>
          </p:cNvPr>
          <p:cNvSpPr/>
          <p:nvPr/>
        </p:nvSpPr>
        <p:spPr>
          <a:xfrm>
            <a:off x="3638550" y="4170727"/>
            <a:ext cx="2457450" cy="2078037"/>
          </a:xfrm>
          <a:prstGeom prst="borderCallout2">
            <a:avLst>
              <a:gd name="adj1" fmla="val 45794"/>
              <a:gd name="adj2" fmla="val 102907"/>
              <a:gd name="adj3" fmla="val 46252"/>
              <a:gd name="adj4" fmla="val 119380"/>
              <a:gd name="adj5" fmla="val 35494"/>
              <a:gd name="adj6" fmla="val 167674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500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Quelques assemblages difficiles.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461" y="708711"/>
            <a:ext cx="1162984" cy="1143001"/>
          </a:xfrm>
          <a:prstGeom prst="rect">
            <a:avLst/>
          </a:prstGeom>
        </p:spPr>
      </p:pic>
      <p:pic>
        <p:nvPicPr>
          <p:cNvPr id="7" name="Image 6" descr="Une image contenant patinage, bâtiment, extérieur, terrain&#10;&#10;Description générée avec un niveau de confiance élevé">
            <a:extLst>
              <a:ext uri="{FF2B5EF4-FFF2-40B4-BE49-F238E27FC236}">
                <a16:creationId xmlns:a16="http://schemas.microsoft.com/office/drawing/2014/main" id="{B96E40CD-B41F-453E-91E6-5FA77FB7A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8" y="1417638"/>
            <a:ext cx="5700712" cy="4275534"/>
          </a:xfrm>
          <a:prstGeom prst="rect">
            <a:avLst/>
          </a:prstGeom>
        </p:spPr>
      </p:pic>
      <p:pic>
        <p:nvPicPr>
          <p:cNvPr id="9" name="Image 8" descr="Une image contenant intérieur, table, sommet&#10;&#10;Description générée avec un niveau de confiance élevé">
            <a:extLst>
              <a:ext uri="{FF2B5EF4-FFF2-40B4-BE49-F238E27FC236}">
                <a16:creationId xmlns:a16="http://schemas.microsoft.com/office/drawing/2014/main" id="{475AD4B6-96E3-4121-8897-362328064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2568" y="2651188"/>
            <a:ext cx="4584032" cy="211693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7343776" y="5477684"/>
            <a:ext cx="4572000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bracons sur les tubes des poutres</a:t>
            </a: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29445" y="1004063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</p:spTree>
    <p:extLst>
      <p:ext uri="{BB962C8B-B14F-4D97-AF65-F5344CB8AC3E}">
        <p14:creationId xmlns:p14="http://schemas.microsoft.com/office/powerpoint/2010/main" val="67968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Quelques assemblages difficiles.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69316-4D3E-4C42-8D47-63FD49535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34" y="1304116"/>
            <a:ext cx="3114909" cy="29238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6D6F3B-B11E-4C2F-A835-9AFF8460F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334" y="1278505"/>
            <a:ext cx="3711458" cy="280421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1564443" y="4609746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pieds d’arcs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B3457E-1B16-4F4B-BD1D-108764D4F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58" y="1838554"/>
            <a:ext cx="3324365" cy="409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Légende : flèche courbée 4">
            <a:extLst>
              <a:ext uri="{FF2B5EF4-FFF2-40B4-BE49-F238E27FC236}">
                <a16:creationId xmlns:a16="http://schemas.microsoft.com/office/drawing/2014/main" id="{8E97EFAE-414D-4B0B-92EF-CEAE812B3C10}"/>
              </a:ext>
            </a:extLst>
          </p:cNvPr>
          <p:cNvSpPr/>
          <p:nvPr/>
        </p:nvSpPr>
        <p:spPr>
          <a:xfrm>
            <a:off x="7315201" y="1683946"/>
            <a:ext cx="3442820" cy="4327556"/>
          </a:xfrm>
          <a:prstGeom prst="borderCallout2">
            <a:avLst>
              <a:gd name="adj1" fmla="val 73353"/>
              <a:gd name="adj2" fmla="val -2285"/>
              <a:gd name="adj3" fmla="val 73562"/>
              <a:gd name="adj4" fmla="val -29289"/>
              <a:gd name="adj5" fmla="val 51621"/>
              <a:gd name="adj6" fmla="val -61130"/>
            </a:avLst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6994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Quelques assemblages difficiles.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Assemblage des pieds d’arcs</a:t>
            </a:r>
          </a:p>
        </p:txBody>
      </p:sp>
      <p:pic>
        <p:nvPicPr>
          <p:cNvPr id="4" name="Image 3" descr="Une image contenant table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2CA3E9EC-CFB7-40C9-BB75-9B6C41DEA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90" y="1605680"/>
            <a:ext cx="5538355" cy="2554179"/>
          </a:xfrm>
          <a:prstGeom prst="rect">
            <a:avLst/>
          </a:prstGeom>
        </p:spPr>
      </p:pic>
      <p:pic>
        <p:nvPicPr>
          <p:cNvPr id="5" name="Image 4" descr="Une image contenant terrain&#10;&#10;Description générée avec un niveau de confiance très élevé">
            <a:extLst>
              <a:ext uri="{FF2B5EF4-FFF2-40B4-BE49-F238E27FC236}">
                <a16:creationId xmlns:a16="http://schemas.microsoft.com/office/drawing/2014/main" id="{24C0E630-E2BE-49DA-B609-0FBC9C5D8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747" y="2690783"/>
            <a:ext cx="5538355" cy="25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1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Quelques assemblages difficiles.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5756197" y="1551767"/>
            <a:ext cx="3786155" cy="829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Raccordement des traverses sur les bracons. </a:t>
            </a:r>
          </a:p>
        </p:txBody>
      </p:sp>
      <p:pic>
        <p:nvPicPr>
          <p:cNvPr id="6" name="Image 5" descr="Une image contenant in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1C0CFBF1-A706-47B8-BCA7-5204C1C19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7643" y="2616031"/>
            <a:ext cx="4199714" cy="1939451"/>
          </a:xfrm>
          <a:prstGeom prst="rect">
            <a:avLst/>
          </a:prstGeom>
        </p:spPr>
      </p:pic>
      <p:pic>
        <p:nvPicPr>
          <p:cNvPr id="8" name="Image 7" descr="Une image contenant intérieur, fenêtre, mur&#10;&#10;Description générée avec un niveau de confiance très élevé">
            <a:extLst>
              <a:ext uri="{FF2B5EF4-FFF2-40B4-BE49-F238E27FC236}">
                <a16:creationId xmlns:a16="http://schemas.microsoft.com/office/drawing/2014/main" id="{9CD50927-6DBC-401A-878A-89B16F522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52958" y="2616032"/>
            <a:ext cx="4199716" cy="1939453"/>
          </a:xfrm>
          <a:prstGeom prst="rect">
            <a:avLst/>
          </a:prstGeom>
        </p:spPr>
      </p:pic>
      <p:pic>
        <p:nvPicPr>
          <p:cNvPr id="10" name="Image 9" descr="Une image contenant intérieur, cuisine&#10;&#10;Description générée avec un niveau de confiance très élevé">
            <a:extLst>
              <a:ext uri="{FF2B5EF4-FFF2-40B4-BE49-F238E27FC236}">
                <a16:creationId xmlns:a16="http://schemas.microsoft.com/office/drawing/2014/main" id="{F2099E84-11E7-4E45-94AC-641054460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60" y="2704686"/>
            <a:ext cx="5870015" cy="27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du montage à blanc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11" name="Image 10" descr="Une image contenant bâtiment, train, station, terrain&#10;&#10;Description générée avec un niveau de confiance très élevé">
            <a:extLst>
              <a:ext uri="{FF2B5EF4-FFF2-40B4-BE49-F238E27FC236}">
                <a16:creationId xmlns:a16="http://schemas.microsoft.com/office/drawing/2014/main" id="{8D733AB4-6CB1-4F24-A2BE-3467D8620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8" y="1417638"/>
            <a:ext cx="9039225" cy="4168711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peinture</a:t>
            </a:r>
          </a:p>
        </p:txBody>
      </p:sp>
    </p:spTree>
    <p:extLst>
      <p:ext uri="{BB962C8B-B14F-4D97-AF65-F5344CB8AC3E}">
        <p14:creationId xmlns:p14="http://schemas.microsoft.com/office/powerpoint/2010/main" val="3954956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du montage à blanc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4" name="Image 3" descr="Une image contenant bâtiment, intérieur, plafond, terrain&#10;&#10;Description générée avec un niveau de confiance très élevé">
            <a:extLst>
              <a:ext uri="{FF2B5EF4-FFF2-40B4-BE49-F238E27FC236}">
                <a16:creationId xmlns:a16="http://schemas.microsoft.com/office/drawing/2014/main" id="{E2E8C2F6-15A0-466B-91AD-7FB66D0A3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" y="1417638"/>
            <a:ext cx="9482137" cy="437297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peinture</a:t>
            </a:r>
          </a:p>
        </p:txBody>
      </p:sp>
    </p:spTree>
    <p:extLst>
      <p:ext uri="{BB962C8B-B14F-4D97-AF65-F5344CB8AC3E}">
        <p14:creationId xmlns:p14="http://schemas.microsoft.com/office/powerpoint/2010/main" val="43048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du montage à blanc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5" name="Image 4" descr="Une image contenant bâtiment, intérieur, train, terrain&#10;&#10;Description générée avec un niveau de confiance très élevé">
            <a:extLst>
              <a:ext uri="{FF2B5EF4-FFF2-40B4-BE49-F238E27FC236}">
                <a16:creationId xmlns:a16="http://schemas.microsoft.com/office/drawing/2014/main" id="{3D425F8C-F609-492C-AD5C-7D1F82892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60" y="1417638"/>
            <a:ext cx="9346817" cy="431641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273061" y="5524905"/>
            <a:ext cx="3576039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peinture</a:t>
            </a:r>
          </a:p>
        </p:txBody>
      </p:sp>
    </p:spTree>
    <p:extLst>
      <p:ext uri="{BB962C8B-B14F-4D97-AF65-F5344CB8AC3E}">
        <p14:creationId xmlns:p14="http://schemas.microsoft.com/office/powerpoint/2010/main" val="1658943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ED3F57-5812-4AA0-A3C6-A51D92EFFE5A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46714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à l’atelier de peinture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7" name="Image 6" descr="Une image contenant bâtiment, plafond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5033DF5B-399F-420C-AF3B-F81DE74DD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59" y="1417638"/>
            <a:ext cx="9174721" cy="423119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transport à Thuin</a:t>
            </a:r>
          </a:p>
        </p:txBody>
      </p:sp>
    </p:spTree>
    <p:extLst>
      <p:ext uri="{BB962C8B-B14F-4D97-AF65-F5344CB8AC3E}">
        <p14:creationId xmlns:p14="http://schemas.microsoft.com/office/powerpoint/2010/main" val="21820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870E0D-C917-42F8-B6B3-4AE08930F477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08494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à l’atelier de peinture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4" name="Image 3" descr="Une image contenant intérieur, terrain&#10;&#10;Description générée avec un niveau de confiance élevé">
            <a:extLst>
              <a:ext uri="{FF2B5EF4-FFF2-40B4-BE49-F238E27FC236}">
                <a16:creationId xmlns:a16="http://schemas.microsoft.com/office/drawing/2014/main" id="{D08EBAE5-CCC8-45B4-8A45-16E7E015E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" y="1487586"/>
            <a:ext cx="9422232" cy="4351239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transport à Thuin</a:t>
            </a:r>
          </a:p>
        </p:txBody>
      </p:sp>
    </p:spTree>
    <p:extLst>
      <p:ext uri="{BB962C8B-B14F-4D97-AF65-F5344CB8AC3E}">
        <p14:creationId xmlns:p14="http://schemas.microsoft.com/office/powerpoint/2010/main" val="940323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en atelier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Visite de réception à l’atelier de peinture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E7DCA7-EF90-4E76-AB06-730CC7512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02" y="732616"/>
            <a:ext cx="1162984" cy="1143001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CF2F1D7C-BB98-4F95-9DBB-59C074FAB23F}"/>
              </a:ext>
            </a:extLst>
          </p:cNvPr>
          <p:cNvSpPr/>
          <p:nvPr/>
        </p:nvSpPr>
        <p:spPr>
          <a:xfrm>
            <a:off x="10758020" y="1976407"/>
            <a:ext cx="1433980" cy="714376"/>
          </a:xfrm>
          <a:prstGeom prst="round2DiagRect">
            <a:avLst>
              <a:gd name="adj1" fmla="val 50000"/>
              <a:gd name="adj2" fmla="val 673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Direction des Matériaux de structure</a:t>
            </a:r>
          </a:p>
        </p:txBody>
      </p:sp>
      <p:pic>
        <p:nvPicPr>
          <p:cNvPr id="5" name="Image 4" descr="Une image contenant intérieur, mur, salle de bain, plancher&#10;&#10;Description générée avec un niveau de confiance très élevé">
            <a:extLst>
              <a:ext uri="{FF2B5EF4-FFF2-40B4-BE49-F238E27FC236}">
                <a16:creationId xmlns:a16="http://schemas.microsoft.com/office/drawing/2014/main" id="{F28B325E-D48A-4043-9841-1DFACEF23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8" y="1304116"/>
            <a:ext cx="9464278" cy="4364737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Résultat final avant transport à Thuin</a:t>
            </a:r>
          </a:p>
        </p:txBody>
      </p:sp>
    </p:spTree>
    <p:extLst>
      <p:ext uri="{BB962C8B-B14F-4D97-AF65-F5344CB8AC3E}">
        <p14:creationId xmlns:p14="http://schemas.microsoft.com/office/powerpoint/2010/main" val="73161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53442D-74F4-4C77-9A55-AE8D1C92B862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96533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Nuit du 14 octobre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2746AA-B310-4EBC-BB2B-DE6C057A1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37" y="1242680"/>
            <a:ext cx="9763125" cy="450866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Transport exceptionnel</a:t>
            </a:r>
          </a:p>
        </p:txBody>
      </p:sp>
    </p:spTree>
    <p:extLst>
      <p:ext uri="{BB962C8B-B14F-4D97-AF65-F5344CB8AC3E}">
        <p14:creationId xmlns:p14="http://schemas.microsoft.com/office/powerpoint/2010/main" val="3571882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Incident lors du transport</a:t>
            </a:r>
          </a:p>
        </p:txBody>
      </p:sp>
      <p:pic>
        <p:nvPicPr>
          <p:cNvPr id="7" name="Image 6" descr="Une image contenant extérieur, bâtiment, terrain, pelle électrique&#10;&#10;Description générée avec un niveau de confiance très élevé">
            <a:extLst>
              <a:ext uri="{FF2B5EF4-FFF2-40B4-BE49-F238E27FC236}">
                <a16:creationId xmlns:a16="http://schemas.microsoft.com/office/drawing/2014/main" id="{585EDF0B-E59C-424D-8A2B-8FF4EEB4A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43" y="1666875"/>
            <a:ext cx="8753475" cy="404240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Transport exceptionnel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B1961D-BE46-4C71-B2E5-51928DB7B2A3}"/>
              </a:ext>
            </a:extLst>
          </p:cNvPr>
          <p:cNvCxnSpPr/>
          <p:nvPr/>
        </p:nvCxnSpPr>
        <p:spPr>
          <a:xfrm>
            <a:off x="5915025" y="2724150"/>
            <a:ext cx="0" cy="2876550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Flèche : courbe vers la droite 10">
            <a:extLst>
              <a:ext uri="{FF2B5EF4-FFF2-40B4-BE49-F238E27FC236}">
                <a16:creationId xmlns:a16="http://schemas.microsoft.com/office/drawing/2014/main" id="{C7A2D080-55D8-4CED-8D21-DC34C4104FB2}"/>
              </a:ext>
            </a:extLst>
          </p:cNvPr>
          <p:cNvSpPr/>
          <p:nvPr/>
        </p:nvSpPr>
        <p:spPr>
          <a:xfrm rot="5400000">
            <a:off x="5724527" y="2071059"/>
            <a:ext cx="238125" cy="906462"/>
          </a:xfrm>
          <a:prstGeom prst="curv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382C914-06A6-47C6-9DBB-50E51615F04B}"/>
              </a:ext>
            </a:extLst>
          </p:cNvPr>
          <p:cNvCxnSpPr>
            <a:cxnSpLocks/>
          </p:cNvCxnSpPr>
          <p:nvPr/>
        </p:nvCxnSpPr>
        <p:spPr>
          <a:xfrm>
            <a:off x="5772150" y="2724150"/>
            <a:ext cx="0" cy="2800755"/>
          </a:xfrm>
          <a:prstGeom prst="line">
            <a:avLst/>
          </a:prstGeom>
          <a:ln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564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Incident lors du transport</a:t>
            </a:r>
          </a:p>
        </p:txBody>
      </p:sp>
      <p:pic>
        <p:nvPicPr>
          <p:cNvPr id="7" name="Image 6" descr="Une image contenant extérieur, bâtiment, terrain, pelle électrique&#10;&#10;Description générée avec un niveau de confiance très élevé">
            <a:extLst>
              <a:ext uri="{FF2B5EF4-FFF2-40B4-BE49-F238E27FC236}">
                <a16:creationId xmlns:a16="http://schemas.microsoft.com/office/drawing/2014/main" id="{585EDF0B-E59C-424D-8A2B-8FF4EEB4A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43" y="1666875"/>
            <a:ext cx="8753475" cy="4042403"/>
          </a:xfrm>
          <a:prstGeom prst="rect">
            <a:avLst/>
          </a:prstGeom>
        </p:spPr>
      </p:pic>
      <p:sp>
        <p:nvSpPr>
          <p:cNvPr id="8" name="Explosion : 14 points 7">
            <a:extLst>
              <a:ext uri="{FF2B5EF4-FFF2-40B4-BE49-F238E27FC236}">
                <a16:creationId xmlns:a16="http://schemas.microsoft.com/office/drawing/2014/main" id="{345E7D10-6DE7-43E4-AC2A-1D04C003A4F0}"/>
              </a:ext>
            </a:extLst>
          </p:cNvPr>
          <p:cNvSpPr/>
          <p:nvPr/>
        </p:nvSpPr>
        <p:spPr>
          <a:xfrm>
            <a:off x="2819400" y="2362200"/>
            <a:ext cx="1323975" cy="1143000"/>
          </a:xfrm>
          <a:prstGeom prst="irregularSeal2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xplosion : 14 points 11">
            <a:extLst>
              <a:ext uri="{FF2B5EF4-FFF2-40B4-BE49-F238E27FC236}">
                <a16:creationId xmlns:a16="http://schemas.microsoft.com/office/drawing/2014/main" id="{9B8A5A43-F9F9-4D6A-B244-4E7C35160B96}"/>
              </a:ext>
            </a:extLst>
          </p:cNvPr>
          <p:cNvSpPr/>
          <p:nvPr/>
        </p:nvSpPr>
        <p:spPr>
          <a:xfrm>
            <a:off x="2914650" y="4314825"/>
            <a:ext cx="1323975" cy="1143000"/>
          </a:xfrm>
          <a:prstGeom prst="irregularSeal2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xplosion : 14 points 12">
            <a:extLst>
              <a:ext uri="{FF2B5EF4-FFF2-40B4-BE49-F238E27FC236}">
                <a16:creationId xmlns:a16="http://schemas.microsoft.com/office/drawing/2014/main" id="{7275AD90-F944-42B9-8D31-874DCF844EB8}"/>
              </a:ext>
            </a:extLst>
          </p:cNvPr>
          <p:cNvSpPr/>
          <p:nvPr/>
        </p:nvSpPr>
        <p:spPr>
          <a:xfrm>
            <a:off x="7429500" y="4226442"/>
            <a:ext cx="1323975" cy="1143000"/>
          </a:xfrm>
          <a:prstGeom prst="irregularSeal2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E3F49B3-345D-4953-BA0A-5409C46D1F11}"/>
              </a:ext>
            </a:extLst>
          </p:cNvPr>
          <p:cNvSpPr/>
          <p:nvPr/>
        </p:nvSpPr>
        <p:spPr>
          <a:xfrm>
            <a:off x="8010525" y="5524905"/>
            <a:ext cx="3838575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Transport exceptionnel</a:t>
            </a:r>
          </a:p>
        </p:txBody>
      </p:sp>
    </p:spTree>
    <p:extLst>
      <p:ext uri="{BB962C8B-B14F-4D97-AF65-F5344CB8AC3E}">
        <p14:creationId xmlns:p14="http://schemas.microsoft.com/office/powerpoint/2010/main" val="3063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4" name="bomb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80ABFE-1787-48E7-9EE1-54C0281E3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51300" y="2441175"/>
            <a:ext cx="4467222" cy="2060194"/>
          </a:xfrm>
          <a:prstGeom prst="rect">
            <a:avLst/>
          </a:prstGeom>
        </p:spPr>
      </p:pic>
      <p:pic>
        <p:nvPicPr>
          <p:cNvPr id="6" name="Image 5" descr="Une image contenant bâtiment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067F1400-2AFA-46C2-9989-673017150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76835" y="2438151"/>
            <a:ext cx="4461175" cy="2060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491EE0-2ED2-4748-9984-CC2C5CFD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35977" y="2438149"/>
            <a:ext cx="4461176" cy="2060196"/>
          </a:xfrm>
          <a:prstGeom prst="rect">
            <a:avLst/>
          </a:prstGeom>
        </p:spPr>
      </p:pic>
      <p:pic>
        <p:nvPicPr>
          <p:cNvPr id="12" name="Image 11" descr="Une image contenant intérieur, mur, neige&#10;&#10;Description générée avec un niveau de confiance très élevé">
            <a:extLst>
              <a:ext uri="{FF2B5EF4-FFF2-40B4-BE49-F238E27FC236}">
                <a16:creationId xmlns:a16="http://schemas.microsoft.com/office/drawing/2014/main" id="{1DE50AC2-1877-4458-AA1E-40E42CC1A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43851" y="2438148"/>
            <a:ext cx="4461174" cy="206019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E76854E-440E-4132-AD04-6853B4D51CDC}"/>
              </a:ext>
            </a:extLst>
          </p:cNvPr>
          <p:cNvSpPr txBox="1">
            <a:spLocks/>
          </p:cNvSpPr>
          <p:nvPr/>
        </p:nvSpPr>
        <p:spPr>
          <a:xfrm>
            <a:off x="850106" y="94659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Incident lors du transport</a:t>
            </a:r>
          </a:p>
        </p:txBody>
      </p:sp>
    </p:spTree>
    <p:extLst>
      <p:ext uri="{BB962C8B-B14F-4D97-AF65-F5344CB8AC3E}">
        <p14:creationId xmlns:p14="http://schemas.microsoft.com/office/powerpoint/2010/main" val="4205982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0FC751F-147C-48AF-87BF-6D1BF6088F19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Transport, levage et </a:t>
            </a:r>
            <a:r>
              <a:rPr lang="fr-BE" sz="4000" dirty="0" err="1"/>
              <a:t>prémontage</a:t>
            </a:r>
            <a:r>
              <a:rPr lang="fr-BE" sz="4000" dirty="0"/>
              <a:t> sur chantier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Organisation du déchargement à Thuin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5F477D-D255-470D-A07A-F822DBC1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587" y="1308997"/>
            <a:ext cx="5954695" cy="46308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9FAEED-78E5-4765-8BED-389B004E2FFF}"/>
              </a:ext>
            </a:extLst>
          </p:cNvPr>
          <p:cNvSpPr txBox="1"/>
          <p:nvPr/>
        </p:nvSpPr>
        <p:spPr>
          <a:xfrm>
            <a:off x="8238652" y="2433300"/>
            <a:ext cx="3449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/>
              <a:t>Coupure de la N59</a:t>
            </a:r>
          </a:p>
          <a:p>
            <a:pPr marL="285750" indent="-285750">
              <a:buFontTx/>
              <a:buChar char="-"/>
            </a:pPr>
            <a:r>
              <a:rPr lang="fr-BE" dirty="0"/>
              <a:t>Travail de nuit</a:t>
            </a:r>
          </a:p>
          <a:p>
            <a:pPr marL="285750" indent="-285750">
              <a:buFontTx/>
              <a:buChar char="-"/>
            </a:pPr>
            <a:r>
              <a:rPr lang="fr-BE" dirty="0"/>
              <a:t>Autorisation de voirie</a:t>
            </a:r>
          </a:p>
          <a:p>
            <a:pPr marL="285750" indent="-285750">
              <a:buFontTx/>
              <a:buChar char="-"/>
            </a:pPr>
            <a:r>
              <a:rPr lang="fr-BE" dirty="0"/>
              <a:t>Plan de signalisation</a:t>
            </a:r>
          </a:p>
          <a:p>
            <a:pPr marL="285750" indent="-285750">
              <a:buFontTx/>
              <a:buChar char="-"/>
            </a:pPr>
            <a:r>
              <a:rPr lang="fr-BE" dirty="0"/>
              <a:t>Déviation</a:t>
            </a:r>
          </a:p>
          <a:p>
            <a:pPr marL="285750" indent="-285750">
              <a:buFontTx/>
              <a:buChar char="-"/>
            </a:pPr>
            <a:r>
              <a:rPr lang="fr-BE" dirty="0"/>
              <a:t>Information des riverains</a:t>
            </a:r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68330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6A7866-B511-4FFF-B818-5F779467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52" y="1314539"/>
            <a:ext cx="6277695" cy="44298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0FC751F-147C-48AF-87BF-6D1BF6088F19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Levage et pré-montage sur chantier</a:t>
            </a:r>
          </a:p>
          <a:p>
            <a:r>
              <a:rPr lang="fr-BE" sz="3800" dirty="0">
                <a:solidFill>
                  <a:schemeClr val="accent1"/>
                </a:solidFill>
              </a:rPr>
              <a:t>Plan de levage</a:t>
            </a:r>
          </a:p>
        </p:txBody>
      </p:sp>
    </p:spTree>
    <p:extLst>
      <p:ext uri="{BB962C8B-B14F-4D97-AF65-F5344CB8AC3E}">
        <p14:creationId xmlns:p14="http://schemas.microsoft.com/office/powerpoint/2010/main" val="244021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Déchargement sur la place Verte – Nuit du 15 octobre 2019</a:t>
            </a:r>
          </a:p>
        </p:txBody>
      </p:sp>
      <p:pic>
        <p:nvPicPr>
          <p:cNvPr id="4" name="Image 3" descr="Une image contenant intérieur, assis, sommet&#10;&#10;Description générée avec un niveau de confiance élevé">
            <a:extLst>
              <a:ext uri="{FF2B5EF4-FFF2-40B4-BE49-F238E27FC236}">
                <a16:creationId xmlns:a16="http://schemas.microsoft.com/office/drawing/2014/main" id="{23C3A2DA-4375-48ED-B5FE-1C4F65D89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343" y="1295718"/>
            <a:ext cx="9515475" cy="43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5A8D3-91FD-4ECA-9852-CCE69BCB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dirty="0">
                <a:solidFill>
                  <a:schemeClr val="accent1"/>
                </a:solidFill>
              </a:rPr>
              <a:t>Ancien pont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D600D-25FB-4B98-829C-BC2F0ED2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35" y="846138"/>
            <a:ext cx="5269052" cy="531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559B4F-8234-4510-AB31-E6FB2731E4C0}"/>
              </a:ext>
            </a:extLst>
          </p:cNvPr>
          <p:cNvSpPr txBox="1"/>
          <p:nvPr/>
        </p:nvSpPr>
        <p:spPr>
          <a:xfrm>
            <a:off x="821654" y="5178582"/>
            <a:ext cx="608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Plan de canalisation de la Sambre en 1820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84912F-5D16-4241-90C1-B32C0ACC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09" y="1482891"/>
            <a:ext cx="5491667" cy="363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627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Déchargement sur la place Verte</a:t>
            </a:r>
          </a:p>
        </p:txBody>
      </p:sp>
      <p:pic>
        <p:nvPicPr>
          <p:cNvPr id="11" name="Image 10" descr="Une image contenant ciel, extérieur&#10;&#10;Description générée avec un niveau de confiance élevé">
            <a:extLst>
              <a:ext uri="{FF2B5EF4-FFF2-40B4-BE49-F238E27FC236}">
                <a16:creationId xmlns:a16="http://schemas.microsoft.com/office/drawing/2014/main" id="{4FA8FDCA-7C68-441C-BB05-C2ADCB023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21" y="1657349"/>
            <a:ext cx="8471157" cy="39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92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Déchargement sur la place Verte</a:t>
            </a:r>
          </a:p>
        </p:txBody>
      </p:sp>
      <p:pic>
        <p:nvPicPr>
          <p:cNvPr id="4" name="Image 3" descr="Une image contenant extérieur, arbre, transport, bâtiment&#10;&#10;Description générée avec un niveau de confiance élevé">
            <a:extLst>
              <a:ext uri="{FF2B5EF4-FFF2-40B4-BE49-F238E27FC236}">
                <a16:creationId xmlns:a16="http://schemas.microsoft.com/office/drawing/2014/main" id="{9874CCB5-913C-416A-93D1-95DAF330D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89" y="1417638"/>
            <a:ext cx="9511822" cy="43926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709777-F5E3-43B5-976E-65D3E038B840}"/>
              </a:ext>
            </a:extLst>
          </p:cNvPr>
          <p:cNvSpPr txBox="1"/>
          <p:nvPr/>
        </p:nvSpPr>
        <p:spPr>
          <a:xfrm>
            <a:off x="1490663" y="1581667"/>
            <a:ext cx="845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Pose sur des chevalets et réglage</a:t>
            </a:r>
          </a:p>
        </p:txBody>
      </p:sp>
    </p:spTree>
    <p:extLst>
      <p:ext uri="{BB962C8B-B14F-4D97-AF65-F5344CB8AC3E}">
        <p14:creationId xmlns:p14="http://schemas.microsoft.com/office/powerpoint/2010/main" val="3710926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Déchargement sur la place Verte</a:t>
            </a:r>
          </a:p>
        </p:txBody>
      </p:sp>
      <p:pic>
        <p:nvPicPr>
          <p:cNvPr id="6" name="Image 5" descr="Une image contenant extérieur&#10;&#10;Description générée avec un niveau de confiance élevé">
            <a:extLst>
              <a:ext uri="{FF2B5EF4-FFF2-40B4-BE49-F238E27FC236}">
                <a16:creationId xmlns:a16="http://schemas.microsoft.com/office/drawing/2014/main" id="{E9E968FB-1F1E-41E8-8A9C-A7592F014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8" y="1345406"/>
            <a:ext cx="5876925" cy="44076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709777-F5E3-43B5-976E-65D3E038B840}"/>
              </a:ext>
            </a:extLst>
          </p:cNvPr>
          <p:cNvSpPr txBox="1"/>
          <p:nvPr/>
        </p:nvSpPr>
        <p:spPr>
          <a:xfrm>
            <a:off x="885826" y="1417638"/>
            <a:ext cx="845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Pose sur des chevalets et réglage</a:t>
            </a:r>
          </a:p>
        </p:txBody>
      </p:sp>
      <p:pic>
        <p:nvPicPr>
          <p:cNvPr id="8" name="Image 7" descr="Une image contenant bâtiment&#10;&#10;Description générée avec un niveau de confiance élevé">
            <a:extLst>
              <a:ext uri="{FF2B5EF4-FFF2-40B4-BE49-F238E27FC236}">
                <a16:creationId xmlns:a16="http://schemas.microsoft.com/office/drawing/2014/main" id="{C2488A7A-8A56-428F-A29E-83479B09F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0786" y="1893985"/>
            <a:ext cx="4388643" cy="32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6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02EA0-3778-4F1F-A288-0E27DCB513A5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Transport des deux demi-passerelles à Thuin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Déchargement sur la place Verte</a:t>
            </a:r>
          </a:p>
        </p:txBody>
      </p:sp>
      <p:pic>
        <p:nvPicPr>
          <p:cNvPr id="5" name="Image 4" descr="Une image contenant extérieur, ciel, eau, arbre&#10;&#10;Description générée avec un niveau de confiance très élevé">
            <a:extLst>
              <a:ext uri="{FF2B5EF4-FFF2-40B4-BE49-F238E27FC236}">
                <a16:creationId xmlns:a16="http://schemas.microsoft.com/office/drawing/2014/main" id="{11C8C8BC-DB46-49D4-B1FA-64CE02871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81" y="1417638"/>
            <a:ext cx="9448800" cy="43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25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157F55-0D65-4946-90CF-F97558DFF561}"/>
              </a:ext>
            </a:extLst>
          </p:cNvPr>
          <p:cNvSpPr txBox="1"/>
          <p:nvPr/>
        </p:nvSpPr>
        <p:spPr>
          <a:xfrm>
            <a:off x="941121" y="1964602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, levage et montage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Finitions, mise en charge et éclairage.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45712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03C7B0-C225-426A-8587-28EA9CB35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23" y="1312634"/>
            <a:ext cx="6506852" cy="458855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A4E2F2C-31F2-4724-827C-64B0F57B6777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Réparation des tubes écrasés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2EA5F9-CF29-4593-B453-847BF36D0826}"/>
              </a:ext>
            </a:extLst>
          </p:cNvPr>
          <p:cNvSpPr txBox="1"/>
          <p:nvPr/>
        </p:nvSpPr>
        <p:spPr>
          <a:xfrm>
            <a:off x="7799698" y="951008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Tronçon le plus endommagé;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Remplacement sur 4,50 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Tube cintré;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Amorces d’encastrement des bracons soudées en atelier.</a:t>
            </a:r>
          </a:p>
        </p:txBody>
      </p:sp>
      <p:sp>
        <p:nvSpPr>
          <p:cNvPr id="7" name="Légende : flèche courbée 6">
            <a:extLst>
              <a:ext uri="{FF2B5EF4-FFF2-40B4-BE49-F238E27FC236}">
                <a16:creationId xmlns:a16="http://schemas.microsoft.com/office/drawing/2014/main" id="{A964765E-B871-47BD-AA93-4A4FE86BDC26}"/>
              </a:ext>
            </a:extLst>
          </p:cNvPr>
          <p:cNvSpPr/>
          <p:nvPr/>
        </p:nvSpPr>
        <p:spPr>
          <a:xfrm>
            <a:off x="6972300" y="3104706"/>
            <a:ext cx="1905000" cy="1506766"/>
          </a:xfrm>
          <a:prstGeom prst="borderCallout2">
            <a:avLst>
              <a:gd name="adj1" fmla="val 19382"/>
              <a:gd name="adj2" fmla="val -833"/>
              <a:gd name="adj3" fmla="val 18750"/>
              <a:gd name="adj4" fmla="val -16667"/>
              <a:gd name="adj5" fmla="val -60708"/>
              <a:gd name="adj6" fmla="val -104667"/>
            </a:avLst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17DA9A-0A41-4B54-A32C-1D1BEE67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5" y="3319462"/>
            <a:ext cx="1466850" cy="12858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1D0989-719A-4F0E-82EF-464E5937F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3" y="2151337"/>
            <a:ext cx="1489046" cy="1143000"/>
          </a:xfrm>
          <a:prstGeom prst="rect">
            <a:avLst/>
          </a:prstGeom>
        </p:spPr>
      </p:pic>
      <p:sp>
        <p:nvSpPr>
          <p:cNvPr id="8" name="Légende : flèche courbée 7">
            <a:extLst>
              <a:ext uri="{FF2B5EF4-FFF2-40B4-BE49-F238E27FC236}">
                <a16:creationId xmlns:a16="http://schemas.microsoft.com/office/drawing/2014/main" id="{8A17840C-0D6C-4225-BF08-D036FEE754A8}"/>
              </a:ext>
            </a:extLst>
          </p:cNvPr>
          <p:cNvSpPr/>
          <p:nvPr/>
        </p:nvSpPr>
        <p:spPr>
          <a:xfrm>
            <a:off x="485775" y="2151337"/>
            <a:ext cx="1247775" cy="1143000"/>
          </a:xfrm>
          <a:prstGeom prst="borderCallout2">
            <a:avLst>
              <a:gd name="adj1" fmla="val 98750"/>
              <a:gd name="adj2" fmla="val 52736"/>
              <a:gd name="adj3" fmla="val 127083"/>
              <a:gd name="adj4" fmla="val 60432"/>
              <a:gd name="adj5" fmla="val 129167"/>
              <a:gd name="adj6" fmla="val 87684"/>
            </a:avLst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2503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A4E2F2C-31F2-4724-827C-64B0F57B6777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Réparation des tubes écrasés</a:t>
            </a:r>
          </a:p>
        </p:txBody>
      </p:sp>
      <p:pic>
        <p:nvPicPr>
          <p:cNvPr id="7" name="Image 6" descr="Une image contenant terrain, extérieur, en bois, planche&#10;&#10;Description générée avec un niveau de confiance très élevé">
            <a:extLst>
              <a:ext uri="{FF2B5EF4-FFF2-40B4-BE49-F238E27FC236}">
                <a16:creationId xmlns:a16="http://schemas.microsoft.com/office/drawing/2014/main" id="{578C7CE1-6C87-437A-AA1C-B8CF580D0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6" y="1417638"/>
            <a:ext cx="4368798" cy="3276599"/>
          </a:xfrm>
          <a:prstGeom prst="rect">
            <a:avLst/>
          </a:prstGeom>
        </p:spPr>
      </p:pic>
      <p:pic>
        <p:nvPicPr>
          <p:cNvPr id="9" name="Image 8" descr="Une image contenant ciel, arbr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6EEEE577-3C3D-4596-A9DA-E1BFA9E76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0" y="3056732"/>
            <a:ext cx="3857625" cy="2893219"/>
          </a:xfrm>
          <a:prstGeom prst="rect">
            <a:avLst/>
          </a:prstGeom>
        </p:spPr>
      </p:pic>
      <p:pic>
        <p:nvPicPr>
          <p:cNvPr id="13" name="Image 12" descr="Une image contenant ciel&#10;&#10;Description générée avec un niveau de confiance très élevé">
            <a:extLst>
              <a:ext uri="{FF2B5EF4-FFF2-40B4-BE49-F238E27FC236}">
                <a16:creationId xmlns:a16="http://schemas.microsoft.com/office/drawing/2014/main" id="{1F55DA83-6ECF-455E-9193-23D093AF3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80263" y="1816101"/>
            <a:ext cx="4737099" cy="35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8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A4E2F2C-31F2-4724-827C-64B0F57B6777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Réparation des tubes écrasés</a:t>
            </a:r>
          </a:p>
        </p:txBody>
      </p:sp>
      <p:pic>
        <p:nvPicPr>
          <p:cNvPr id="4" name="Image 3" descr="Une image contenant arbr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A7E825C2-A703-4CF2-8093-95A1B556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55172" y="1894285"/>
            <a:ext cx="4803774" cy="3602830"/>
          </a:xfrm>
          <a:prstGeom prst="rect">
            <a:avLst/>
          </a:prstGeom>
        </p:spPr>
      </p:pic>
      <p:pic>
        <p:nvPicPr>
          <p:cNvPr id="6" name="Image 5" descr="Une image contenant ciel, fenêtre, arbre&#10;&#10;Description générée avec un niveau de confiance élevé">
            <a:extLst>
              <a:ext uri="{FF2B5EF4-FFF2-40B4-BE49-F238E27FC236}">
                <a16:creationId xmlns:a16="http://schemas.microsoft.com/office/drawing/2014/main" id="{6A00C45A-0130-4A02-8E60-257648D4D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1293813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6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Réparation des tubes écrasés et assemblage.</a:t>
            </a:r>
          </a:p>
        </p:txBody>
      </p:sp>
      <p:pic>
        <p:nvPicPr>
          <p:cNvPr id="4" name="Image 3" descr="Une image contenant extérieur, clôtur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C17AEDE8-EA6F-442F-B076-DAE9F3C09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674" y="1417638"/>
            <a:ext cx="4514850" cy="33861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5A9F91-A000-4F1A-BE64-D1E358259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" y="1417638"/>
            <a:ext cx="5924550" cy="2735990"/>
          </a:xfrm>
          <a:prstGeom prst="rect">
            <a:avLst/>
          </a:prstGeom>
        </p:spPr>
      </p:pic>
      <p:pic>
        <p:nvPicPr>
          <p:cNvPr id="3" name="Image 2" descr="Une image contenant bâtiment, intérieur, plafond&#10;&#10;Description générée avec un niveau de confiance très élevé">
            <a:extLst>
              <a:ext uri="{FF2B5EF4-FFF2-40B4-BE49-F238E27FC236}">
                <a16:creationId xmlns:a16="http://schemas.microsoft.com/office/drawing/2014/main" id="{DBB281B2-3883-4761-89EB-4E9055BB5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176" y="3838574"/>
            <a:ext cx="3187699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2543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construction métallique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Réparation des tubes écrasés et assemblage.</a:t>
            </a:r>
          </a:p>
        </p:txBody>
      </p:sp>
      <p:pic>
        <p:nvPicPr>
          <p:cNvPr id="18" name="Image 17" descr="Une image contenant arbre, extérieur, ciel&#10;&#10;Description générée avec un niveau de confiance très élevé">
            <a:extLst>
              <a:ext uri="{FF2B5EF4-FFF2-40B4-BE49-F238E27FC236}">
                <a16:creationId xmlns:a16="http://schemas.microsoft.com/office/drawing/2014/main" id="{AF22949E-6419-4408-9AB4-F89A419C3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38238" y="1879603"/>
            <a:ext cx="4457700" cy="3343275"/>
          </a:xfrm>
          <a:prstGeom prst="rect">
            <a:avLst/>
          </a:prstGeom>
        </p:spPr>
      </p:pic>
      <p:pic>
        <p:nvPicPr>
          <p:cNvPr id="34" name="Image 33" descr="Une image contenant ciel, plan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600CEB66-4BFC-4032-A660-F8579FF43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5500" y="1879603"/>
            <a:ext cx="4457701" cy="33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124554C-0430-4048-906C-2836CED9E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94" y="1827654"/>
            <a:ext cx="5344039" cy="34867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5E1346-5604-43B9-968A-F815A7659C14}"/>
              </a:ext>
            </a:extLst>
          </p:cNvPr>
          <p:cNvSpPr txBox="1"/>
          <p:nvPr/>
        </p:nvSpPr>
        <p:spPr>
          <a:xfrm>
            <a:off x="6410325" y="1827654"/>
            <a:ext cx="561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/>
              <a:t>- Démolition de l’ancien pont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19A4FF3-9130-412E-8C4B-0092A822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274638"/>
            <a:ext cx="11153774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Fin des années 60, construction du Viaduc en « S »</a:t>
            </a:r>
            <a:endParaRPr lang="fr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1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peinture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Sablage, métallisation et peinture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5DA900-15E9-4D54-BE99-BD3991B8C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1" y="1417638"/>
            <a:ext cx="6747995" cy="3116262"/>
          </a:xfrm>
          <a:prstGeom prst="rect">
            <a:avLst/>
          </a:prstGeom>
        </p:spPr>
      </p:pic>
      <p:pic>
        <p:nvPicPr>
          <p:cNvPr id="9" name="Image 8" descr="Une image contenant bâtiment, intérieur, m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6938C89E-C4F5-49D8-9197-A15C7E0E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5" y="3792801"/>
            <a:ext cx="4648200" cy="2146565"/>
          </a:xfrm>
          <a:prstGeom prst="rect">
            <a:avLst/>
          </a:prstGeom>
        </p:spPr>
      </p:pic>
      <p:pic>
        <p:nvPicPr>
          <p:cNvPr id="11" name="Image 10" descr="Une image contenant intérieur&#10;&#10;Description générée avec un niveau de confiance élevé">
            <a:extLst>
              <a:ext uri="{FF2B5EF4-FFF2-40B4-BE49-F238E27FC236}">
                <a16:creationId xmlns:a16="http://schemas.microsoft.com/office/drawing/2014/main" id="{70EE5132-7B43-49FE-A091-4C663B96B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217" y="1354512"/>
            <a:ext cx="4273530" cy="19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7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peinture sur chantier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Sablage, métallisation et peinture</a:t>
            </a:r>
          </a:p>
        </p:txBody>
      </p:sp>
      <p:pic>
        <p:nvPicPr>
          <p:cNvPr id="10" name="Image 9" descr="Une image contenant extérieur, eau, ciel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A788FDDD-14D4-4E8D-B627-DFF688828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1549813"/>
            <a:ext cx="7147903" cy="3300941"/>
          </a:xfrm>
          <a:prstGeom prst="rect">
            <a:avLst/>
          </a:prstGeom>
        </p:spPr>
      </p:pic>
      <p:pic>
        <p:nvPicPr>
          <p:cNvPr id="7" name="Image 6" descr="Une image contenant clôture, arbre, banc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E00CD3DA-1BA5-4ECF-8F7F-42D84561D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5" y="3876442"/>
            <a:ext cx="4219575" cy="19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80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Plan de levage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C682D-A561-46F7-8A4F-2E9C4C12E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68" y="846138"/>
            <a:ext cx="7762832" cy="5405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1A4775-6D52-435F-B948-4C697671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454617"/>
            <a:ext cx="4176714" cy="2326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F3EAA8-FF9B-47E3-A520-8DC4B48E73CE}"/>
              </a:ext>
            </a:extLst>
          </p:cNvPr>
          <p:cNvSpPr/>
          <p:nvPr/>
        </p:nvSpPr>
        <p:spPr>
          <a:xfrm>
            <a:off x="204787" y="1417638"/>
            <a:ext cx="4090988" cy="236331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4153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Plan de levage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0F85B5-9B23-4858-9374-A3EC8EF1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718" y="846137"/>
            <a:ext cx="7572964" cy="53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8027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Réglage des appuis de la passerelle</a:t>
            </a:r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DE535D-8853-4C79-AE65-F8F49C23F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21" y="963514"/>
            <a:ext cx="6998271" cy="49309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C365A2-4420-4F5B-ADEB-076EE1DA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6" y="1402079"/>
            <a:ext cx="4406245" cy="364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313461F-466E-41AE-B4AD-DA4212A6964D}"/>
              </a:ext>
            </a:extLst>
          </p:cNvPr>
          <p:cNvSpPr/>
          <p:nvPr/>
        </p:nvSpPr>
        <p:spPr>
          <a:xfrm>
            <a:off x="592183" y="2368731"/>
            <a:ext cx="1576251" cy="15065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0B6D4-F964-45F0-80B4-2E7BC418BF26}"/>
              </a:ext>
            </a:extLst>
          </p:cNvPr>
          <p:cNvSpPr/>
          <p:nvPr/>
        </p:nvSpPr>
        <p:spPr>
          <a:xfrm>
            <a:off x="4868091" y="4362994"/>
            <a:ext cx="1750423" cy="992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8935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Lancement de la passerelle – nuit du 30 octobre 2019</a:t>
            </a:r>
          </a:p>
          <a:p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9" name="Image 8" descr="Une image contenant transport, table&#10;&#10;Description générée avec un niveau de confiance élevé">
            <a:extLst>
              <a:ext uri="{FF2B5EF4-FFF2-40B4-BE49-F238E27FC236}">
                <a16:creationId xmlns:a16="http://schemas.microsoft.com/office/drawing/2014/main" id="{9455D2A5-1AB6-4323-B83E-C9D73B125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823" y="1304339"/>
            <a:ext cx="9832353" cy="4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94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Lancement de la passerelle – nuit du 30 octobre 2019</a:t>
            </a:r>
          </a:p>
          <a:p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table&#10;&#10;Description générée avec un niveau de confiance élevé">
            <a:extLst>
              <a:ext uri="{FF2B5EF4-FFF2-40B4-BE49-F238E27FC236}">
                <a16:creationId xmlns:a16="http://schemas.microsoft.com/office/drawing/2014/main" id="{9E0EF682-93C5-4F87-B290-AF913A124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4" y="1256202"/>
            <a:ext cx="10053544" cy="46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1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Lancement de la passerelle – nuit du 30 octobre 2019</a:t>
            </a:r>
          </a:p>
          <a:p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4" name="Image 3" descr="Une image contenant table&#10;&#10;Description générée avec un niveau de confiance élevé">
            <a:extLst>
              <a:ext uri="{FF2B5EF4-FFF2-40B4-BE49-F238E27FC236}">
                <a16:creationId xmlns:a16="http://schemas.microsoft.com/office/drawing/2014/main" id="{130F9F74-9020-4D8A-A975-566FB3807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4" y="1241822"/>
            <a:ext cx="9925051" cy="45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95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Lancement de la passerelle – nuit du 30 octobre 2019</a:t>
            </a:r>
          </a:p>
        </p:txBody>
      </p:sp>
      <p:pic>
        <p:nvPicPr>
          <p:cNvPr id="4" name="Image 3" descr="Une image contenant transport&#10;&#10;Description générée avec un niveau de confiance élevé">
            <a:extLst>
              <a:ext uri="{FF2B5EF4-FFF2-40B4-BE49-F238E27FC236}">
                <a16:creationId xmlns:a16="http://schemas.microsoft.com/office/drawing/2014/main" id="{8DAECF42-4D29-44E4-A8D2-2B8872D8A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25" y="1241621"/>
            <a:ext cx="9963150" cy="45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46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Pose de la passerelle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Lancement de la passerelle – nuit du 30 octobre 2019</a:t>
            </a:r>
          </a:p>
          <a:p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bâtiment, train&#10;&#10;Description générée avec un niveau de confiance élevé">
            <a:extLst>
              <a:ext uri="{FF2B5EF4-FFF2-40B4-BE49-F238E27FC236}">
                <a16:creationId xmlns:a16="http://schemas.microsoft.com/office/drawing/2014/main" id="{592FA8CF-0393-4B8D-B637-3F89C4A9D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011" y="1236249"/>
            <a:ext cx="9883978" cy="4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0DC9B5-5199-4BF6-96E2-259DB968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6" y="394971"/>
            <a:ext cx="10662828" cy="14326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D29BBE-6BF8-4AD7-9F29-E16693D8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6" y="2092139"/>
            <a:ext cx="4305355" cy="29966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52BD19-10C1-4766-BA9E-06A0D09703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950" y="2033713"/>
            <a:ext cx="5251010" cy="305506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F47F835-EE2C-43ED-9218-AFD488D52BC1}"/>
              </a:ext>
            </a:extLst>
          </p:cNvPr>
          <p:cNvSpPr/>
          <p:nvPr/>
        </p:nvSpPr>
        <p:spPr>
          <a:xfrm>
            <a:off x="590550" y="3648075"/>
            <a:ext cx="733425" cy="79057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A3286E8-3A56-4449-9130-40BC97E13B6A}"/>
              </a:ext>
            </a:extLst>
          </p:cNvPr>
          <p:cNvSpPr/>
          <p:nvPr/>
        </p:nvSpPr>
        <p:spPr>
          <a:xfrm>
            <a:off x="6222411" y="3195168"/>
            <a:ext cx="1264239" cy="1081557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F2CAB5-6549-4FE7-BC7D-B10B2FD5967C}"/>
              </a:ext>
            </a:extLst>
          </p:cNvPr>
          <p:cNvSpPr txBox="1"/>
          <p:nvPr/>
        </p:nvSpPr>
        <p:spPr>
          <a:xfrm>
            <a:off x="764586" y="5219700"/>
            <a:ext cx="43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Rive gauche : Pied d’arc en brique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E53FB6-AD9F-47FB-B5FE-678B147E834C}"/>
              </a:ext>
            </a:extLst>
          </p:cNvPr>
          <p:cNvSpPr txBox="1"/>
          <p:nvPr/>
        </p:nvSpPr>
        <p:spPr>
          <a:xfrm>
            <a:off x="5748950" y="5219700"/>
            <a:ext cx="54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Rive droite : Culée en maçonnerie de moellons équarris </a:t>
            </a:r>
          </a:p>
        </p:txBody>
      </p:sp>
    </p:spTree>
    <p:extLst>
      <p:ext uri="{BB962C8B-B14F-4D97-AF65-F5344CB8AC3E}">
        <p14:creationId xmlns:p14="http://schemas.microsoft.com/office/powerpoint/2010/main" val="28575323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03D0-CB94-4FC6-9F11-FFA0E4B3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21" y="901877"/>
            <a:ext cx="10490827" cy="1143000"/>
          </a:xfrm>
        </p:spPr>
        <p:txBody>
          <a:bodyPr>
            <a:normAutofit/>
          </a:bodyPr>
          <a:lstStyle/>
          <a:p>
            <a:r>
              <a:rPr lang="en-US" dirty="0"/>
              <a:t>Phase de </a:t>
            </a:r>
            <a:r>
              <a:rPr lang="fr-BE" dirty="0"/>
              <a:t>réalisation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4DF312-41B7-4076-84C2-D087C084BA73}"/>
              </a:ext>
            </a:extLst>
          </p:cNvPr>
          <p:cNvSpPr txBox="1"/>
          <p:nvPr/>
        </p:nvSpPr>
        <p:spPr>
          <a:xfrm>
            <a:off x="941121" y="1953844"/>
            <a:ext cx="9932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/>
              <a:t>Adaptation des culées existantes;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construction métallique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Travaux de peinture en atelier;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Transport exceptionnel – Incident lors du transport;</a:t>
            </a:r>
          </a:p>
          <a:p>
            <a:pPr marL="285750" indent="-285750">
              <a:buFontTx/>
              <a:buChar char="-"/>
            </a:pPr>
            <a:r>
              <a:rPr lang="fr-BE" sz="2800" dirty="0"/>
              <a:t>Raboutage, retouche de peinture et pose finale;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highlight>
                  <a:srgbClr val="FFFF00"/>
                </a:highlight>
              </a:rPr>
              <a:t>Finitions, mise en charge et éclairage.</a:t>
            </a:r>
            <a:endParaRPr lang="fr-BE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5732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finition</a:t>
            </a:r>
            <a:br>
              <a:rPr lang="fr-BE" dirty="0"/>
            </a:br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extérieur, ciel, neig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E2F70FE6-E9B9-4AF9-B50A-A282A36ED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4" y="1631555"/>
            <a:ext cx="5676897" cy="2618072"/>
          </a:xfrm>
          <a:prstGeom prst="rect">
            <a:avLst/>
          </a:prstGeom>
        </p:spPr>
      </p:pic>
      <p:pic>
        <p:nvPicPr>
          <p:cNvPr id="12" name="Image 11" descr="Une image contenant extérieur, ciel, bâtiment, eau&#10;&#10;Description générée avec un niveau de confiance très élevé">
            <a:extLst>
              <a:ext uri="{FF2B5EF4-FFF2-40B4-BE49-F238E27FC236}">
                <a16:creationId xmlns:a16="http://schemas.microsoft.com/office/drawing/2014/main" id="{79B304E5-9F52-4637-A164-005FBE4F9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631555"/>
            <a:ext cx="5676900" cy="26180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94F67A-D852-4835-B9EF-E400A4CEDE2B}"/>
              </a:ext>
            </a:extLst>
          </p:cNvPr>
          <p:cNvSpPr txBox="1"/>
          <p:nvPr/>
        </p:nvSpPr>
        <p:spPr>
          <a:xfrm>
            <a:off x="828675" y="4410075"/>
            <a:ext cx="485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Pose des marches en azobé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83D700-77B0-478D-B6DC-54F01505B7CC}"/>
              </a:ext>
            </a:extLst>
          </p:cNvPr>
          <p:cNvSpPr txBox="1"/>
          <p:nvPr/>
        </p:nvSpPr>
        <p:spPr>
          <a:xfrm>
            <a:off x="7267572" y="441007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Pose des filets inox des garde-corps</a:t>
            </a:r>
          </a:p>
        </p:txBody>
      </p:sp>
    </p:spTree>
    <p:extLst>
      <p:ext uri="{BB962C8B-B14F-4D97-AF65-F5344CB8AC3E}">
        <p14:creationId xmlns:p14="http://schemas.microsoft.com/office/powerpoint/2010/main" val="16588001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Travaux de finition - </a:t>
            </a:r>
            <a:r>
              <a:rPr lang="fr-BE" sz="4000" dirty="0">
                <a:solidFill>
                  <a:schemeClr val="accent1"/>
                </a:solidFill>
              </a:rPr>
              <a:t>Eclairage</a:t>
            </a:r>
            <a:br>
              <a:rPr lang="fr-BE" dirty="0"/>
            </a:br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4" name="Image 3" descr="Une image contenant arbre, extérieur, en bois, clôture&#10;&#10;Description générée avec un niveau de confiance très élevé">
            <a:extLst>
              <a:ext uri="{FF2B5EF4-FFF2-40B4-BE49-F238E27FC236}">
                <a16:creationId xmlns:a16="http://schemas.microsoft.com/office/drawing/2014/main" id="{DF116EEE-BA60-4149-BB0C-7D4609135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56734"/>
            <a:ext cx="5031490" cy="2323570"/>
          </a:xfrm>
          <a:prstGeom prst="rect">
            <a:avLst/>
          </a:prstGeom>
        </p:spPr>
      </p:pic>
      <p:pic>
        <p:nvPicPr>
          <p:cNvPr id="7" name="Image 6" descr="Une image contenant extérieur, bâtiment, arbre, herbe&#10;&#10;Description générée avec un niveau de confiance très élevé">
            <a:extLst>
              <a:ext uri="{FF2B5EF4-FFF2-40B4-BE49-F238E27FC236}">
                <a16:creationId xmlns:a16="http://schemas.microsoft.com/office/drawing/2014/main" id="{C04FA657-8D0B-4C9C-9FE1-40858EFD1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017588"/>
            <a:ext cx="4899715" cy="2262716"/>
          </a:xfrm>
          <a:prstGeom prst="rect">
            <a:avLst/>
          </a:prstGeom>
        </p:spPr>
      </p:pic>
      <p:pic>
        <p:nvPicPr>
          <p:cNvPr id="18" name="Image 17" descr="Une image contenant extérieur, ciel, nuit&#10;&#10;Description générée avec un niveau de confiance élevé">
            <a:extLst>
              <a:ext uri="{FF2B5EF4-FFF2-40B4-BE49-F238E27FC236}">
                <a16:creationId xmlns:a16="http://schemas.microsoft.com/office/drawing/2014/main" id="{81EB3CF6-74C2-42A0-8E98-836A730B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255" y="3577697"/>
            <a:ext cx="5031490" cy="23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18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nuit, lumière, ciel&#10;&#10;Description générée avec un niveau de confiance élevé">
            <a:extLst>
              <a:ext uri="{FF2B5EF4-FFF2-40B4-BE49-F238E27FC236}">
                <a16:creationId xmlns:a16="http://schemas.microsoft.com/office/drawing/2014/main" id="{0ACAEF6D-1A37-4700-9868-71F0946C5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6" y="903287"/>
            <a:ext cx="10639425" cy="491334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4000" dirty="0"/>
              <a:t>Travaux de finition – </a:t>
            </a:r>
            <a:r>
              <a:rPr lang="fr-BE" sz="4000" dirty="0">
                <a:solidFill>
                  <a:schemeClr val="accent1"/>
                </a:solidFill>
              </a:rPr>
              <a:t>Eclairage aux couleurs de la ville de Thuin</a:t>
            </a:r>
            <a:br>
              <a:rPr lang="fr-BE" dirty="0"/>
            </a:br>
            <a:endParaRPr lang="fr-BE" sz="3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26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4000" dirty="0"/>
              <a:t>Travaux de finition – </a:t>
            </a:r>
            <a:r>
              <a:rPr lang="fr-BE" sz="4000" dirty="0">
                <a:solidFill>
                  <a:schemeClr val="accent1"/>
                </a:solidFill>
              </a:rPr>
              <a:t>Eclairage aux couleurs de la ville de Thuin</a:t>
            </a:r>
            <a:br>
              <a:rPr lang="fr-BE" dirty="0"/>
            </a:br>
            <a:endParaRPr lang="fr-BE" sz="3800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transport, extérieur&#10;&#10;Description générée avec un niveau de confiance élevé">
            <a:extLst>
              <a:ext uri="{FF2B5EF4-FFF2-40B4-BE49-F238E27FC236}">
                <a16:creationId xmlns:a16="http://schemas.microsoft.com/office/drawing/2014/main" id="{768DB230-7A9D-4015-8ACB-A69C247B3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" y="846138"/>
            <a:ext cx="10544175" cy="48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27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583006C-2002-430D-8323-346BC8B23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653" y="1417638"/>
            <a:ext cx="4806538" cy="22166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D6B4D0-79C2-4682-9806-3CBACB42E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10" y="1602889"/>
            <a:ext cx="6064429" cy="27967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85685D-32AC-43B3-9264-DF6D44E5F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653" y="3730215"/>
            <a:ext cx="4806537" cy="2219685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A2385613-4A56-4E85-A401-1833E3651D20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Epreuves de mise en charge </a:t>
            </a:r>
          </a:p>
          <a:p>
            <a:r>
              <a:rPr lang="fr-BE" dirty="0">
                <a:solidFill>
                  <a:schemeClr val="tx2"/>
                </a:solidFill>
              </a:rPr>
              <a:t>Mise en charge statique - </a:t>
            </a:r>
            <a:r>
              <a:rPr lang="fr-BE" sz="3600" dirty="0">
                <a:solidFill>
                  <a:schemeClr val="tx2"/>
                </a:solidFill>
              </a:rPr>
              <a:t>14 novembre 2019</a:t>
            </a:r>
          </a:p>
          <a:p>
            <a:endParaRPr lang="fr-BE" sz="3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32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741F08F-FEF1-46F6-AF5B-ECFE5F533001}"/>
              </a:ext>
            </a:extLst>
          </p:cNvPr>
          <p:cNvSpPr txBox="1">
            <a:spLocks/>
          </p:cNvSpPr>
          <p:nvPr/>
        </p:nvSpPr>
        <p:spPr>
          <a:xfrm>
            <a:off x="371476" y="274638"/>
            <a:ext cx="108585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000" dirty="0"/>
              <a:t>Epreuves de mise en charge </a:t>
            </a:r>
          </a:p>
          <a:p>
            <a:r>
              <a:rPr lang="fr-BE" dirty="0">
                <a:solidFill>
                  <a:schemeClr val="tx2"/>
                </a:solidFill>
              </a:rPr>
              <a:t>Mise en charge dynamique - </a:t>
            </a:r>
            <a:r>
              <a:rPr lang="fr-BE" sz="3600" dirty="0">
                <a:solidFill>
                  <a:schemeClr val="tx2"/>
                </a:solidFill>
              </a:rPr>
              <a:t>14 novembre 2019</a:t>
            </a:r>
          </a:p>
          <a:p>
            <a:endParaRPr lang="fr-BE" sz="3800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3A7C50-7CB2-44EB-A85C-CDAEB3DF6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232" y="3134166"/>
            <a:ext cx="5920292" cy="27303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D76025-1D8B-4399-AD56-410572CCE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" y="1695415"/>
            <a:ext cx="6239435" cy="28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65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FCA0D0-0ED8-495B-8B7F-2361D1CE9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553" y="1399536"/>
            <a:ext cx="9296894" cy="40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1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325C49-B44E-4BEA-A608-76F5A4C35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22" y="1364830"/>
            <a:ext cx="9972353" cy="41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1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2DA8BF-5FD0-4A35-9286-848D22D1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02" y="1225423"/>
            <a:ext cx="9041394" cy="44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09A985B-B797-455D-8FE0-A6A591ED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274638"/>
            <a:ext cx="10491787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Arasement des culées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1F2B3D-B4E7-4111-B275-051E15037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472" y="2073361"/>
            <a:ext cx="4771503" cy="35940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5E95C9-6885-4D6B-99A0-B9FA6C06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073360"/>
            <a:ext cx="4836388" cy="35940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ACABCE-9B90-43E4-8361-529536280946}"/>
              </a:ext>
            </a:extLst>
          </p:cNvPr>
          <p:cNvSpPr txBox="1"/>
          <p:nvPr/>
        </p:nvSpPr>
        <p:spPr>
          <a:xfrm>
            <a:off x="7753610" y="1560833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C1 – Rive gauche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1CCE82-985A-435A-BCD2-DFBE173738DE}"/>
              </a:ext>
            </a:extLst>
          </p:cNvPr>
          <p:cNvSpPr txBox="1"/>
          <p:nvPr/>
        </p:nvSpPr>
        <p:spPr>
          <a:xfrm>
            <a:off x="1762385" y="1560833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C0 – Rive droite</a:t>
            </a:r>
          </a:p>
        </p:txBody>
      </p:sp>
    </p:spTree>
    <p:extLst>
      <p:ext uri="{BB962C8B-B14F-4D97-AF65-F5344CB8AC3E}">
        <p14:creationId xmlns:p14="http://schemas.microsoft.com/office/powerpoint/2010/main" val="874334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6E2B12-142F-4B14-9D8A-DBF647F8A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113" y="1412341"/>
            <a:ext cx="7793771" cy="4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00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39BDD3-7138-47D4-B188-B005C6E0F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662" y="1347148"/>
            <a:ext cx="8770674" cy="41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1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331787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4700" dirty="0"/>
              <a:t>Résultat final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BE85A3-0412-45CD-92DF-B59C7D720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75" y="1138936"/>
            <a:ext cx="8745647" cy="4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550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26BA48D-5CE7-4EFC-9E1D-0B09542BA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906" y="287661"/>
            <a:ext cx="9180187" cy="551204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BA9DAA6-80FA-4A1D-962B-6ACAD1EBA9CE}"/>
              </a:ext>
            </a:extLst>
          </p:cNvPr>
          <p:cNvSpPr txBox="1">
            <a:spLocks/>
          </p:cNvSpPr>
          <p:nvPr/>
        </p:nvSpPr>
        <p:spPr>
          <a:xfrm>
            <a:off x="666749" y="4754880"/>
            <a:ext cx="10858500" cy="89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4700" i="1" dirty="0">
                <a:solidFill>
                  <a:srgbClr val="FFC000"/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4589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5DB83390-6BC5-4473-8EA6-3D24D009E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77" y="1417637"/>
            <a:ext cx="3142122" cy="418949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185A14-90BD-46A8-8BD6-42BEC763CF21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Exécution des pieux</a:t>
            </a:r>
          </a:p>
        </p:txBody>
      </p:sp>
      <p:pic>
        <p:nvPicPr>
          <p:cNvPr id="10" name="Image 9" descr="Une image contenant arbre, ex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D8BB5205-6584-4EBD-A4D6-93F49D50C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32566" y="1941324"/>
            <a:ext cx="4189495" cy="3142121"/>
          </a:xfrm>
          <a:prstGeom prst="rect">
            <a:avLst/>
          </a:prstGeom>
        </p:spPr>
      </p:pic>
      <p:pic>
        <p:nvPicPr>
          <p:cNvPr id="14" name="Image 13" descr="Une image contenant extérieur, ciel, pelle électriqu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1D70F490-9CC7-480B-B3D4-0356E90F8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4" y="1417637"/>
            <a:ext cx="4657725" cy="34932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263C96-0EE2-4F38-9457-1A990440981F}"/>
              </a:ext>
            </a:extLst>
          </p:cNvPr>
          <p:cNvSpPr txBox="1"/>
          <p:nvPr/>
        </p:nvSpPr>
        <p:spPr>
          <a:xfrm>
            <a:off x="191064" y="4910931"/>
            <a:ext cx="4965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Efforts ELS par appuis :</a:t>
            </a:r>
          </a:p>
          <a:p>
            <a:pPr marL="285750" indent="-285750">
              <a:buFontTx/>
              <a:buChar char="-"/>
            </a:pPr>
            <a:r>
              <a:rPr lang="fr-BE" sz="1600" dirty="0"/>
              <a:t>2 </a:t>
            </a:r>
            <a:r>
              <a:rPr lang="fr-BE" sz="1600" dirty="0" err="1"/>
              <a:t>micro-pieux</a:t>
            </a:r>
            <a:r>
              <a:rPr lang="fr-BE" sz="1600" dirty="0"/>
              <a:t> inclinés de 30 t </a:t>
            </a:r>
          </a:p>
          <a:p>
            <a:pPr marL="285750" indent="-285750">
              <a:buFontTx/>
              <a:buChar char="-"/>
            </a:pPr>
            <a:r>
              <a:rPr lang="fr-BE" sz="1600" dirty="0"/>
              <a:t>1 </a:t>
            </a:r>
            <a:r>
              <a:rPr lang="fr-BE" sz="1600" dirty="0" err="1"/>
              <a:t>micro-pieu</a:t>
            </a:r>
            <a:r>
              <a:rPr lang="fr-BE" sz="1600" dirty="0"/>
              <a:t> vertical – traction 16 t compression 13 t  </a:t>
            </a:r>
          </a:p>
        </p:txBody>
      </p:sp>
    </p:spTree>
    <p:extLst>
      <p:ext uri="{BB962C8B-B14F-4D97-AF65-F5344CB8AC3E}">
        <p14:creationId xmlns:p14="http://schemas.microsoft.com/office/powerpoint/2010/main" val="204915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48185A14-90BD-46A8-8BD6-42BEC763CF21}"/>
              </a:ext>
            </a:extLst>
          </p:cNvPr>
          <p:cNvSpPr txBox="1">
            <a:spLocks/>
          </p:cNvSpPr>
          <p:nvPr/>
        </p:nvSpPr>
        <p:spPr>
          <a:xfrm>
            <a:off x="738188" y="274638"/>
            <a:ext cx="10491787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dirty="0"/>
              <a:t>Adaptation des culées existantes</a:t>
            </a:r>
            <a:br>
              <a:rPr lang="fr-BE" dirty="0"/>
            </a:br>
            <a:r>
              <a:rPr lang="fr-BE" sz="3800" dirty="0">
                <a:solidFill>
                  <a:schemeClr val="accent1"/>
                </a:solidFill>
              </a:rPr>
              <a:t>Réalisation des culées</a:t>
            </a:r>
          </a:p>
        </p:txBody>
      </p:sp>
      <p:pic>
        <p:nvPicPr>
          <p:cNvPr id="4" name="Image 3" descr="Une image contenant extérieur, terrain, arbre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C0BFD13F-308C-48E8-AE52-02D0E6A58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1509786"/>
            <a:ext cx="3746299" cy="28097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D088F2-BDAA-4AF7-B3A5-3FD7BE358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057" y="3283741"/>
            <a:ext cx="3612638" cy="27074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C9E87B-753B-4018-88D8-8CE231211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2" y="1669404"/>
            <a:ext cx="3735282" cy="28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965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9603</TotalTime>
  <Words>1039</Words>
  <Application>Microsoft Office PowerPoint</Application>
  <PresentationFormat>Grand écran</PresentationFormat>
  <Paragraphs>187</Paragraphs>
  <Slides>73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7" baseType="lpstr">
      <vt:lpstr>ＭＳ Ｐゴシック</vt:lpstr>
      <vt:lpstr>Arial</vt:lpstr>
      <vt:lpstr>Calibri</vt:lpstr>
      <vt:lpstr>1_Thème Office</vt:lpstr>
      <vt:lpstr>Journée des ouvrages d’art 10 mars 2020 à La Marlagne La passerelle t’Serstevens de Thuin  </vt:lpstr>
      <vt:lpstr>Phase de réalisation</vt:lpstr>
      <vt:lpstr>Phase de réalisation</vt:lpstr>
      <vt:lpstr>Adaptation des culées existantes Ancien pont</vt:lpstr>
      <vt:lpstr>Adaptation des culées existantes Fin des années 60, construction du Viaduc en « S »</vt:lpstr>
      <vt:lpstr>Présentation PowerPoint</vt:lpstr>
      <vt:lpstr>Adaptation des culées existantes Arasement des culées</vt:lpstr>
      <vt:lpstr>Présentation PowerPoint</vt:lpstr>
      <vt:lpstr>Présentation PowerPoint</vt:lpstr>
      <vt:lpstr>Présentation PowerPoint</vt:lpstr>
      <vt:lpstr>Présentation PowerPoint</vt:lpstr>
      <vt:lpstr>Phase de réalisation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Phase de réalisation</vt:lpstr>
      <vt:lpstr>Présentation PowerPoint</vt:lpstr>
      <vt:lpstr>Présentation PowerPoint</vt:lpstr>
      <vt:lpstr>Présentation PowerPoint</vt:lpstr>
      <vt:lpstr>Phase de réalisation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Phase de réalisation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Phase de réalisation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CWGOA  Réunion plénière du 28 janvier 2020</dc:title>
  <dc:creator>TOUSSAINT Patrice</dc:creator>
  <cp:lastModifiedBy>TOUSSAINT Patrice</cp:lastModifiedBy>
  <cp:revision>110</cp:revision>
  <dcterms:created xsi:type="dcterms:W3CDTF">2020-02-18T09:13:25Z</dcterms:created>
  <dcterms:modified xsi:type="dcterms:W3CDTF">2020-03-09T16:19:21Z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patrice.toussaint@spw.wallonie.be</vt:lpwstr>
  </property>
  <property fmtid="{D5CDD505-2E9C-101B-9397-08002B2CF9AE}" pid="5" name="MSIP_Label_e72a09c5-6e26-4737-a926-47ef1ab198ae_SetDate">
    <vt:lpwstr>2020-02-18T09:20:18.1590882Z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de94d7d4-e6cf-4af7-a676-6ef6e5504dd1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</Properties>
</file>