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760" r:id="rId4"/>
    <p:sldId id="761" r:id="rId5"/>
    <p:sldId id="787" r:id="rId6"/>
    <p:sldId id="764" r:id="rId7"/>
    <p:sldId id="789" r:id="rId8"/>
    <p:sldId id="790" r:id="rId9"/>
    <p:sldId id="791" r:id="rId10"/>
    <p:sldId id="765" r:id="rId11"/>
    <p:sldId id="767" r:id="rId12"/>
    <p:sldId id="768" r:id="rId13"/>
    <p:sldId id="769" r:id="rId14"/>
    <p:sldId id="770" r:id="rId15"/>
    <p:sldId id="771" r:id="rId16"/>
    <p:sldId id="773" r:id="rId17"/>
    <p:sldId id="772" r:id="rId18"/>
    <p:sldId id="774" r:id="rId19"/>
    <p:sldId id="792" r:id="rId20"/>
    <p:sldId id="777" r:id="rId21"/>
    <p:sldId id="778" r:id="rId22"/>
    <p:sldId id="781" r:id="rId23"/>
    <p:sldId id="783" r:id="rId24"/>
    <p:sldId id="784" r:id="rId25"/>
    <p:sldId id="593" r:id="rId26"/>
    <p:sldId id="786" r:id="rId27"/>
    <p:sldId id="762" r:id="rId28"/>
    <p:sldId id="785" r:id="rId29"/>
    <p:sldId id="794" r:id="rId30"/>
    <p:sldId id="793" r:id="rId3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00"/>
    <a:srgbClr val="0071B9"/>
    <a:srgbClr val="A10E2F"/>
    <a:srgbClr val="002D59"/>
    <a:srgbClr val="8989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48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B5ADC-3D5F-4F3E-9DE0-6AAB8CD82EAE}" type="datetimeFigureOut">
              <a:rPr lang="fr-BE" smtClean="0"/>
              <a:t>08-03-20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9C949-BD4E-4900-9DB2-74A905EA3C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124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9C949-BD4E-4900-9DB2-74A905EA3CA3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737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82289" cy="21600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307878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49C5B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3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3500"/>
            <a:ext cx="2867623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49C5B1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4649500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spc="-50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en-GB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1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|</a:t>
            </a:r>
            <a:r>
              <a:rPr lang="fr-FR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200" b="1" kern="1200" spc="-50" dirty="0">
                <a:solidFill>
                  <a:srgbClr val="49C5B1"/>
                </a:solidFill>
                <a:effectLst/>
                <a:latin typeface="Arial"/>
                <a:ea typeface="ＭＳ Ｐゴシック" charset="0"/>
                <a:cs typeface="Arial"/>
              </a:rPr>
              <a:t>SPW Mobilité et Infrastructures</a:t>
            </a:r>
            <a:endParaRPr lang="fr-FR" sz="1200" b="1" spc="-50" dirty="0">
              <a:solidFill>
                <a:srgbClr val="49C5B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49C5B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iarc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vg.no/spesial/2017/de-forsomte-broene/inspeksjon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qc.spw.wallonie.be/fr/guideconception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0115" y="2229618"/>
            <a:ext cx="7060578" cy="1096719"/>
          </a:xfrm>
        </p:spPr>
        <p:txBody>
          <a:bodyPr>
            <a:normAutofit fontScale="90000"/>
          </a:bodyPr>
          <a:lstStyle/>
          <a:p>
            <a:r>
              <a:rPr lang="fr-FR" cap="small" dirty="0"/>
              <a:t>L’apport du PIARC dans la gestion des ponts : bilan du cycle 2016-2019</a:t>
            </a:r>
            <a:br>
              <a:rPr lang="fr-BE" dirty="0"/>
            </a:b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663D5A7-B832-4422-8611-E72C4A88BE7D}"/>
              </a:ext>
            </a:extLst>
          </p:cNvPr>
          <p:cNvSpPr txBox="1">
            <a:spLocks/>
          </p:cNvSpPr>
          <p:nvPr/>
        </p:nvSpPr>
        <p:spPr>
          <a:xfrm>
            <a:off x="1807207" y="3723503"/>
            <a:ext cx="7060578" cy="9501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fr-BE" sz="2600" dirty="0"/>
              <a:t>Pierre GILLES </a:t>
            </a:r>
          </a:p>
          <a:p>
            <a:pPr algn="r"/>
            <a:r>
              <a:rPr lang="fr-BE" sz="2600" dirty="0"/>
              <a:t>Inspecteur général et </a:t>
            </a:r>
          </a:p>
          <a:p>
            <a:pPr algn="r"/>
            <a:r>
              <a:rPr lang="fr-BE" sz="2600" dirty="0"/>
              <a:t>secrétaire francophone du comité pont de PIARC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52B02-15A5-421D-A412-804558F7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Techniques de réparation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93781-3E90-46A6-B015-7AC2EBD8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Nouvelles méthodes de réparation et de remise en état – 2015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Considérations techniques et économiques des méthodes de réhabilitation des ponts – 2019</a:t>
            </a:r>
          </a:p>
          <a:p>
            <a:r>
              <a:rPr lang="fr-BE" dirty="0"/>
              <a:t>Nouveaux matériaux et technologies de réhabilitation - 2023</a:t>
            </a:r>
          </a:p>
        </p:txBody>
      </p:sp>
    </p:spTree>
    <p:extLst>
      <p:ext uri="{BB962C8B-B14F-4D97-AF65-F5344CB8AC3E}">
        <p14:creationId xmlns:p14="http://schemas.microsoft.com/office/powerpoint/2010/main" val="12447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F499E-C042-4BE0-8E07-A4DDE22D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 pont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6504B1-3F39-41F1-8661-9E467A66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 defTabSz="457063">
              <a:defRPr/>
            </a:pPr>
            <a:r>
              <a:rPr lang="en-GB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Pont à </a:t>
            </a:r>
            <a:r>
              <a:rPr lang="en-GB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poutres</a:t>
            </a:r>
            <a:r>
              <a:rPr lang="en-GB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à </a:t>
            </a:r>
            <a:r>
              <a:rPr lang="en-GB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travées</a:t>
            </a:r>
            <a:r>
              <a:rPr lang="en-GB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multiples</a:t>
            </a:r>
          </a:p>
          <a:p>
            <a:pPr marL="266700" indent="-266700" defTabSz="457063">
              <a:defRPr/>
            </a:pPr>
            <a:r>
              <a:rPr lang="en-GB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40 </a:t>
            </a:r>
            <a:r>
              <a:rPr lang="en-GB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ans</a:t>
            </a:r>
            <a:endParaRPr lang="en-GB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66700" indent="-266700" defTabSz="457063">
              <a:defRPr/>
            </a:pPr>
            <a:r>
              <a:rPr lang="en-GB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Poutre</a:t>
            </a:r>
            <a:r>
              <a:rPr lang="en-GB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béton</a:t>
            </a:r>
            <a:r>
              <a:rPr lang="en-GB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post-</a:t>
            </a:r>
            <a:r>
              <a:rPr lang="en-GB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contraint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ce réservé du contenu 3" descr="IMG_3826.JPG">
            <a:extLst>
              <a:ext uri="{FF2B5EF4-FFF2-40B4-BE49-F238E27FC236}">
                <a16:creationId xmlns:a16="http://schemas.microsoft.com/office/drawing/2014/main" id="{66D9CD76-2A46-4D5E-8113-DD0DD1245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270" y="1640875"/>
            <a:ext cx="4028582" cy="30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8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56AE5-F04B-4EF0-807B-4AA76FC8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Quelques défauts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D0D2AB-70E1-4AF1-BE43-4C6581650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 defTabSz="457063">
              <a:defRPr/>
            </a:pP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Infiltrations </a:t>
            </a:r>
            <a:r>
              <a:rPr lang="en-US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d’eau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avec </a:t>
            </a:r>
            <a:r>
              <a:rPr lang="en-US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sels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déverglaçage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dans les </a:t>
            </a:r>
            <a:r>
              <a:rPr lang="en-US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gaines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post-</a:t>
            </a:r>
            <a:r>
              <a:rPr lang="en-US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contrainte</a:t>
            </a:r>
            <a:endParaRPr lang="en-US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66700" indent="-266700" defTabSz="457063">
              <a:defRPr/>
            </a:pP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Coulis </a:t>
            </a:r>
            <a:r>
              <a:rPr lang="en-US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d’injection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pollué</a:t>
            </a:r>
            <a:r>
              <a:rPr lang="en-US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par les </a:t>
            </a:r>
            <a:r>
              <a:rPr lang="en-US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chlorures</a:t>
            </a:r>
            <a:endParaRPr lang="en-US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66700" indent="-266700" defTabSz="457063">
              <a:defRPr/>
            </a:pPr>
            <a:r>
              <a:rPr lang="fr-F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Résultats des inspections (fenêtres sur les câbles) :</a:t>
            </a:r>
          </a:p>
          <a:p>
            <a:pPr marL="666750" lvl="1" indent="-266700" defTabSz="457063">
              <a:defRPr/>
            </a:pPr>
            <a:r>
              <a:rPr lang="fr-F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Bonne injection</a:t>
            </a:r>
          </a:p>
          <a:p>
            <a:pPr marL="666750" lvl="1" indent="-266700" defTabSz="457063">
              <a:defRPr/>
            </a:pPr>
            <a:r>
              <a:rPr lang="fr-F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Très légère corrosion des fils</a:t>
            </a:r>
          </a:p>
          <a:p>
            <a:pPr marL="666750" lvl="1" indent="-266700" defTabSz="457063">
              <a:defRPr/>
            </a:pPr>
            <a:r>
              <a:rPr lang="fr-F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Teneur en chlorures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0.5 %  &gt;&gt; 0.07 %</a:t>
            </a:r>
            <a:br>
              <a:rPr lang="fr-F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(masse Cl / masse coulis – extraction acide) </a:t>
            </a:r>
          </a:p>
          <a:p>
            <a:pPr marL="266700" indent="-266700" defTabSz="457063">
              <a:defRPr/>
            </a:pPr>
            <a:endParaRPr lang="en-US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IMG_3834.JPG">
            <a:extLst>
              <a:ext uri="{FF2B5EF4-FFF2-40B4-BE49-F238E27FC236}">
                <a16:creationId xmlns:a16="http://schemas.microsoft.com/office/drawing/2014/main" id="{06C71157-083E-45BF-9952-452E97A386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1242" y="3000993"/>
            <a:ext cx="3119553" cy="16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2239B-ED35-4C32-96A5-226FE407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 faire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BCF5BC-7CE3-45AC-A072-1BAC3B203715}"/>
              </a:ext>
            </a:extLst>
          </p:cNvPr>
          <p:cNvSpPr/>
          <p:nvPr/>
        </p:nvSpPr>
        <p:spPr>
          <a:xfrm>
            <a:off x="578495" y="1132861"/>
            <a:ext cx="1857577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000" spc="300" dirty="0">
                <a:solidFill>
                  <a:schemeClr val="bg1"/>
                </a:solidFill>
                <a:latin typeface="Vegur"/>
              </a:rPr>
              <a:t>SCENARIO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D51081-1017-4C5E-A507-72038F3DDCE1}"/>
              </a:ext>
            </a:extLst>
          </p:cNvPr>
          <p:cNvSpPr/>
          <p:nvPr/>
        </p:nvSpPr>
        <p:spPr>
          <a:xfrm>
            <a:off x="578494" y="2297162"/>
            <a:ext cx="1857578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000" spc="300" dirty="0">
                <a:solidFill>
                  <a:schemeClr val="bg1"/>
                </a:solidFill>
                <a:latin typeface="Vegur"/>
              </a:rPr>
              <a:t>SCENARIO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4B2BF-E314-4701-8B95-0F19130BD6F3}"/>
              </a:ext>
            </a:extLst>
          </p:cNvPr>
          <p:cNvSpPr/>
          <p:nvPr/>
        </p:nvSpPr>
        <p:spPr>
          <a:xfrm>
            <a:off x="578494" y="3344812"/>
            <a:ext cx="1857578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000" spc="300" dirty="0">
                <a:solidFill>
                  <a:schemeClr val="bg1"/>
                </a:solidFill>
                <a:latin typeface="Vegur"/>
              </a:rPr>
              <a:t>SCENARIO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C74D8-AD09-4FDB-9BB7-B087FD90BE4F}"/>
              </a:ext>
            </a:extLst>
          </p:cNvPr>
          <p:cNvSpPr/>
          <p:nvPr/>
        </p:nvSpPr>
        <p:spPr>
          <a:xfrm>
            <a:off x="2641906" y="1141699"/>
            <a:ext cx="6096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2000" dirty="0" err="1">
                <a:latin typeface="Vegur"/>
              </a:rPr>
              <a:t>Reconstruire</a:t>
            </a:r>
            <a:r>
              <a:rPr lang="en-GB" sz="2000" dirty="0">
                <a:latin typeface="Vegur"/>
              </a:rPr>
              <a:t> la superstructure (</a:t>
            </a:r>
            <a:r>
              <a:rPr lang="en-GB" sz="2000" dirty="0" err="1">
                <a:latin typeface="Vegur"/>
              </a:rPr>
              <a:t>poutres</a:t>
            </a:r>
            <a:r>
              <a:rPr lang="en-GB" sz="2000" dirty="0">
                <a:latin typeface="Vegur"/>
              </a:rPr>
              <a:t> et dale) </a:t>
            </a:r>
            <a:r>
              <a:rPr lang="en-GB" sz="2000" dirty="0" err="1">
                <a:latin typeface="Vegur"/>
              </a:rPr>
              <a:t>maintenant</a:t>
            </a:r>
            <a:endParaRPr lang="en-GB" sz="2000" dirty="0">
              <a:latin typeface="Vegu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AB4A2-E566-44A0-800D-C50C232C21A1}"/>
              </a:ext>
            </a:extLst>
          </p:cNvPr>
          <p:cNvSpPr/>
          <p:nvPr/>
        </p:nvSpPr>
        <p:spPr>
          <a:xfrm>
            <a:off x="2641906" y="2297162"/>
            <a:ext cx="6096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GB" sz="2000" dirty="0" err="1">
                <a:latin typeface="Vegur"/>
              </a:rPr>
              <a:t>Rénovation</a:t>
            </a:r>
            <a:r>
              <a:rPr lang="en-GB" sz="2000" dirty="0">
                <a:latin typeface="Vegur"/>
              </a:rPr>
              <a:t> </a:t>
            </a:r>
            <a:r>
              <a:rPr lang="en-GB" sz="2000" dirty="0" err="1">
                <a:latin typeface="Vegur"/>
              </a:rPr>
              <a:t>modérée</a:t>
            </a:r>
            <a:r>
              <a:rPr lang="en-GB" sz="2000" dirty="0">
                <a:latin typeface="Vegur"/>
              </a:rPr>
              <a:t> de la dale </a:t>
            </a:r>
            <a:r>
              <a:rPr lang="en-GB" sz="2000" dirty="0" err="1">
                <a:latin typeface="Vegur"/>
              </a:rPr>
              <a:t>maintenant</a:t>
            </a:r>
            <a:r>
              <a:rPr lang="en-GB" sz="2000" dirty="0">
                <a:latin typeface="Vegur"/>
              </a:rPr>
              <a:t> et reconstruction de la superstructure dans 20 </a:t>
            </a:r>
            <a:r>
              <a:rPr lang="en-GB" sz="2000" dirty="0" err="1">
                <a:latin typeface="Vegur"/>
              </a:rPr>
              <a:t>ans</a:t>
            </a:r>
            <a:endParaRPr lang="en-GB" sz="2000" dirty="0">
              <a:latin typeface="Vegu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9AB21B-0AC1-445A-A8B9-3B535C3D3632}"/>
              </a:ext>
            </a:extLst>
          </p:cNvPr>
          <p:cNvSpPr/>
          <p:nvPr/>
        </p:nvSpPr>
        <p:spPr>
          <a:xfrm>
            <a:off x="2641906" y="3346603"/>
            <a:ext cx="6096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2000" dirty="0" err="1">
                <a:latin typeface="Vegur"/>
              </a:rPr>
              <a:t>Renforcer</a:t>
            </a:r>
            <a:r>
              <a:rPr lang="en-GB" sz="2000" dirty="0">
                <a:latin typeface="Vegur"/>
              </a:rPr>
              <a:t> la superstructure (plats </a:t>
            </a:r>
            <a:r>
              <a:rPr lang="en-GB" sz="2000" dirty="0" err="1">
                <a:latin typeface="Vegur"/>
              </a:rPr>
              <a:t>collés</a:t>
            </a:r>
            <a:r>
              <a:rPr lang="en-GB" sz="2000" dirty="0">
                <a:latin typeface="Vegur"/>
              </a:rPr>
              <a:t>) pour </a:t>
            </a:r>
            <a:r>
              <a:rPr lang="en-GB" sz="2000" dirty="0" err="1">
                <a:latin typeface="Vegur"/>
              </a:rPr>
              <a:t>permettre</a:t>
            </a:r>
            <a:r>
              <a:rPr lang="en-GB" sz="2000" dirty="0">
                <a:latin typeface="Vegur"/>
              </a:rPr>
              <a:t> à </a:t>
            </a:r>
            <a:r>
              <a:rPr lang="en-GB" sz="2000" dirty="0" err="1">
                <a:latin typeface="Vegur"/>
              </a:rPr>
              <a:t>l’ouvrage</a:t>
            </a:r>
            <a:r>
              <a:rPr lang="en-GB" sz="2000" dirty="0">
                <a:latin typeface="Vegur"/>
              </a:rPr>
              <a:t> de </a:t>
            </a:r>
            <a:r>
              <a:rPr lang="en-GB" sz="2000" dirty="0" err="1">
                <a:latin typeface="Vegur"/>
              </a:rPr>
              <a:t>poursuivre</a:t>
            </a:r>
            <a:r>
              <a:rPr lang="en-GB" sz="2000" dirty="0">
                <a:latin typeface="Vegur"/>
              </a:rPr>
              <a:t> </a:t>
            </a:r>
            <a:r>
              <a:rPr lang="en-GB" sz="2000" dirty="0" err="1">
                <a:latin typeface="Vegur"/>
              </a:rPr>
              <a:t>jusqu’à</a:t>
            </a:r>
            <a:r>
              <a:rPr lang="en-GB" sz="2000" dirty="0">
                <a:latin typeface="Vegur"/>
              </a:rPr>
              <a:t> </a:t>
            </a:r>
            <a:r>
              <a:rPr lang="en-GB" sz="2000" dirty="0" err="1">
                <a:latin typeface="Vegur"/>
              </a:rPr>
              <a:t>sa</a:t>
            </a:r>
            <a:r>
              <a:rPr lang="en-GB" sz="2000" dirty="0">
                <a:latin typeface="Vegur"/>
              </a:rPr>
              <a:t> durée de vie </a:t>
            </a:r>
            <a:r>
              <a:rPr lang="en-GB" sz="2000" dirty="0" err="1">
                <a:latin typeface="Vegur"/>
              </a:rPr>
              <a:t>initiale</a:t>
            </a:r>
            <a:r>
              <a:rPr lang="en-GB" sz="2000" dirty="0">
                <a:latin typeface="Vegur"/>
              </a:rPr>
              <a:t> </a:t>
            </a:r>
            <a:r>
              <a:rPr lang="en-GB" sz="2000" dirty="0" err="1">
                <a:latin typeface="Vegur"/>
              </a:rPr>
              <a:t>présumée</a:t>
            </a:r>
            <a:r>
              <a:rPr lang="en-GB" sz="2000" dirty="0">
                <a:latin typeface="Vegur"/>
              </a:rPr>
              <a:t> de 100 </a:t>
            </a:r>
            <a:r>
              <a:rPr lang="en-GB" sz="2000" dirty="0" err="1">
                <a:latin typeface="Vegur"/>
              </a:rPr>
              <a:t>ans</a:t>
            </a:r>
            <a:endParaRPr lang="fr-FR" sz="2000" dirty="0">
              <a:latin typeface="Vegur"/>
            </a:endParaRPr>
          </a:p>
        </p:txBody>
      </p:sp>
    </p:spTree>
    <p:extLst>
      <p:ext uri="{BB962C8B-B14F-4D97-AF65-F5344CB8AC3E}">
        <p14:creationId xmlns:p14="http://schemas.microsoft.com/office/powerpoint/2010/main" val="380397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99F51-CD1E-4D8B-9AAE-D760F89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Comment choisir le meilleur scénario de réhabilitation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6F007A-A049-4A45-8D05-6D2EAC3D8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</a:t>
            </a:r>
            <a:r>
              <a:rPr lang="en-US" dirty="0" err="1"/>
              <a:t>habituelle</a:t>
            </a:r>
            <a:r>
              <a:rPr lang="en-US" dirty="0"/>
              <a:t> pour un </a:t>
            </a:r>
            <a:r>
              <a:rPr lang="en-US" dirty="0" err="1"/>
              <a:t>gestionnaire</a:t>
            </a:r>
            <a:r>
              <a:rPr lang="en-US" dirty="0"/>
              <a:t> </a:t>
            </a:r>
            <a:r>
              <a:rPr lang="en-US" dirty="0" err="1"/>
              <a:t>d’ouvrages</a:t>
            </a:r>
            <a:r>
              <a:rPr lang="en-US" dirty="0"/>
              <a:t> </a:t>
            </a:r>
          </a:p>
          <a:p>
            <a:r>
              <a:rPr lang="en-US" dirty="0" err="1"/>
              <a:t>Réponse</a:t>
            </a:r>
            <a:r>
              <a:rPr lang="en-US" dirty="0"/>
              <a:t>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Travail du cycle 2016-2019</a:t>
            </a:r>
          </a:p>
          <a:p>
            <a:r>
              <a:rPr lang="en-US" dirty="0"/>
              <a:t>Comment comparer des </a:t>
            </a:r>
            <a:r>
              <a:rPr lang="en-US" dirty="0" err="1"/>
              <a:t>scénarios</a:t>
            </a:r>
            <a:r>
              <a:rPr lang="en-US" dirty="0"/>
              <a:t> de </a:t>
            </a:r>
            <a:r>
              <a:rPr lang="en-US" dirty="0" err="1"/>
              <a:t>réhabilitations</a:t>
            </a:r>
            <a:r>
              <a:rPr lang="en-US" dirty="0"/>
              <a:t> ?</a:t>
            </a:r>
            <a:endParaRPr lang="fr-BE" dirty="0"/>
          </a:p>
        </p:txBody>
      </p:sp>
      <p:pic>
        <p:nvPicPr>
          <p:cNvPr id="4" name="Picture 2" descr="https://securitybox.vn/wp-content/uploads/2017/04/nguyen-nhan-mat-tien.jpg">
            <a:extLst>
              <a:ext uri="{FF2B5EF4-FFF2-40B4-BE49-F238E27FC236}">
                <a16:creationId xmlns:a16="http://schemas.microsoft.com/office/drawing/2014/main" id="{2E400789-0E05-4D33-AB25-60F6286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719" y="1564654"/>
            <a:ext cx="1218625" cy="1333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97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7C7A2-2F5A-486E-9F40-5EBEA6F0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Proposition d’un processus d’aide à la décision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42BC43-09FE-4928-BA9D-2F2C52A37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0"/>
            <a:ext cx="6324413" cy="3227849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Basé sur :</a:t>
            </a:r>
          </a:p>
          <a:p>
            <a:pPr lvl="1"/>
            <a:r>
              <a:rPr lang="fr-BE" dirty="0"/>
              <a:t>Les résultats d’une enquête</a:t>
            </a:r>
          </a:p>
          <a:p>
            <a:pPr lvl="1"/>
            <a:r>
              <a:rPr lang="fr-BE" dirty="0"/>
              <a:t>L’état de l’art</a:t>
            </a:r>
          </a:p>
          <a:p>
            <a:pPr lvl="1"/>
            <a:r>
              <a:rPr lang="fr-BE" dirty="0"/>
              <a:t>Discussions internes</a:t>
            </a:r>
          </a:p>
          <a:p>
            <a:r>
              <a:rPr lang="fr-BE" dirty="0"/>
              <a:t>Objectif :</a:t>
            </a:r>
          </a:p>
          <a:p>
            <a:pPr lvl="1"/>
            <a:r>
              <a:rPr lang="fr-BE" dirty="0"/>
              <a:t>Intégrer le processus de décision dans le processus global de gestion de la réhabilitation d’un parc d’ouvrages</a:t>
            </a:r>
          </a:p>
          <a:p>
            <a:pPr lvl="1"/>
            <a:r>
              <a:rPr lang="fr-BE" dirty="0"/>
              <a:t>Elaborer un programme annuel de réhabilitation</a:t>
            </a:r>
          </a:p>
          <a:p>
            <a:pPr lvl="1"/>
            <a:r>
              <a:rPr lang="fr-BE" dirty="0"/>
              <a:t>Pour chaque pont définir la solution optimale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E2AA31-DBCB-4D64-8895-8B73D1E8A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983" y="899115"/>
            <a:ext cx="2524017" cy="35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0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82A7D-DD5F-48D1-B74F-5EF3519E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Processus de comparaison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123947-10D7-41D7-96CF-7EAF882D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0"/>
            <a:ext cx="7868120" cy="3428411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Focus sur la manière de comparer les solutions de réhabilitation</a:t>
            </a:r>
          </a:p>
          <a:p>
            <a:r>
              <a:rPr lang="fr-BE" dirty="0"/>
              <a:t>Pour le reste : voir rapport</a:t>
            </a:r>
          </a:p>
          <a:p>
            <a:endParaRPr lang="fr-BE" dirty="0"/>
          </a:p>
          <a:p>
            <a:r>
              <a:rPr lang="fr-BE" dirty="0"/>
              <a:t>Période d’analyse : … 60 … 100 … ans</a:t>
            </a:r>
          </a:p>
          <a:p>
            <a:pPr lvl="1"/>
            <a:r>
              <a:rPr lang="fr-BE" dirty="0"/>
              <a:t>Déterminer les différents coûts</a:t>
            </a:r>
          </a:p>
          <a:p>
            <a:pPr lvl="2"/>
            <a:r>
              <a:rPr lang="fr-BE" dirty="0"/>
              <a:t>Travaux</a:t>
            </a:r>
          </a:p>
          <a:p>
            <a:pPr lvl="2"/>
            <a:r>
              <a:rPr lang="fr-BE" dirty="0"/>
              <a:t>Usagers</a:t>
            </a:r>
          </a:p>
          <a:p>
            <a:pPr lvl="2"/>
            <a:r>
              <a:rPr lang="fr-BE" dirty="0"/>
              <a:t>Environnement</a:t>
            </a:r>
          </a:p>
          <a:p>
            <a:pPr lvl="2"/>
            <a:r>
              <a:rPr lang="fr-BE" dirty="0"/>
              <a:t>…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435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C4D587B-8B42-4031-8F89-E8D3D4383EFC}"/>
              </a:ext>
            </a:extLst>
          </p:cNvPr>
          <p:cNvSpPr/>
          <p:nvPr/>
        </p:nvSpPr>
        <p:spPr>
          <a:xfrm>
            <a:off x="18853" y="4192391"/>
            <a:ext cx="2698307" cy="951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904443-67E5-44D3-9CC1-41E32333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Processus de comparaison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5A855-2BE8-4C5F-8AC2-DA36CE93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40" y="1128739"/>
            <a:ext cx="7868120" cy="3227849"/>
          </a:xfrm>
        </p:spPr>
        <p:txBody>
          <a:bodyPr/>
          <a:lstStyle/>
          <a:p>
            <a:r>
              <a:rPr lang="fr-BE" dirty="0"/>
              <a:t>Comparer des scénarios sur une même période d’analyse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234FB-8E7A-4440-834F-F4D4D7028243}"/>
              </a:ext>
            </a:extLst>
          </p:cNvPr>
          <p:cNvSpPr/>
          <p:nvPr/>
        </p:nvSpPr>
        <p:spPr>
          <a:xfrm>
            <a:off x="2932940" y="2014767"/>
            <a:ext cx="3697038" cy="36933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/>
            <a:r>
              <a:rPr lang="fr-BE" sz="1800" spc="225" dirty="0">
                <a:latin typeface="Vegur"/>
              </a:rPr>
              <a:t>Réparation légère de la dalle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F9797-E0B3-4679-B7A2-785BB1FB256A}"/>
              </a:ext>
            </a:extLst>
          </p:cNvPr>
          <p:cNvSpPr/>
          <p:nvPr/>
        </p:nvSpPr>
        <p:spPr>
          <a:xfrm>
            <a:off x="2932940" y="2804203"/>
            <a:ext cx="5741765" cy="33855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/>
            <a:r>
              <a:rPr lang="fr-BE" sz="1600" spc="225" dirty="0">
                <a:latin typeface="Vegur"/>
              </a:rPr>
              <a:t>Nouvelles poutres, dalles, étanchéité, revêtement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E77E7-9B33-4BE4-A491-391FAB1C2CE1}"/>
              </a:ext>
            </a:extLst>
          </p:cNvPr>
          <p:cNvSpPr/>
          <p:nvPr/>
        </p:nvSpPr>
        <p:spPr>
          <a:xfrm>
            <a:off x="2932940" y="3260849"/>
            <a:ext cx="2472087" cy="33855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/>
            <a:r>
              <a:rPr lang="fr-BE" sz="1600" spc="225" dirty="0">
                <a:latin typeface="Vegur"/>
              </a:rPr>
              <a:t>Nouveau revêtement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04AC8C-A1C1-4A40-A5DC-3A3C96C6C46E}"/>
              </a:ext>
            </a:extLst>
          </p:cNvPr>
          <p:cNvSpPr/>
          <p:nvPr/>
        </p:nvSpPr>
        <p:spPr>
          <a:xfrm>
            <a:off x="2932940" y="3717495"/>
            <a:ext cx="5044073" cy="33855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spc="225" dirty="0">
                <a:latin typeface="Vegur"/>
              </a:rPr>
              <a:t>Nouvelle </a:t>
            </a:r>
            <a:r>
              <a:rPr lang="en-US" sz="1600" spc="225" dirty="0" err="1">
                <a:latin typeface="Vegur"/>
              </a:rPr>
              <a:t>étanchéité</a:t>
            </a:r>
            <a:r>
              <a:rPr lang="en-US" sz="1600" spc="225" dirty="0">
                <a:latin typeface="Vegur"/>
              </a:rPr>
              <a:t> et nouveau </a:t>
            </a:r>
            <a:r>
              <a:rPr lang="en-US" sz="1600" spc="225" dirty="0" err="1">
                <a:latin typeface="Vegur"/>
              </a:rPr>
              <a:t>revêtement</a:t>
            </a:r>
            <a:endParaRPr lang="fr-BE" sz="1600" spc="225" dirty="0">
              <a:latin typeface="Vegu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C622BA-6CE5-47E9-9EB4-94DDE633B19D}"/>
              </a:ext>
            </a:extLst>
          </p:cNvPr>
          <p:cNvSpPr/>
          <p:nvPr/>
        </p:nvSpPr>
        <p:spPr>
          <a:xfrm>
            <a:off x="2932940" y="4174141"/>
            <a:ext cx="2472087" cy="33855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/>
            <a:r>
              <a:rPr lang="fr-BE" sz="1600" spc="225" dirty="0">
                <a:latin typeface="Vegur"/>
              </a:rPr>
              <a:t>Nouveau revêtement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705FDF-A186-46FB-B6FB-92A24B69D033}"/>
              </a:ext>
            </a:extLst>
          </p:cNvPr>
          <p:cNvSpPr/>
          <p:nvPr/>
        </p:nvSpPr>
        <p:spPr>
          <a:xfrm>
            <a:off x="2932940" y="4630787"/>
            <a:ext cx="5044073" cy="33855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spc="225" dirty="0">
                <a:latin typeface="Vegur"/>
              </a:rPr>
              <a:t>Nouvelle </a:t>
            </a:r>
            <a:r>
              <a:rPr lang="en-US" sz="1600" spc="225" dirty="0" err="1">
                <a:latin typeface="Vegur"/>
              </a:rPr>
              <a:t>étanchéité</a:t>
            </a:r>
            <a:r>
              <a:rPr lang="en-US" sz="1600" spc="225" dirty="0">
                <a:latin typeface="Vegur"/>
              </a:rPr>
              <a:t> et nouveau </a:t>
            </a:r>
            <a:r>
              <a:rPr lang="en-US" sz="1600" spc="225" dirty="0" err="1">
                <a:latin typeface="Vegur"/>
              </a:rPr>
              <a:t>revêtement</a:t>
            </a:r>
            <a:endParaRPr lang="fr-BE" sz="1600" spc="225" dirty="0">
              <a:latin typeface="Vegur"/>
            </a:endParaRP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E968836A-8EE7-478B-BF66-39A95735BD01}"/>
              </a:ext>
            </a:extLst>
          </p:cNvPr>
          <p:cNvSpPr/>
          <p:nvPr/>
        </p:nvSpPr>
        <p:spPr>
          <a:xfrm>
            <a:off x="1640293" y="2025621"/>
            <a:ext cx="396515" cy="3091899"/>
          </a:xfrm>
          <a:prstGeom prst="downArrow">
            <a:avLst/>
          </a:prstGeom>
          <a:gradFill flip="none" rotWithShape="1">
            <a:gsLst>
              <a:gs pos="0">
                <a:schemeClr val="accent1"/>
              </a:gs>
              <a:gs pos="2100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2606A9-EE36-4DC1-800A-671ABE2BBA5E}"/>
              </a:ext>
            </a:extLst>
          </p:cNvPr>
          <p:cNvSpPr/>
          <p:nvPr/>
        </p:nvSpPr>
        <p:spPr>
          <a:xfrm rot="16200000">
            <a:off x="978189" y="3268999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i="1" spc="225" dirty="0">
                <a:solidFill>
                  <a:schemeClr val="accent1"/>
                </a:solidFill>
                <a:latin typeface="Vegur"/>
              </a:rPr>
              <a:t>Années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859B431-45E4-40B9-BD92-C2EEACD37979}"/>
              </a:ext>
            </a:extLst>
          </p:cNvPr>
          <p:cNvCxnSpPr>
            <a:cxnSpLocks/>
          </p:cNvCxnSpPr>
          <p:nvPr/>
        </p:nvCxnSpPr>
        <p:spPr>
          <a:xfrm>
            <a:off x="1992646" y="4799557"/>
            <a:ext cx="22540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191ED-4970-4D41-8DA2-4A8FECE111CB}"/>
              </a:ext>
            </a:extLst>
          </p:cNvPr>
          <p:cNvSpPr/>
          <p:nvPr/>
        </p:nvSpPr>
        <p:spPr>
          <a:xfrm>
            <a:off x="2222934" y="4630787"/>
            <a:ext cx="393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Vegur"/>
              </a:rPr>
              <a:t>60</a:t>
            </a:r>
            <a:endParaRPr lang="fr-BE" sz="1600" b="1" dirty="0">
              <a:solidFill>
                <a:schemeClr val="accent1"/>
              </a:solidFill>
              <a:latin typeface="Vegur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4A78CF6-61AA-4648-905F-E5039EF4396E}"/>
              </a:ext>
            </a:extLst>
          </p:cNvPr>
          <p:cNvCxnSpPr/>
          <p:nvPr/>
        </p:nvCxnSpPr>
        <p:spPr>
          <a:xfrm>
            <a:off x="1992646" y="4366490"/>
            <a:ext cx="22540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ACD4120-2636-49E1-A7AC-E5D102C92301}"/>
              </a:ext>
            </a:extLst>
          </p:cNvPr>
          <p:cNvSpPr/>
          <p:nvPr/>
        </p:nvSpPr>
        <p:spPr>
          <a:xfrm>
            <a:off x="2222934" y="4192391"/>
            <a:ext cx="393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Vegur"/>
              </a:rPr>
              <a:t>50</a:t>
            </a:r>
            <a:endParaRPr lang="fr-BE" sz="1600" b="1" dirty="0">
              <a:solidFill>
                <a:schemeClr val="accent1"/>
              </a:solidFill>
              <a:latin typeface="Vegur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B5C3419-7ECD-4DFB-B7AA-B5F2BFA4BCBE}"/>
              </a:ext>
            </a:extLst>
          </p:cNvPr>
          <p:cNvCxnSpPr/>
          <p:nvPr/>
        </p:nvCxnSpPr>
        <p:spPr>
          <a:xfrm>
            <a:off x="1992646" y="3915119"/>
            <a:ext cx="22540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F5BD37-F3F6-48D4-A0C4-6B068A7D4A38}"/>
              </a:ext>
            </a:extLst>
          </p:cNvPr>
          <p:cNvSpPr/>
          <p:nvPr/>
        </p:nvSpPr>
        <p:spPr>
          <a:xfrm>
            <a:off x="2218050" y="3716726"/>
            <a:ext cx="393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Vegur"/>
              </a:rPr>
              <a:t>40</a:t>
            </a:r>
            <a:endParaRPr lang="fr-BE" sz="1600" b="1" dirty="0">
              <a:solidFill>
                <a:schemeClr val="accent1"/>
              </a:solidFill>
              <a:latin typeface="Vegur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71DA6D8-93C8-49C3-B1F2-03185E26D56D}"/>
              </a:ext>
            </a:extLst>
          </p:cNvPr>
          <p:cNvCxnSpPr/>
          <p:nvPr/>
        </p:nvCxnSpPr>
        <p:spPr>
          <a:xfrm>
            <a:off x="1992646" y="3446979"/>
            <a:ext cx="22540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6A3F6A7-37B6-4BD8-B15D-9D76E56F6DED}"/>
              </a:ext>
            </a:extLst>
          </p:cNvPr>
          <p:cNvSpPr/>
          <p:nvPr/>
        </p:nvSpPr>
        <p:spPr>
          <a:xfrm>
            <a:off x="2210997" y="3276978"/>
            <a:ext cx="400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Vegur"/>
              </a:rPr>
              <a:t>30</a:t>
            </a:r>
            <a:endParaRPr lang="fr-BE" sz="1600" b="1" dirty="0">
              <a:solidFill>
                <a:schemeClr val="accent1"/>
              </a:solidFill>
              <a:latin typeface="Vegur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20FDDA1-D4F5-4E76-984E-8F604C7CE798}"/>
              </a:ext>
            </a:extLst>
          </p:cNvPr>
          <p:cNvCxnSpPr/>
          <p:nvPr/>
        </p:nvCxnSpPr>
        <p:spPr>
          <a:xfrm>
            <a:off x="1992646" y="2584439"/>
            <a:ext cx="22540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7391-847B-4D3F-B5C3-41B630276039}"/>
              </a:ext>
            </a:extLst>
          </p:cNvPr>
          <p:cNvSpPr/>
          <p:nvPr/>
        </p:nvSpPr>
        <p:spPr>
          <a:xfrm>
            <a:off x="2222934" y="2822515"/>
            <a:ext cx="393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Vegur"/>
              </a:rPr>
              <a:t>20</a:t>
            </a:r>
            <a:endParaRPr lang="fr-BE" sz="1600" b="1" dirty="0">
              <a:solidFill>
                <a:schemeClr val="accent1"/>
              </a:solidFill>
              <a:latin typeface="Vegur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DA11DFF-9F12-425A-B6C1-793788422EA5}"/>
              </a:ext>
            </a:extLst>
          </p:cNvPr>
          <p:cNvCxnSpPr/>
          <p:nvPr/>
        </p:nvCxnSpPr>
        <p:spPr>
          <a:xfrm>
            <a:off x="1992646" y="2200323"/>
            <a:ext cx="22540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F52FBDC-5898-4710-BBAF-66F21C1A26D8}"/>
              </a:ext>
            </a:extLst>
          </p:cNvPr>
          <p:cNvSpPr/>
          <p:nvPr/>
        </p:nvSpPr>
        <p:spPr>
          <a:xfrm>
            <a:off x="2349109" y="2044384"/>
            <a:ext cx="226385" cy="340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Vegur"/>
              </a:rPr>
              <a:t>0</a:t>
            </a:r>
            <a:endParaRPr lang="fr-BE" sz="1600" b="1" dirty="0">
              <a:solidFill>
                <a:schemeClr val="accent1"/>
              </a:solidFill>
              <a:latin typeface="Vegur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0DD0C89-AEE2-4089-ACF3-812B4A30D4DE}"/>
              </a:ext>
            </a:extLst>
          </p:cNvPr>
          <p:cNvCxnSpPr/>
          <p:nvPr/>
        </p:nvCxnSpPr>
        <p:spPr>
          <a:xfrm>
            <a:off x="1992646" y="2996280"/>
            <a:ext cx="22540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6160F04-5965-4651-8669-C2F031C600E7}"/>
              </a:ext>
            </a:extLst>
          </p:cNvPr>
          <p:cNvSpPr/>
          <p:nvPr/>
        </p:nvSpPr>
        <p:spPr>
          <a:xfrm>
            <a:off x="2214523" y="2404445"/>
            <a:ext cx="393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Vegur"/>
              </a:rPr>
              <a:t>10</a:t>
            </a:r>
            <a:endParaRPr lang="fr-BE" sz="1600" b="1" dirty="0">
              <a:solidFill>
                <a:schemeClr val="accent1"/>
              </a:solidFill>
              <a:latin typeface="Vegur"/>
            </a:endParaRPr>
          </a:p>
        </p:txBody>
      </p:sp>
    </p:spTree>
    <p:extLst>
      <p:ext uri="{BB962C8B-B14F-4D97-AF65-F5344CB8AC3E}">
        <p14:creationId xmlns:p14="http://schemas.microsoft.com/office/powerpoint/2010/main" val="78031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20CD5-995C-49A6-BD44-FCDADC4E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Coûts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BC1158-2C5E-4DE9-B278-4E4A8070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Pour chaque étape</a:t>
            </a:r>
          </a:p>
          <a:p>
            <a:pPr lvl="1"/>
            <a:r>
              <a:rPr lang="fr-BE" dirty="0"/>
              <a:t>Coûts de réhabilitation ou de maintenance</a:t>
            </a:r>
          </a:p>
          <a:p>
            <a:pPr lvl="1"/>
            <a:r>
              <a:rPr lang="fr-BE" dirty="0"/>
              <a:t>Coûts des usagers (retard suite à la congestion)</a:t>
            </a:r>
          </a:p>
          <a:p>
            <a:r>
              <a:rPr lang="fr-BE" dirty="0"/>
              <a:t>Coût usager &gt;&gt; coût travaux (3-4 X)</a:t>
            </a:r>
          </a:p>
          <a:p>
            <a:r>
              <a:rPr lang="fr-BE" dirty="0"/>
              <a:t>Faire la comparaison avec les coûts ramenés à la date d’aujourd’hui</a:t>
            </a:r>
          </a:p>
        </p:txBody>
      </p:sp>
    </p:spTree>
    <p:extLst>
      <p:ext uri="{BB962C8B-B14F-4D97-AF65-F5344CB8AC3E}">
        <p14:creationId xmlns:p14="http://schemas.microsoft.com/office/powerpoint/2010/main" val="5679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EFD29-861E-4923-B8A0-27EC48DB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Coûts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0FE888C-28EE-4634-9493-352983D1D631}"/>
              </a:ext>
            </a:extLst>
          </p:cNvPr>
          <p:cNvCxnSpPr/>
          <p:nvPr/>
        </p:nvCxnSpPr>
        <p:spPr>
          <a:xfrm>
            <a:off x="1451728" y="4044096"/>
            <a:ext cx="6627043" cy="0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BFE9410-8AAA-4862-80A8-301CB0AFDA51}"/>
              </a:ext>
            </a:extLst>
          </p:cNvPr>
          <p:cNvSpPr txBox="1"/>
          <p:nvPr/>
        </p:nvSpPr>
        <p:spPr>
          <a:xfrm>
            <a:off x="7704968" y="4080670"/>
            <a:ext cx="19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tx2">
                    <a:lumMod val="75000"/>
                  </a:schemeClr>
                </a:solidFill>
              </a:rPr>
              <a:t>Temps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2D37253-349F-459B-997B-3E13B33833EA}"/>
              </a:ext>
            </a:extLst>
          </p:cNvPr>
          <p:cNvCxnSpPr/>
          <p:nvPr/>
        </p:nvCxnSpPr>
        <p:spPr>
          <a:xfrm>
            <a:off x="1781663" y="3883840"/>
            <a:ext cx="0" cy="320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2811D82-AB68-49D8-A96E-9B12036A96C1}"/>
              </a:ext>
            </a:extLst>
          </p:cNvPr>
          <p:cNvCxnSpPr/>
          <p:nvPr/>
        </p:nvCxnSpPr>
        <p:spPr>
          <a:xfrm>
            <a:off x="6202835" y="3883840"/>
            <a:ext cx="0" cy="320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340BA18-F5F7-4C7C-BB6F-59ED1DA91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432" y="3042656"/>
            <a:ext cx="740611" cy="6959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D6AE60-87DB-4917-A88C-778BAF6A1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67" y="1691917"/>
            <a:ext cx="1186010" cy="1186010"/>
          </a:xfrm>
          <a:prstGeom prst="rect">
            <a:avLst/>
          </a:prstGeom>
        </p:spPr>
      </p:pic>
      <p:sp>
        <p:nvSpPr>
          <p:cNvPr id="13" name="Flèche : courbe vers la gauche 12">
            <a:extLst>
              <a:ext uri="{FF2B5EF4-FFF2-40B4-BE49-F238E27FC236}">
                <a16:creationId xmlns:a16="http://schemas.microsoft.com/office/drawing/2014/main" id="{DF2F5849-BAA8-4135-B700-C6115A788240}"/>
              </a:ext>
            </a:extLst>
          </p:cNvPr>
          <p:cNvSpPr/>
          <p:nvPr/>
        </p:nvSpPr>
        <p:spPr>
          <a:xfrm rot="4635078">
            <a:off x="3996798" y="1643784"/>
            <a:ext cx="514057" cy="3704731"/>
          </a:xfrm>
          <a:prstGeom prst="curvedLef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A88265-0E08-4157-A0D3-2E3EF90CF68C}"/>
              </a:ext>
            </a:extLst>
          </p:cNvPr>
          <p:cNvSpPr/>
          <p:nvPr/>
        </p:nvSpPr>
        <p:spPr>
          <a:xfrm>
            <a:off x="4253826" y="3205774"/>
            <a:ext cx="55791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BE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Taux d’actualisation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1994D3B-E37A-47C6-A6A4-9EEEE0040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658" y="816597"/>
            <a:ext cx="1186010" cy="1186010"/>
          </a:xfrm>
          <a:prstGeom prst="rect">
            <a:avLst/>
          </a:prstGeom>
          <a:effectLst/>
        </p:spPr>
      </p:pic>
      <p:sp>
        <p:nvSpPr>
          <p:cNvPr id="17" name="Flèche : courbe vers le bas 16">
            <a:extLst>
              <a:ext uri="{FF2B5EF4-FFF2-40B4-BE49-F238E27FC236}">
                <a16:creationId xmlns:a16="http://schemas.microsoft.com/office/drawing/2014/main" id="{8968434A-4474-4F87-AC38-860959DC6E35}"/>
              </a:ext>
            </a:extLst>
          </p:cNvPr>
          <p:cNvSpPr/>
          <p:nvPr/>
        </p:nvSpPr>
        <p:spPr>
          <a:xfrm rot="383674">
            <a:off x="2345303" y="1183437"/>
            <a:ext cx="3553905" cy="482225"/>
          </a:xfrm>
          <a:prstGeom prst="curvedDown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923F8-15B0-49D1-902E-4C41C1A7888F}"/>
              </a:ext>
            </a:extLst>
          </p:cNvPr>
          <p:cNvSpPr/>
          <p:nvPr/>
        </p:nvSpPr>
        <p:spPr>
          <a:xfrm>
            <a:off x="3283529" y="693545"/>
            <a:ext cx="55791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B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Taux</a:t>
            </a:r>
            <a:r>
              <a:rPr lang="fr-BE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fr-B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d’inflation</a:t>
            </a:r>
            <a:endParaRPr lang="fr-BE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221830C-2D8D-4EA7-A3D9-E1B5A07EA766}"/>
              </a:ext>
            </a:extLst>
          </p:cNvPr>
          <p:cNvSpPr txBox="1"/>
          <p:nvPr/>
        </p:nvSpPr>
        <p:spPr>
          <a:xfrm>
            <a:off x="1380140" y="4142738"/>
            <a:ext cx="19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tx2">
                    <a:lumMod val="75000"/>
                  </a:schemeClr>
                </a:solidFill>
              </a:rPr>
              <a:t>Aujourd’hui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78BECC-65A1-41C7-8C4D-6E9594B7F4C1}"/>
              </a:ext>
            </a:extLst>
          </p:cNvPr>
          <p:cNvSpPr txBox="1"/>
          <p:nvPr/>
        </p:nvSpPr>
        <p:spPr>
          <a:xfrm>
            <a:off x="5715913" y="4205817"/>
            <a:ext cx="19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tx2">
                    <a:lumMod val="75000"/>
                  </a:schemeClr>
                </a:solidFill>
              </a:rPr>
              <a:t>Chantier</a:t>
            </a:r>
          </a:p>
        </p:txBody>
      </p:sp>
    </p:spTree>
    <p:extLst>
      <p:ext uri="{BB962C8B-B14F-4D97-AF65-F5344CB8AC3E}">
        <p14:creationId xmlns:p14="http://schemas.microsoft.com/office/powerpoint/2010/main" val="311969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55ABF-8EEC-4D61-99FE-E6434170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Au menu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8D27E1-F753-4883-A581-BB5F44F6F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PIARC</a:t>
            </a:r>
          </a:p>
          <a:p>
            <a:r>
              <a:rPr lang="fr-BE" dirty="0"/>
              <a:t>Comité Ponts routiers</a:t>
            </a:r>
          </a:p>
          <a:p>
            <a:r>
              <a:rPr lang="fr-BE" dirty="0"/>
              <a:t>Activités 2008-2023</a:t>
            </a:r>
          </a:p>
          <a:p>
            <a:r>
              <a:rPr lang="fr-BE" dirty="0"/>
              <a:t>Cycle 2016-2019</a:t>
            </a:r>
          </a:p>
          <a:p>
            <a:r>
              <a:rPr lang="fr-BE" dirty="0"/>
              <a:t>Les représentants belges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9B7A76-C4BC-4C00-AE91-E65B795E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453629"/>
            <a:ext cx="1762125" cy="1219200"/>
          </a:xfrm>
          <a:prstGeom prst="rect">
            <a:avLst/>
          </a:prstGeom>
        </p:spPr>
      </p:pic>
      <p:pic>
        <p:nvPicPr>
          <p:cNvPr id="5" name="Image 4" descr="1060-DSC06063.JPG">
            <a:extLst>
              <a:ext uri="{FF2B5EF4-FFF2-40B4-BE49-F238E27FC236}">
                <a16:creationId xmlns:a16="http://schemas.microsoft.com/office/drawing/2014/main" id="{7E100160-380D-4824-8235-7A9999993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83" y="1406941"/>
            <a:ext cx="4210639" cy="31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5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5A2B5-D13A-45F8-8144-5F7E5D31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Analyse du ratio bénéfice/coût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F0BE3E-4A8A-4AAD-AA9E-496F38FBE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Choisir la solution la moins chère = option de 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Bénéfice </a:t>
            </a:r>
            <a:r>
              <a:rPr lang="en-GB" dirty="0" err="1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baseline="-25000" dirty="0" err="1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en-GB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err="1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Bénéfice</a:t>
            </a:r>
            <a:r>
              <a:rPr lang="en-GB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GB" dirty="0" err="1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</a:t>
            </a:r>
            <a:r>
              <a:rPr lang="en-GB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p/r au </a:t>
            </a:r>
            <a:r>
              <a:rPr lang="en-GB" dirty="0" err="1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</a:t>
            </a:r>
            <a:r>
              <a:rPr lang="en-GB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fr-FR" dirty="0">
              <a:solidFill>
                <a:srgbClr val="254D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0CB46C-976D-43FE-8610-5C98663C256C}"/>
              </a:ext>
            </a:extLst>
          </p:cNvPr>
          <p:cNvSpPr/>
          <p:nvPr/>
        </p:nvSpPr>
        <p:spPr>
          <a:xfrm>
            <a:off x="2384773" y="2163817"/>
            <a:ext cx="4311294" cy="8492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0">
            <a:noAutofit/>
          </a:bodyPr>
          <a:lstStyle/>
          <a:p>
            <a:pPr algn="ctr"/>
            <a:r>
              <a:rPr lang="fr-BE" sz="2400" dirty="0" err="1">
                <a:latin typeface="Vegur"/>
              </a:rPr>
              <a:t>B</a:t>
            </a:r>
            <a:r>
              <a:rPr lang="fr-BE" sz="2400" baseline="-25000" dirty="0" err="1">
                <a:latin typeface="Vegur"/>
              </a:rPr>
              <a:t>jo</a:t>
            </a:r>
            <a:r>
              <a:rPr lang="fr-BE" sz="2400" dirty="0">
                <a:latin typeface="Vegur"/>
              </a:rPr>
              <a:t> = ( </a:t>
            </a:r>
            <a:r>
              <a:rPr lang="fr-BE" sz="2400" dirty="0" err="1">
                <a:latin typeface="Vegur"/>
              </a:rPr>
              <a:t>TI</a:t>
            </a:r>
            <a:r>
              <a:rPr lang="fr-BE" sz="2400" baseline="-25000" dirty="0" err="1">
                <a:latin typeface="Vegur"/>
              </a:rPr>
              <a:t>o</a:t>
            </a:r>
            <a:r>
              <a:rPr lang="fr-BE" sz="2400" dirty="0">
                <a:latin typeface="Vegur"/>
              </a:rPr>
              <a:t> – </a:t>
            </a:r>
            <a:r>
              <a:rPr lang="fr-BE" sz="2400" dirty="0" err="1">
                <a:latin typeface="Vegur"/>
              </a:rPr>
              <a:t>TI</a:t>
            </a:r>
            <a:r>
              <a:rPr lang="fr-BE" sz="2400" baseline="-25000" dirty="0" err="1">
                <a:latin typeface="Vegur"/>
              </a:rPr>
              <a:t>j</a:t>
            </a:r>
            <a:r>
              <a:rPr lang="fr-BE" sz="2400" dirty="0">
                <a:latin typeface="Vegur"/>
              </a:rPr>
              <a:t> ) + ( </a:t>
            </a:r>
            <a:r>
              <a:rPr lang="fr-BE" sz="2400" dirty="0" err="1">
                <a:latin typeface="Vegur"/>
              </a:rPr>
              <a:t>RV</a:t>
            </a:r>
            <a:r>
              <a:rPr lang="fr-BE" sz="2400" baseline="-25000" dirty="0" err="1">
                <a:latin typeface="Vegur"/>
              </a:rPr>
              <a:t>j</a:t>
            </a:r>
            <a:r>
              <a:rPr lang="fr-BE" sz="2400" dirty="0">
                <a:latin typeface="Vegur"/>
              </a:rPr>
              <a:t> - </a:t>
            </a:r>
            <a:r>
              <a:rPr lang="fr-BE" sz="2400" dirty="0" err="1">
                <a:latin typeface="Vegur"/>
              </a:rPr>
              <a:t>RV</a:t>
            </a:r>
            <a:r>
              <a:rPr lang="fr-BE" sz="2400" baseline="-25000" dirty="0" err="1">
                <a:latin typeface="Vegur"/>
              </a:rPr>
              <a:t>o</a:t>
            </a:r>
            <a:r>
              <a:rPr lang="fr-BE" sz="2400" dirty="0">
                <a:latin typeface="Vegur"/>
              </a:rPr>
              <a:t> 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07BE1-92EE-4777-BB6C-127DF1E83D65}"/>
              </a:ext>
            </a:extLst>
          </p:cNvPr>
          <p:cNvSpPr/>
          <p:nvPr/>
        </p:nvSpPr>
        <p:spPr>
          <a:xfrm>
            <a:off x="2765807" y="3175328"/>
            <a:ext cx="354922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err="1">
                <a:latin typeface="Vegur"/>
              </a:rPr>
              <a:t>TI</a:t>
            </a:r>
            <a:r>
              <a:rPr lang="en-GB" sz="2000" baseline="-25000" dirty="0" err="1">
                <a:latin typeface="Vegur"/>
              </a:rPr>
              <a:t>i</a:t>
            </a:r>
            <a:r>
              <a:rPr lang="en-GB" sz="2000" dirty="0">
                <a:latin typeface="Vegur"/>
              </a:rPr>
              <a:t>: Impact </a:t>
            </a:r>
            <a:r>
              <a:rPr lang="en-GB" sz="2000" dirty="0" err="1">
                <a:latin typeface="Vegur"/>
              </a:rPr>
              <a:t>trafic</a:t>
            </a:r>
            <a:r>
              <a:rPr lang="en-GB" sz="2000" dirty="0">
                <a:latin typeface="Vegur"/>
              </a:rPr>
              <a:t> du scenario </a:t>
            </a:r>
            <a:r>
              <a:rPr lang="en-GB" sz="2000" dirty="0" err="1">
                <a:latin typeface="Vegur"/>
              </a:rPr>
              <a:t>i</a:t>
            </a:r>
            <a:endParaRPr lang="fr-FR" sz="2000" dirty="0">
              <a:latin typeface="Vegu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4655E-A0C1-42D5-9B19-D59D79981B8A}"/>
              </a:ext>
            </a:extLst>
          </p:cNvPr>
          <p:cNvSpPr/>
          <p:nvPr/>
        </p:nvSpPr>
        <p:spPr>
          <a:xfrm>
            <a:off x="1312329" y="3809614"/>
            <a:ext cx="62865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err="1">
                <a:latin typeface="Vegur"/>
              </a:rPr>
              <a:t>RV</a:t>
            </a:r>
            <a:r>
              <a:rPr lang="en-GB" sz="2000" baseline="-25000" dirty="0" err="1">
                <a:latin typeface="Vegur"/>
              </a:rPr>
              <a:t>i</a:t>
            </a:r>
            <a:r>
              <a:rPr lang="en-GB" sz="2000" dirty="0">
                <a:latin typeface="Vegur"/>
              </a:rPr>
              <a:t>: </a:t>
            </a:r>
            <a:r>
              <a:rPr lang="en-GB" sz="2000" dirty="0" err="1">
                <a:latin typeface="Vegur"/>
              </a:rPr>
              <a:t>Valeur</a:t>
            </a:r>
            <a:r>
              <a:rPr lang="en-GB" sz="2000" dirty="0">
                <a:latin typeface="Vegur"/>
              </a:rPr>
              <a:t> </a:t>
            </a:r>
            <a:r>
              <a:rPr lang="en-GB" sz="2000" dirty="0" err="1">
                <a:latin typeface="Vegur"/>
              </a:rPr>
              <a:t>résiduelle</a:t>
            </a:r>
            <a:r>
              <a:rPr lang="en-GB" sz="2000" dirty="0">
                <a:latin typeface="Vegur"/>
              </a:rPr>
              <a:t> du </a:t>
            </a:r>
            <a:r>
              <a:rPr lang="en-GB" sz="2000" dirty="0" err="1">
                <a:latin typeface="Vegur"/>
              </a:rPr>
              <a:t>pont</a:t>
            </a:r>
            <a:r>
              <a:rPr lang="en-GB" sz="2000" dirty="0">
                <a:latin typeface="Vegur"/>
              </a:rPr>
              <a:t> à la fin de la </a:t>
            </a:r>
            <a:r>
              <a:rPr lang="en-GB" sz="2000" dirty="0" err="1">
                <a:latin typeface="Vegur"/>
              </a:rPr>
              <a:t>période</a:t>
            </a:r>
            <a:r>
              <a:rPr lang="en-GB" sz="2000" dirty="0">
                <a:latin typeface="Vegur"/>
              </a:rPr>
              <a:t> </a:t>
            </a:r>
            <a:r>
              <a:rPr lang="en-GB" sz="2000" dirty="0" err="1">
                <a:latin typeface="Vegur"/>
              </a:rPr>
              <a:t>d’analyse</a:t>
            </a:r>
            <a:r>
              <a:rPr lang="en-GB" sz="2000" dirty="0">
                <a:latin typeface="Vegur"/>
              </a:rPr>
              <a:t> pour le </a:t>
            </a:r>
            <a:r>
              <a:rPr lang="en-GB" sz="2000" dirty="0" err="1">
                <a:latin typeface="Vegur"/>
              </a:rPr>
              <a:t>scénario</a:t>
            </a:r>
            <a:r>
              <a:rPr lang="en-GB" sz="2000" dirty="0">
                <a:latin typeface="Vegur"/>
              </a:rPr>
              <a:t> </a:t>
            </a:r>
            <a:r>
              <a:rPr lang="en-GB" sz="2000" dirty="0" err="1">
                <a:latin typeface="Vegur"/>
              </a:rPr>
              <a:t>i</a:t>
            </a:r>
            <a:endParaRPr lang="fr-FR" sz="2000" dirty="0">
              <a:latin typeface="Vegur"/>
            </a:endParaRPr>
          </a:p>
        </p:txBody>
      </p:sp>
    </p:spTree>
    <p:extLst>
      <p:ext uri="{BB962C8B-B14F-4D97-AF65-F5344CB8AC3E}">
        <p14:creationId xmlns:p14="http://schemas.microsoft.com/office/powerpoint/2010/main" val="2369610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81E5D-8C46-4C99-B0C4-0C229871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Analyse du ratio bénéfice/coût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ABDD43-7AB8-42CA-9BEB-4404C19ADD5F}"/>
              </a:ext>
            </a:extLst>
          </p:cNvPr>
          <p:cNvSpPr/>
          <p:nvPr/>
        </p:nvSpPr>
        <p:spPr>
          <a:xfrm>
            <a:off x="3656814" y="1147986"/>
            <a:ext cx="2000250" cy="5851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0">
            <a:noAutofit/>
          </a:bodyPr>
          <a:lstStyle/>
          <a:p>
            <a:pPr algn="ctr"/>
            <a:r>
              <a:rPr lang="fr-BE" sz="2400" dirty="0" err="1">
                <a:latin typeface="Vegur"/>
              </a:rPr>
              <a:t>B</a:t>
            </a:r>
            <a:r>
              <a:rPr lang="fr-BE" sz="2400" baseline="-25000" dirty="0" err="1">
                <a:latin typeface="Vegur"/>
              </a:rPr>
              <a:t>jo</a:t>
            </a:r>
            <a:r>
              <a:rPr lang="fr-BE" sz="2400" dirty="0">
                <a:latin typeface="Vegur"/>
              </a:rPr>
              <a:t> / ( </a:t>
            </a:r>
            <a:r>
              <a:rPr lang="fr-BE" sz="2400" dirty="0" err="1">
                <a:latin typeface="Vegur"/>
              </a:rPr>
              <a:t>C</a:t>
            </a:r>
            <a:r>
              <a:rPr lang="fr-BE" sz="2400" baseline="-25000" dirty="0" err="1">
                <a:latin typeface="Vegur"/>
              </a:rPr>
              <a:t>j</a:t>
            </a:r>
            <a:r>
              <a:rPr lang="fr-BE" sz="2400" dirty="0">
                <a:latin typeface="Vegur"/>
              </a:rPr>
              <a:t> – C</a:t>
            </a:r>
            <a:r>
              <a:rPr lang="fr-BE" sz="2400" baseline="-25000" dirty="0">
                <a:latin typeface="Vegur"/>
              </a:rPr>
              <a:t>o</a:t>
            </a:r>
            <a:r>
              <a:rPr lang="fr-BE" sz="2400" dirty="0">
                <a:latin typeface="Vegur"/>
              </a:rPr>
              <a:t> 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BFE63-C18E-490A-B1FF-99D07725AE34}"/>
              </a:ext>
            </a:extLst>
          </p:cNvPr>
          <p:cNvSpPr/>
          <p:nvPr/>
        </p:nvSpPr>
        <p:spPr>
          <a:xfrm>
            <a:off x="1239516" y="1970028"/>
            <a:ext cx="683484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Vegur"/>
              </a:rPr>
              <a:t>&lt; 1 : </a:t>
            </a:r>
            <a:r>
              <a:rPr lang="en-GB" sz="2000" dirty="0" err="1">
                <a:latin typeface="Vegur"/>
              </a:rPr>
              <a:t>scénario</a:t>
            </a:r>
            <a:r>
              <a:rPr lang="en-GB" sz="2000" dirty="0">
                <a:latin typeface="Vegur"/>
              </a:rPr>
              <a:t> j </a:t>
            </a:r>
            <a:r>
              <a:rPr lang="en-GB" sz="2000" dirty="0" err="1">
                <a:latin typeface="Vegur"/>
              </a:rPr>
              <a:t>n’est</a:t>
            </a:r>
            <a:r>
              <a:rPr lang="en-GB" sz="2000" dirty="0">
                <a:latin typeface="Vegur"/>
              </a:rPr>
              <a:t> pas preferable au scenario o</a:t>
            </a:r>
            <a:endParaRPr lang="fr-FR" sz="2000" dirty="0">
              <a:latin typeface="Vegu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C5113-A511-48C4-BF53-7206766C0C35}"/>
              </a:ext>
            </a:extLst>
          </p:cNvPr>
          <p:cNvSpPr/>
          <p:nvPr/>
        </p:nvSpPr>
        <p:spPr>
          <a:xfrm>
            <a:off x="1239516" y="2615427"/>
            <a:ext cx="683484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Vegur"/>
              </a:rPr>
              <a:t>&gt; 2 : </a:t>
            </a:r>
            <a:r>
              <a:rPr lang="en-GB" sz="2000" dirty="0" err="1">
                <a:latin typeface="Vegur"/>
              </a:rPr>
              <a:t>scénario</a:t>
            </a:r>
            <a:r>
              <a:rPr lang="en-GB" sz="2000" dirty="0">
                <a:latin typeface="Vegur"/>
              </a:rPr>
              <a:t> j </a:t>
            </a:r>
            <a:r>
              <a:rPr lang="en-GB" sz="2000" dirty="0" err="1">
                <a:latin typeface="Vegur"/>
              </a:rPr>
              <a:t>est</a:t>
            </a:r>
            <a:r>
              <a:rPr lang="en-GB" sz="2000" dirty="0">
                <a:latin typeface="Vegur"/>
              </a:rPr>
              <a:t> </a:t>
            </a:r>
            <a:r>
              <a:rPr lang="en-GB" sz="2000" dirty="0" err="1">
                <a:latin typeface="Vegur"/>
              </a:rPr>
              <a:t>hautement</a:t>
            </a:r>
            <a:r>
              <a:rPr lang="en-GB" sz="2000" dirty="0">
                <a:latin typeface="Vegur"/>
              </a:rPr>
              <a:t> preferable au scenario o</a:t>
            </a:r>
            <a:endParaRPr lang="fr-FR" sz="2000" dirty="0">
              <a:latin typeface="Vegu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3C2B5-7E48-4EFE-89C8-9F0A1E18706D}"/>
              </a:ext>
            </a:extLst>
          </p:cNvPr>
          <p:cNvSpPr/>
          <p:nvPr/>
        </p:nvSpPr>
        <p:spPr>
          <a:xfrm>
            <a:off x="1239516" y="3260826"/>
            <a:ext cx="683484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Vegur"/>
              </a:rPr>
              <a:t>1 – 2 : Petit </a:t>
            </a:r>
            <a:r>
              <a:rPr lang="en-GB" sz="2000" dirty="0" err="1">
                <a:latin typeface="Vegur"/>
              </a:rPr>
              <a:t>avantage</a:t>
            </a:r>
            <a:r>
              <a:rPr lang="en-GB" sz="2000" dirty="0">
                <a:latin typeface="Vegur"/>
              </a:rPr>
              <a:t> pour le scenario j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4DA57E-3ACB-4525-B8D6-E9AA10AF1F8D}"/>
              </a:ext>
            </a:extLst>
          </p:cNvPr>
          <p:cNvSpPr/>
          <p:nvPr/>
        </p:nvSpPr>
        <p:spPr>
          <a:xfrm>
            <a:off x="3887338" y="4014599"/>
            <a:ext cx="1539204" cy="40011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6"/>
              </a:gs>
              <a:gs pos="100000">
                <a:schemeClr val="accent6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Vegur"/>
              </a:rPr>
              <a:t>! Incertitude </a:t>
            </a:r>
            <a:endParaRPr lang="fr-BE" sz="2000" dirty="0">
              <a:latin typeface="Vegur"/>
            </a:endParaRPr>
          </a:p>
        </p:txBody>
      </p:sp>
    </p:spTree>
    <p:extLst>
      <p:ext uri="{BB962C8B-B14F-4D97-AF65-F5344CB8AC3E}">
        <p14:creationId xmlns:p14="http://schemas.microsoft.com/office/powerpoint/2010/main" val="388937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C157F-7C85-408F-8E66-34AAAF14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Incertitudes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AD59A3-7DA3-4235-9439-B5AE10CE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1" y="1200150"/>
            <a:ext cx="8316441" cy="34284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Taux d’inflation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Taux d’actualisation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Respect d’un programme d’entretien sur toute la période d’analyse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rgbClr val="254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	=&gt; 	</a:t>
            </a:r>
            <a:r>
              <a:rPr lang="en-US" sz="2000" dirty="0" err="1"/>
              <a:t>Répéter</a:t>
            </a:r>
            <a:r>
              <a:rPr lang="en-US" sz="2000" dirty="0"/>
              <a:t> le </a:t>
            </a:r>
            <a:r>
              <a:rPr lang="en-US" sz="2000" dirty="0" err="1"/>
              <a:t>processus</a:t>
            </a:r>
            <a:r>
              <a:rPr lang="en-US" sz="2000" dirty="0"/>
              <a:t> de </a:t>
            </a:r>
            <a:r>
              <a:rPr lang="en-US" sz="2000" dirty="0" err="1"/>
              <a:t>comparaison</a:t>
            </a:r>
            <a:r>
              <a:rPr lang="en-US" sz="2000" dirty="0"/>
              <a:t> avec </a:t>
            </a:r>
            <a:r>
              <a:rPr lang="en-US" sz="2000" dirty="0" err="1"/>
              <a:t>différentes</a:t>
            </a:r>
            <a:r>
              <a:rPr lang="en-US" sz="2000" dirty="0"/>
              <a:t> 				</a:t>
            </a:r>
            <a:r>
              <a:rPr lang="en-US" sz="2000" dirty="0" err="1"/>
              <a:t>hypothèses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150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BA205-B6FC-4EF3-92C9-9F98646D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Comment gérer ces incertitudes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5F27FA-783A-44AF-80FA-95D01B9CE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Rapport final</a:t>
            </a:r>
          </a:p>
          <a:p>
            <a:pPr lvl="1"/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numérique</a:t>
            </a:r>
            <a:r>
              <a:rPr lang="en-US" dirty="0"/>
              <a:t> inspire d’un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réel</a:t>
            </a:r>
            <a:endParaRPr lang="en-US" dirty="0"/>
          </a:p>
          <a:p>
            <a:pPr lvl="2"/>
            <a:r>
              <a:rPr lang="en-US" dirty="0" err="1"/>
              <a:t>Paramètres</a:t>
            </a:r>
            <a:endParaRPr lang="en-US" dirty="0"/>
          </a:p>
          <a:p>
            <a:pPr lvl="3"/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d’actualisation</a:t>
            </a:r>
            <a:r>
              <a:rPr lang="en-US" dirty="0"/>
              <a:t> : 2, 5, </a:t>
            </a:r>
            <a:r>
              <a:rPr lang="en-US" dirty="0" err="1"/>
              <a:t>ou</a:t>
            </a:r>
            <a:r>
              <a:rPr lang="en-US" dirty="0"/>
              <a:t> 8 %/an</a:t>
            </a:r>
          </a:p>
          <a:p>
            <a:pPr lvl="3"/>
            <a:r>
              <a:rPr lang="en-US" dirty="0" err="1"/>
              <a:t>Période</a:t>
            </a:r>
            <a:r>
              <a:rPr lang="en-US" dirty="0"/>
              <a:t> </a:t>
            </a:r>
            <a:r>
              <a:rPr lang="en-US" dirty="0" err="1"/>
              <a:t>d’analyse</a:t>
            </a:r>
            <a:r>
              <a:rPr lang="en-US" dirty="0"/>
              <a:t> : 40 </a:t>
            </a:r>
            <a:r>
              <a:rPr lang="en-US" dirty="0" err="1"/>
              <a:t>ou</a:t>
            </a:r>
            <a:r>
              <a:rPr lang="en-US" dirty="0"/>
              <a:t> 60 </a:t>
            </a:r>
            <a:r>
              <a:rPr lang="en-US" dirty="0" err="1"/>
              <a:t>ans</a:t>
            </a:r>
            <a:endParaRPr lang="en-US" dirty="0"/>
          </a:p>
          <a:p>
            <a:pPr lvl="3"/>
            <a:r>
              <a:rPr lang="en-US" dirty="0"/>
              <a:t>Impact </a:t>
            </a:r>
            <a:r>
              <a:rPr lang="en-US" dirty="0" err="1"/>
              <a:t>trafic</a:t>
            </a:r>
            <a:r>
              <a:rPr lang="en-US" dirty="0"/>
              <a:t> : 2 </a:t>
            </a:r>
            <a:r>
              <a:rPr lang="en-US" dirty="0" err="1"/>
              <a:t>valeurs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4 scenarios de rehabilitation </a:t>
            </a:r>
            <a:r>
              <a:rPr lang="en-US" dirty="0" err="1"/>
              <a:t>analysés</a:t>
            </a:r>
            <a:endParaRPr lang="en-US" dirty="0"/>
          </a:p>
          <a:p>
            <a:pPr lvl="2"/>
            <a:r>
              <a:rPr lang="en-US" dirty="0"/>
              <a:t>Un scenario </a:t>
            </a:r>
            <a:r>
              <a:rPr lang="en-US" dirty="0" err="1"/>
              <a:t>émerge</a:t>
            </a:r>
            <a:r>
              <a:rPr lang="en-US" dirty="0"/>
              <a:t> dans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combinaison</a:t>
            </a:r>
            <a:r>
              <a:rPr lang="en-US" dirty="0"/>
              <a:t> de </a:t>
            </a:r>
            <a:r>
              <a:rPr lang="en-US" dirty="0" err="1"/>
              <a:t>paramètres</a:t>
            </a:r>
            <a:r>
              <a:rPr lang="en-US" dirty="0"/>
              <a:t> =&gt; </a:t>
            </a:r>
            <a:r>
              <a:rPr lang="en-US" dirty="0" err="1"/>
              <a:t>certaine</a:t>
            </a:r>
            <a:r>
              <a:rPr lang="en-US" dirty="0"/>
              <a:t> </a:t>
            </a:r>
            <a:r>
              <a:rPr lang="en-US" dirty="0" err="1"/>
              <a:t>confiance</a:t>
            </a:r>
            <a:r>
              <a:rPr lang="en-US" dirty="0"/>
              <a:t> dans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scénario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3181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1F371-1849-4531-BD3A-139C9914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 pratique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72EB6B-1BC7-4E4D-8733-A72D4BAB0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254D5D"/>
                </a:solidFill>
                <a:latin typeface="Vegur"/>
              </a:rPr>
              <a:t>Ce processus est à utiliser pour les projets de grande importance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254D5D"/>
                </a:solidFill>
                <a:latin typeface="Vegur"/>
              </a:rPr>
              <a:t>Pour les projet de moyenne importance</a:t>
            </a:r>
          </a:p>
          <a:p>
            <a:pPr marL="0" indent="0" algn="ctr">
              <a:buNone/>
            </a:pPr>
            <a:r>
              <a:rPr lang="fr-BE" sz="1800" spc="225" dirty="0">
                <a:solidFill>
                  <a:srgbClr val="FF0000"/>
                </a:solidFill>
              </a:rPr>
              <a:t>COMPARER SEULEMENT LES COUTS RAMENES A AUJOURD’HUI (CHANTIER, USAGERS)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254D5D"/>
                </a:solidFill>
                <a:latin typeface="Vegur"/>
              </a:rPr>
              <a:t>Pour les projets de faible importance</a:t>
            </a:r>
          </a:p>
          <a:p>
            <a:pPr marL="0" indent="0" algn="ctr">
              <a:buNone/>
            </a:pPr>
            <a:r>
              <a:rPr lang="fr-BE" sz="1800" spc="225" dirty="0">
                <a:solidFill>
                  <a:srgbClr val="FF0000"/>
                </a:solidFill>
              </a:rPr>
              <a:t>JUGEMENT DE L’INGENIEUR</a:t>
            </a:r>
            <a:endParaRPr lang="fr-FR" sz="1800" spc="225" dirty="0">
              <a:solidFill>
                <a:srgbClr val="FF0000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870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563CE-43FA-4807-AAE9-F802E729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32392"/>
          </a:xfrm>
        </p:spPr>
        <p:txBody>
          <a:bodyPr>
            <a:normAutofit/>
          </a:bodyPr>
          <a:lstStyle/>
          <a:p>
            <a:r>
              <a:rPr lang="fr-BE" sz="2300" b="1" dirty="0"/>
              <a:t>RAPPORT FINAL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980C14-559D-4110-ABBA-18D830BA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536"/>
            <a:ext cx="4939393" cy="3612187"/>
          </a:xfrm>
        </p:spPr>
        <p:txBody>
          <a:bodyPr/>
          <a:lstStyle/>
          <a:p>
            <a:r>
              <a:rPr lang="fr-BE" sz="2000" dirty="0"/>
              <a:t>Comparaisons des techniques de réhabilitation</a:t>
            </a:r>
          </a:p>
          <a:p>
            <a:endParaRPr lang="fr-BE" sz="2000" dirty="0"/>
          </a:p>
          <a:p>
            <a:r>
              <a:rPr lang="fr-BE" sz="2000" dirty="0"/>
              <a:t>Processus global de réhabilitation d’un parc d’ouvrages</a:t>
            </a:r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D9F880-92CB-40C5-9D45-33BC4305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6E5FB4-D2E7-4ED7-87EB-9A8F7C49C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263" y="0"/>
            <a:ext cx="3678863" cy="5143500"/>
          </a:xfrm>
          <a:prstGeom prst="rect">
            <a:avLst/>
          </a:prstGeom>
        </p:spPr>
      </p:pic>
      <p:sp>
        <p:nvSpPr>
          <p:cNvPr id="8" name="Flèche : courbe vers la droite 7">
            <a:extLst>
              <a:ext uri="{FF2B5EF4-FFF2-40B4-BE49-F238E27FC236}">
                <a16:creationId xmlns:a16="http://schemas.microsoft.com/office/drawing/2014/main" id="{5A226A1A-3DE5-466C-B151-A3A7E30F79CC}"/>
              </a:ext>
            </a:extLst>
          </p:cNvPr>
          <p:cNvSpPr/>
          <p:nvPr/>
        </p:nvSpPr>
        <p:spPr>
          <a:xfrm>
            <a:off x="134874" y="1218774"/>
            <a:ext cx="374886" cy="11190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C1C46F-7DB8-46DF-B2C3-8B57E21CF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1705"/>
            <a:ext cx="1840643" cy="24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8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7BB2A-70CD-47A4-AF7D-96A39D2B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Où trouver les rapports ? </a:t>
            </a:r>
            <a:r>
              <a:rPr lang="fr-BE" dirty="0">
                <a:hlinkClick r:id="rId2"/>
              </a:rPr>
              <a:t>www.piarc.org</a:t>
            </a:r>
            <a:r>
              <a:rPr lang="fr-BE" dirty="0"/>
              <a:t>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E77214-4200-429B-8589-DA20346DB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6" y="1063229"/>
            <a:ext cx="7611762" cy="4048711"/>
          </a:xfrm>
          <a:prstGeom prst="rect">
            <a:avLst/>
          </a:prstGeom>
        </p:spPr>
      </p:pic>
      <p:sp>
        <p:nvSpPr>
          <p:cNvPr id="5" name="Légende : flèche courbée 4">
            <a:extLst>
              <a:ext uri="{FF2B5EF4-FFF2-40B4-BE49-F238E27FC236}">
                <a16:creationId xmlns:a16="http://schemas.microsoft.com/office/drawing/2014/main" id="{8CFDF86A-3D59-4FB5-9EAF-30E8AEE87566}"/>
              </a:ext>
            </a:extLst>
          </p:cNvPr>
          <p:cNvSpPr/>
          <p:nvPr/>
        </p:nvSpPr>
        <p:spPr>
          <a:xfrm>
            <a:off x="7817708" y="2463628"/>
            <a:ext cx="1219200" cy="8572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4467"/>
              <a:gd name="adj6" fmla="val -2166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Créer un compte visiteur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263938D-76C4-4DD2-8C2E-710855F718FB}"/>
              </a:ext>
            </a:extLst>
          </p:cNvPr>
          <p:cNvSpPr/>
          <p:nvPr/>
        </p:nvSpPr>
        <p:spPr>
          <a:xfrm>
            <a:off x="280086" y="2463628"/>
            <a:ext cx="2248930" cy="10704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4991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592B3-0F83-4A7B-A1C0-451CF039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Dictionnaire en ligne : &gt; 16000 termes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B70025-BBF3-4BDC-B347-937518631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100 % anglais, espagnol, français, néerlandais</a:t>
            </a:r>
          </a:p>
          <a:p>
            <a:r>
              <a:rPr lang="fr-BE" dirty="0"/>
              <a:t>Partiellement : 34 langues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484ADA-A107-4465-B018-1B84FD54D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6" y="2086708"/>
            <a:ext cx="8493551" cy="32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5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63914-3655-45BB-AA3D-8F63BBC6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Cycle 2019-2023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BCDB27-F387-4FC6-8D79-1D4D648C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/>
              <a:t>Enjeux</a:t>
            </a:r>
          </a:p>
          <a:p>
            <a:pPr lvl="1"/>
            <a:r>
              <a:rPr lang="fr-FR" dirty="0"/>
              <a:t>Mesures visant à accroître la capacité d'adaptation au changement climatique </a:t>
            </a:r>
          </a:p>
          <a:p>
            <a:pPr lvl="1"/>
            <a:r>
              <a:rPr lang="fr-FR" dirty="0"/>
              <a:t>Ingénierie forensique pour les défaillances structurales </a:t>
            </a:r>
          </a:p>
          <a:p>
            <a:pPr lvl="1"/>
            <a:r>
              <a:rPr lang="fr-FR" dirty="0"/>
              <a:t>Progrès des techniques et des technologies d'inspection et des systèmes de gestion des ponts 	</a:t>
            </a:r>
          </a:p>
          <a:p>
            <a:pPr lvl="1"/>
            <a:r>
              <a:rPr lang="fr-FR" dirty="0"/>
              <a:t>Nouveaux matériaux et technologies de réhabilitation 	</a:t>
            </a:r>
          </a:p>
          <a:p>
            <a:pPr lvl="1"/>
            <a:r>
              <a:rPr lang="fr-FR" dirty="0"/>
              <a:t>Ponts résistants aux dommages dans les zones sismiques 	</a:t>
            </a:r>
          </a:p>
          <a:p>
            <a:pPr lvl="1"/>
            <a:endParaRPr lang="fr-BE" dirty="0"/>
          </a:p>
          <a:p>
            <a:r>
              <a:rPr lang="fr-BE" dirty="0"/>
              <a:t>Représentants belges :</a:t>
            </a:r>
          </a:p>
          <a:p>
            <a:pPr lvl="1"/>
            <a:r>
              <a:rPr lang="fr-BE" dirty="0"/>
              <a:t>Effectif : Pierre Gilles (SPW)</a:t>
            </a:r>
          </a:p>
          <a:p>
            <a:pPr lvl="1"/>
            <a:r>
              <a:rPr lang="fr-BE" dirty="0"/>
              <a:t>Correspondants : Cécile </a:t>
            </a:r>
            <a:r>
              <a:rPr lang="fr-BE" dirty="0" err="1"/>
              <a:t>Harenza</a:t>
            </a:r>
            <a:r>
              <a:rPr lang="fr-BE" dirty="0"/>
              <a:t> (SPW), Sébastien </a:t>
            </a:r>
            <a:r>
              <a:rPr lang="fr-BE" dirty="0" err="1"/>
              <a:t>Flawinne</a:t>
            </a:r>
            <a:r>
              <a:rPr lang="fr-BE" dirty="0"/>
              <a:t> (SPW), Vincent </a:t>
            </a:r>
            <a:r>
              <a:rPr lang="fr-BE" dirty="0" err="1"/>
              <a:t>Thibert</a:t>
            </a:r>
            <a:r>
              <a:rPr lang="fr-BE" dirty="0"/>
              <a:t> (MRBC)</a:t>
            </a:r>
          </a:p>
        </p:txBody>
      </p:sp>
    </p:spTree>
    <p:extLst>
      <p:ext uri="{BB962C8B-B14F-4D97-AF65-F5344CB8AC3E}">
        <p14:creationId xmlns:p14="http://schemas.microsoft.com/office/powerpoint/2010/main" val="1573270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7AF6A-EFD0-4817-B769-36F47C71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1" y="205979"/>
            <a:ext cx="7986503" cy="857250"/>
          </a:xfrm>
        </p:spPr>
        <p:txBody>
          <a:bodyPr>
            <a:normAutofit fontScale="90000"/>
          </a:bodyPr>
          <a:lstStyle/>
          <a:p>
            <a:r>
              <a:rPr lang="fr-BE" dirty="0"/>
              <a:t>Quelle transparence apporter aux données ponts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4FD940-7852-4037-A94E-108CBC6C7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Norvège :  </a:t>
            </a:r>
            <a:r>
              <a:rPr lang="fr-FR" altLang="fr-FR" dirty="0"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https://www.vg.no/spesial/2017/de-forsomte-broene/inspeksjoner/</a:t>
            </a:r>
            <a:endParaRPr lang="fr-FR" altLang="fr-F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dirty="0">
                <a:latin typeface="Arial" panose="020B0604020202020204" pitchFamily="34" charset="0"/>
              </a:rPr>
              <a:t>Actualité</a:t>
            </a:r>
          </a:p>
          <a:p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dirty="0">
                <a:latin typeface="Arial" panose="020B0604020202020204" pitchFamily="34" charset="0"/>
              </a:rPr>
              <a:t>Débat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A56F0E-C6B9-4E7C-B3F2-FD49FE96B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368" y="2050630"/>
            <a:ext cx="5778631" cy="30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1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BF7AD-B079-4365-9456-0BD657D9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PIARC – Association mondiale de la Route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EF38E-E665-492E-9BBC-EBC67EA62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Organisation apolitique à but non lucratif créée en 1909</a:t>
            </a:r>
          </a:p>
          <a:p>
            <a:r>
              <a:rPr lang="fr-FR" b="1" dirty="0"/>
              <a:t>But</a:t>
            </a:r>
            <a:r>
              <a:rPr lang="fr-FR" dirty="0"/>
              <a:t> : </a:t>
            </a:r>
            <a:r>
              <a:rPr lang="fr-FR" i="1" u="sng" dirty="0"/>
              <a:t>encourager la coopération internationale </a:t>
            </a:r>
            <a:r>
              <a:rPr lang="fr-FR" dirty="0"/>
              <a:t>dans le domaine de la route et du transport routier pratiques dans un contexte de transport intégré et durable :</a:t>
            </a:r>
          </a:p>
          <a:p>
            <a:pPr lvl="1"/>
            <a:r>
              <a:rPr lang="fr-FR" dirty="0"/>
              <a:t>Forum international de pointe </a:t>
            </a:r>
          </a:p>
          <a:p>
            <a:pPr lvl="1"/>
            <a:r>
              <a:rPr lang="fr-FR" dirty="0"/>
              <a:t>Échanger les meilleures pratiques </a:t>
            </a:r>
          </a:p>
          <a:p>
            <a:pPr lvl="1"/>
            <a:r>
              <a:rPr lang="fr-FR" dirty="0"/>
              <a:t>Agir en faveur des pays en développement et en transition</a:t>
            </a:r>
          </a:p>
          <a:p>
            <a:pPr lvl="1"/>
            <a:r>
              <a:rPr lang="fr-FR" dirty="0"/>
              <a:t>Développer et promouvoir des outils efficaces d’aide à la décision</a:t>
            </a:r>
          </a:p>
          <a:p>
            <a:r>
              <a:rPr lang="fr-FR" b="1" dirty="0"/>
              <a:t>Fonctionnement</a:t>
            </a:r>
            <a:r>
              <a:rPr lang="fr-FR" dirty="0"/>
              <a:t> : mobiliser l’expertise de ses membres autour de </a:t>
            </a:r>
            <a:r>
              <a:rPr lang="fr-FR" i="1" u="sng" dirty="0"/>
              <a:t>divers projets </a:t>
            </a:r>
            <a:r>
              <a:rPr lang="fr-FR" dirty="0"/>
              <a:t>menés dans le cadre d’un </a:t>
            </a:r>
            <a:r>
              <a:rPr lang="fr-FR" i="1" u="sng" dirty="0"/>
              <a:t>Plan stratégique de 4 ans.</a:t>
            </a: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18B62E-7A4F-464C-A561-5EBF13986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239" y="3955320"/>
            <a:ext cx="1762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22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C1EBB-3FEA-4C7F-815C-57BA2715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Questions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BAC6B70-F638-4238-8478-8B210BD2D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767" y="931368"/>
            <a:ext cx="5608949" cy="4206712"/>
          </a:xfrm>
        </p:spPr>
      </p:pic>
    </p:spTree>
    <p:extLst>
      <p:ext uri="{BB962C8B-B14F-4D97-AF65-F5344CB8AC3E}">
        <p14:creationId xmlns:p14="http://schemas.microsoft.com/office/powerpoint/2010/main" val="183136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12055-F334-486C-B948-C2F5BF16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PIARC – Association mondiale de la Route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59C71E-364E-478D-86B5-0C777D33A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membres représentent au total 140 pays</a:t>
            </a:r>
          </a:p>
          <a:p>
            <a:pPr lvl="1"/>
            <a:r>
              <a:rPr lang="fr-FR" dirty="0"/>
              <a:t>Administrations</a:t>
            </a:r>
          </a:p>
          <a:p>
            <a:pPr lvl="1"/>
            <a:r>
              <a:rPr lang="fr-FR" dirty="0"/>
              <a:t>Sociétés de concession</a:t>
            </a:r>
          </a:p>
          <a:p>
            <a:pPr lvl="1"/>
            <a:r>
              <a:rPr lang="fr-FR" dirty="0"/>
              <a:t>Bureaux d’étude</a:t>
            </a:r>
          </a:p>
          <a:p>
            <a:pPr lvl="1"/>
            <a:r>
              <a:rPr lang="fr-FR" dirty="0"/>
              <a:t>Entrepreneurs</a:t>
            </a:r>
          </a:p>
          <a:p>
            <a:pPr lvl="1"/>
            <a:r>
              <a:rPr lang="fr-FR" dirty="0"/>
              <a:t>Universités</a:t>
            </a:r>
          </a:p>
          <a:p>
            <a:pPr lvl="1"/>
            <a:r>
              <a:rPr lang="fr-FR" dirty="0"/>
              <a:t>Centres de recherche</a:t>
            </a:r>
          </a:p>
          <a:p>
            <a:pPr lvl="1"/>
            <a:r>
              <a:rPr lang="fr-FR" dirty="0"/>
              <a:t>…</a:t>
            </a:r>
          </a:p>
          <a:p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FD2CDB-F668-4204-BEEA-8055DFAC8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5245" y="2497252"/>
            <a:ext cx="5118755" cy="26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4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FD63C-77FC-4225-ABA0-E79FB793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Comité ponts routiers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E4C5CF-D527-4DCE-A13D-5FD5CCDC3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Plus de 1 200 experts sont actuellement engagés au sein des 25 comités techniques répartis en 4 thèmes :</a:t>
            </a:r>
          </a:p>
          <a:p>
            <a:pPr lvl="1"/>
            <a:r>
              <a:rPr lang="fr-FR" dirty="0"/>
              <a:t>Administration de la Route</a:t>
            </a:r>
          </a:p>
          <a:p>
            <a:pPr lvl="1"/>
            <a:r>
              <a:rPr lang="fr-FR" dirty="0"/>
              <a:t>Mobilité </a:t>
            </a:r>
          </a:p>
          <a:p>
            <a:pPr lvl="1"/>
            <a:r>
              <a:rPr lang="fr-FR" dirty="0"/>
              <a:t>Sécurité et Durabilité</a:t>
            </a:r>
          </a:p>
          <a:p>
            <a:pPr lvl="1"/>
            <a:r>
              <a:rPr lang="fr-FR" dirty="0"/>
              <a:t>Infrastructures résilientes</a:t>
            </a:r>
          </a:p>
          <a:p>
            <a:pPr lvl="2"/>
            <a:r>
              <a:rPr lang="fr-FR" dirty="0"/>
              <a:t>Chaussées</a:t>
            </a:r>
          </a:p>
          <a:p>
            <a:pPr lvl="2"/>
            <a:r>
              <a:rPr lang="fr-FR" b="1" dirty="0"/>
              <a:t>Ponts</a:t>
            </a:r>
          </a:p>
          <a:p>
            <a:pPr lvl="2"/>
            <a:r>
              <a:rPr lang="fr-FR" dirty="0"/>
              <a:t>Terrassements</a:t>
            </a:r>
          </a:p>
          <a:p>
            <a:pPr lvl="2"/>
            <a:r>
              <a:rPr lang="fr-FR" dirty="0"/>
              <a:t>Tunnels</a:t>
            </a:r>
          </a:p>
          <a:p>
            <a:endParaRPr lang="fr-FR" dirty="0"/>
          </a:p>
          <a:p>
            <a:endParaRPr lang="fr-BE" dirty="0"/>
          </a:p>
        </p:txBody>
      </p:sp>
      <p:sp>
        <p:nvSpPr>
          <p:cNvPr id="4" name="Légende : flèche courbée 3">
            <a:extLst>
              <a:ext uri="{FF2B5EF4-FFF2-40B4-BE49-F238E27FC236}">
                <a16:creationId xmlns:a16="http://schemas.microsoft.com/office/drawing/2014/main" id="{A519C5B7-AD6F-44A1-B817-84CE338D5003}"/>
              </a:ext>
            </a:extLst>
          </p:cNvPr>
          <p:cNvSpPr/>
          <p:nvPr/>
        </p:nvSpPr>
        <p:spPr>
          <a:xfrm>
            <a:off x="4572000" y="3007151"/>
            <a:ext cx="4326904" cy="15389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055"/>
              <a:gd name="adj6" fmla="val -458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2 réunions de travail / 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Séminaires/congrès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Visites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Travail/Echange permanent</a:t>
            </a:r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963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7D4C8-3E33-44AE-AC91-4A8DA737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Thématiques abordées 2008-2023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EEA7FBB-3E41-4211-B2A0-6F436914713C}"/>
              </a:ext>
            </a:extLst>
          </p:cNvPr>
          <p:cNvSpPr txBox="1">
            <a:spLocks/>
          </p:cNvSpPr>
          <p:nvPr/>
        </p:nvSpPr>
        <p:spPr>
          <a:xfrm>
            <a:off x="2901966" y="124108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fr-BE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4A9A645-3FA2-404F-BC4A-672E8DFF8A36}"/>
              </a:ext>
            </a:extLst>
          </p:cNvPr>
          <p:cNvGrpSpPr/>
          <p:nvPr/>
        </p:nvGrpSpPr>
        <p:grpSpPr>
          <a:xfrm>
            <a:off x="0" y="595014"/>
            <a:ext cx="9065601" cy="3949696"/>
            <a:chOff x="47547" y="595014"/>
            <a:chExt cx="9065601" cy="3949696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11BFF85A-8E22-45C0-A873-39A9CE708BF6}"/>
                </a:ext>
              </a:extLst>
            </p:cNvPr>
            <p:cNvSpPr/>
            <p:nvPr/>
          </p:nvSpPr>
          <p:spPr>
            <a:xfrm>
              <a:off x="2988259" y="3045835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600" kern="1200" dirty="0"/>
                <a:t>Techniques de réhabilitation</a:t>
              </a:r>
            </a:p>
          </p:txBody>
        </p:sp>
        <p:sp>
          <p:nvSpPr>
            <p:cNvPr id="19" name="Hexagone 18">
              <a:extLst>
                <a:ext uri="{FF2B5EF4-FFF2-40B4-BE49-F238E27FC236}">
                  <a16:creationId xmlns:a16="http://schemas.microsoft.com/office/drawing/2014/main" id="{2642850A-46C0-4C2E-A4B2-E50706F69D06}"/>
                </a:ext>
              </a:extLst>
            </p:cNvPr>
            <p:cNvSpPr/>
            <p:nvPr/>
          </p:nvSpPr>
          <p:spPr>
            <a:xfrm>
              <a:off x="2690164" y="3534358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1916F51-2821-4FB1-BF74-136F1C931AA5}"/>
                </a:ext>
              </a:extLst>
            </p:cNvPr>
            <p:cNvSpPr/>
            <p:nvPr/>
          </p:nvSpPr>
          <p:spPr>
            <a:xfrm>
              <a:off x="4447641" y="2235012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kern="1200" dirty="0"/>
                <a:t>Durabilité</a:t>
              </a:r>
            </a:p>
          </p:txBody>
        </p:sp>
        <p:sp>
          <p:nvSpPr>
            <p:cNvPr id="23" name="Hexagone 22">
              <a:extLst>
                <a:ext uri="{FF2B5EF4-FFF2-40B4-BE49-F238E27FC236}">
                  <a16:creationId xmlns:a16="http://schemas.microsoft.com/office/drawing/2014/main" id="{70762CED-1365-4AC6-AE12-2C5F0ED724C1}"/>
                </a:ext>
              </a:extLst>
            </p:cNvPr>
            <p:cNvSpPr/>
            <p:nvPr/>
          </p:nvSpPr>
          <p:spPr>
            <a:xfrm>
              <a:off x="5951524" y="3697849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E4C718C-3A16-43B4-B282-5B5C14981AAC}"/>
                </a:ext>
              </a:extLst>
            </p:cNvPr>
            <p:cNvSpPr/>
            <p:nvPr/>
          </p:nvSpPr>
          <p:spPr>
            <a:xfrm>
              <a:off x="2988259" y="1427701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kern="1200" dirty="0"/>
                <a:t>Conception</a:t>
              </a: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9EEC04D-E499-4885-8F12-D9012509BC96}"/>
                </a:ext>
              </a:extLst>
            </p:cNvPr>
            <p:cNvSpPr/>
            <p:nvPr/>
          </p:nvSpPr>
          <p:spPr>
            <a:xfrm>
              <a:off x="7400172" y="595014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kern="1200" dirty="0"/>
                <a:t>Inspection</a:t>
              </a: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C831081-6103-470F-9831-929CCB4A8829}"/>
                </a:ext>
              </a:extLst>
            </p:cNvPr>
            <p:cNvSpPr/>
            <p:nvPr/>
          </p:nvSpPr>
          <p:spPr>
            <a:xfrm>
              <a:off x="5915559" y="1419774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sz="3300" kern="120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F143A46-B4A0-477B-A1AC-D9B0FF5E7CFB}"/>
                </a:ext>
              </a:extLst>
            </p:cNvPr>
            <p:cNvSpPr/>
            <p:nvPr/>
          </p:nvSpPr>
          <p:spPr>
            <a:xfrm>
              <a:off x="1522494" y="2249135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kern="1200" dirty="0"/>
                <a:t>Evaluation structurelle</a:t>
              </a: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655D01F-0CFB-42D2-B477-603F2433DE1D}"/>
                </a:ext>
              </a:extLst>
            </p:cNvPr>
            <p:cNvSpPr/>
            <p:nvPr/>
          </p:nvSpPr>
          <p:spPr>
            <a:xfrm>
              <a:off x="54576" y="3045303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sz="3300" kern="120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8AFC9DBF-D177-4029-805E-79D550C8670E}"/>
                </a:ext>
              </a:extLst>
            </p:cNvPr>
            <p:cNvSpPr/>
            <p:nvPr/>
          </p:nvSpPr>
          <p:spPr>
            <a:xfrm>
              <a:off x="5908530" y="1442297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kern="1200" dirty="0"/>
                <a:t>Analyse forensique</a:t>
              </a: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14D3941-CB8B-4705-9FDF-F195486E2023}"/>
                </a:ext>
              </a:extLst>
            </p:cNvPr>
            <p:cNvSpPr/>
            <p:nvPr/>
          </p:nvSpPr>
          <p:spPr>
            <a:xfrm>
              <a:off x="47547" y="3067826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kern="1200" dirty="0"/>
                <a:t>Gestion des ponts</a:t>
              </a: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15C3C4C-048B-4251-815E-700F9792CA72}"/>
                </a:ext>
              </a:extLst>
            </p:cNvPr>
            <p:cNvSpPr/>
            <p:nvPr/>
          </p:nvSpPr>
          <p:spPr>
            <a:xfrm>
              <a:off x="5923362" y="3028022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kern="1200" dirty="0"/>
                <a:t>Impact changement climatique</a:t>
              </a: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2814006-2E5B-4BC1-A051-1F6FD8113460}"/>
                </a:ext>
              </a:extLst>
            </p:cNvPr>
            <p:cNvSpPr/>
            <p:nvPr/>
          </p:nvSpPr>
          <p:spPr>
            <a:xfrm>
              <a:off x="7400172" y="2212637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5822" tIns="271095" rIns="265822" bIns="27109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kern="1200" dirty="0"/>
                <a:t>Résilience</a:t>
              </a:r>
            </a:p>
          </p:txBody>
        </p: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028CF0F1-6AA7-4C89-916F-AEE0B0F867F1}"/>
              </a:ext>
            </a:extLst>
          </p:cNvPr>
          <p:cNvSpPr/>
          <p:nvPr/>
        </p:nvSpPr>
        <p:spPr>
          <a:xfrm>
            <a:off x="658779" y="4143761"/>
            <a:ext cx="395417" cy="40365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4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04F580F-C2AE-4512-9B00-0FE847A2CD11}"/>
              </a:ext>
            </a:extLst>
          </p:cNvPr>
          <p:cNvSpPr/>
          <p:nvPr/>
        </p:nvSpPr>
        <p:spPr>
          <a:xfrm>
            <a:off x="3599491" y="4101252"/>
            <a:ext cx="395417" cy="40365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3C7BC2A0-5855-46E3-B1D9-BEC95CCB8F9A}"/>
              </a:ext>
            </a:extLst>
          </p:cNvPr>
          <p:cNvSpPr/>
          <p:nvPr/>
        </p:nvSpPr>
        <p:spPr>
          <a:xfrm>
            <a:off x="6519762" y="4101252"/>
            <a:ext cx="395417" cy="40365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957DAA6-A188-432C-A0F0-38F2E8F98105}"/>
              </a:ext>
            </a:extLst>
          </p:cNvPr>
          <p:cNvSpPr/>
          <p:nvPr/>
        </p:nvSpPr>
        <p:spPr>
          <a:xfrm>
            <a:off x="5058329" y="3307817"/>
            <a:ext cx="395417" cy="40365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2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72E5AF6C-25BE-49A6-A87B-6CD21ECB60E2}"/>
              </a:ext>
            </a:extLst>
          </p:cNvPr>
          <p:cNvSpPr/>
          <p:nvPr/>
        </p:nvSpPr>
        <p:spPr>
          <a:xfrm>
            <a:off x="3599491" y="2476528"/>
            <a:ext cx="395417" cy="40365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351DCB1-112B-4D9F-8ADC-D2C13058A1E2}"/>
              </a:ext>
            </a:extLst>
          </p:cNvPr>
          <p:cNvSpPr/>
          <p:nvPr/>
        </p:nvSpPr>
        <p:spPr>
          <a:xfrm>
            <a:off x="8011404" y="3277629"/>
            <a:ext cx="395417" cy="40365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B4DFE7D-B277-4BAB-9CD7-AF6432F71796}"/>
              </a:ext>
            </a:extLst>
          </p:cNvPr>
          <p:cNvSpPr/>
          <p:nvPr/>
        </p:nvSpPr>
        <p:spPr>
          <a:xfrm>
            <a:off x="6535139" y="2520383"/>
            <a:ext cx="395417" cy="40365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25B6B00-1461-4699-AE8E-56ADB15B938B}"/>
              </a:ext>
            </a:extLst>
          </p:cNvPr>
          <p:cNvSpPr/>
          <p:nvPr/>
        </p:nvSpPr>
        <p:spPr>
          <a:xfrm>
            <a:off x="8011403" y="1649640"/>
            <a:ext cx="395417" cy="40365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1F02315-1956-4E2E-919D-B7BE76F01D8E}"/>
              </a:ext>
            </a:extLst>
          </p:cNvPr>
          <p:cNvSpPr/>
          <p:nvPr/>
        </p:nvSpPr>
        <p:spPr>
          <a:xfrm>
            <a:off x="2133393" y="3295786"/>
            <a:ext cx="395417" cy="40365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Espace réservé du contenu 2">
            <a:extLst>
              <a:ext uri="{FF2B5EF4-FFF2-40B4-BE49-F238E27FC236}">
                <a16:creationId xmlns:a16="http://schemas.microsoft.com/office/drawing/2014/main" id="{09A8860B-B757-4928-BDF2-B7971F27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0"/>
            <a:ext cx="7868120" cy="3227849"/>
          </a:xfrm>
        </p:spPr>
        <p:txBody>
          <a:bodyPr/>
          <a:lstStyle/>
          <a:p>
            <a:r>
              <a:rPr lang="fr-BE" dirty="0"/>
              <a:t>4 cycles</a:t>
            </a:r>
          </a:p>
          <a:p>
            <a:r>
              <a:rPr lang="fr-BE" dirty="0"/>
              <a:t>19 enjeux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052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CF92D-02D6-441D-91BD-872AE16C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23C77-6484-4080-AF11-A54DA30E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olidFill>
                  <a:schemeClr val="accent2">
                    <a:lumMod val="75000"/>
                  </a:schemeClr>
                </a:solidFill>
              </a:rPr>
              <a:t>Conception des ponts en vue d’améliorer l’inspection et l’entretien - 2019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71C027-2DD7-4958-A4C8-3730C9097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545" y="1830809"/>
            <a:ext cx="2302273" cy="32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4EA4F-6387-42DE-BA76-1C525661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Rapport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1728F-ACA4-4CF7-B332-F49E3BC2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sz="2800" dirty="0"/>
              <a:t>4 </a:t>
            </a:r>
            <a:r>
              <a:rPr lang="en-ZA" sz="2800" dirty="0" err="1"/>
              <a:t>Chapitres</a:t>
            </a:r>
            <a:r>
              <a:rPr lang="en-ZA" sz="2800" dirty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sz="2400" dirty="0"/>
              <a:t>Conception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sz="2400" dirty="0" err="1"/>
              <a:t>Détails</a:t>
            </a:r>
            <a:endParaRPr lang="en-ZA" sz="2400" dirty="0"/>
          </a:p>
          <a:p>
            <a:pPr marL="971550" lvl="1" indent="-514350">
              <a:buFont typeface="+mj-lt"/>
              <a:buAutoNum type="arabicPeriod"/>
            </a:pPr>
            <a:r>
              <a:rPr lang="en-ZA" sz="2400" dirty="0" err="1"/>
              <a:t>Moyens</a:t>
            </a:r>
            <a:r>
              <a:rPr lang="en-ZA" sz="2400" dirty="0"/>
              <a:t> </a:t>
            </a:r>
            <a:r>
              <a:rPr lang="en-ZA" sz="2400" dirty="0" err="1"/>
              <a:t>d’accès</a:t>
            </a:r>
            <a:endParaRPr lang="en-ZA" sz="2400" dirty="0"/>
          </a:p>
          <a:p>
            <a:pPr marL="971550" lvl="1" indent="-514350">
              <a:buFont typeface="+mj-lt"/>
              <a:buAutoNum type="arabicPeriod"/>
            </a:pPr>
            <a:r>
              <a:rPr lang="en-ZA" sz="2400" dirty="0"/>
              <a:t>Etudes de </a:t>
            </a:r>
            <a:r>
              <a:rPr lang="en-ZA" sz="2400" dirty="0" err="1"/>
              <a:t>cas</a:t>
            </a:r>
            <a:endParaRPr lang="en-ZA" sz="2400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BFC6EF-9D7A-4143-A68F-572DF3D7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692" y="0"/>
            <a:ext cx="2108308" cy="33466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C56E6A-FA46-4AB6-9D22-2FEC11F5A0A7}"/>
              </a:ext>
            </a:extLst>
          </p:cNvPr>
          <p:cNvSpPr txBox="1"/>
          <p:nvPr/>
        </p:nvSpPr>
        <p:spPr>
          <a:xfrm>
            <a:off x="4198224" y="205979"/>
            <a:ext cx="283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Barres Inox dans la dalle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2C0DA4-CA6B-4A80-85FD-31AA1652B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346" y="2548378"/>
            <a:ext cx="1952337" cy="213280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EAEDB11-744B-42A1-B38E-2161C6DE40C8}"/>
              </a:ext>
            </a:extLst>
          </p:cNvPr>
          <p:cNvSpPr txBox="1"/>
          <p:nvPr/>
        </p:nvSpPr>
        <p:spPr>
          <a:xfrm>
            <a:off x="5945683" y="3981333"/>
            <a:ext cx="283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Renfort pour vérin de levage</a:t>
            </a:r>
          </a:p>
        </p:txBody>
      </p:sp>
    </p:spTree>
    <p:extLst>
      <p:ext uri="{BB962C8B-B14F-4D97-AF65-F5344CB8AC3E}">
        <p14:creationId xmlns:p14="http://schemas.microsoft.com/office/powerpoint/2010/main" val="72982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B0EE1-AC69-4CEA-A624-F68F9BB6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Guide de conception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2CC14A-5313-4CC2-81ED-B6076832D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Intégré en partie dans le guide de conception des routes et des ponts du SPW</a:t>
            </a:r>
          </a:p>
          <a:p>
            <a:pPr marL="0" indent="0">
              <a:buNone/>
            </a:pPr>
            <a:r>
              <a:rPr lang="fr-BE" dirty="0">
                <a:hlinkClick r:id="rId2"/>
              </a:rPr>
              <a:t>http://qc.spw.wallonie.be/fr/guideconception/index.html</a:t>
            </a:r>
            <a:endParaRPr lang="fr-BE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37B517-9F43-4DA5-8A0D-FAC062F20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48" y="2571750"/>
            <a:ext cx="3996640" cy="24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0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877</Words>
  <Application>Microsoft Office PowerPoint</Application>
  <PresentationFormat>Affichage à l'écran (16:9)</PresentationFormat>
  <Paragraphs>214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Vegur</vt:lpstr>
      <vt:lpstr>Verdana</vt:lpstr>
      <vt:lpstr>Wingdings</vt:lpstr>
      <vt:lpstr>Thème Office</vt:lpstr>
      <vt:lpstr>L’apport du PIARC dans la gestion des ponts : bilan du cycle 2016-2019 </vt:lpstr>
      <vt:lpstr>Au menu</vt:lpstr>
      <vt:lpstr>PIARC – Association mondiale de la Route</vt:lpstr>
      <vt:lpstr>PIARC – Association mondiale de la Route</vt:lpstr>
      <vt:lpstr>Comité ponts routiers</vt:lpstr>
      <vt:lpstr>Thématiques abordées 2008-2023</vt:lpstr>
      <vt:lpstr>Conception</vt:lpstr>
      <vt:lpstr>Rapport</vt:lpstr>
      <vt:lpstr>Guide de conception</vt:lpstr>
      <vt:lpstr>Techniques de réparation</vt:lpstr>
      <vt:lpstr>Un pont</vt:lpstr>
      <vt:lpstr>Quelques défauts</vt:lpstr>
      <vt:lpstr>Que faire ?</vt:lpstr>
      <vt:lpstr>Comment choisir le meilleur scénario de réhabilitation ?</vt:lpstr>
      <vt:lpstr>Proposition d’un processus d’aide à la décision</vt:lpstr>
      <vt:lpstr>Processus de comparaison</vt:lpstr>
      <vt:lpstr>Processus de comparaison</vt:lpstr>
      <vt:lpstr>Coûts</vt:lpstr>
      <vt:lpstr>Coûts</vt:lpstr>
      <vt:lpstr>Analyse du ratio bénéfice/coût</vt:lpstr>
      <vt:lpstr>Analyse du ratio bénéfice/coût</vt:lpstr>
      <vt:lpstr>Incertitudes</vt:lpstr>
      <vt:lpstr>Comment gérer ces incertitudes ?</vt:lpstr>
      <vt:lpstr>En pratique</vt:lpstr>
      <vt:lpstr>RAPPORT FINAL</vt:lpstr>
      <vt:lpstr>Où trouver les rapports ? www.piarc.org !</vt:lpstr>
      <vt:lpstr>Dictionnaire en ligne : &gt; 16000 termes</vt:lpstr>
      <vt:lpstr>Cycle 2019-2023</vt:lpstr>
      <vt:lpstr>Quelle transparence apporter aux données ponts ?</vt:lpstr>
      <vt:lpstr>Questions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GILLES Pierre</cp:lastModifiedBy>
  <cp:revision>69</cp:revision>
  <dcterms:created xsi:type="dcterms:W3CDTF">2017-06-20T09:48:45Z</dcterms:created>
  <dcterms:modified xsi:type="dcterms:W3CDTF">2020-03-08T16:27:05Z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iteId">
    <vt:lpwstr>1f816a84-7aa6-4a56-b22a-7b3452fa8681</vt:lpwstr>
  </property>
  <property fmtid="{D5CDD505-2E9C-101B-9397-08002B2CF9AE}" pid="4" name="MSIP_Label_e72a09c5-6e26-4737-a926-47ef1ab198ae_Owner">
    <vt:lpwstr>pierre.gilles@spw.wallonie.be</vt:lpwstr>
  </property>
  <property fmtid="{D5CDD505-2E9C-101B-9397-08002B2CF9AE}" pid="5" name="MSIP_Label_e72a09c5-6e26-4737-a926-47ef1ab198ae_SetDate">
    <vt:lpwstr>2020-01-19T09:11:44.1309010Z</vt:lpwstr>
  </property>
  <property fmtid="{D5CDD505-2E9C-101B-9397-08002B2CF9AE}" pid="6" name="MSIP_Label_e72a09c5-6e26-4737-a926-47ef1ab198ae_Name">
    <vt:lpwstr>Confidentiel</vt:lpwstr>
  </property>
  <property fmtid="{D5CDD505-2E9C-101B-9397-08002B2CF9AE}" pid="7" name="MSIP_Label_e72a09c5-6e26-4737-a926-47ef1ab198ae_Application">
    <vt:lpwstr>Microsoft Azure Information Protection</vt:lpwstr>
  </property>
  <property fmtid="{D5CDD505-2E9C-101B-9397-08002B2CF9AE}" pid="8" name="MSIP_Label_e72a09c5-6e26-4737-a926-47ef1ab198ae_ActionId">
    <vt:lpwstr>1be17b1d-bda0-42fb-95ab-2675957a07ac</vt:lpwstr>
  </property>
  <property fmtid="{D5CDD505-2E9C-101B-9397-08002B2CF9AE}" pid="9" name="MSIP_Label_e72a09c5-6e26-4737-a926-47ef1ab198ae_Extended_MSFT_Method">
    <vt:lpwstr>Automatic</vt:lpwstr>
  </property>
  <property fmtid="{D5CDD505-2E9C-101B-9397-08002B2CF9AE}" pid="10" name="Sensitivity">
    <vt:lpwstr>Confidentiel</vt:lpwstr>
  </property>
</Properties>
</file>