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sldIdLst>
    <p:sldId id="256" r:id="rId2"/>
    <p:sldId id="993" r:id="rId3"/>
    <p:sldId id="257" r:id="rId4"/>
    <p:sldId id="258" r:id="rId5"/>
    <p:sldId id="950" r:id="rId6"/>
    <p:sldId id="259" r:id="rId7"/>
    <p:sldId id="953" r:id="rId8"/>
    <p:sldId id="952" r:id="rId9"/>
    <p:sldId id="958" r:id="rId10"/>
    <p:sldId id="959" r:id="rId11"/>
    <p:sldId id="962" r:id="rId12"/>
    <p:sldId id="961" r:id="rId13"/>
    <p:sldId id="963" r:id="rId14"/>
    <p:sldId id="965" r:id="rId15"/>
    <p:sldId id="960" r:id="rId16"/>
    <p:sldId id="966" r:id="rId17"/>
    <p:sldId id="979" r:id="rId18"/>
    <p:sldId id="982" r:id="rId19"/>
    <p:sldId id="969" r:id="rId20"/>
    <p:sldId id="970" r:id="rId21"/>
    <p:sldId id="971" r:id="rId22"/>
    <p:sldId id="968" r:id="rId23"/>
    <p:sldId id="972" r:id="rId24"/>
    <p:sldId id="973" r:id="rId25"/>
    <p:sldId id="975" r:id="rId26"/>
    <p:sldId id="976" r:id="rId27"/>
    <p:sldId id="977" r:id="rId28"/>
    <p:sldId id="733" r:id="rId29"/>
    <p:sldId id="981" r:id="rId30"/>
    <p:sldId id="987" r:id="rId31"/>
    <p:sldId id="988" r:id="rId32"/>
    <p:sldId id="994" r:id="rId33"/>
    <p:sldId id="995" r:id="rId34"/>
    <p:sldId id="989" r:id="rId35"/>
    <p:sldId id="986" r:id="rId36"/>
    <p:sldId id="1005" r:id="rId37"/>
    <p:sldId id="265" r:id="rId38"/>
    <p:sldId id="260" r:id="rId39"/>
    <p:sldId id="276" r:id="rId40"/>
    <p:sldId id="261" r:id="rId41"/>
    <p:sldId id="277" r:id="rId42"/>
    <p:sldId id="280" r:id="rId43"/>
    <p:sldId id="262" r:id="rId44"/>
    <p:sldId id="278" r:id="rId45"/>
    <p:sldId id="992" r:id="rId46"/>
    <p:sldId id="991" r:id="rId47"/>
    <p:sldId id="282" r:id="rId48"/>
    <p:sldId id="266" r:id="rId49"/>
    <p:sldId id="281" r:id="rId50"/>
    <p:sldId id="289" r:id="rId51"/>
    <p:sldId id="290" r:id="rId52"/>
    <p:sldId id="296" r:id="rId53"/>
    <p:sldId id="295" r:id="rId54"/>
    <p:sldId id="297" r:id="rId55"/>
    <p:sldId id="990" r:id="rId56"/>
    <p:sldId id="299" r:id="rId57"/>
    <p:sldId id="283" r:id="rId58"/>
    <p:sldId id="284" r:id="rId59"/>
    <p:sldId id="1000" r:id="rId60"/>
    <p:sldId id="1001" r:id="rId61"/>
    <p:sldId id="285" r:id="rId62"/>
    <p:sldId id="286" r:id="rId63"/>
    <p:sldId id="267" r:id="rId64"/>
    <p:sldId id="270" r:id="rId65"/>
    <p:sldId id="269" r:id="rId66"/>
    <p:sldId id="271" r:id="rId67"/>
    <p:sldId id="273" r:id="rId68"/>
    <p:sldId id="997" r:id="rId69"/>
    <p:sldId id="998" r:id="rId70"/>
    <p:sldId id="999" r:id="rId71"/>
    <p:sldId id="996" r:id="rId72"/>
    <p:sldId id="1003" r:id="rId73"/>
    <p:sldId id="1004" r:id="rId74"/>
    <p:sldId id="1002" r:id="rId75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SSALLE Henri-Maximilien" initials="DH" lastIdx="1" clrIdx="0">
    <p:extLst>
      <p:ext uri="{19B8F6BF-5375-455C-9EA6-DF929625EA0E}">
        <p15:presenceInfo xmlns:p15="http://schemas.microsoft.com/office/powerpoint/2012/main" userId="S-1-5-21-238996419-2022647336-1815957656-797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C5B1"/>
    <a:srgbClr val="0071B9"/>
    <a:srgbClr val="F9B000"/>
    <a:srgbClr val="A10E2F"/>
    <a:srgbClr val="002D59"/>
    <a:srgbClr val="89898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6" autoAdjust="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1116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9FDFF-2A4B-4FD3-BBEF-82689CB01585}" type="datetimeFigureOut">
              <a:rPr lang="fr-BE" smtClean="0"/>
              <a:t>09/03/2020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828AF-D805-446F-9943-F4F74E93195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722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828AF-D805-446F-9943-F4F74E931953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41039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828AF-D805-446F-9943-F4F74E931953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9130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828AF-D805-446F-9943-F4F74E931953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7745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828AF-D805-446F-9943-F4F74E931953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1155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>
            <a:extLst>
              <a:ext uri="{FF2B5EF4-FFF2-40B4-BE49-F238E27FC236}">
                <a16:creationId xmlns:a16="http://schemas.microsoft.com/office/drawing/2014/main" id="{8DC7F6E7-B42C-46ED-9F49-A7F74A4B70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95263" y="1100138"/>
            <a:ext cx="9642475" cy="54244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CDC1AC4F-8CF7-4A39-893E-E31F961B8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E78-69FD-4837-9355-DF8DDCAC8B2B}" type="slidenum">
              <a:rPr lang="fr-BE" smtClean="0"/>
              <a:pPr/>
              <a:t>46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2956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E78-69FD-4837-9355-DF8DDCAC8B2B}" type="slidenum">
              <a:rPr lang="fr-BE" smtClean="0"/>
              <a:pPr/>
              <a:t>55</a:t>
            </a:fld>
            <a:endParaRPr lang="fr-B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E78-69FD-4837-9355-DF8DDCAC8B2B}" type="slidenum">
              <a:rPr lang="fr-BE" smtClean="0"/>
              <a:pPr/>
              <a:t>56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98858" cy="216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4248000"/>
            <a:ext cx="2160000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49C5B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422942" y="459551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logo_FEDER+wallonie.jpg">
            <a:extLst>
              <a:ext uri="{FF2B5EF4-FFF2-40B4-BE49-F238E27FC236}">
                <a16:creationId xmlns:a16="http://schemas.microsoft.com/office/drawing/2014/main" id="{9D6EA0DC-9C2E-4C9D-AA8F-B121DDAD45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398" y="466028"/>
            <a:ext cx="3850942" cy="97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6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5" name="Image 4" descr="logo_FEDER+wallonie.jpg">
            <a:extLst>
              <a:ext uri="{FF2B5EF4-FFF2-40B4-BE49-F238E27FC236}">
                <a16:creationId xmlns:a16="http://schemas.microsoft.com/office/drawing/2014/main" id="{1F581A37-743C-4A59-ACFA-75512444FD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822" y="4510346"/>
            <a:ext cx="1940897" cy="49070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ECC0CEF-FDD2-407A-B76D-004D3C6EE10B}"/>
              </a:ext>
            </a:extLst>
          </p:cNvPr>
          <p:cNvSpPr txBox="1"/>
          <p:nvPr userDrawn="1"/>
        </p:nvSpPr>
        <p:spPr>
          <a:xfrm>
            <a:off x="3977367" y="4452038"/>
            <a:ext cx="2333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dirty="0">
                <a:solidFill>
                  <a:srgbClr val="FF0000"/>
                </a:solidFill>
              </a:rPr>
              <a:t>JOA 10/3/2020</a:t>
            </a:r>
          </a:p>
        </p:txBody>
      </p:sp>
      <p:pic>
        <p:nvPicPr>
          <p:cNvPr id="7" name="Picture 2" descr="Greisch">
            <a:extLst>
              <a:ext uri="{FF2B5EF4-FFF2-40B4-BE49-F238E27FC236}">
                <a16:creationId xmlns:a16="http://schemas.microsoft.com/office/drawing/2014/main" id="{DE9060DB-4711-4E76-8041-167DE84BB5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206" y="4897508"/>
            <a:ext cx="615797" cy="20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069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6621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223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1200150"/>
            <a:ext cx="7868120" cy="322784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5" name="Image 4" descr="logo_FEDER+wallonie.jpg">
            <a:extLst>
              <a:ext uri="{FF2B5EF4-FFF2-40B4-BE49-F238E27FC236}">
                <a16:creationId xmlns:a16="http://schemas.microsoft.com/office/drawing/2014/main" id="{7AE6D31E-25C5-4155-BB91-7EA2F0438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822" y="4510346"/>
            <a:ext cx="1940897" cy="49070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69FF5A1-1E57-47B5-A2B8-0D7CD0F7E91B}"/>
              </a:ext>
            </a:extLst>
          </p:cNvPr>
          <p:cNvSpPr txBox="1"/>
          <p:nvPr userDrawn="1"/>
        </p:nvSpPr>
        <p:spPr>
          <a:xfrm>
            <a:off x="3977367" y="4452038"/>
            <a:ext cx="2333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dirty="0">
                <a:solidFill>
                  <a:srgbClr val="FF0000"/>
                </a:solidFill>
              </a:rPr>
              <a:t>JOA 10/3/2020</a:t>
            </a:r>
          </a:p>
        </p:txBody>
      </p:sp>
      <p:pic>
        <p:nvPicPr>
          <p:cNvPr id="7" name="Picture 2" descr="Greisch">
            <a:extLst>
              <a:ext uri="{FF2B5EF4-FFF2-40B4-BE49-F238E27FC236}">
                <a16:creationId xmlns:a16="http://schemas.microsoft.com/office/drawing/2014/main" id="{D610E4D0-9926-475A-B530-88BE1640A0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206" y="4897508"/>
            <a:ext cx="615797" cy="20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46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_FEDER+wallonie.jpg">
            <a:extLst>
              <a:ext uri="{FF2B5EF4-FFF2-40B4-BE49-F238E27FC236}">
                <a16:creationId xmlns:a16="http://schemas.microsoft.com/office/drawing/2014/main" id="{7AE6D31E-25C5-4155-BB91-7EA2F0438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822" y="4510346"/>
            <a:ext cx="1940897" cy="49070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69FF5A1-1E57-47B5-A2B8-0D7CD0F7E91B}"/>
              </a:ext>
            </a:extLst>
          </p:cNvPr>
          <p:cNvSpPr txBox="1"/>
          <p:nvPr userDrawn="1"/>
        </p:nvSpPr>
        <p:spPr>
          <a:xfrm>
            <a:off x="3977367" y="4452038"/>
            <a:ext cx="2333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dirty="0">
                <a:solidFill>
                  <a:srgbClr val="FF0000"/>
                </a:solidFill>
              </a:rPr>
              <a:t>JOA 10/3/2020</a:t>
            </a:r>
          </a:p>
        </p:txBody>
      </p:sp>
      <p:pic>
        <p:nvPicPr>
          <p:cNvPr id="4" name="Picture 2" descr="Greisch">
            <a:extLst>
              <a:ext uri="{FF2B5EF4-FFF2-40B4-BE49-F238E27FC236}">
                <a16:creationId xmlns:a16="http://schemas.microsoft.com/office/drawing/2014/main" id="{2B042D5A-8A56-4F41-979E-F456788BB7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206" y="4897508"/>
            <a:ext cx="615797" cy="20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835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5" name="Image 4" descr="logo_FEDER+wallonie.jpg">
            <a:extLst>
              <a:ext uri="{FF2B5EF4-FFF2-40B4-BE49-F238E27FC236}">
                <a16:creationId xmlns:a16="http://schemas.microsoft.com/office/drawing/2014/main" id="{ECC24199-C9E4-4C91-A79D-10E81C004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822" y="4510346"/>
            <a:ext cx="1940897" cy="4907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4A0720F-8405-4791-ACC4-0D994D93948B}"/>
              </a:ext>
            </a:extLst>
          </p:cNvPr>
          <p:cNvSpPr txBox="1"/>
          <p:nvPr userDrawn="1"/>
        </p:nvSpPr>
        <p:spPr>
          <a:xfrm>
            <a:off x="3977367" y="4452038"/>
            <a:ext cx="2333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dirty="0">
                <a:solidFill>
                  <a:srgbClr val="FF0000"/>
                </a:solidFill>
              </a:rPr>
              <a:t>JOA 10/3/2020</a:t>
            </a:r>
          </a:p>
        </p:txBody>
      </p:sp>
      <p:pic>
        <p:nvPicPr>
          <p:cNvPr id="6" name="Picture 2" descr="Greisch">
            <a:extLst>
              <a:ext uri="{FF2B5EF4-FFF2-40B4-BE49-F238E27FC236}">
                <a16:creationId xmlns:a16="http://schemas.microsoft.com/office/drawing/2014/main" id="{2C8718EA-A539-4202-852D-8EADF5F479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206" y="4897508"/>
            <a:ext cx="615797" cy="20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07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4302" y="900113"/>
            <a:ext cx="3741498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3774102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6" name="Image 5" descr="logo_FEDER+wallonie.jpg">
            <a:extLst>
              <a:ext uri="{FF2B5EF4-FFF2-40B4-BE49-F238E27FC236}">
                <a16:creationId xmlns:a16="http://schemas.microsoft.com/office/drawing/2014/main" id="{06CCBDE3-038E-4E3C-8AFD-53C56D690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822" y="4510346"/>
            <a:ext cx="1940897" cy="4907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AE74A9C-1945-40E2-AC34-5DC1A467BB9E}"/>
              </a:ext>
            </a:extLst>
          </p:cNvPr>
          <p:cNvSpPr txBox="1"/>
          <p:nvPr userDrawn="1"/>
        </p:nvSpPr>
        <p:spPr>
          <a:xfrm>
            <a:off x="3977367" y="4452038"/>
            <a:ext cx="2333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dirty="0">
                <a:solidFill>
                  <a:srgbClr val="FF0000"/>
                </a:solidFill>
              </a:rPr>
              <a:t>JOA 10/3/2020</a:t>
            </a:r>
          </a:p>
        </p:txBody>
      </p:sp>
      <p:pic>
        <p:nvPicPr>
          <p:cNvPr id="8" name="Picture 2" descr="Greisch">
            <a:extLst>
              <a:ext uri="{FF2B5EF4-FFF2-40B4-BE49-F238E27FC236}">
                <a16:creationId xmlns:a16="http://schemas.microsoft.com/office/drawing/2014/main" id="{7A3D97F8-8ECF-4D37-B27C-2C955FC0CD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206" y="4897508"/>
            <a:ext cx="615797" cy="20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13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 descr="logo_FEDER+wallonie.jpg">
            <a:extLst>
              <a:ext uri="{FF2B5EF4-FFF2-40B4-BE49-F238E27FC236}">
                <a16:creationId xmlns:a16="http://schemas.microsoft.com/office/drawing/2014/main" id="{94C9BBAD-F2A8-4887-8C8D-7FDFA19B15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822" y="4510346"/>
            <a:ext cx="1940897" cy="49070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53765B1-F541-432D-B56A-703BFDD575BD}"/>
              </a:ext>
            </a:extLst>
          </p:cNvPr>
          <p:cNvSpPr txBox="1"/>
          <p:nvPr userDrawn="1"/>
        </p:nvSpPr>
        <p:spPr>
          <a:xfrm>
            <a:off x="3977367" y="4452038"/>
            <a:ext cx="2333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dirty="0">
                <a:solidFill>
                  <a:srgbClr val="FF0000"/>
                </a:solidFill>
              </a:rPr>
              <a:t>JOA 10/3/2020</a:t>
            </a:r>
          </a:p>
        </p:txBody>
      </p:sp>
    </p:spTree>
    <p:extLst>
      <p:ext uri="{BB962C8B-B14F-4D97-AF65-F5344CB8AC3E}">
        <p14:creationId xmlns:p14="http://schemas.microsoft.com/office/powerpoint/2010/main" val="110053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09/03/2020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58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09/03/2020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61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09/03/2020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23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200150"/>
            <a:ext cx="7868120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48000"/>
            <a:ext cx="2024048" cy="874588"/>
          </a:xfrm>
          <a:prstGeom prst="rect">
            <a:avLst/>
          </a:prstGeom>
        </p:spPr>
      </p:pic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7128000" y="216000"/>
            <a:ext cx="1800000" cy="54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B6A17-D7A4-3049-9C0B-80302430D2B0}" type="datetimeFigureOut">
              <a:rPr lang="fr-FR" sz="1200" smtClean="0">
                <a:solidFill>
                  <a:srgbClr val="898989"/>
                </a:solidFill>
              </a:rPr>
              <a:pPr/>
              <a:t>09/03/2020</a:t>
            </a:fld>
            <a:endParaRPr lang="fr-FR" sz="1200" dirty="0">
              <a:solidFill>
                <a:srgbClr val="898989"/>
              </a:solidFill>
            </a:endParaRPr>
          </a:p>
          <a:p>
            <a:fld id="{2E794143-8163-F543-A4DC-FC997488DC9F}" type="slidenum">
              <a:rPr lang="fr-FR" sz="1200" b="1" smtClean="0">
                <a:solidFill>
                  <a:srgbClr val="898989"/>
                </a:solidFill>
              </a:rPr>
              <a:pPr/>
              <a:t>‹N°›</a:t>
            </a:fld>
            <a:endParaRPr lang="fr-FR" sz="12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49C5B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4649500"/>
            <a:ext cx="806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 spc="-50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en-GB" sz="1200" b="1" kern="1200" spc="-50" dirty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</a:t>
            </a:r>
            <a:r>
              <a:rPr lang="fr-FR" sz="1100" b="1" kern="1200" spc="-50" dirty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|</a:t>
            </a:r>
            <a:r>
              <a:rPr lang="fr-FR" sz="1200" b="1" kern="1200" spc="-50" dirty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</a:t>
            </a:r>
            <a:r>
              <a:rPr lang="fr-FR" sz="1200" b="1" kern="1200" spc="-50" dirty="0">
                <a:solidFill>
                  <a:srgbClr val="49C5B1"/>
                </a:solidFill>
                <a:effectLst/>
                <a:latin typeface="Arial"/>
                <a:ea typeface="ＭＳ Ｐゴシック" charset="0"/>
                <a:cs typeface="Arial"/>
              </a:rPr>
              <a:t>SPW Mobilité et Infrastructures</a:t>
            </a:r>
            <a:endParaRPr lang="fr-FR" sz="1200" b="1" spc="-50" dirty="0">
              <a:solidFill>
                <a:srgbClr val="49C5B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49C5B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fOoWi4MvUB4" TargetMode="External"/><Relationship Id="rId4" Type="http://schemas.openxmlformats.org/officeDocument/2006/relationships/image" Target="../media/image9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9EB1DC0D-1426-4780-9097-C938CA7C50D0}"/>
              </a:ext>
            </a:extLst>
          </p:cNvPr>
          <p:cNvSpPr txBox="1">
            <a:spLocks/>
          </p:cNvSpPr>
          <p:nvPr/>
        </p:nvSpPr>
        <p:spPr>
          <a:xfrm>
            <a:off x="796627" y="2643278"/>
            <a:ext cx="7988598" cy="10143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2400" cap="small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 esquisses à la réalisation de la passerelle cyclo-piétonne L’Enjambée : retour d’expériences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79E99F-898C-44C9-BE2C-DD00B73F2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3851175"/>
            <a:ext cx="6997700" cy="338137"/>
          </a:xfrm>
          <a:prstGeom prst="rect">
            <a:avLst/>
          </a:prstGeom>
          <a:solidFill>
            <a:schemeClr val="bg1"/>
          </a:solidFill>
          <a:ln w="28575">
            <a:solidFill>
              <a:srgbClr val="49C5B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1600" b="1" dirty="0">
                <a:solidFill>
                  <a:srgbClr val="49C5B1"/>
                </a:solidFill>
                <a:latin typeface="+mn-lt"/>
              </a:rPr>
              <a:t>  </a:t>
            </a:r>
            <a:r>
              <a:rPr lang="fr-BE" sz="1600" b="1" dirty="0" err="1">
                <a:solidFill>
                  <a:srgbClr val="49C5B1"/>
                </a:solidFill>
                <a:latin typeface="+mn-lt"/>
              </a:rPr>
              <a:t>ir</a:t>
            </a:r>
            <a:r>
              <a:rPr lang="fr-BE" sz="1600" b="1" dirty="0">
                <a:solidFill>
                  <a:srgbClr val="49C5B1"/>
                </a:solidFill>
                <a:latin typeface="+mn-lt"/>
              </a:rPr>
              <a:t> H-M DESSALLE, </a:t>
            </a:r>
            <a:r>
              <a:rPr lang="fr-BE" sz="1600" b="1" dirty="0">
                <a:solidFill>
                  <a:srgbClr val="49C5B1"/>
                </a:solidFill>
                <a:latin typeface="+mj-lt"/>
              </a:rPr>
              <a:t>SPW -  DGO252 - Direction </a:t>
            </a:r>
            <a:r>
              <a:rPr lang="fr-BE" sz="1600" b="1" dirty="0">
                <a:solidFill>
                  <a:srgbClr val="49C5B1"/>
                </a:solidFill>
                <a:latin typeface="+mn-lt"/>
              </a:rPr>
              <a:t>des voies Hydrauliques de Namur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2F6DD5-E536-431A-AF57-2C92E382E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851175"/>
            <a:ext cx="27368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 sz="1600" dirty="0"/>
              <a:t>Présentation par: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778AF4-7831-4979-A02F-F11A47AB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4219575"/>
            <a:ext cx="6997700" cy="33813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 ir Arnaud Salmon, Bureau d’étude </a:t>
            </a:r>
            <a:r>
              <a:rPr lang="fr-BE" sz="16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Greisch</a:t>
            </a:r>
            <a:endParaRPr lang="fr-BE" sz="16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Picture 2" descr="Greisch">
            <a:extLst>
              <a:ext uri="{FF2B5EF4-FFF2-40B4-BE49-F238E27FC236}">
                <a16:creationId xmlns:a16="http://schemas.microsoft.com/office/drawing/2014/main" id="{785D3306-4083-4731-AC74-174F4A5A1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0803" y="4219575"/>
            <a:ext cx="996950" cy="33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8302AA0D-0CAE-4A47-8FD4-7B192A70C012}"/>
              </a:ext>
            </a:extLst>
          </p:cNvPr>
          <p:cNvSpPr txBox="1">
            <a:spLocks noChangeArrowheads="1"/>
          </p:cNvSpPr>
          <p:nvPr/>
        </p:nvSpPr>
        <p:spPr>
          <a:xfrm>
            <a:off x="650140" y="1847429"/>
            <a:ext cx="8029575" cy="647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JOA 2020</a:t>
            </a:r>
            <a:endParaRPr kumimoji="0" lang="fr-FR" altLang="fr-FR" sz="4400" b="1" i="0" u="none" strike="noStrike" kern="1200" cap="none" spc="0" normalizeH="0" baseline="0" noProof="0" dirty="0">
              <a:ln>
                <a:noFill/>
              </a:ln>
              <a:solidFill>
                <a:srgbClr val="49C5B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027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41C17C0-5E06-47D1-A242-4C16C070BE58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Esquisses élaborées</a:t>
            </a:r>
            <a:endParaRPr lang="fr-BE" dirty="0"/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01DDE30D-6331-4A48-B6D2-48A40722F7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763" y="658090"/>
            <a:ext cx="8645237" cy="363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454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ECEC84-30C4-4B65-9FE7-4FEF18746A87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Esquisses élaborées</a:t>
            </a:r>
            <a:endParaRPr lang="fr-B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A28142-5C32-4AF7-9A7A-A06C4A1B9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016" y="683094"/>
            <a:ext cx="5278582" cy="366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55A530E-F8E4-4260-BEC1-EC803A494FC6}"/>
              </a:ext>
            </a:extLst>
          </p:cNvPr>
          <p:cNvSpPr/>
          <p:nvPr/>
        </p:nvSpPr>
        <p:spPr>
          <a:xfrm rot="19154269">
            <a:off x="3427049" y="1427502"/>
            <a:ext cx="550195" cy="125189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76120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41C17C0-5E06-47D1-A242-4C16C070BE58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Esquisses élaborées</a:t>
            </a:r>
            <a:endParaRPr lang="fr-BE" dirty="0"/>
          </a:p>
        </p:txBody>
      </p:sp>
      <p:pic>
        <p:nvPicPr>
          <p:cNvPr id="5" name="Image 1">
            <a:extLst>
              <a:ext uri="{FF2B5EF4-FFF2-40B4-BE49-F238E27FC236}">
                <a16:creationId xmlns:a16="http://schemas.microsoft.com/office/drawing/2014/main" id="{401929D7-4BFA-4D8E-93A5-55BA851F8A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31"/>
          <a:stretch/>
        </p:blipFill>
        <p:spPr bwMode="auto">
          <a:xfrm>
            <a:off x="423770" y="645459"/>
            <a:ext cx="8847978" cy="361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06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41C17C0-5E06-47D1-A242-4C16C070BE58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Esquisses élaborées</a:t>
            </a:r>
            <a:endParaRPr lang="fr-BE" dirty="0"/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BF2F6754-26FF-4298-8E19-082ED9AA6B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541" y="632011"/>
            <a:ext cx="8646459" cy="361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936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41C17C0-5E06-47D1-A242-4C16C070BE58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Analyse multicritères</a:t>
            </a:r>
            <a:endParaRPr lang="fr-BE" dirty="0"/>
          </a:p>
        </p:txBody>
      </p:sp>
      <p:pic>
        <p:nvPicPr>
          <p:cNvPr id="4" name="Image 18">
            <a:extLst>
              <a:ext uri="{FF2B5EF4-FFF2-40B4-BE49-F238E27FC236}">
                <a16:creationId xmlns:a16="http://schemas.microsoft.com/office/drawing/2014/main" id="{AA2A67BF-4974-435F-A7A6-CF0ACC201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025" y="833152"/>
            <a:ext cx="3760086" cy="347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1A4C101-A232-43C4-B9BA-954C40A03914}"/>
              </a:ext>
            </a:extLst>
          </p:cNvPr>
          <p:cNvSpPr txBox="1"/>
          <p:nvPr/>
        </p:nvSpPr>
        <p:spPr>
          <a:xfrm>
            <a:off x="4488242" y="1643677"/>
            <a:ext cx="5012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dirty="0"/>
              <a:t>Efficacité en termes de mobilité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dirty="0"/>
              <a:t>Qualité paysagères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dirty="0"/>
              <a:t>Impacts collatéraux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dirty="0"/>
              <a:t>Qualité architecturale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dirty="0"/>
              <a:t>Opportunité de requalification de l’espace urbain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3040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4BC46-6EF3-4FA1-A4F9-508C38F7FA9B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Mise au point du projet</a:t>
            </a:r>
            <a:endParaRPr lang="fr-BE" dirty="0"/>
          </a:p>
        </p:txBody>
      </p:sp>
      <p:pic>
        <p:nvPicPr>
          <p:cNvPr id="3" name="Picture 4" descr="R:\dossier\4573\70_Communication\20_Presentations\GABARIT.jpg">
            <a:extLst>
              <a:ext uri="{FF2B5EF4-FFF2-40B4-BE49-F238E27FC236}">
                <a16:creationId xmlns:a16="http://schemas.microsoft.com/office/drawing/2014/main" id="{745C2A15-9177-41AF-AAE2-5F1416DDA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696" y="681670"/>
            <a:ext cx="5770469" cy="373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431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B8B8414-5067-412F-A1AB-D6365A103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698" y="503354"/>
            <a:ext cx="7198382" cy="142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D44BC46-6EF3-4FA1-A4F9-508C38F7FA9B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Mise au point du projet</a:t>
            </a: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6E4E432-7D95-4ED5-83FC-AD761B3B715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94" y="1714127"/>
            <a:ext cx="7412589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1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4BC46-6EF3-4FA1-A4F9-508C38F7FA9B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Mise au point du projet – la passerelle</a:t>
            </a:r>
            <a:endParaRPr lang="fr-BE" dirty="0"/>
          </a:p>
        </p:txBody>
      </p:sp>
      <p:pic>
        <p:nvPicPr>
          <p:cNvPr id="5" name="Image 3" descr="Caisson 2br bois.jpg">
            <a:extLst>
              <a:ext uri="{FF2B5EF4-FFF2-40B4-BE49-F238E27FC236}">
                <a16:creationId xmlns:a16="http://schemas.microsoft.com/office/drawing/2014/main" id="{42521F21-30DF-475C-BB01-1B794EA666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3229"/>
            <a:ext cx="91440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390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4BC46-6EF3-4FA1-A4F9-508C38F7FA9B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Mise au point du projet – la passerelle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276EF0-6E85-45AD-9FBF-E1094C5597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64" y="634604"/>
            <a:ext cx="5970495" cy="37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58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4BC46-6EF3-4FA1-A4F9-508C38F7FA9B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Mise au point du projet - cheminements</a:t>
            </a:r>
            <a:endParaRPr lang="fr-BE" dirty="0"/>
          </a:p>
        </p:txBody>
      </p:sp>
      <p:pic>
        <p:nvPicPr>
          <p:cNvPr id="4" name="Picture 2" descr="R:\dossier\4573\70_Communication\20_Presentations\Travail\20141103\04-flux.jpg">
            <a:extLst>
              <a:ext uri="{FF2B5EF4-FFF2-40B4-BE49-F238E27FC236}">
                <a16:creationId xmlns:a16="http://schemas.microsoft.com/office/drawing/2014/main" id="{77DEA0E4-E43C-4D3B-895F-3F8658FF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235" y="726143"/>
            <a:ext cx="4953195" cy="353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401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9EB1DC0D-1426-4780-9097-C938CA7C50D0}"/>
              </a:ext>
            </a:extLst>
          </p:cNvPr>
          <p:cNvSpPr txBox="1">
            <a:spLocks/>
          </p:cNvSpPr>
          <p:nvPr/>
        </p:nvSpPr>
        <p:spPr>
          <a:xfrm>
            <a:off x="796627" y="2288936"/>
            <a:ext cx="7988598" cy="754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4400" cap="small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 esquisses au projet</a:t>
            </a:r>
            <a:endParaRPr lang="fr-FR" sz="4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2F6DD5-E536-431A-AF57-2C92E382E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851175"/>
            <a:ext cx="27368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 sz="1600" dirty="0"/>
              <a:t>Présentation par: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778AF4-7831-4979-A02F-F11A47AB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3842205"/>
            <a:ext cx="6997700" cy="33813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 ir Arnaud Salmon, Bureau d’étude </a:t>
            </a:r>
            <a:r>
              <a:rPr lang="fr-BE" sz="16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Greisch</a:t>
            </a:r>
            <a:endParaRPr lang="fr-BE" sz="16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Picture 2" descr="Greisch">
            <a:extLst>
              <a:ext uri="{FF2B5EF4-FFF2-40B4-BE49-F238E27FC236}">
                <a16:creationId xmlns:a16="http://schemas.microsoft.com/office/drawing/2014/main" id="{785D3306-4083-4731-AC74-174F4A5A1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0803" y="3842205"/>
            <a:ext cx="996950" cy="33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8302AA0D-0CAE-4A47-8FD4-7B192A70C012}"/>
              </a:ext>
            </a:extLst>
          </p:cNvPr>
          <p:cNvSpPr txBox="1">
            <a:spLocks noChangeArrowheads="1"/>
          </p:cNvSpPr>
          <p:nvPr/>
        </p:nvSpPr>
        <p:spPr>
          <a:xfrm>
            <a:off x="755650" y="1529305"/>
            <a:ext cx="8029575" cy="647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PARTIE 1</a:t>
            </a:r>
            <a:endParaRPr kumimoji="0" lang="fr-FR" altLang="fr-FR" sz="4800" b="1" i="0" u="none" strike="noStrike" kern="1200" cap="none" spc="0" normalizeH="0" baseline="0" noProof="0" dirty="0">
              <a:ln>
                <a:noFill/>
              </a:ln>
              <a:solidFill>
                <a:srgbClr val="49C5B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8033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4BC46-6EF3-4FA1-A4F9-508C38F7FA9B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Mise au point du projet - cheminements</a:t>
            </a:r>
            <a:endParaRPr lang="fr-BE" dirty="0"/>
          </a:p>
        </p:txBody>
      </p:sp>
      <p:pic>
        <p:nvPicPr>
          <p:cNvPr id="5" name="Picture 2" descr="R:\dossier\4573\70_Communication\20_Presentations\Travail\20141103\04-flux.jpg">
            <a:extLst>
              <a:ext uri="{FF2B5EF4-FFF2-40B4-BE49-F238E27FC236}">
                <a16:creationId xmlns:a16="http://schemas.microsoft.com/office/drawing/2014/main" id="{9F87EF06-B54E-4C9B-9029-14681A20E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60" y="736791"/>
            <a:ext cx="4953486" cy="353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08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4BC46-6EF3-4FA1-A4F9-508C38F7FA9B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Mise au point du projet - cheminements</a:t>
            </a:r>
            <a:endParaRPr lang="fr-BE" dirty="0"/>
          </a:p>
        </p:txBody>
      </p:sp>
      <p:pic>
        <p:nvPicPr>
          <p:cNvPr id="6" name="Picture 2" descr="R:\dossier\4573\70_Communication\20_Presentations\Travail\20141103\04-flux.jpg">
            <a:extLst>
              <a:ext uri="{FF2B5EF4-FFF2-40B4-BE49-F238E27FC236}">
                <a16:creationId xmlns:a16="http://schemas.microsoft.com/office/drawing/2014/main" id="{05043BAB-47F1-42A3-825F-F50ED81F7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229" y="784919"/>
            <a:ext cx="4953195" cy="353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071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4BC46-6EF3-4FA1-A4F9-508C38F7FA9B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Mise au point du projet - accroches</a:t>
            </a:r>
            <a:endParaRPr lang="fr-BE" dirty="0"/>
          </a:p>
        </p:txBody>
      </p:sp>
      <p:pic>
        <p:nvPicPr>
          <p:cNvPr id="5" name="Picture 3" descr="R:\dossier\4573\70_Communication\20_Presentations\Travail\20141103\02-situation-projetee.jpg">
            <a:extLst>
              <a:ext uri="{FF2B5EF4-FFF2-40B4-BE49-F238E27FC236}">
                <a16:creationId xmlns:a16="http://schemas.microsoft.com/office/drawing/2014/main" id="{077CFD81-A04D-4030-942A-260F9A066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47" y="814812"/>
            <a:ext cx="4369662" cy="346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856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4BC46-6EF3-4FA1-A4F9-508C38F7FA9B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Mise au point du projet - accroches</a:t>
            </a:r>
            <a:endParaRPr lang="fr-BE" dirty="0"/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9D0421F8-8EB6-486F-BADA-E838580471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820" y="715019"/>
            <a:ext cx="5501927" cy="354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rme libre 10">
            <a:extLst>
              <a:ext uri="{FF2B5EF4-FFF2-40B4-BE49-F238E27FC236}">
                <a16:creationId xmlns:a16="http://schemas.microsoft.com/office/drawing/2014/main" id="{5A6E4826-0DD3-4599-BBA9-A03651CDD26D}"/>
              </a:ext>
            </a:extLst>
          </p:cNvPr>
          <p:cNvSpPr/>
          <p:nvPr/>
        </p:nvSpPr>
        <p:spPr>
          <a:xfrm>
            <a:off x="3705726" y="1753174"/>
            <a:ext cx="1141135" cy="1072778"/>
          </a:xfrm>
          <a:custGeom>
            <a:avLst/>
            <a:gdLst>
              <a:gd name="connsiteX0" fmla="*/ 0 w 2019300"/>
              <a:gd name="connsiteY0" fmla="*/ 566737 h 1943100"/>
              <a:gd name="connsiteX1" fmla="*/ 1409700 w 2019300"/>
              <a:gd name="connsiteY1" fmla="*/ 1943100 h 1943100"/>
              <a:gd name="connsiteX2" fmla="*/ 2019300 w 2019300"/>
              <a:gd name="connsiteY2" fmla="*/ 1447800 h 1943100"/>
              <a:gd name="connsiteX3" fmla="*/ 1266825 w 2019300"/>
              <a:gd name="connsiteY3" fmla="*/ 438150 h 1943100"/>
              <a:gd name="connsiteX4" fmla="*/ 685800 w 2019300"/>
              <a:gd name="connsiteY4" fmla="*/ 0 h 1943100"/>
              <a:gd name="connsiteX5" fmla="*/ 0 w 2019300"/>
              <a:gd name="connsiteY5" fmla="*/ 566737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300" h="1943100">
                <a:moveTo>
                  <a:pt x="0" y="566737"/>
                </a:moveTo>
                <a:lnTo>
                  <a:pt x="1409700" y="1943100"/>
                </a:lnTo>
                <a:lnTo>
                  <a:pt x="2019300" y="1447800"/>
                </a:lnTo>
                <a:lnTo>
                  <a:pt x="1266825" y="438150"/>
                </a:lnTo>
                <a:lnTo>
                  <a:pt x="685800" y="0"/>
                </a:lnTo>
                <a:lnTo>
                  <a:pt x="0" y="566737"/>
                </a:lnTo>
                <a:close/>
              </a:path>
            </a:pathLst>
          </a:custGeom>
          <a:solidFill>
            <a:srgbClr val="FF0000">
              <a:alpha val="2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 eaLnBrk="1" hangingPunct="1">
              <a:defRPr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52060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4BC46-6EF3-4FA1-A4F9-508C38F7FA9B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Mise au point du projet - accroches</a:t>
            </a:r>
            <a:endParaRPr lang="fr-BE" dirty="0"/>
          </a:p>
        </p:txBody>
      </p:sp>
      <p:pic>
        <p:nvPicPr>
          <p:cNvPr id="5" name="Picture 5" descr="R:\dossier\4573\70_Communication\20_Presentations\20141103\image\Panneau-place.jpg">
            <a:extLst>
              <a:ext uri="{FF2B5EF4-FFF2-40B4-BE49-F238E27FC236}">
                <a16:creationId xmlns:a16="http://schemas.microsoft.com/office/drawing/2014/main" id="{F791E440-ACBF-423C-89E7-D54AB5F86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078" y="667306"/>
            <a:ext cx="4317249" cy="36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081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4BC46-6EF3-4FA1-A4F9-508C38F7FA9B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Mise au point du projet - accroches</a:t>
            </a:r>
            <a:endParaRPr lang="fr-BE" dirty="0"/>
          </a:p>
        </p:txBody>
      </p:sp>
      <p:pic>
        <p:nvPicPr>
          <p:cNvPr id="5" name="Picture 3" descr="R:\dossier\4573\70_Communication\20_Presentations\20141103\image\Panneau-place.jpg">
            <a:extLst>
              <a:ext uri="{FF2B5EF4-FFF2-40B4-BE49-F238E27FC236}">
                <a16:creationId xmlns:a16="http://schemas.microsoft.com/office/drawing/2014/main" id="{565F338F-AA4B-49A5-9FAE-819726420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460" y="759758"/>
            <a:ext cx="6520857" cy="364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197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:\dossier\4573\70_Communication\20_Presentations\20141103\image\Panneau-place.jpg">
            <a:extLst>
              <a:ext uri="{FF2B5EF4-FFF2-40B4-BE49-F238E27FC236}">
                <a16:creationId xmlns:a16="http://schemas.microsoft.com/office/drawing/2014/main" id="{AD93C7D0-D75D-4BD6-9EB6-BFC49CCF5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907" y="489044"/>
            <a:ext cx="6529839" cy="380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D44BC46-6EF3-4FA1-A4F9-508C38F7FA9B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Mise au point du projet - accroches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10739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4BC46-6EF3-4FA1-A4F9-508C38F7FA9B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Mise au point du projet - accroches</a:t>
            </a:r>
            <a:endParaRPr lang="fr-BE" dirty="0"/>
          </a:p>
        </p:txBody>
      </p:sp>
      <p:pic>
        <p:nvPicPr>
          <p:cNvPr id="5" name="Picture 2" descr="http://www.pavillon-namur.be/sites/default/files/styles/big/public/projets/duchene_-_degraeve_-_nonet_3_1.jpg?itok=sVPTlzwm">
            <a:extLst>
              <a:ext uri="{FF2B5EF4-FFF2-40B4-BE49-F238E27FC236}">
                <a16:creationId xmlns:a16="http://schemas.microsoft.com/office/drawing/2014/main" id="{62566FEB-2926-4709-A546-264AF3CE4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669" y="688396"/>
            <a:ext cx="4840941" cy="363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269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0969452-BB30-419C-8CD0-042B9E42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8215" y="2643880"/>
            <a:ext cx="4882524" cy="19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C792E7B-E769-4E5B-8ED0-DC38DBC12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1301" y="828674"/>
            <a:ext cx="4578665" cy="162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7">
            <a:extLst>
              <a:ext uri="{FF2B5EF4-FFF2-40B4-BE49-F238E27FC236}">
                <a16:creationId xmlns:a16="http://schemas.microsoft.com/office/drawing/2014/main" id="{A73E662B-C0F3-4D5C-97AC-07286F060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82" y="1535405"/>
            <a:ext cx="4038600" cy="28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BE" altLang="fr-FR" sz="3200" b="1" dirty="0">
                <a:solidFill>
                  <a:srgbClr val="FF0000"/>
                </a:solidFill>
              </a:rPr>
              <a:t>Projet</a:t>
            </a:r>
          </a:p>
        </p:txBody>
      </p:sp>
      <p:sp>
        <p:nvSpPr>
          <p:cNvPr id="7" name="ZoneTexte 8">
            <a:extLst>
              <a:ext uri="{FF2B5EF4-FFF2-40B4-BE49-F238E27FC236}">
                <a16:creationId xmlns:a16="http://schemas.microsoft.com/office/drawing/2014/main" id="{30843510-837A-4D47-BB60-5C0B9FADB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82" y="2799142"/>
            <a:ext cx="4038600" cy="28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BE" altLang="fr-FR" sz="3200" b="1" dirty="0">
                <a:solidFill>
                  <a:srgbClr val="FF0000"/>
                </a:solidFill>
              </a:rPr>
              <a:t>Exécution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49638B6-A6E9-43F8-971A-FEEA078391C9}"/>
              </a:ext>
            </a:extLst>
          </p:cNvPr>
          <p:cNvSpPr txBox="1">
            <a:spLocks/>
          </p:cNvSpPr>
          <p:nvPr/>
        </p:nvSpPr>
        <p:spPr>
          <a:xfrm>
            <a:off x="706582" y="3583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Mise au point du projet - accroches</a:t>
            </a:r>
            <a:endParaRPr lang="fr-B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:\dossier\4573\30_Avant-projet\40_Plans\15_Infographie\Rendus\Jpeg\Cam 03_Sol_01.jpg">
            <a:extLst>
              <a:ext uri="{FF2B5EF4-FFF2-40B4-BE49-F238E27FC236}">
                <a16:creationId xmlns:a16="http://schemas.microsoft.com/office/drawing/2014/main" id="{A852CBF4-2A5A-4092-8912-69CE634E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249" y="280145"/>
            <a:ext cx="6138579" cy="409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929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BF91F5A-99C5-4F72-9FB6-FEDDFD49E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</p:spPr>
        <p:txBody>
          <a:bodyPr/>
          <a:lstStyle/>
          <a:p>
            <a:r>
              <a:rPr lang="fr-FR" dirty="0"/>
              <a:t>Calendrier</a:t>
            </a:r>
            <a:endParaRPr lang="fr-BE" dirty="0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039BD8B-D365-4BB9-B8F5-B2235A1339EC}"/>
              </a:ext>
            </a:extLst>
          </p:cNvPr>
          <p:cNvCxnSpPr>
            <a:cxnSpLocks/>
          </p:cNvCxnSpPr>
          <p:nvPr/>
        </p:nvCxnSpPr>
        <p:spPr>
          <a:xfrm>
            <a:off x="803565" y="2533650"/>
            <a:ext cx="7234114" cy="9525"/>
          </a:xfrm>
          <a:prstGeom prst="straightConnector1">
            <a:avLst/>
          </a:prstGeom>
          <a:ln w="88900">
            <a:solidFill>
              <a:srgbClr val="49C5B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6863BC3-120B-428A-913D-5097274FC0AA}"/>
              </a:ext>
            </a:extLst>
          </p:cNvPr>
          <p:cNvCxnSpPr/>
          <p:nvPr/>
        </p:nvCxnSpPr>
        <p:spPr>
          <a:xfrm>
            <a:off x="1260765" y="1924050"/>
            <a:ext cx="0" cy="91440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978D948-A682-4903-83D9-22BE077C1FA1}"/>
              </a:ext>
            </a:extLst>
          </p:cNvPr>
          <p:cNvCxnSpPr/>
          <p:nvPr/>
        </p:nvCxnSpPr>
        <p:spPr>
          <a:xfrm>
            <a:off x="2632365" y="1924050"/>
            <a:ext cx="0" cy="91440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F4058757-0EA1-4950-9827-FD517010CEE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70166" y="3667224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Décembre 2011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EEAAD7-FC0A-448E-AD0A-4E1068648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291" y="1351659"/>
            <a:ext cx="13564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Esquisses sommaires et </a:t>
            </a:r>
          </a:p>
          <a:p>
            <a:pPr algn="ct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élaborées</a:t>
            </a:r>
          </a:p>
        </p:txBody>
      </p:sp>
      <p:sp>
        <p:nvSpPr>
          <p:cNvPr id="10" name="ZoneTexte 12">
            <a:extLst>
              <a:ext uri="{FF2B5EF4-FFF2-40B4-BE49-F238E27FC236}">
                <a16:creationId xmlns:a16="http://schemas.microsoft.com/office/drawing/2014/main" id="{B989A9E9-5BCC-49DC-A8DF-76CA1A2A335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756065" y="3552924"/>
            <a:ext cx="1752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Juin 2012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DF10261-01D1-48BB-8273-D01119CB7AE4}"/>
              </a:ext>
            </a:extLst>
          </p:cNvPr>
          <p:cNvCxnSpPr/>
          <p:nvPr/>
        </p:nvCxnSpPr>
        <p:spPr>
          <a:xfrm>
            <a:off x="3394365" y="1878012"/>
            <a:ext cx="0" cy="96043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4">
            <a:extLst>
              <a:ext uri="{FF2B5EF4-FFF2-40B4-BE49-F238E27FC236}">
                <a16:creationId xmlns:a16="http://schemas.microsoft.com/office/drawing/2014/main" id="{E2DB2C2E-A8B9-47C7-AE02-B0304AE3D7D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546854" y="3518791"/>
            <a:ext cx="16843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Juin 2013</a:t>
            </a:r>
          </a:p>
        </p:txBody>
      </p:sp>
      <p:sp>
        <p:nvSpPr>
          <p:cNvPr id="13" name="ZoneTexte 15">
            <a:extLst>
              <a:ext uri="{FF2B5EF4-FFF2-40B4-BE49-F238E27FC236}">
                <a16:creationId xmlns:a16="http://schemas.microsoft.com/office/drawing/2014/main" id="{A29E6909-EEE4-44D9-9D15-FC46F7E2AB6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850410" y="1250282"/>
            <a:ext cx="10772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Choix solution</a:t>
            </a:r>
          </a:p>
        </p:txBody>
      </p:sp>
      <p:sp>
        <p:nvSpPr>
          <p:cNvPr id="14" name="Losange 13">
            <a:extLst>
              <a:ext uri="{FF2B5EF4-FFF2-40B4-BE49-F238E27FC236}">
                <a16:creationId xmlns:a16="http://schemas.microsoft.com/office/drawing/2014/main" id="{474CBFED-1A13-48BC-B3B6-79B50DAD568E}"/>
              </a:ext>
            </a:extLst>
          </p:cNvPr>
          <p:cNvSpPr/>
          <p:nvPr/>
        </p:nvSpPr>
        <p:spPr>
          <a:xfrm>
            <a:off x="3232440" y="2381250"/>
            <a:ext cx="323850" cy="323850"/>
          </a:xfrm>
          <a:prstGeom prst="diamond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9C3421C-EB99-4ADA-BAA7-91720ADB4C4E}"/>
              </a:ext>
            </a:extLst>
          </p:cNvPr>
          <p:cNvCxnSpPr/>
          <p:nvPr/>
        </p:nvCxnSpPr>
        <p:spPr>
          <a:xfrm>
            <a:off x="4308765" y="1878012"/>
            <a:ext cx="0" cy="96043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9">
            <a:extLst>
              <a:ext uri="{FF2B5EF4-FFF2-40B4-BE49-F238E27FC236}">
                <a16:creationId xmlns:a16="http://schemas.microsoft.com/office/drawing/2014/main" id="{C8CE9DEE-D56B-4671-8C9C-050AB4E60CB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469285" y="3518790"/>
            <a:ext cx="16843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Novembre 2014</a:t>
            </a:r>
          </a:p>
        </p:txBody>
      </p:sp>
      <p:sp>
        <p:nvSpPr>
          <p:cNvPr id="17" name="ZoneTexte 20">
            <a:extLst>
              <a:ext uri="{FF2B5EF4-FFF2-40B4-BE49-F238E27FC236}">
                <a16:creationId xmlns:a16="http://schemas.microsoft.com/office/drawing/2014/main" id="{2FCDA02D-2605-447B-8BA3-70C6C027B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084" y="1951038"/>
            <a:ext cx="6503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BE" alt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AVP</a:t>
            </a:r>
          </a:p>
        </p:txBody>
      </p:sp>
      <p:sp>
        <p:nvSpPr>
          <p:cNvPr id="18" name="ZoneTexte 21">
            <a:extLst>
              <a:ext uri="{FF2B5EF4-FFF2-40B4-BE49-F238E27FC236}">
                <a16:creationId xmlns:a16="http://schemas.microsoft.com/office/drawing/2014/main" id="{FE70A4B0-3539-4487-A286-081C67BAE4F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327971" y="3518790"/>
            <a:ext cx="16843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Novembre 2015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A3463E0-8CA2-4042-A60D-458D8086659D}"/>
              </a:ext>
            </a:extLst>
          </p:cNvPr>
          <p:cNvCxnSpPr/>
          <p:nvPr/>
        </p:nvCxnSpPr>
        <p:spPr>
          <a:xfrm>
            <a:off x="5146965" y="1878012"/>
            <a:ext cx="0" cy="96043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23">
            <a:extLst>
              <a:ext uri="{FF2B5EF4-FFF2-40B4-BE49-F238E27FC236}">
                <a16:creationId xmlns:a16="http://schemas.microsoft.com/office/drawing/2014/main" id="{3A08BD3B-B180-48E5-9990-176731340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771" y="1943338"/>
            <a:ext cx="7048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BE" altLang="fr-FR" sz="1600" b="1"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</a:p>
        </p:txBody>
      </p:sp>
      <p:sp>
        <p:nvSpPr>
          <p:cNvPr id="21" name="Losange 20">
            <a:extLst>
              <a:ext uri="{FF2B5EF4-FFF2-40B4-BE49-F238E27FC236}">
                <a16:creationId xmlns:a16="http://schemas.microsoft.com/office/drawing/2014/main" id="{7F6629FF-4F64-4222-9D01-A273549AD16E}"/>
              </a:ext>
            </a:extLst>
          </p:cNvPr>
          <p:cNvSpPr/>
          <p:nvPr/>
        </p:nvSpPr>
        <p:spPr>
          <a:xfrm>
            <a:off x="6118515" y="2381250"/>
            <a:ext cx="323850" cy="323850"/>
          </a:xfrm>
          <a:prstGeom prst="diamond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5">
            <a:extLst>
              <a:ext uri="{FF2B5EF4-FFF2-40B4-BE49-F238E27FC236}">
                <a16:creationId xmlns:a16="http://schemas.microsoft.com/office/drawing/2014/main" id="{3FA46F21-8256-4F3D-A92E-2A799A75BD5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545438" y="3437821"/>
            <a:ext cx="15223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Décembre 2016</a:t>
            </a:r>
          </a:p>
        </p:txBody>
      </p:sp>
      <p:sp>
        <p:nvSpPr>
          <p:cNvPr id="23" name="ZoneTexte 26">
            <a:extLst>
              <a:ext uri="{FF2B5EF4-FFF2-40B4-BE49-F238E27FC236}">
                <a16:creationId xmlns:a16="http://schemas.microsoft.com/office/drawing/2014/main" id="{1D8FE51B-6ACD-4225-80D4-619CA77E61F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117597" y="929013"/>
            <a:ext cx="23812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Octroi PU</a:t>
            </a:r>
          </a:p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Notification entreprise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07A4821-0E9D-40DC-861A-46BA6EF6FD13}"/>
              </a:ext>
            </a:extLst>
          </p:cNvPr>
          <p:cNvCxnSpPr/>
          <p:nvPr/>
        </p:nvCxnSpPr>
        <p:spPr>
          <a:xfrm>
            <a:off x="5985165" y="1878013"/>
            <a:ext cx="0" cy="960437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8">
            <a:extLst>
              <a:ext uri="{FF2B5EF4-FFF2-40B4-BE49-F238E27FC236}">
                <a16:creationId xmlns:a16="http://schemas.microsoft.com/office/drawing/2014/main" id="{94C6303C-1C82-4527-B583-AAB1CC70944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239049" y="3437823"/>
            <a:ext cx="15223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Juillet 2016</a:t>
            </a:r>
          </a:p>
        </p:txBody>
      </p:sp>
      <p:sp>
        <p:nvSpPr>
          <p:cNvPr id="26" name="ZoneTexte 29">
            <a:extLst>
              <a:ext uri="{FF2B5EF4-FFF2-40B4-BE49-F238E27FC236}">
                <a16:creationId xmlns:a16="http://schemas.microsoft.com/office/drawing/2014/main" id="{8BCE8AD4-EB6F-4E31-8C7E-EEB1F14E9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315" y="1951038"/>
            <a:ext cx="6939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BE" alt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</a:p>
        </p:txBody>
      </p:sp>
      <p:sp>
        <p:nvSpPr>
          <p:cNvPr id="27" name="Losange 26">
            <a:extLst>
              <a:ext uri="{FF2B5EF4-FFF2-40B4-BE49-F238E27FC236}">
                <a16:creationId xmlns:a16="http://schemas.microsoft.com/office/drawing/2014/main" id="{4DDC01D9-6568-484A-AC6D-03395147375B}"/>
              </a:ext>
            </a:extLst>
          </p:cNvPr>
          <p:cNvSpPr/>
          <p:nvPr/>
        </p:nvSpPr>
        <p:spPr>
          <a:xfrm>
            <a:off x="6738761" y="2441575"/>
            <a:ext cx="236538" cy="236539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38">
            <a:extLst>
              <a:ext uri="{FF2B5EF4-FFF2-40B4-BE49-F238E27FC236}">
                <a16:creationId xmlns:a16="http://schemas.microsoft.com/office/drawing/2014/main" id="{884D35FD-8409-4003-B80D-F14269A7F19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073001" y="1457724"/>
            <a:ext cx="14921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Attribution projet Confluence</a:t>
            </a:r>
          </a:p>
        </p:txBody>
      </p:sp>
      <p:sp>
        <p:nvSpPr>
          <p:cNvPr id="29" name="ZoneTexte 39">
            <a:extLst>
              <a:ext uri="{FF2B5EF4-FFF2-40B4-BE49-F238E27FC236}">
                <a16:creationId xmlns:a16="http://schemas.microsoft.com/office/drawing/2014/main" id="{030852B7-2394-4441-94D6-1DFBDE56B63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077249" y="3437823"/>
            <a:ext cx="15223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31 janvier 2017</a:t>
            </a:r>
          </a:p>
        </p:txBody>
      </p:sp>
    </p:spTree>
    <p:extLst>
      <p:ext uri="{BB962C8B-B14F-4D97-AF65-F5344CB8AC3E}">
        <p14:creationId xmlns:p14="http://schemas.microsoft.com/office/powerpoint/2010/main" val="1434980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R:\dossier\4573\30_Avant-projet\40_Plans\15_Infographie\Rendus\Jpeg\Cam 04_Sol_01.jpg">
            <a:extLst>
              <a:ext uri="{FF2B5EF4-FFF2-40B4-BE49-F238E27FC236}">
                <a16:creationId xmlns:a16="http://schemas.microsoft.com/office/drawing/2014/main" id="{4D37D8C0-81FF-4B71-A133-F9F1FADC0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011" y="302560"/>
            <a:ext cx="7065308" cy="404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427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:\dossier\4573\30_Avant-projet\40_Plans\15_Infographie\Rendus\Jpeg\Cam 01_Sol_01.jpg">
            <a:extLst>
              <a:ext uri="{FF2B5EF4-FFF2-40B4-BE49-F238E27FC236}">
                <a16:creationId xmlns:a16="http://schemas.microsoft.com/office/drawing/2014/main" id="{C0535B5A-761E-4F4D-AE10-8F0E12B89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628" y="309282"/>
            <a:ext cx="7154583" cy="402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624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9EB1DC0D-1426-4780-9097-C938CA7C50D0}"/>
              </a:ext>
            </a:extLst>
          </p:cNvPr>
          <p:cNvSpPr txBox="1">
            <a:spLocks/>
          </p:cNvSpPr>
          <p:nvPr/>
        </p:nvSpPr>
        <p:spPr>
          <a:xfrm>
            <a:off x="796627" y="2299327"/>
            <a:ext cx="7988598" cy="754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4400" cap="small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Réalisation</a:t>
            </a:r>
            <a:endParaRPr lang="fr-FR" sz="4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2F6DD5-E536-431A-AF57-2C92E382E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851175"/>
            <a:ext cx="27368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 sz="1600" dirty="0"/>
              <a:t>Présentation par: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302AA0D-0CAE-4A47-8FD4-7B192A70C012}"/>
              </a:ext>
            </a:extLst>
          </p:cNvPr>
          <p:cNvSpPr txBox="1">
            <a:spLocks noChangeArrowheads="1"/>
          </p:cNvSpPr>
          <p:nvPr/>
        </p:nvSpPr>
        <p:spPr>
          <a:xfrm>
            <a:off x="755650" y="1539696"/>
            <a:ext cx="8029575" cy="647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PARTIE 2</a:t>
            </a:r>
            <a:endParaRPr kumimoji="0" lang="fr-FR" altLang="fr-FR" sz="4800" b="1" i="0" u="none" strike="noStrike" kern="1200" cap="none" spc="0" normalizeH="0" baseline="0" noProof="0" dirty="0">
              <a:ln>
                <a:noFill/>
              </a:ln>
              <a:solidFill>
                <a:srgbClr val="49C5B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2C42035-DB38-4655-9B92-A790B6D4D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3851175"/>
            <a:ext cx="6997700" cy="338137"/>
          </a:xfrm>
          <a:prstGeom prst="rect">
            <a:avLst/>
          </a:prstGeom>
          <a:solidFill>
            <a:schemeClr val="bg1"/>
          </a:solidFill>
          <a:ln w="28575">
            <a:solidFill>
              <a:srgbClr val="49C5B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1600" b="1" dirty="0">
                <a:solidFill>
                  <a:srgbClr val="49C5B1"/>
                </a:solidFill>
                <a:latin typeface="+mn-lt"/>
              </a:rPr>
              <a:t>  </a:t>
            </a:r>
            <a:r>
              <a:rPr lang="fr-BE" sz="1600" b="1" dirty="0" err="1">
                <a:solidFill>
                  <a:srgbClr val="49C5B1"/>
                </a:solidFill>
                <a:latin typeface="+mn-lt"/>
              </a:rPr>
              <a:t>ir</a:t>
            </a:r>
            <a:r>
              <a:rPr lang="fr-BE" sz="1600" b="1" dirty="0">
                <a:solidFill>
                  <a:srgbClr val="49C5B1"/>
                </a:solidFill>
                <a:latin typeface="+mn-lt"/>
              </a:rPr>
              <a:t> H-M DESSALLE, </a:t>
            </a:r>
            <a:r>
              <a:rPr lang="fr-BE" sz="1600" b="1" dirty="0">
                <a:solidFill>
                  <a:srgbClr val="49C5B1"/>
                </a:solidFill>
                <a:latin typeface="+mj-lt"/>
              </a:rPr>
              <a:t>SPW -  DGO252 - Direction </a:t>
            </a:r>
            <a:r>
              <a:rPr lang="fr-BE" sz="1600" b="1" dirty="0">
                <a:solidFill>
                  <a:srgbClr val="49C5B1"/>
                </a:solidFill>
                <a:latin typeface="+mn-lt"/>
              </a:rPr>
              <a:t>des voies Hydrauliques de Namur</a:t>
            </a:r>
          </a:p>
        </p:txBody>
      </p:sp>
    </p:spTree>
    <p:extLst>
      <p:ext uri="{BB962C8B-B14F-4D97-AF65-F5344CB8AC3E}">
        <p14:creationId xmlns:p14="http://schemas.microsoft.com/office/powerpoint/2010/main" val="3422556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BF91F5A-99C5-4F72-9FB6-FEDDFD49E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2" y="53574"/>
            <a:ext cx="7868120" cy="857250"/>
          </a:xfrm>
        </p:spPr>
        <p:txBody>
          <a:bodyPr/>
          <a:lstStyle/>
          <a:p>
            <a:r>
              <a:rPr lang="fr-FR" dirty="0"/>
              <a:t>Chronologie</a:t>
            </a:r>
            <a:endParaRPr lang="fr-BE" dirty="0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039BD8B-D365-4BB9-B8F5-B2235A1339EC}"/>
              </a:ext>
            </a:extLst>
          </p:cNvPr>
          <p:cNvCxnSpPr>
            <a:cxnSpLocks/>
          </p:cNvCxnSpPr>
          <p:nvPr/>
        </p:nvCxnSpPr>
        <p:spPr>
          <a:xfrm>
            <a:off x="1530320" y="727175"/>
            <a:ext cx="0" cy="3684563"/>
          </a:xfrm>
          <a:prstGeom prst="straightConnector1">
            <a:avLst/>
          </a:prstGeom>
          <a:ln w="88900">
            <a:solidFill>
              <a:srgbClr val="49C5B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F4058757-0EA1-4950-9827-FD517010C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53" y="1359279"/>
            <a:ext cx="10808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23/01/2017</a:t>
            </a:r>
          </a:p>
        </p:txBody>
      </p:sp>
      <p:sp>
        <p:nvSpPr>
          <p:cNvPr id="30" name="ZoneTexte 15">
            <a:extLst>
              <a:ext uri="{FF2B5EF4-FFF2-40B4-BE49-F238E27FC236}">
                <a16:creationId xmlns:a16="http://schemas.microsoft.com/office/drawing/2014/main" id="{FE785C30-0616-43FD-8941-156B2CC68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23" y="1342833"/>
            <a:ext cx="18098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Démarrage chantier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C06EB0BC-ED26-47F7-8EA0-6A992567508A}"/>
              </a:ext>
            </a:extLst>
          </p:cNvPr>
          <p:cNvCxnSpPr>
            <a:cxnSpLocks/>
          </p:cNvCxnSpPr>
          <p:nvPr/>
        </p:nvCxnSpPr>
        <p:spPr>
          <a:xfrm rot="5400000">
            <a:off x="1553452" y="735135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076F85CD-7575-43CF-BE67-E86C0D999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03" y="780026"/>
            <a:ext cx="11255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30/09/2015</a:t>
            </a:r>
          </a:p>
        </p:txBody>
      </p:sp>
      <p:sp>
        <p:nvSpPr>
          <p:cNvPr id="34" name="ZoneTexte 15">
            <a:extLst>
              <a:ext uri="{FF2B5EF4-FFF2-40B4-BE49-F238E27FC236}">
                <a16:creationId xmlns:a16="http://schemas.microsoft.com/office/drawing/2014/main" id="{C65A0DFA-BFFE-4633-B4C9-1E5E7D21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2477" y="763582"/>
            <a:ext cx="21283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Arrêté Expropriations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FC639D71-7C68-4801-9F61-419F4BB8CDCB}"/>
              </a:ext>
            </a:extLst>
          </p:cNvPr>
          <p:cNvCxnSpPr>
            <a:cxnSpLocks/>
          </p:cNvCxnSpPr>
          <p:nvPr/>
        </p:nvCxnSpPr>
        <p:spPr>
          <a:xfrm rot="5400000">
            <a:off x="1546192" y="1082151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1940EDCC-0ED5-47C5-88FF-6E3B92F66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43" y="1127042"/>
            <a:ext cx="11255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01/01/2017</a:t>
            </a:r>
          </a:p>
        </p:txBody>
      </p:sp>
      <p:sp>
        <p:nvSpPr>
          <p:cNvPr id="38" name="ZoneTexte 15">
            <a:extLst>
              <a:ext uri="{FF2B5EF4-FFF2-40B4-BE49-F238E27FC236}">
                <a16:creationId xmlns:a16="http://schemas.microsoft.com/office/drawing/2014/main" id="{19B0C959-8B12-4C96-8313-FD8120B50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16" y="1110597"/>
            <a:ext cx="23383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Maison acquises et libres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8703A5F3-3BCE-44D4-BD30-1725812BD3D0}"/>
              </a:ext>
            </a:extLst>
          </p:cNvPr>
          <p:cNvCxnSpPr>
            <a:cxnSpLocks/>
          </p:cNvCxnSpPr>
          <p:nvPr/>
        </p:nvCxnSpPr>
        <p:spPr>
          <a:xfrm rot="5400000">
            <a:off x="1546192" y="1303604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osange 41">
            <a:extLst>
              <a:ext uri="{FF2B5EF4-FFF2-40B4-BE49-F238E27FC236}">
                <a16:creationId xmlns:a16="http://schemas.microsoft.com/office/drawing/2014/main" id="{DE4DAD34-5810-426B-AA54-6E07811B6604}"/>
              </a:ext>
            </a:extLst>
          </p:cNvPr>
          <p:cNvSpPr/>
          <p:nvPr/>
        </p:nvSpPr>
        <p:spPr>
          <a:xfrm rot="5400000">
            <a:off x="1375879" y="1336285"/>
            <a:ext cx="323850" cy="323850"/>
          </a:xfrm>
          <a:prstGeom prst="diamond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15">
            <a:extLst>
              <a:ext uri="{FF2B5EF4-FFF2-40B4-BE49-F238E27FC236}">
                <a16:creationId xmlns:a16="http://schemas.microsoft.com/office/drawing/2014/main" id="{637A1E8F-7067-4DBB-A3C4-6D1A33FF4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029" y="1624253"/>
            <a:ext cx="22526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Démolition maisons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3793039D-38B8-4919-BC73-CB1550791416}"/>
              </a:ext>
            </a:extLst>
          </p:cNvPr>
          <p:cNvCxnSpPr>
            <a:cxnSpLocks/>
          </p:cNvCxnSpPr>
          <p:nvPr/>
        </p:nvCxnSpPr>
        <p:spPr>
          <a:xfrm rot="5400000">
            <a:off x="1536667" y="1594548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15">
            <a:extLst>
              <a:ext uri="{FF2B5EF4-FFF2-40B4-BE49-F238E27FC236}">
                <a16:creationId xmlns:a16="http://schemas.microsoft.com/office/drawing/2014/main" id="{91E383E4-95E2-4603-8C5F-4A3C7C120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032" y="2362021"/>
            <a:ext cx="23812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Fondations: culées et piles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0922F45-161D-4780-8703-E2A1775D0D3E}"/>
              </a:ext>
            </a:extLst>
          </p:cNvPr>
          <p:cNvCxnSpPr>
            <a:cxnSpLocks/>
          </p:cNvCxnSpPr>
          <p:nvPr/>
        </p:nvCxnSpPr>
        <p:spPr>
          <a:xfrm rot="5400000">
            <a:off x="1536671" y="2332317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Étoile : 8 branches 53">
            <a:extLst>
              <a:ext uri="{FF2B5EF4-FFF2-40B4-BE49-F238E27FC236}">
                <a16:creationId xmlns:a16="http://schemas.microsoft.com/office/drawing/2014/main" id="{99E5DE29-14CA-4516-9C82-8885E0331DCD}"/>
              </a:ext>
            </a:extLst>
          </p:cNvPr>
          <p:cNvSpPr/>
          <p:nvPr/>
        </p:nvSpPr>
        <p:spPr>
          <a:xfrm>
            <a:off x="659684" y="2244294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1</a:t>
            </a:r>
          </a:p>
        </p:txBody>
      </p:sp>
      <p:sp>
        <p:nvSpPr>
          <p:cNvPr id="55" name="ZoneTexte 15">
            <a:extLst>
              <a:ext uri="{FF2B5EF4-FFF2-40B4-BE49-F238E27FC236}">
                <a16:creationId xmlns:a16="http://schemas.microsoft.com/office/drawing/2014/main" id="{7CC2E793-787C-4E76-A0D0-2A6CDF8FE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037" y="2825284"/>
            <a:ext cx="26011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Structure métallique en atelier</a:t>
            </a: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0AE88F22-5855-4194-8280-C75FE6A2B0A3}"/>
              </a:ext>
            </a:extLst>
          </p:cNvPr>
          <p:cNvCxnSpPr>
            <a:cxnSpLocks/>
          </p:cNvCxnSpPr>
          <p:nvPr/>
        </p:nvCxnSpPr>
        <p:spPr>
          <a:xfrm rot="5400000">
            <a:off x="1536676" y="2795579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Étoile : 8 branches 56">
            <a:extLst>
              <a:ext uri="{FF2B5EF4-FFF2-40B4-BE49-F238E27FC236}">
                <a16:creationId xmlns:a16="http://schemas.microsoft.com/office/drawing/2014/main" id="{198DA3FE-9F28-4ED5-A438-1C2CD269A815}"/>
              </a:ext>
            </a:extLst>
          </p:cNvPr>
          <p:cNvSpPr/>
          <p:nvPr/>
        </p:nvSpPr>
        <p:spPr>
          <a:xfrm>
            <a:off x="649198" y="2877201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  <p:sp>
        <p:nvSpPr>
          <p:cNvPr id="58" name="ZoneTexte 15">
            <a:extLst>
              <a:ext uri="{FF2B5EF4-FFF2-40B4-BE49-F238E27FC236}">
                <a16:creationId xmlns:a16="http://schemas.microsoft.com/office/drawing/2014/main" id="{53CA09B7-BEA0-4AA7-BEA1-9BAEBAA91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042" y="3171646"/>
            <a:ext cx="26011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Montage SM sur chantier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305259AE-7C65-458F-96AD-7E894B74EEF0}"/>
              </a:ext>
            </a:extLst>
          </p:cNvPr>
          <p:cNvCxnSpPr>
            <a:cxnSpLocks/>
          </p:cNvCxnSpPr>
          <p:nvPr/>
        </p:nvCxnSpPr>
        <p:spPr>
          <a:xfrm rot="5400000">
            <a:off x="1522826" y="3114222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35F6924B-F1C3-4947-A417-95326145AD42}"/>
              </a:ext>
            </a:extLst>
          </p:cNvPr>
          <p:cNvSpPr/>
          <p:nvPr/>
        </p:nvSpPr>
        <p:spPr>
          <a:xfrm rot="5400000">
            <a:off x="2384811" y="1092610"/>
            <a:ext cx="480065" cy="2868263"/>
          </a:xfrm>
          <a:prstGeom prst="rect">
            <a:avLst/>
          </a:prstGeom>
          <a:noFill/>
          <a:ln w="28575">
            <a:solidFill>
              <a:srgbClr val="49C5B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426EDE1-F476-4481-B499-02C80A2290AE}"/>
              </a:ext>
            </a:extLst>
          </p:cNvPr>
          <p:cNvSpPr/>
          <p:nvPr/>
        </p:nvSpPr>
        <p:spPr>
          <a:xfrm rot="5400000">
            <a:off x="2363902" y="1631546"/>
            <a:ext cx="674688" cy="3021068"/>
          </a:xfrm>
          <a:prstGeom prst="rect">
            <a:avLst/>
          </a:prstGeom>
          <a:noFill/>
          <a:ln w="28575">
            <a:solidFill>
              <a:srgbClr val="49C5B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3" name="ZoneTexte 15">
            <a:extLst>
              <a:ext uri="{FF2B5EF4-FFF2-40B4-BE49-F238E27FC236}">
                <a16:creationId xmlns:a16="http://schemas.microsoft.com/office/drawing/2014/main" id="{60166C0D-6B1C-4270-94D3-CA63DF753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034" y="1970618"/>
            <a:ext cx="22526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Déviation impétrants</a:t>
            </a:r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269194D2-2EB8-4107-8CB1-1CADF06536A3}"/>
              </a:ext>
            </a:extLst>
          </p:cNvPr>
          <p:cNvCxnSpPr>
            <a:cxnSpLocks/>
          </p:cNvCxnSpPr>
          <p:nvPr/>
        </p:nvCxnSpPr>
        <p:spPr>
          <a:xfrm rot="5400000">
            <a:off x="1536672" y="1940913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15">
            <a:extLst>
              <a:ext uri="{FF2B5EF4-FFF2-40B4-BE49-F238E27FC236}">
                <a16:creationId xmlns:a16="http://schemas.microsoft.com/office/drawing/2014/main" id="{E1973D53-B88D-401C-9B5E-2CA8EB413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047" y="3533595"/>
            <a:ext cx="26011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Peintures zones de </a:t>
            </a:r>
            <a:r>
              <a:rPr lang="fr-BE" alt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rabouttage</a:t>
            </a:r>
            <a:endParaRPr lang="fr-BE" alt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5C01532D-AD35-442C-8D4C-D69A627CDF1F}"/>
              </a:ext>
            </a:extLst>
          </p:cNvPr>
          <p:cNvCxnSpPr>
            <a:cxnSpLocks/>
          </p:cNvCxnSpPr>
          <p:nvPr/>
        </p:nvCxnSpPr>
        <p:spPr>
          <a:xfrm rot="5400000">
            <a:off x="1522831" y="3486562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24170AA-8FB6-466E-8C1C-13310703C86F}"/>
              </a:ext>
            </a:extLst>
          </p:cNvPr>
          <p:cNvCxnSpPr>
            <a:cxnSpLocks/>
          </p:cNvCxnSpPr>
          <p:nvPr/>
        </p:nvCxnSpPr>
        <p:spPr>
          <a:xfrm>
            <a:off x="5445123" y="280554"/>
            <a:ext cx="0" cy="4404880"/>
          </a:xfrm>
          <a:prstGeom prst="straightConnector1">
            <a:avLst/>
          </a:prstGeom>
          <a:ln w="88900">
            <a:solidFill>
              <a:srgbClr val="49C5B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osange 84">
            <a:extLst>
              <a:ext uri="{FF2B5EF4-FFF2-40B4-BE49-F238E27FC236}">
                <a16:creationId xmlns:a16="http://schemas.microsoft.com/office/drawing/2014/main" id="{50559224-83FB-4869-90D0-4206F1CB9A48}"/>
              </a:ext>
            </a:extLst>
          </p:cNvPr>
          <p:cNvSpPr/>
          <p:nvPr/>
        </p:nvSpPr>
        <p:spPr>
          <a:xfrm rot="5400000">
            <a:off x="5327519" y="4141536"/>
            <a:ext cx="236538" cy="236539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ZoneTexte 38">
            <a:extLst>
              <a:ext uri="{FF2B5EF4-FFF2-40B4-BE49-F238E27FC236}">
                <a16:creationId xmlns:a16="http://schemas.microsoft.com/office/drawing/2014/main" id="{2568FC3E-064D-40D0-8B90-1AF94BA9D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1195" y="4093570"/>
            <a:ext cx="30195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Ouverture partielle à 3 branches</a:t>
            </a:r>
          </a:p>
        </p:txBody>
      </p:sp>
      <p:sp>
        <p:nvSpPr>
          <p:cNvPr id="112" name="ZoneTexte 15">
            <a:extLst>
              <a:ext uri="{FF2B5EF4-FFF2-40B4-BE49-F238E27FC236}">
                <a16:creationId xmlns:a16="http://schemas.microsoft.com/office/drawing/2014/main" id="{5D56BB1E-D3CA-4554-A298-3AB4B800F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040" y="3842826"/>
            <a:ext cx="2958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Soudage garde-corps sur caisson</a:t>
            </a:r>
          </a:p>
        </p:txBody>
      </p: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7D894F1C-D8FF-4C2A-9D26-D0A339D9C5D0}"/>
              </a:ext>
            </a:extLst>
          </p:cNvPr>
          <p:cNvCxnSpPr>
            <a:cxnSpLocks/>
          </p:cNvCxnSpPr>
          <p:nvPr/>
        </p:nvCxnSpPr>
        <p:spPr>
          <a:xfrm rot="5400000">
            <a:off x="1522826" y="3799258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ZoneTexte 15">
            <a:extLst>
              <a:ext uri="{FF2B5EF4-FFF2-40B4-BE49-F238E27FC236}">
                <a16:creationId xmlns:a16="http://schemas.microsoft.com/office/drawing/2014/main" id="{8EE59F71-5397-4BAE-AC1F-CF0AAB525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668" y="378091"/>
            <a:ext cx="2958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Câblages sur caisson</a:t>
            </a:r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FD290061-E715-4742-85D9-1EDCCFBD5C86}"/>
              </a:ext>
            </a:extLst>
          </p:cNvPr>
          <p:cNvCxnSpPr>
            <a:cxnSpLocks/>
          </p:cNvCxnSpPr>
          <p:nvPr/>
        </p:nvCxnSpPr>
        <p:spPr>
          <a:xfrm rot="5400000">
            <a:off x="5445454" y="334523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ZoneTexte 15">
            <a:extLst>
              <a:ext uri="{FF2B5EF4-FFF2-40B4-BE49-F238E27FC236}">
                <a16:creationId xmlns:a16="http://schemas.microsoft.com/office/drawing/2014/main" id="{E5A3DEBE-20DE-447F-828D-FF2E6C2AC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672" y="694151"/>
            <a:ext cx="2958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Pose platelage en azobé</a:t>
            </a:r>
          </a:p>
        </p:txBody>
      </p: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C6762DC1-AA1C-421C-9EA7-C8B7A6861333}"/>
              </a:ext>
            </a:extLst>
          </p:cNvPr>
          <p:cNvCxnSpPr>
            <a:cxnSpLocks/>
          </p:cNvCxnSpPr>
          <p:nvPr/>
        </p:nvCxnSpPr>
        <p:spPr>
          <a:xfrm rot="5400000">
            <a:off x="5445458" y="650583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ZoneTexte 15">
            <a:extLst>
              <a:ext uri="{FF2B5EF4-FFF2-40B4-BE49-F238E27FC236}">
                <a16:creationId xmlns:a16="http://schemas.microsoft.com/office/drawing/2014/main" id="{2A230CAC-9DFD-4348-AC26-726C99DA9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677" y="1015406"/>
            <a:ext cx="2958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Pose garde-corps sur platelage</a:t>
            </a:r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624EE5C1-D535-43E9-A88D-6FFEB06B403A}"/>
              </a:ext>
            </a:extLst>
          </p:cNvPr>
          <p:cNvCxnSpPr>
            <a:cxnSpLocks/>
          </p:cNvCxnSpPr>
          <p:nvPr/>
        </p:nvCxnSpPr>
        <p:spPr>
          <a:xfrm rot="5400000">
            <a:off x="5445463" y="971838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ZoneTexte 15">
            <a:extLst>
              <a:ext uri="{FF2B5EF4-FFF2-40B4-BE49-F238E27FC236}">
                <a16:creationId xmlns:a16="http://schemas.microsoft.com/office/drawing/2014/main" id="{315FB68F-33F6-4CB6-86EF-70EB1CAEE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682" y="1303756"/>
            <a:ext cx="2958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Pose éclairage dans G-C</a:t>
            </a:r>
          </a:p>
        </p:txBody>
      </p: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4F106B47-70C1-4091-9709-35C2AAE80B47}"/>
              </a:ext>
            </a:extLst>
          </p:cNvPr>
          <p:cNvCxnSpPr>
            <a:cxnSpLocks/>
          </p:cNvCxnSpPr>
          <p:nvPr/>
        </p:nvCxnSpPr>
        <p:spPr>
          <a:xfrm rot="5400000">
            <a:off x="5445468" y="1260188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ZoneTexte 15">
            <a:extLst>
              <a:ext uri="{FF2B5EF4-FFF2-40B4-BE49-F238E27FC236}">
                <a16:creationId xmlns:a16="http://schemas.microsoft.com/office/drawing/2014/main" id="{6D8CFBDA-3B76-4C92-A655-0346013D4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687" y="1554871"/>
            <a:ext cx="2958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Pose éclairage architectural</a:t>
            </a:r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78C327E4-9B42-4AA8-941B-85711097933D}"/>
              </a:ext>
            </a:extLst>
          </p:cNvPr>
          <p:cNvCxnSpPr>
            <a:cxnSpLocks/>
          </p:cNvCxnSpPr>
          <p:nvPr/>
        </p:nvCxnSpPr>
        <p:spPr>
          <a:xfrm rot="5400000">
            <a:off x="5445473" y="1511303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ZoneTexte 15">
            <a:extLst>
              <a:ext uri="{FF2B5EF4-FFF2-40B4-BE49-F238E27FC236}">
                <a16:creationId xmlns:a16="http://schemas.microsoft.com/office/drawing/2014/main" id="{8B6B153C-B1F9-4492-B7C2-2C5C17699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692" y="1805986"/>
            <a:ext cx="2958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Pose filets inox sur G-C</a:t>
            </a:r>
          </a:p>
        </p:txBody>
      </p: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D36BCF9D-3F9C-4303-975F-5BA668D3E85E}"/>
              </a:ext>
            </a:extLst>
          </p:cNvPr>
          <p:cNvCxnSpPr>
            <a:cxnSpLocks/>
          </p:cNvCxnSpPr>
          <p:nvPr/>
        </p:nvCxnSpPr>
        <p:spPr>
          <a:xfrm rot="5400000">
            <a:off x="5445478" y="1762418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ZoneTexte 15">
            <a:extLst>
              <a:ext uri="{FF2B5EF4-FFF2-40B4-BE49-F238E27FC236}">
                <a16:creationId xmlns:a16="http://schemas.microsoft.com/office/drawing/2014/main" id="{5CFD3370-0500-4F6C-90FC-6199FBF4B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692" y="2364786"/>
            <a:ext cx="2958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Epreuve statique mise en charge</a:t>
            </a:r>
          </a:p>
        </p:txBody>
      </p:sp>
      <p:cxnSp>
        <p:nvCxnSpPr>
          <p:cNvPr id="133" name="Connecteur droit 132">
            <a:extLst>
              <a:ext uri="{FF2B5EF4-FFF2-40B4-BE49-F238E27FC236}">
                <a16:creationId xmlns:a16="http://schemas.microsoft.com/office/drawing/2014/main" id="{80C9C193-8B1F-493C-BDC3-F1F7DA382B85}"/>
              </a:ext>
            </a:extLst>
          </p:cNvPr>
          <p:cNvCxnSpPr>
            <a:cxnSpLocks/>
          </p:cNvCxnSpPr>
          <p:nvPr/>
        </p:nvCxnSpPr>
        <p:spPr>
          <a:xfrm rot="5400000">
            <a:off x="5445478" y="2321218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ZoneTexte 15">
            <a:extLst>
              <a:ext uri="{FF2B5EF4-FFF2-40B4-BE49-F238E27FC236}">
                <a16:creationId xmlns:a16="http://schemas.microsoft.com/office/drawing/2014/main" id="{92F185B6-46D8-4CAD-9A1B-D3CD6E54B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692" y="2787061"/>
            <a:ext cx="2958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Mesures de vibrations à priori</a:t>
            </a:r>
          </a:p>
        </p:txBody>
      </p:sp>
      <p:cxnSp>
        <p:nvCxnSpPr>
          <p:cNvPr id="135" name="Connecteur droit 134">
            <a:extLst>
              <a:ext uri="{FF2B5EF4-FFF2-40B4-BE49-F238E27FC236}">
                <a16:creationId xmlns:a16="http://schemas.microsoft.com/office/drawing/2014/main" id="{32181585-8EAD-4696-BE17-F4349D15987C}"/>
              </a:ext>
            </a:extLst>
          </p:cNvPr>
          <p:cNvCxnSpPr>
            <a:cxnSpLocks/>
          </p:cNvCxnSpPr>
          <p:nvPr/>
        </p:nvCxnSpPr>
        <p:spPr>
          <a:xfrm rot="5400000">
            <a:off x="5445478" y="2743493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ZoneTexte 15">
            <a:extLst>
              <a:ext uri="{FF2B5EF4-FFF2-40B4-BE49-F238E27FC236}">
                <a16:creationId xmlns:a16="http://schemas.microsoft.com/office/drawing/2014/main" id="{2AF7B2B2-0DCB-482B-A441-555982815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426" y="2051327"/>
            <a:ext cx="34049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Pose amortisseurs</a:t>
            </a:r>
          </a:p>
        </p:txBody>
      </p: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id="{813C44E1-5FBF-4471-9A1F-0D1A3771B858}"/>
              </a:ext>
            </a:extLst>
          </p:cNvPr>
          <p:cNvCxnSpPr>
            <a:cxnSpLocks/>
          </p:cNvCxnSpPr>
          <p:nvPr/>
        </p:nvCxnSpPr>
        <p:spPr>
          <a:xfrm rot="5400000">
            <a:off x="5445478" y="1997368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ZoneTexte 15">
            <a:extLst>
              <a:ext uri="{FF2B5EF4-FFF2-40B4-BE49-F238E27FC236}">
                <a16:creationId xmlns:a16="http://schemas.microsoft.com/office/drawing/2014/main" id="{9A95C716-9563-43A7-8620-E90E88866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692" y="3056936"/>
            <a:ext cx="2958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Mesures de vibrations à posteriori</a:t>
            </a:r>
          </a:p>
        </p:txBody>
      </p: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16F7BFF3-A617-400B-B1AF-2E37AD6052F6}"/>
              </a:ext>
            </a:extLst>
          </p:cNvPr>
          <p:cNvCxnSpPr>
            <a:cxnSpLocks/>
          </p:cNvCxnSpPr>
          <p:nvPr/>
        </p:nvCxnSpPr>
        <p:spPr>
          <a:xfrm rot="5400000">
            <a:off x="5445478" y="3013368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ZoneTexte 15">
            <a:extLst>
              <a:ext uri="{FF2B5EF4-FFF2-40B4-BE49-F238E27FC236}">
                <a16:creationId xmlns:a16="http://schemas.microsoft.com/office/drawing/2014/main" id="{ADEE1B02-41B8-419F-8B69-E0D51B16D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692" y="3355386"/>
            <a:ext cx="34049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Adaptations éventuelles amortisseurs</a:t>
            </a:r>
          </a:p>
        </p:txBody>
      </p: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03BFE194-92DC-4474-A61A-C663E1FBA968}"/>
              </a:ext>
            </a:extLst>
          </p:cNvPr>
          <p:cNvCxnSpPr>
            <a:cxnSpLocks/>
          </p:cNvCxnSpPr>
          <p:nvPr/>
        </p:nvCxnSpPr>
        <p:spPr>
          <a:xfrm rot="5400000">
            <a:off x="5445478" y="3311818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Étoile : 8 branches 142">
            <a:extLst>
              <a:ext uri="{FF2B5EF4-FFF2-40B4-BE49-F238E27FC236}">
                <a16:creationId xmlns:a16="http://schemas.microsoft.com/office/drawing/2014/main" id="{D568EE47-AC94-4852-8BF0-1EA8994F410E}"/>
              </a:ext>
            </a:extLst>
          </p:cNvPr>
          <p:cNvSpPr/>
          <p:nvPr/>
        </p:nvSpPr>
        <p:spPr>
          <a:xfrm>
            <a:off x="4615991" y="2226165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3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18BAAEED-8EF8-4267-98B6-AB14BA3762B4}"/>
              </a:ext>
            </a:extLst>
          </p:cNvPr>
          <p:cNvSpPr/>
          <p:nvPr/>
        </p:nvSpPr>
        <p:spPr>
          <a:xfrm rot="5400000">
            <a:off x="6587016" y="923767"/>
            <a:ext cx="307777" cy="3189822"/>
          </a:xfrm>
          <a:prstGeom prst="rect">
            <a:avLst/>
          </a:prstGeom>
          <a:noFill/>
          <a:ln w="28575">
            <a:solidFill>
              <a:srgbClr val="49C5B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FDBB262-5EDD-4925-B79F-FF2029AAB1CD}"/>
              </a:ext>
            </a:extLst>
          </p:cNvPr>
          <p:cNvSpPr/>
          <p:nvPr/>
        </p:nvSpPr>
        <p:spPr>
          <a:xfrm rot="5400000">
            <a:off x="6519644" y="1426114"/>
            <a:ext cx="544121" cy="3291422"/>
          </a:xfrm>
          <a:prstGeom prst="rect">
            <a:avLst/>
          </a:prstGeom>
          <a:noFill/>
          <a:ln w="28575">
            <a:solidFill>
              <a:srgbClr val="49C5B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6" name="Étoile : 8 branches 145">
            <a:extLst>
              <a:ext uri="{FF2B5EF4-FFF2-40B4-BE49-F238E27FC236}">
                <a16:creationId xmlns:a16="http://schemas.microsoft.com/office/drawing/2014/main" id="{A7BD344B-0E91-455B-A4E2-D48E16152494}"/>
              </a:ext>
            </a:extLst>
          </p:cNvPr>
          <p:cNvSpPr/>
          <p:nvPr/>
        </p:nvSpPr>
        <p:spPr>
          <a:xfrm>
            <a:off x="4619081" y="2810285"/>
            <a:ext cx="496847" cy="525694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4</a:t>
            </a:r>
          </a:p>
        </p:txBody>
      </p:sp>
      <p:sp>
        <p:nvSpPr>
          <p:cNvPr id="148" name="ZoneTexte 15">
            <a:extLst>
              <a:ext uri="{FF2B5EF4-FFF2-40B4-BE49-F238E27FC236}">
                <a16:creationId xmlns:a16="http://schemas.microsoft.com/office/drawing/2014/main" id="{1D3B3ABC-B828-4875-B73D-105303C1E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692" y="3612561"/>
            <a:ext cx="34049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Pose main-courantes en </a:t>
            </a:r>
            <a:r>
              <a:rPr lang="fr-BE" alt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bilinga</a:t>
            </a:r>
            <a:endParaRPr lang="fr-BE" alt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0761B584-2EA0-49F2-B80E-FE6A02DB26CB}"/>
              </a:ext>
            </a:extLst>
          </p:cNvPr>
          <p:cNvCxnSpPr>
            <a:cxnSpLocks/>
          </p:cNvCxnSpPr>
          <p:nvPr/>
        </p:nvCxnSpPr>
        <p:spPr>
          <a:xfrm rot="5400000">
            <a:off x="5445478" y="3568993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ZoneTexte 15">
            <a:extLst>
              <a:ext uri="{FF2B5EF4-FFF2-40B4-BE49-F238E27FC236}">
                <a16:creationId xmlns:a16="http://schemas.microsoft.com/office/drawing/2014/main" id="{D9EF18EE-4F75-4ABE-A3BE-0BD9750ED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692" y="3850686"/>
            <a:ext cx="34049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Finitions – levée remarques</a:t>
            </a:r>
          </a:p>
        </p:txBody>
      </p: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871C146F-5E88-43BF-A2D8-79A6992DD3F6}"/>
              </a:ext>
            </a:extLst>
          </p:cNvPr>
          <p:cNvCxnSpPr>
            <a:cxnSpLocks/>
          </p:cNvCxnSpPr>
          <p:nvPr/>
        </p:nvCxnSpPr>
        <p:spPr>
          <a:xfrm rot="5400000">
            <a:off x="5445478" y="3807118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8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61" grpId="0" animBg="1"/>
      <p:bldP spid="62" grpId="0" animBg="1"/>
      <p:bldP spid="143" grpId="0" animBg="1"/>
      <p:bldP spid="144" grpId="0" animBg="1"/>
      <p:bldP spid="145" grpId="0" animBg="1"/>
      <p:bldP spid="14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8B2C1CA0-1FDF-4399-9ECA-10FE614B2888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Fondations</a:t>
            </a:r>
            <a:endParaRPr lang="fr-BE" dirty="0"/>
          </a:p>
        </p:txBody>
      </p:sp>
      <p:sp>
        <p:nvSpPr>
          <p:cNvPr id="2" name="Étoile : 8 branches 1">
            <a:extLst>
              <a:ext uri="{FF2B5EF4-FFF2-40B4-BE49-F238E27FC236}">
                <a16:creationId xmlns:a16="http://schemas.microsoft.com/office/drawing/2014/main" id="{71FF2F2C-8FCF-4515-ADDC-53BB6C2F6067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1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577EAC2-8A1A-4441-9297-EA6DA72C89E8}"/>
              </a:ext>
            </a:extLst>
          </p:cNvPr>
          <p:cNvGrpSpPr/>
          <p:nvPr/>
        </p:nvGrpSpPr>
        <p:grpSpPr>
          <a:xfrm>
            <a:off x="960890" y="742159"/>
            <a:ext cx="7195558" cy="3710969"/>
            <a:chOff x="1536962" y="742159"/>
            <a:chExt cx="5902560" cy="2935761"/>
          </a:xfrm>
        </p:grpSpPr>
        <p:pic>
          <p:nvPicPr>
            <p:cNvPr id="9" name="Image 8" descr="Une image contenant carte, texte, ciel&#10;&#10;Description générée avec un niveau de confiance très élevé">
              <a:extLst>
                <a:ext uri="{FF2B5EF4-FFF2-40B4-BE49-F238E27FC236}">
                  <a16:creationId xmlns:a16="http://schemas.microsoft.com/office/drawing/2014/main" id="{6D8C03D4-16B9-4D94-980F-9BFE3E16FB49}"/>
                </a:ext>
              </a:extLst>
            </p:cNvPr>
            <p:cNvPicPr/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36962" y="742159"/>
              <a:ext cx="5902560" cy="26931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298077B-54F7-494F-A498-B25B034C4C5E}"/>
                </a:ext>
              </a:extLst>
            </p:cNvPr>
            <p:cNvGrpSpPr/>
            <p:nvPr/>
          </p:nvGrpSpPr>
          <p:grpSpPr>
            <a:xfrm>
              <a:off x="1757680" y="2969150"/>
              <a:ext cx="5271614" cy="708770"/>
              <a:chOff x="0" y="0"/>
              <a:chExt cx="5603351" cy="828040"/>
            </a:xfrm>
          </p:grpSpPr>
          <p:sp>
            <p:nvSpPr>
              <p:cNvPr id="11" name="Zone de texte 44">
                <a:extLst>
                  <a:ext uri="{FF2B5EF4-FFF2-40B4-BE49-F238E27FC236}">
                    <a16:creationId xmlns:a16="http://schemas.microsoft.com/office/drawing/2014/main" id="{8935445D-A2B4-4030-84F2-04916FFF482C}"/>
                  </a:ext>
                </a:extLst>
              </p:cNvPr>
              <p:cNvSpPr txBox="1"/>
              <p:nvPr/>
            </p:nvSpPr>
            <p:spPr>
              <a:xfrm>
                <a:off x="667910" y="469127"/>
                <a:ext cx="419100" cy="27940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C1</a:t>
                </a:r>
                <a:endParaRPr lang="fr-BE" sz="1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Zone de texte 48">
                <a:extLst>
                  <a:ext uri="{FF2B5EF4-FFF2-40B4-BE49-F238E27FC236}">
                    <a16:creationId xmlns:a16="http://schemas.microsoft.com/office/drawing/2014/main" id="{F72066DB-201B-4845-ADE8-6B47C1C52045}"/>
                  </a:ext>
                </a:extLst>
              </p:cNvPr>
              <p:cNvSpPr txBox="1"/>
              <p:nvPr/>
            </p:nvSpPr>
            <p:spPr>
              <a:xfrm>
                <a:off x="0" y="445273"/>
                <a:ext cx="419100" cy="27940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1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C0</a:t>
                </a:r>
                <a:endParaRPr lang="fr-BE" sz="11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Zone de texte 49">
                <a:extLst>
                  <a:ext uri="{FF2B5EF4-FFF2-40B4-BE49-F238E27FC236}">
                    <a16:creationId xmlns:a16="http://schemas.microsoft.com/office/drawing/2014/main" id="{7A650073-B927-459D-AC95-413FE3B391AD}"/>
                  </a:ext>
                </a:extLst>
              </p:cNvPr>
              <p:cNvSpPr txBox="1"/>
              <p:nvPr/>
            </p:nvSpPr>
            <p:spPr>
              <a:xfrm>
                <a:off x="3745064" y="548640"/>
                <a:ext cx="419100" cy="27940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1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C2</a:t>
                </a:r>
                <a:endParaRPr lang="fr-BE" sz="11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Zone de texte 50">
                <a:extLst>
                  <a:ext uri="{FF2B5EF4-FFF2-40B4-BE49-F238E27FC236}">
                    <a16:creationId xmlns:a16="http://schemas.microsoft.com/office/drawing/2014/main" id="{214ABC18-89D4-4640-98D0-F6E3A46BF1A1}"/>
                  </a:ext>
                </a:extLst>
              </p:cNvPr>
              <p:cNvSpPr txBox="1"/>
              <p:nvPr/>
            </p:nvSpPr>
            <p:spPr>
              <a:xfrm>
                <a:off x="4269851" y="326004"/>
                <a:ext cx="419100" cy="27940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1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P4</a:t>
                </a:r>
                <a:endParaRPr lang="fr-BE" sz="11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Zone de texte 51">
                <a:extLst>
                  <a:ext uri="{FF2B5EF4-FFF2-40B4-BE49-F238E27FC236}">
                    <a16:creationId xmlns:a16="http://schemas.microsoft.com/office/drawing/2014/main" id="{E2B4D04D-8A48-43C9-A5C0-E8F034C955FD}"/>
                  </a:ext>
                </a:extLst>
              </p:cNvPr>
              <p:cNvSpPr txBox="1"/>
              <p:nvPr/>
            </p:nvSpPr>
            <p:spPr>
              <a:xfrm>
                <a:off x="4651513" y="318052"/>
                <a:ext cx="419100" cy="27940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1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P5</a:t>
                </a:r>
                <a:endParaRPr lang="fr-BE" sz="11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Zone de texte 52">
                <a:extLst>
                  <a:ext uri="{FF2B5EF4-FFF2-40B4-BE49-F238E27FC236}">
                    <a16:creationId xmlns:a16="http://schemas.microsoft.com/office/drawing/2014/main" id="{B552829F-1A5E-40A6-B563-218544997356}"/>
                  </a:ext>
                </a:extLst>
              </p:cNvPr>
              <p:cNvSpPr txBox="1"/>
              <p:nvPr/>
            </p:nvSpPr>
            <p:spPr>
              <a:xfrm>
                <a:off x="5184251" y="270344"/>
                <a:ext cx="419100" cy="27940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1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C6</a:t>
                </a:r>
                <a:endParaRPr lang="fr-BE" sz="11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C3BBDB1-6188-41EA-BD71-33DDBDE48E15}"/>
                  </a:ext>
                </a:extLst>
              </p:cNvPr>
              <p:cNvSpPr/>
              <p:nvPr/>
            </p:nvSpPr>
            <p:spPr>
              <a:xfrm>
                <a:off x="119270" y="0"/>
                <a:ext cx="127000" cy="4699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BE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02F3D15-3A5D-4934-BD6B-93300A2401A8}"/>
                  </a:ext>
                </a:extLst>
              </p:cNvPr>
              <p:cNvSpPr/>
              <p:nvPr/>
            </p:nvSpPr>
            <p:spPr>
              <a:xfrm>
                <a:off x="572494" y="103367"/>
                <a:ext cx="330200" cy="3937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BE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8B25A73-5CD8-4BB6-AD1A-8FA4235EB7B7}"/>
                  </a:ext>
                </a:extLst>
              </p:cNvPr>
              <p:cNvSpPr/>
              <p:nvPr/>
            </p:nvSpPr>
            <p:spPr>
              <a:xfrm>
                <a:off x="3784821" y="119270"/>
                <a:ext cx="406400" cy="4445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BE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EB38EE2-9CED-4F73-8BAC-3B8D8C2165FC}"/>
                  </a:ext>
                </a:extLst>
              </p:cNvPr>
              <p:cNvSpPr/>
              <p:nvPr/>
            </p:nvSpPr>
            <p:spPr>
              <a:xfrm>
                <a:off x="4341412" y="103367"/>
                <a:ext cx="215900" cy="254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BE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A086F2E-C9E5-4641-983A-7B0EC8DB1E1F}"/>
                  </a:ext>
                </a:extLst>
              </p:cNvPr>
              <p:cNvSpPr/>
              <p:nvPr/>
            </p:nvSpPr>
            <p:spPr>
              <a:xfrm>
                <a:off x="4699221" y="79513"/>
                <a:ext cx="215900" cy="254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BE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DBB8BD2-AA03-4333-B424-65BFE3E86EB0}"/>
                  </a:ext>
                </a:extLst>
              </p:cNvPr>
              <p:cNvSpPr/>
              <p:nvPr/>
            </p:nvSpPr>
            <p:spPr>
              <a:xfrm>
                <a:off x="5271715" y="15903"/>
                <a:ext cx="215900" cy="254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B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1958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4373414-3BDE-4BCC-8C6D-AFF7BBFA5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739591"/>
            <a:ext cx="7312533" cy="369189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CE4BA29F-A556-4173-8D09-7A96C3443C47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Fondations arc principal – Culées C1 et C2</a:t>
            </a:r>
            <a:endParaRPr lang="fr-BE" dirty="0"/>
          </a:p>
        </p:txBody>
      </p:sp>
      <p:sp>
        <p:nvSpPr>
          <p:cNvPr id="6" name="Étoile : 8 branches 5">
            <a:extLst>
              <a:ext uri="{FF2B5EF4-FFF2-40B4-BE49-F238E27FC236}">
                <a16:creationId xmlns:a16="http://schemas.microsoft.com/office/drawing/2014/main" id="{F72F03A6-319F-457E-A65E-96D8880A42B3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13592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8B2C1CA0-1FDF-4399-9ECA-10FE614B2888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Fondations - pieux</a:t>
            </a:r>
            <a:endParaRPr lang="fr-B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3B48595-97BF-4F64-A42C-84C4E116D5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8104" y="771188"/>
            <a:ext cx="2160675" cy="360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210BF3E-E72C-4E7B-861E-FDFC92417E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29175" y="771187"/>
            <a:ext cx="2159666" cy="360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D202ACF-C881-433A-93A2-2E0A8648BE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07049" y="771187"/>
            <a:ext cx="2159666" cy="360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Étoile : 8 branches 1">
            <a:extLst>
              <a:ext uri="{FF2B5EF4-FFF2-40B4-BE49-F238E27FC236}">
                <a16:creationId xmlns:a16="http://schemas.microsoft.com/office/drawing/2014/main" id="{71FF2F2C-8FCF-4515-ADDC-53BB6C2F6067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63969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7175" y="777109"/>
            <a:ext cx="5982134" cy="358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7359E2D7-CACE-4111-A04C-ED269AF5DBF3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Fondations – recépage pieux</a:t>
            </a:r>
            <a:endParaRPr lang="fr-BE" dirty="0"/>
          </a:p>
        </p:txBody>
      </p:sp>
      <p:sp>
        <p:nvSpPr>
          <p:cNvPr id="6" name="Étoile : 8 branches 5">
            <a:extLst>
              <a:ext uri="{FF2B5EF4-FFF2-40B4-BE49-F238E27FC236}">
                <a16:creationId xmlns:a16="http://schemas.microsoft.com/office/drawing/2014/main" id="{F5B6DD53-1189-4DE4-B672-0E4DFE3563DB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1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0419" y="793065"/>
            <a:ext cx="4743161" cy="355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10441F53-4B10-4873-9276-6155F4581711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Fondations culées – terrassements</a:t>
            </a:r>
            <a:endParaRPr lang="fr-BE" dirty="0"/>
          </a:p>
        </p:txBody>
      </p:sp>
      <p:sp>
        <p:nvSpPr>
          <p:cNvPr id="6" name="Étoile : 8 branches 5">
            <a:extLst>
              <a:ext uri="{FF2B5EF4-FFF2-40B4-BE49-F238E27FC236}">
                <a16:creationId xmlns:a16="http://schemas.microsoft.com/office/drawing/2014/main" id="{44D181D6-E1DE-466C-9BC8-EFFE9D10763B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1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965" y="791224"/>
            <a:ext cx="4748069" cy="356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7562939-D20C-4827-9E1E-86672A169762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Fondations culées – démolition roche</a:t>
            </a:r>
            <a:endParaRPr lang="fr-BE" dirty="0"/>
          </a:p>
        </p:txBody>
      </p:sp>
      <p:sp>
        <p:nvSpPr>
          <p:cNvPr id="6" name="Étoile : 8 branches 5">
            <a:extLst>
              <a:ext uri="{FF2B5EF4-FFF2-40B4-BE49-F238E27FC236}">
                <a16:creationId xmlns:a16="http://schemas.microsoft.com/office/drawing/2014/main" id="{E4C8A614-F8D2-483A-9C30-0F7DEE4A9138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D17166B0-9546-47A8-9B94-FD36B2BBB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446" b="27177"/>
          <a:stretch/>
        </p:blipFill>
        <p:spPr bwMode="auto">
          <a:xfrm>
            <a:off x="650548" y="873514"/>
            <a:ext cx="5459306" cy="346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03711D8-455F-4AD2-87DA-879990B1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</p:spPr>
        <p:txBody>
          <a:bodyPr/>
          <a:lstStyle/>
          <a:p>
            <a:r>
              <a:rPr lang="fr-FR" dirty="0"/>
              <a:t>Implantation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547507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2050" name="Picture 2" descr="X:\PUB-O2050200\MARCHES\MT\2015\13 Namur passerelle sur la Meuse au Grognon\15 Photos chantier\20180125\IMG_20180125_1106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6565" y="716973"/>
            <a:ext cx="3511159" cy="3618244"/>
          </a:xfrm>
          <a:prstGeom prst="rect">
            <a:avLst/>
          </a:prstGeom>
          <a:noFill/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2BD724E9-D88A-4717-8A10-3B5D60BB71C3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Fondations culées – ferraillage culées</a:t>
            </a:r>
          </a:p>
          <a:p>
            <a:r>
              <a:rPr lang="fr-FR" dirty="0"/>
              <a:t>1</a:t>
            </a:r>
            <a:r>
              <a:rPr lang="fr-FR" baseline="30000" dirty="0"/>
              <a:t>e</a:t>
            </a:r>
            <a:r>
              <a:rPr lang="fr-FR" dirty="0"/>
              <a:t> phase</a:t>
            </a:r>
            <a:endParaRPr lang="fr-BE" dirty="0"/>
          </a:p>
        </p:txBody>
      </p:sp>
      <p:sp>
        <p:nvSpPr>
          <p:cNvPr id="6" name="Étoile : 8 branches 5">
            <a:extLst>
              <a:ext uri="{FF2B5EF4-FFF2-40B4-BE49-F238E27FC236}">
                <a16:creationId xmlns:a16="http://schemas.microsoft.com/office/drawing/2014/main" id="{5F7BEDC8-57DB-4992-AF08-EF359CA35D82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1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850" y="784860"/>
            <a:ext cx="5956299" cy="357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8EE7929-76AD-4E61-9B4A-224E73219992}"/>
              </a:ext>
            </a:extLst>
          </p:cNvPr>
          <p:cNvSpPr txBox="1">
            <a:spLocks/>
          </p:cNvSpPr>
          <p:nvPr/>
        </p:nvSpPr>
        <p:spPr>
          <a:xfrm>
            <a:off x="561108" y="202514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Fondations – ferraillage culées - 1</a:t>
            </a:r>
            <a:r>
              <a:rPr lang="fr-FR" baseline="30000" dirty="0"/>
              <a:t>e</a:t>
            </a:r>
            <a:r>
              <a:rPr lang="fr-FR" dirty="0"/>
              <a:t> phase</a:t>
            </a:r>
            <a:endParaRPr lang="fr-BE" dirty="0"/>
          </a:p>
        </p:txBody>
      </p:sp>
      <p:sp>
        <p:nvSpPr>
          <p:cNvPr id="7" name="Étoile : 8 branches 6">
            <a:extLst>
              <a:ext uri="{FF2B5EF4-FFF2-40B4-BE49-F238E27FC236}">
                <a16:creationId xmlns:a16="http://schemas.microsoft.com/office/drawing/2014/main" id="{BB8397C0-DBC4-43E3-93A5-6DBC44976F52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1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8284" y="767610"/>
            <a:ext cx="5987432" cy="359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706C159A-5DCD-4BE1-A631-4F70A889A157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Fondations culées – Bétonnage 1</a:t>
            </a:r>
            <a:r>
              <a:rPr lang="fr-FR" baseline="30000" dirty="0"/>
              <a:t>e</a:t>
            </a:r>
            <a:r>
              <a:rPr lang="fr-FR" dirty="0"/>
              <a:t> phase</a:t>
            </a:r>
            <a:endParaRPr lang="fr-BE" dirty="0"/>
          </a:p>
        </p:txBody>
      </p:sp>
      <p:sp>
        <p:nvSpPr>
          <p:cNvPr id="6" name="Étoile : 8 branches 5">
            <a:extLst>
              <a:ext uri="{FF2B5EF4-FFF2-40B4-BE49-F238E27FC236}">
                <a16:creationId xmlns:a16="http://schemas.microsoft.com/office/drawing/2014/main" id="{190AC8A6-51F8-4BEB-9A0A-1CE44CAE773B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1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3" descr="X:\PUB-O2050200\MARCHES\MT\2015\13 Namur passerelle sur la Meuse au Grognon\15 Photos chantier\20180306 (fred)\IMG_20180306_1706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499" y="785550"/>
            <a:ext cx="3044537" cy="3503169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802" y="787319"/>
            <a:ext cx="2095125" cy="349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2E96E92-FA47-48FA-BC80-24330F0BEF61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Fondations culées – Bétonnage 1</a:t>
            </a:r>
            <a:r>
              <a:rPr lang="fr-FR" baseline="30000" dirty="0"/>
              <a:t>e</a:t>
            </a:r>
            <a:r>
              <a:rPr lang="fr-FR" dirty="0"/>
              <a:t> phase</a:t>
            </a:r>
            <a:endParaRPr lang="fr-BE" dirty="0"/>
          </a:p>
        </p:txBody>
      </p:sp>
      <p:sp>
        <p:nvSpPr>
          <p:cNvPr id="9" name="Étoile : 8 branches 8">
            <a:extLst>
              <a:ext uri="{FF2B5EF4-FFF2-40B4-BE49-F238E27FC236}">
                <a16:creationId xmlns:a16="http://schemas.microsoft.com/office/drawing/2014/main" id="{D1EB2FA1-9059-4669-AB69-AA19CDB16CE7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1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846" y="696191"/>
            <a:ext cx="6126307" cy="367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258816AC-75D4-42F0-8A06-FC544872A5DF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Fondations culées – ferraillage 2</a:t>
            </a:r>
            <a:r>
              <a:rPr lang="fr-FR" baseline="30000" dirty="0"/>
              <a:t>e</a:t>
            </a:r>
            <a:r>
              <a:rPr lang="fr-FR" dirty="0"/>
              <a:t> phase </a:t>
            </a:r>
            <a:endParaRPr lang="fr-BE" dirty="0"/>
          </a:p>
        </p:txBody>
      </p:sp>
      <p:sp>
        <p:nvSpPr>
          <p:cNvPr id="6" name="Étoile : 8 branches 5">
            <a:extLst>
              <a:ext uri="{FF2B5EF4-FFF2-40B4-BE49-F238E27FC236}">
                <a16:creationId xmlns:a16="http://schemas.microsoft.com/office/drawing/2014/main" id="{C619F351-CF42-489C-8878-A07AF814439D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1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DD869A0-4CF6-4589-B2F0-ED83886B86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64" y="1143000"/>
            <a:ext cx="2474043" cy="312462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0BFE1B7-0B99-4763-8B17-3BED805D302D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Fondation piles</a:t>
            </a:r>
          </a:p>
          <a:p>
            <a:r>
              <a:rPr lang="fr-FR" dirty="0"/>
              <a:t>Essai mise en charge dynamique sur pieux</a:t>
            </a:r>
            <a:endParaRPr lang="fr-BE" dirty="0"/>
          </a:p>
        </p:txBody>
      </p:sp>
      <p:pic>
        <p:nvPicPr>
          <p:cNvPr id="3" name="Image 2" descr="Une image contenant extérieur, ciel, terrain, bâtiment&#10;&#10;Description générée avec un niveau de confiance très élevé">
            <a:extLst>
              <a:ext uri="{FF2B5EF4-FFF2-40B4-BE49-F238E27FC236}">
                <a16:creationId xmlns:a16="http://schemas.microsoft.com/office/drawing/2014/main" id="{01465272-089C-4206-97A3-52E596B9B2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546" y="1212696"/>
            <a:ext cx="1951413" cy="3252355"/>
          </a:xfrm>
          <a:prstGeom prst="rect">
            <a:avLst/>
          </a:prstGeom>
        </p:spPr>
      </p:pic>
      <p:sp>
        <p:nvSpPr>
          <p:cNvPr id="9" name="Étoile : 8 branches 8">
            <a:extLst>
              <a:ext uri="{FF2B5EF4-FFF2-40B4-BE49-F238E27FC236}">
                <a16:creationId xmlns:a16="http://schemas.microsoft.com/office/drawing/2014/main" id="{FB7000EB-4704-47AE-AAEA-7D22C6A20341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1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AC08872-2705-4B1B-8310-E0BAECC67F6D}"/>
              </a:ext>
            </a:extLst>
          </p:cNvPr>
          <p:cNvSpPr txBox="1">
            <a:spLocks noChangeArrowheads="1"/>
          </p:cNvSpPr>
          <p:nvPr/>
        </p:nvSpPr>
        <p:spPr>
          <a:xfrm>
            <a:off x="5434445" y="1298864"/>
            <a:ext cx="3090429" cy="3101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altLang="fr-FR" sz="23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Charges équivalentes statiques: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altLang="fr-FR" sz="1000" dirty="0"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1100kN </a:t>
            </a:r>
            <a:r>
              <a:rPr kumimoji="0" lang="fr-FR" altLang="fr-FR" sz="23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pr</a:t>
            </a: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 1 pieu culée C6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altLang="fr-FR" sz="2300" dirty="0">
                <a:latin typeface="Arial"/>
                <a:ea typeface="Geneva" pitchFamily="64" charset="-128"/>
                <a:cs typeface="Arial"/>
              </a:rPr>
              <a:t>1500kN </a:t>
            </a:r>
            <a:r>
              <a:rPr lang="fr-FR" altLang="fr-FR" sz="2300" dirty="0" err="1">
                <a:latin typeface="Arial"/>
                <a:ea typeface="Geneva" pitchFamily="64" charset="-128"/>
                <a:cs typeface="Arial"/>
              </a:rPr>
              <a:t>pr</a:t>
            </a:r>
            <a:r>
              <a:rPr lang="fr-FR" altLang="fr-FR" sz="2300" dirty="0">
                <a:latin typeface="Arial"/>
                <a:ea typeface="Geneva" pitchFamily="64" charset="-128"/>
                <a:cs typeface="Arial"/>
              </a:rPr>
              <a:t> 1 pieu de la pile P5</a:t>
            </a: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088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C2EAD0A-800A-4816-9DD9-6433DB8990D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35018" y="2575121"/>
            <a:ext cx="3362325" cy="733425"/>
          </a:xfrm>
          <a:prstGeom prst="rect">
            <a:avLst/>
          </a:prstGeom>
        </p:spPr>
      </p:pic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83355" y="304347"/>
            <a:ext cx="7920038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Fabrication structure métallique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5662DA6-6FA6-4C7A-9A81-CEA686AB0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54" y="819119"/>
            <a:ext cx="8749222" cy="16676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A48320C-ACE5-48EA-90BF-94A6728B5F8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916180" y="3095994"/>
            <a:ext cx="4543425" cy="8667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2269E12-DDF7-402D-9CCC-E43833D2217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30084" y="3822385"/>
            <a:ext cx="4257675" cy="771525"/>
          </a:xfrm>
          <a:prstGeom prst="rect">
            <a:avLst/>
          </a:prstGeom>
        </p:spPr>
      </p:pic>
      <p:sp>
        <p:nvSpPr>
          <p:cNvPr id="15" name="Étoile : 8 branches 14">
            <a:extLst>
              <a:ext uri="{FF2B5EF4-FFF2-40B4-BE49-F238E27FC236}">
                <a16:creationId xmlns:a16="http://schemas.microsoft.com/office/drawing/2014/main" id="{5312EE0B-4F73-4DCE-9CEA-8805D0194335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69548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3" descr="D:\Pro\MT.15.13\Visite EMESA 8 mai 2018\20180508_11543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318" y="1899170"/>
            <a:ext cx="4315085" cy="2427235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267" y="730212"/>
            <a:ext cx="5450615" cy="10208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Flèche droite 5"/>
          <p:cNvSpPr/>
          <p:nvPr/>
        </p:nvSpPr>
        <p:spPr>
          <a:xfrm rot="13575440">
            <a:off x="1186668" y="1989078"/>
            <a:ext cx="1493997" cy="16226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/>
          <p:cNvSpPr/>
          <p:nvPr/>
        </p:nvSpPr>
        <p:spPr>
          <a:xfrm>
            <a:off x="1178818" y="1202094"/>
            <a:ext cx="359488" cy="34471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/>
          <p:cNvSpPr/>
          <p:nvPr/>
        </p:nvSpPr>
        <p:spPr>
          <a:xfrm>
            <a:off x="4164480" y="945103"/>
            <a:ext cx="359488" cy="34471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26" name="Picture 2" descr="20180604_15314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8529" y="1946275"/>
            <a:ext cx="3696244" cy="208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lèche droite 9"/>
          <p:cNvSpPr/>
          <p:nvPr/>
        </p:nvSpPr>
        <p:spPr>
          <a:xfrm rot="12745982">
            <a:off x="4167869" y="1954387"/>
            <a:ext cx="2698649" cy="12721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F709601-FF9B-4401-8002-565580367A67}"/>
              </a:ext>
            </a:extLst>
          </p:cNvPr>
          <p:cNvSpPr txBox="1">
            <a:spLocks noChangeArrowheads="1"/>
          </p:cNvSpPr>
          <p:nvPr/>
        </p:nvSpPr>
        <p:spPr>
          <a:xfrm>
            <a:off x="583355" y="304347"/>
            <a:ext cx="7920038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Fabrication structure métallique</a:t>
            </a:r>
          </a:p>
        </p:txBody>
      </p:sp>
      <p:sp>
        <p:nvSpPr>
          <p:cNvPr id="12" name="Étoile : 8 branches 11">
            <a:extLst>
              <a:ext uri="{FF2B5EF4-FFF2-40B4-BE49-F238E27FC236}">
                <a16:creationId xmlns:a16="http://schemas.microsoft.com/office/drawing/2014/main" id="{856C7D1A-98F2-46AC-A361-D69E5FDB995A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12" y="720517"/>
            <a:ext cx="5450615" cy="10208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Flèche droite 7"/>
          <p:cNvSpPr/>
          <p:nvPr/>
        </p:nvSpPr>
        <p:spPr>
          <a:xfrm rot="12264582">
            <a:off x="1820437" y="1776723"/>
            <a:ext cx="1995798" cy="16978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/>
          <p:cNvSpPr/>
          <p:nvPr/>
        </p:nvSpPr>
        <p:spPr>
          <a:xfrm>
            <a:off x="1298398" y="1165730"/>
            <a:ext cx="638723" cy="34471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llipse 9"/>
          <p:cNvSpPr/>
          <p:nvPr/>
        </p:nvSpPr>
        <p:spPr>
          <a:xfrm>
            <a:off x="3691955" y="959968"/>
            <a:ext cx="611849" cy="34471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050" name="Picture 2" descr="20180604_14294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1283" y="2016620"/>
            <a:ext cx="4447839" cy="243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ED60B367-9832-4500-B23C-35F3402D6FE3}"/>
              </a:ext>
            </a:extLst>
          </p:cNvPr>
          <p:cNvSpPr txBox="1">
            <a:spLocks noChangeArrowheads="1"/>
          </p:cNvSpPr>
          <p:nvPr/>
        </p:nvSpPr>
        <p:spPr>
          <a:xfrm>
            <a:off x="583355" y="304347"/>
            <a:ext cx="7920038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Fabrication structure métallique</a:t>
            </a:r>
          </a:p>
        </p:txBody>
      </p:sp>
      <p:sp>
        <p:nvSpPr>
          <p:cNvPr id="12" name="Étoile : 8 branches 11">
            <a:extLst>
              <a:ext uri="{FF2B5EF4-FFF2-40B4-BE49-F238E27FC236}">
                <a16:creationId xmlns:a16="http://schemas.microsoft.com/office/drawing/2014/main" id="{A1D5EA6D-6879-4021-A214-FB14D80817A8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3075" name="Picture 3" descr="D:\Pro\MT.15.13\Visite EMESA 8 mai 2018\20180508 - PASSERELLE GROGNON - ATELIER EMESA\T2003\IMG_118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5239" y="1544064"/>
            <a:ext cx="4854388" cy="2996874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12" y="720517"/>
            <a:ext cx="5450615" cy="10208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Flèche droite 6"/>
          <p:cNvSpPr/>
          <p:nvPr/>
        </p:nvSpPr>
        <p:spPr>
          <a:xfrm rot="12264582">
            <a:off x="2358955" y="1700271"/>
            <a:ext cx="1493997" cy="16226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/>
          <p:cNvSpPr/>
          <p:nvPr/>
        </p:nvSpPr>
        <p:spPr>
          <a:xfrm>
            <a:off x="1806234" y="1132348"/>
            <a:ext cx="702388" cy="34471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/>
          <p:cNvSpPr/>
          <p:nvPr/>
        </p:nvSpPr>
        <p:spPr>
          <a:xfrm>
            <a:off x="3125428" y="1054104"/>
            <a:ext cx="694281" cy="34471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7C7EE8C-8611-4F32-90AE-6D9F18317C04}"/>
              </a:ext>
            </a:extLst>
          </p:cNvPr>
          <p:cNvSpPr txBox="1">
            <a:spLocks noChangeArrowheads="1"/>
          </p:cNvSpPr>
          <p:nvPr/>
        </p:nvSpPr>
        <p:spPr>
          <a:xfrm>
            <a:off x="583355" y="304347"/>
            <a:ext cx="7920038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Fabrication structure métallique</a:t>
            </a:r>
          </a:p>
        </p:txBody>
      </p:sp>
      <p:sp>
        <p:nvSpPr>
          <p:cNvPr id="12" name="Étoile : 8 branches 11">
            <a:extLst>
              <a:ext uri="{FF2B5EF4-FFF2-40B4-BE49-F238E27FC236}">
                <a16:creationId xmlns:a16="http://schemas.microsoft.com/office/drawing/2014/main" id="{12300512-18EF-46DE-9D31-8AC82E22FD9E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:\dossier\4573\70_Communication\10_Photos\20120127_divers\La_Citadelle_de_Namur.jpg">
            <a:extLst>
              <a:ext uri="{FF2B5EF4-FFF2-40B4-BE49-F238E27FC236}">
                <a16:creationId xmlns:a16="http://schemas.microsoft.com/office/drawing/2014/main" id="{5ED5ED8B-9190-4EB9-8D94-C64DA4EE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090" y="701133"/>
            <a:ext cx="4866817" cy="365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B6E300-C8E6-45E1-9B65-B0EA04710508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Implantation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831231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3074" name="Picture 2" descr="D:\Pro\MT.15.13\Visite EMESA 8 mai 2018\20180508_1205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9484" y="1398818"/>
            <a:ext cx="5450616" cy="3065971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12" y="720517"/>
            <a:ext cx="5450615" cy="10208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2306915" y="1105214"/>
            <a:ext cx="998258" cy="34471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793A0D8-F42F-492C-9E1D-BCB6B5D50A27}"/>
              </a:ext>
            </a:extLst>
          </p:cNvPr>
          <p:cNvSpPr txBox="1">
            <a:spLocks noChangeArrowheads="1"/>
          </p:cNvSpPr>
          <p:nvPr/>
        </p:nvSpPr>
        <p:spPr>
          <a:xfrm>
            <a:off x="583355" y="304347"/>
            <a:ext cx="7920038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Fabrication structure métallique</a:t>
            </a:r>
          </a:p>
        </p:txBody>
      </p:sp>
      <p:sp>
        <p:nvSpPr>
          <p:cNvPr id="10" name="Étoile : 8 branches 9">
            <a:extLst>
              <a:ext uri="{FF2B5EF4-FFF2-40B4-BE49-F238E27FC236}">
                <a16:creationId xmlns:a16="http://schemas.microsoft.com/office/drawing/2014/main" id="{E90C761C-9CE1-40BA-80CA-FB6D9C04DE19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4098" name="Picture 2" descr="D:\Pro\MT.15.13\Visite EMESA 8 mai 2018\20180508_1113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9525" y="1456867"/>
            <a:ext cx="5182402" cy="2915101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12" y="720517"/>
            <a:ext cx="5450615" cy="10208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Flèche droite 6"/>
          <p:cNvSpPr/>
          <p:nvPr/>
        </p:nvSpPr>
        <p:spPr>
          <a:xfrm rot="15157121">
            <a:off x="4517447" y="1827709"/>
            <a:ext cx="733324" cy="18097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/>
          <p:cNvSpPr/>
          <p:nvPr/>
        </p:nvSpPr>
        <p:spPr>
          <a:xfrm>
            <a:off x="3638173" y="1112153"/>
            <a:ext cx="2272553" cy="34471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C74A64A-87B2-4F69-922C-0D04A1CD17D0}"/>
              </a:ext>
            </a:extLst>
          </p:cNvPr>
          <p:cNvSpPr txBox="1">
            <a:spLocks noChangeArrowheads="1"/>
          </p:cNvSpPr>
          <p:nvPr/>
        </p:nvSpPr>
        <p:spPr>
          <a:xfrm>
            <a:off x="583355" y="304347"/>
            <a:ext cx="7920038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Fabrication structure métallique</a:t>
            </a:r>
          </a:p>
        </p:txBody>
      </p:sp>
      <p:sp>
        <p:nvSpPr>
          <p:cNvPr id="11" name="Étoile : 8 branches 10">
            <a:extLst>
              <a:ext uri="{FF2B5EF4-FFF2-40B4-BE49-F238E27FC236}">
                <a16:creationId xmlns:a16="http://schemas.microsoft.com/office/drawing/2014/main" id="{59A72454-1A9B-490B-AA50-8A8A9AAFD786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12" y="720517"/>
            <a:ext cx="5450615" cy="10208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Flèche droite 6"/>
          <p:cNvSpPr/>
          <p:nvPr/>
        </p:nvSpPr>
        <p:spPr>
          <a:xfrm rot="13349786">
            <a:off x="1740434" y="1543846"/>
            <a:ext cx="565914" cy="12067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/>
          <p:cNvSpPr/>
          <p:nvPr/>
        </p:nvSpPr>
        <p:spPr>
          <a:xfrm>
            <a:off x="985518" y="1103535"/>
            <a:ext cx="1076960" cy="2452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Picture 2" descr="20180604_1552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7618" y="1839818"/>
            <a:ext cx="4514782" cy="254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435889E0-6260-405A-9289-16A4E7A34AE4}"/>
              </a:ext>
            </a:extLst>
          </p:cNvPr>
          <p:cNvSpPr txBox="1">
            <a:spLocks noChangeArrowheads="1"/>
          </p:cNvSpPr>
          <p:nvPr/>
        </p:nvSpPr>
        <p:spPr>
          <a:xfrm>
            <a:off x="583355" y="304347"/>
            <a:ext cx="7920038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Fabrication structure métallique</a:t>
            </a:r>
          </a:p>
        </p:txBody>
      </p:sp>
      <p:sp>
        <p:nvSpPr>
          <p:cNvPr id="11" name="Étoile : 8 branches 10">
            <a:extLst>
              <a:ext uri="{FF2B5EF4-FFF2-40B4-BE49-F238E27FC236}">
                <a16:creationId xmlns:a16="http://schemas.microsoft.com/office/drawing/2014/main" id="{C219B6A9-4D8C-47C0-AA23-FE763F14A550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8" name="Ellipse 7"/>
          <p:cNvSpPr/>
          <p:nvPr/>
        </p:nvSpPr>
        <p:spPr>
          <a:xfrm>
            <a:off x="1696720" y="887504"/>
            <a:ext cx="2062480" cy="34471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Image 8" descr="Une image contenant bâtiment, extérieur, intérieur&#10;&#10;Description générée avec un niveau de confiance élevé">
            <a:extLst>
              <a:ext uri="{FF2B5EF4-FFF2-40B4-BE49-F238E27FC236}">
                <a16:creationId xmlns:a16="http://schemas.microsoft.com/office/drawing/2014/main" id="{D7FFE9B8-99A1-48EC-8B7C-EEAED4F44C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34555" y="-1255784"/>
            <a:ext cx="1474883" cy="905142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802B09E8-3FD9-4588-A04E-A64CC495F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12" y="720517"/>
            <a:ext cx="5450615" cy="10208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A617ACD9-B845-4C6E-961A-983ABC815F11}"/>
              </a:ext>
            </a:extLst>
          </p:cNvPr>
          <p:cNvSpPr txBox="1">
            <a:spLocks noChangeArrowheads="1"/>
          </p:cNvSpPr>
          <p:nvPr/>
        </p:nvSpPr>
        <p:spPr>
          <a:xfrm>
            <a:off x="583355" y="304347"/>
            <a:ext cx="7920038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Fabrication structure métallique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232637D9-E1DD-4FAB-9C5D-5DF36A8E043A}"/>
              </a:ext>
            </a:extLst>
          </p:cNvPr>
          <p:cNvSpPr txBox="1">
            <a:spLocks noChangeArrowheads="1"/>
          </p:cNvSpPr>
          <p:nvPr/>
        </p:nvSpPr>
        <p:spPr>
          <a:xfrm>
            <a:off x="3243036" y="2048957"/>
            <a:ext cx="2932566" cy="927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altLang="fr-FR" sz="23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Montage à blanc</a:t>
            </a: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DA2A443-1256-4821-A202-93ADBAC7A395}"/>
              </a:ext>
            </a:extLst>
          </p:cNvPr>
          <p:cNvSpPr/>
          <p:nvPr/>
        </p:nvSpPr>
        <p:spPr>
          <a:xfrm>
            <a:off x="1849120" y="1112474"/>
            <a:ext cx="2062480" cy="34471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Étoile : 8 branches 14">
            <a:extLst>
              <a:ext uri="{FF2B5EF4-FFF2-40B4-BE49-F238E27FC236}">
                <a16:creationId xmlns:a16="http://schemas.microsoft.com/office/drawing/2014/main" id="{BC0BCD4D-D1C8-49D0-950F-0AC3B1765980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5122" name="Picture 2" descr="20180604_15454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078" y="2587402"/>
            <a:ext cx="4273262" cy="148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20180604_15450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98" y="659191"/>
            <a:ext cx="4838152" cy="174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20180604_1531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3983" y="880599"/>
            <a:ext cx="3151920" cy="3413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Étoile : 8 branches 5">
            <a:extLst>
              <a:ext uri="{FF2B5EF4-FFF2-40B4-BE49-F238E27FC236}">
                <a16:creationId xmlns:a16="http://schemas.microsoft.com/office/drawing/2014/main" id="{A9D821DC-1C65-4E37-A198-91208BA8AB0A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42C8207-0E7E-477B-8FF2-B478F623C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" y="1679619"/>
            <a:ext cx="9120638" cy="1741230"/>
          </a:xfrm>
          <a:prstGeom prst="rect">
            <a:avLst/>
          </a:prstGeom>
        </p:spPr>
      </p:pic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84213" y="701675"/>
            <a:ext cx="7812087" cy="369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altLang="fr-FR" sz="2000" u="sng" dirty="0">
                <a:latin typeface="Arial"/>
                <a:ea typeface="Geneva" pitchFamily="64" charset="-128"/>
                <a:cs typeface="Arial"/>
              </a:rPr>
              <a:t>1</a:t>
            </a:r>
            <a:r>
              <a:rPr lang="fr-FR" altLang="fr-FR" sz="2000" u="sng" baseline="30000" dirty="0">
                <a:latin typeface="Arial"/>
                <a:ea typeface="Geneva" pitchFamily="64" charset="-128"/>
                <a:cs typeface="Arial"/>
              </a:rPr>
              <a:t>ère</a:t>
            </a:r>
            <a:r>
              <a:rPr lang="fr-FR" altLang="fr-FR" sz="2000" u="sng" dirty="0">
                <a:latin typeface="Arial"/>
                <a:ea typeface="Geneva" pitchFamily="64" charset="-128"/>
                <a:cs typeface="Arial"/>
              </a:rPr>
              <a:t> étape</a:t>
            </a:r>
            <a:r>
              <a:rPr lang="fr-FR" altLang="fr-FR" sz="2000" dirty="0">
                <a:latin typeface="Arial"/>
                <a:ea typeface="Geneva" pitchFamily="64" charset="-128"/>
                <a:cs typeface="Arial"/>
              </a:rPr>
              <a:t> : mise en place des extrémités de l’arc principal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altLang="fr-F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238502" y="2616620"/>
            <a:ext cx="395317" cy="3790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llipse 11"/>
          <p:cNvSpPr/>
          <p:nvPr/>
        </p:nvSpPr>
        <p:spPr>
          <a:xfrm>
            <a:off x="6298601" y="2154718"/>
            <a:ext cx="376518" cy="36104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Étoile : 8 branches 9">
            <a:extLst>
              <a:ext uri="{FF2B5EF4-FFF2-40B4-BE49-F238E27FC236}">
                <a16:creationId xmlns:a16="http://schemas.microsoft.com/office/drawing/2014/main" id="{3B19D5E5-840C-4384-94EC-5B6B24302C0F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80813E4-4608-4527-837C-95539963141A}"/>
              </a:ext>
            </a:extLst>
          </p:cNvPr>
          <p:cNvSpPr txBox="1">
            <a:spLocks noChangeArrowheads="1"/>
          </p:cNvSpPr>
          <p:nvPr/>
        </p:nvSpPr>
        <p:spPr>
          <a:xfrm>
            <a:off x="583355" y="304347"/>
            <a:ext cx="7920038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800" b="1" dirty="0">
                <a:solidFill>
                  <a:srgbClr val="49C5B1"/>
                </a:solidFill>
                <a:latin typeface="Arial"/>
                <a:ea typeface="Geneva" pitchFamily="64" charset="-128"/>
                <a:cs typeface="Arial"/>
              </a:rPr>
              <a:t>Montage</a:t>
            </a: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 structure métallique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84213" y="701675"/>
            <a:ext cx="7812087" cy="369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altLang="fr-FR" sz="2000" u="sng" dirty="0">
                <a:latin typeface="Arial"/>
                <a:ea typeface="Geneva" pitchFamily="64" charset="-128"/>
                <a:cs typeface="Arial"/>
              </a:rPr>
              <a:t>1</a:t>
            </a:r>
            <a:r>
              <a:rPr lang="fr-FR" altLang="fr-FR" sz="2000" u="sng" baseline="30000" dirty="0">
                <a:latin typeface="Arial"/>
                <a:ea typeface="Geneva" pitchFamily="64" charset="-128"/>
                <a:cs typeface="Arial"/>
              </a:rPr>
              <a:t>ère</a:t>
            </a:r>
            <a:r>
              <a:rPr lang="fr-FR" altLang="fr-FR" sz="2000" u="sng" dirty="0">
                <a:latin typeface="Arial"/>
                <a:ea typeface="Geneva" pitchFamily="64" charset="-128"/>
                <a:cs typeface="Arial"/>
              </a:rPr>
              <a:t> étape</a:t>
            </a:r>
            <a:r>
              <a:rPr lang="fr-FR" altLang="fr-FR" sz="2000" dirty="0">
                <a:latin typeface="Arial"/>
                <a:ea typeface="Geneva" pitchFamily="64" charset="-128"/>
                <a:cs typeface="Arial"/>
              </a:rPr>
              <a:t> : mise en place des extrémités de l’arc principal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altLang="fr-F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" y="1227674"/>
            <a:ext cx="3726700" cy="297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582" y="1296352"/>
            <a:ext cx="4704398" cy="284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Étoile : 8 branches 7">
            <a:extLst>
              <a:ext uri="{FF2B5EF4-FFF2-40B4-BE49-F238E27FC236}">
                <a16:creationId xmlns:a16="http://schemas.microsoft.com/office/drawing/2014/main" id="{4DFDEDDB-E4F3-47A4-9243-7DFC88ED2035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D2D1125-C840-4735-96A7-8C67A0BBCD74}"/>
              </a:ext>
            </a:extLst>
          </p:cNvPr>
          <p:cNvSpPr txBox="1">
            <a:spLocks noChangeArrowheads="1"/>
          </p:cNvSpPr>
          <p:nvPr/>
        </p:nvSpPr>
        <p:spPr>
          <a:xfrm>
            <a:off x="583355" y="304347"/>
            <a:ext cx="7920038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800" b="1" dirty="0">
                <a:solidFill>
                  <a:srgbClr val="49C5B1"/>
                </a:solidFill>
                <a:latin typeface="Arial"/>
                <a:ea typeface="Geneva" pitchFamily="64" charset="-128"/>
                <a:cs typeface="Arial"/>
              </a:rPr>
              <a:t>Montage</a:t>
            </a: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 structure métallique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28663" y="730250"/>
            <a:ext cx="7346296" cy="64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fr-FR" altLang="fr-FR" sz="2000" u="sng" dirty="0">
                <a:latin typeface="Arial"/>
                <a:ea typeface="Geneva" pitchFamily="64" charset="-128"/>
                <a:cs typeface="Arial"/>
              </a:rPr>
              <a:t>2</a:t>
            </a:r>
            <a:r>
              <a:rPr lang="fr-FR" altLang="fr-FR" sz="2000" u="sng" baseline="30000" dirty="0">
                <a:latin typeface="Arial"/>
                <a:ea typeface="Geneva" pitchFamily="64" charset="-128"/>
                <a:cs typeface="Arial"/>
              </a:rPr>
              <a:t>e</a:t>
            </a:r>
            <a:r>
              <a:rPr lang="fr-FR" altLang="fr-FR" sz="2000" u="sng" dirty="0">
                <a:latin typeface="Arial"/>
                <a:ea typeface="Geneva" pitchFamily="64" charset="-128"/>
                <a:cs typeface="Arial"/>
              </a:rPr>
              <a:t> étape</a:t>
            </a:r>
            <a:r>
              <a:rPr lang="fr-FR" altLang="fr-FR" sz="2000" dirty="0">
                <a:latin typeface="Arial"/>
                <a:ea typeface="Geneva" pitchFamily="64" charset="-128"/>
                <a:cs typeface="Arial"/>
              </a:rPr>
              <a:t> : assemblage structure métallique en rive droite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B637FEF-FE79-44F0-AF66-C15AF5EBBF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75" y="1258221"/>
            <a:ext cx="2267598" cy="12575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80199C7-214A-4C79-85F3-33E279BE4B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099" y="1205904"/>
            <a:ext cx="2313605" cy="14722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E81FCC-BEC9-4F5C-B82D-5A58D7E605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996" y="1050925"/>
            <a:ext cx="2221592" cy="15693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1E2A287-C2DE-4976-94FB-AC59405A85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142" y="2678105"/>
            <a:ext cx="2246640" cy="16081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36671C-171E-4223-848A-453C309D0F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176" y="2793319"/>
            <a:ext cx="2192966" cy="1827983"/>
          </a:xfrm>
          <a:prstGeom prst="rect">
            <a:avLst/>
          </a:prstGeom>
        </p:spPr>
      </p:pic>
      <p:sp>
        <p:nvSpPr>
          <p:cNvPr id="13" name="Étoile : 8 branches 12">
            <a:extLst>
              <a:ext uri="{FF2B5EF4-FFF2-40B4-BE49-F238E27FC236}">
                <a16:creationId xmlns:a16="http://schemas.microsoft.com/office/drawing/2014/main" id="{9AC15B9E-BF4A-4122-84B3-5833FB71A22D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8707C3F-B194-4199-B192-EBDC113B71D7}"/>
              </a:ext>
            </a:extLst>
          </p:cNvPr>
          <p:cNvSpPr txBox="1">
            <a:spLocks noChangeArrowheads="1"/>
          </p:cNvSpPr>
          <p:nvPr/>
        </p:nvSpPr>
        <p:spPr>
          <a:xfrm>
            <a:off x="583355" y="304347"/>
            <a:ext cx="7920038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800" b="1" dirty="0">
                <a:solidFill>
                  <a:srgbClr val="49C5B1"/>
                </a:solidFill>
                <a:latin typeface="Arial"/>
                <a:ea typeface="Geneva" pitchFamily="64" charset="-128"/>
                <a:cs typeface="Arial"/>
              </a:rPr>
              <a:t>Montage</a:t>
            </a: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 structure métallique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47713" y="730250"/>
            <a:ext cx="6843152" cy="3829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fr-FR" altLang="fr-FR" sz="2200" u="sng" dirty="0">
                <a:latin typeface="Arial"/>
                <a:ea typeface="Geneva" pitchFamily="64" charset="-128"/>
                <a:cs typeface="Arial"/>
              </a:rPr>
              <a:t>3</a:t>
            </a:r>
            <a:r>
              <a:rPr lang="fr-FR" altLang="fr-FR" sz="2200" u="sng" baseline="30000" dirty="0">
                <a:latin typeface="Arial"/>
                <a:ea typeface="Geneva" pitchFamily="64" charset="-128"/>
                <a:cs typeface="Arial"/>
              </a:rPr>
              <a:t>e</a:t>
            </a:r>
            <a:r>
              <a:rPr lang="fr-FR" altLang="fr-FR" sz="2200" u="sng" dirty="0">
                <a:latin typeface="Arial"/>
                <a:ea typeface="Geneva" pitchFamily="64" charset="-128"/>
                <a:cs typeface="Arial"/>
              </a:rPr>
              <a:t> étape</a:t>
            </a:r>
            <a:r>
              <a:rPr lang="fr-FR" altLang="fr-FR" sz="2200" dirty="0">
                <a:latin typeface="Arial"/>
                <a:ea typeface="Geneva" pitchFamily="64" charset="-128"/>
                <a:cs typeface="Arial"/>
              </a:rPr>
              <a:t> : montage arc principal par barge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F6E64E3-08CC-4062-92B0-2860E8324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18" y="1113154"/>
            <a:ext cx="7512120" cy="3300095"/>
          </a:xfrm>
          <a:prstGeom prst="rect">
            <a:avLst/>
          </a:prstGeom>
        </p:spPr>
      </p:pic>
      <p:sp>
        <p:nvSpPr>
          <p:cNvPr id="8" name="Étoile : 8 branches 7">
            <a:extLst>
              <a:ext uri="{FF2B5EF4-FFF2-40B4-BE49-F238E27FC236}">
                <a16:creationId xmlns:a16="http://schemas.microsoft.com/office/drawing/2014/main" id="{B1E3D990-0823-4BF3-BA30-7A85411D6E6F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D3BF058-8D24-4035-A4E0-A5D0609787B7}"/>
              </a:ext>
            </a:extLst>
          </p:cNvPr>
          <p:cNvSpPr txBox="1">
            <a:spLocks noChangeArrowheads="1"/>
          </p:cNvSpPr>
          <p:nvPr/>
        </p:nvSpPr>
        <p:spPr>
          <a:xfrm>
            <a:off x="583355" y="304347"/>
            <a:ext cx="7920038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800" b="1" dirty="0">
                <a:solidFill>
                  <a:srgbClr val="49C5B1"/>
                </a:solidFill>
                <a:latin typeface="Arial"/>
                <a:ea typeface="Geneva" pitchFamily="64" charset="-128"/>
                <a:cs typeface="Arial"/>
              </a:rPr>
              <a:t>Montage</a:t>
            </a: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 structure métallique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47713" y="730250"/>
            <a:ext cx="6843152" cy="3829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fr-FR" altLang="fr-FR" sz="2200" u="sng" dirty="0">
                <a:latin typeface="Arial"/>
                <a:ea typeface="Geneva" pitchFamily="64" charset="-128"/>
                <a:cs typeface="Arial"/>
              </a:rPr>
              <a:t>3</a:t>
            </a:r>
            <a:r>
              <a:rPr lang="fr-FR" altLang="fr-FR" sz="2200" u="sng" baseline="30000" dirty="0">
                <a:latin typeface="Arial"/>
                <a:ea typeface="Geneva" pitchFamily="64" charset="-128"/>
                <a:cs typeface="Arial"/>
              </a:rPr>
              <a:t>e</a:t>
            </a:r>
            <a:r>
              <a:rPr lang="fr-FR" altLang="fr-FR" sz="2200" u="sng" dirty="0">
                <a:latin typeface="Arial"/>
                <a:ea typeface="Geneva" pitchFamily="64" charset="-128"/>
                <a:cs typeface="Arial"/>
              </a:rPr>
              <a:t> étape</a:t>
            </a:r>
            <a:r>
              <a:rPr lang="fr-FR" altLang="fr-FR" sz="2200" dirty="0">
                <a:latin typeface="Arial"/>
                <a:ea typeface="Geneva" pitchFamily="64" charset="-128"/>
                <a:cs typeface="Arial"/>
              </a:rPr>
              <a:t> : montage arc principal par barge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</p:txBody>
      </p:sp>
      <p:sp>
        <p:nvSpPr>
          <p:cNvPr id="8" name="Étoile : 8 branches 7">
            <a:extLst>
              <a:ext uri="{FF2B5EF4-FFF2-40B4-BE49-F238E27FC236}">
                <a16:creationId xmlns:a16="http://schemas.microsoft.com/office/drawing/2014/main" id="{B1E3D990-0823-4BF3-BA30-7A85411D6E6F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D3BF058-8D24-4035-A4E0-A5D0609787B7}"/>
              </a:ext>
            </a:extLst>
          </p:cNvPr>
          <p:cNvSpPr txBox="1">
            <a:spLocks noChangeArrowheads="1"/>
          </p:cNvSpPr>
          <p:nvPr/>
        </p:nvSpPr>
        <p:spPr>
          <a:xfrm>
            <a:off x="583355" y="304347"/>
            <a:ext cx="7920038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800" b="1" dirty="0">
                <a:solidFill>
                  <a:srgbClr val="49C5B1"/>
                </a:solidFill>
                <a:latin typeface="Arial"/>
                <a:ea typeface="Geneva" pitchFamily="64" charset="-128"/>
                <a:cs typeface="Arial"/>
              </a:rPr>
              <a:t>Montage</a:t>
            </a: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 structure métallique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B226EE3A-8560-4383-BCA0-A5E325F01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53135" y="1114425"/>
            <a:ext cx="5885652" cy="331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44752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Sophie\Documents\A. IPE\Passerelle-Namur\120228_college\hypotheses-CA01.png">
            <a:extLst>
              <a:ext uri="{FF2B5EF4-FFF2-40B4-BE49-F238E27FC236}">
                <a16:creationId xmlns:a16="http://schemas.microsoft.com/office/drawing/2014/main" id="{8DC3EF87-2823-4108-A09B-AC0AAE2EB4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064" y="1028594"/>
            <a:ext cx="3238206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A6663A0-8E8E-4C9B-927D-835489F9868D}"/>
              </a:ext>
            </a:extLst>
          </p:cNvPr>
          <p:cNvSpPr txBox="1"/>
          <p:nvPr/>
        </p:nvSpPr>
        <p:spPr>
          <a:xfrm>
            <a:off x="4896493" y="1063229"/>
            <a:ext cx="408214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dirty="0"/>
              <a:t>Efficacité et qualité de la liaison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dirty="0"/>
              <a:t>Mise en valeur du paysage/patrimoine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dirty="0"/>
              <a:t>Sécurité et qualité de la traversée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dirty="0"/>
              <a:t>Agrément du parcours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dirty="0"/>
              <a:t>Requalification de l’espace urbain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dirty="0"/>
              <a:t>Faisabilité urbanistique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918AE50-B361-41A9-AFEA-54A5B4F244BD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Tracés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678104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47713" y="730250"/>
            <a:ext cx="6843152" cy="3829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fr-FR" altLang="fr-FR" sz="2200" u="sng" dirty="0">
                <a:latin typeface="Arial"/>
                <a:ea typeface="Geneva" pitchFamily="64" charset="-128"/>
                <a:cs typeface="Arial"/>
              </a:rPr>
              <a:t>3</a:t>
            </a:r>
            <a:r>
              <a:rPr lang="fr-FR" altLang="fr-FR" sz="2200" u="sng" baseline="30000" dirty="0">
                <a:latin typeface="Arial"/>
                <a:ea typeface="Geneva" pitchFamily="64" charset="-128"/>
                <a:cs typeface="Arial"/>
              </a:rPr>
              <a:t>e</a:t>
            </a:r>
            <a:r>
              <a:rPr lang="fr-FR" altLang="fr-FR" sz="2200" u="sng" dirty="0">
                <a:latin typeface="Arial"/>
                <a:ea typeface="Geneva" pitchFamily="64" charset="-128"/>
                <a:cs typeface="Arial"/>
              </a:rPr>
              <a:t> étape</a:t>
            </a:r>
            <a:r>
              <a:rPr lang="fr-FR" altLang="fr-FR" sz="2200" dirty="0">
                <a:latin typeface="Arial"/>
                <a:ea typeface="Geneva" pitchFamily="64" charset="-128"/>
                <a:cs typeface="Arial"/>
              </a:rPr>
              <a:t> : montage arc principal par barge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</p:txBody>
      </p:sp>
      <p:sp>
        <p:nvSpPr>
          <p:cNvPr id="8" name="Étoile : 8 branches 7">
            <a:extLst>
              <a:ext uri="{FF2B5EF4-FFF2-40B4-BE49-F238E27FC236}">
                <a16:creationId xmlns:a16="http://schemas.microsoft.com/office/drawing/2014/main" id="{B1E3D990-0823-4BF3-BA30-7A85411D6E6F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D3BF058-8D24-4035-A4E0-A5D0609787B7}"/>
              </a:ext>
            </a:extLst>
          </p:cNvPr>
          <p:cNvSpPr txBox="1">
            <a:spLocks noChangeArrowheads="1"/>
          </p:cNvSpPr>
          <p:nvPr/>
        </p:nvSpPr>
        <p:spPr>
          <a:xfrm>
            <a:off x="583355" y="304347"/>
            <a:ext cx="7920038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800" b="1" dirty="0">
                <a:solidFill>
                  <a:srgbClr val="49C5B1"/>
                </a:solidFill>
                <a:latin typeface="Arial"/>
                <a:ea typeface="Geneva" pitchFamily="64" charset="-128"/>
                <a:cs typeface="Arial"/>
              </a:rPr>
              <a:t>Montage</a:t>
            </a: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 structure métallique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B7D6392-F50E-4FB4-90EE-FC3B374CF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9881" y="1197652"/>
            <a:ext cx="6546985" cy="321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71657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47712" y="730250"/>
            <a:ext cx="8026494" cy="3829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fr-FR" altLang="fr-FR" sz="2200" u="sng" dirty="0">
                <a:latin typeface="Arial"/>
                <a:ea typeface="Geneva" pitchFamily="64" charset="-128"/>
                <a:cs typeface="Arial"/>
              </a:rPr>
              <a:t>4</a:t>
            </a:r>
            <a:r>
              <a:rPr lang="fr-FR" altLang="fr-FR" sz="2200" u="sng" baseline="30000" dirty="0">
                <a:latin typeface="Arial"/>
                <a:ea typeface="Geneva" pitchFamily="64" charset="-128"/>
                <a:cs typeface="Arial"/>
              </a:rPr>
              <a:t>e</a:t>
            </a:r>
            <a:r>
              <a:rPr lang="fr-FR" altLang="fr-FR" sz="2200" u="sng" dirty="0">
                <a:latin typeface="Arial"/>
                <a:ea typeface="Geneva" pitchFamily="64" charset="-128"/>
                <a:cs typeface="Arial"/>
              </a:rPr>
              <a:t> étape</a:t>
            </a:r>
            <a:r>
              <a:rPr lang="fr-FR" altLang="fr-FR" sz="2200" dirty="0">
                <a:latin typeface="Arial"/>
                <a:ea typeface="Geneva" pitchFamily="64" charset="-128"/>
                <a:cs typeface="Arial"/>
              </a:rPr>
              <a:t> : montage branche supérieure côté Jambes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DB5DF7A-69C5-4ACB-B28E-D085B56AB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925" y="1021833"/>
            <a:ext cx="4872718" cy="3477601"/>
          </a:xfrm>
          <a:prstGeom prst="rect">
            <a:avLst/>
          </a:prstGeom>
        </p:spPr>
      </p:pic>
      <p:sp>
        <p:nvSpPr>
          <p:cNvPr id="8" name="Étoile : 8 branches 7">
            <a:extLst>
              <a:ext uri="{FF2B5EF4-FFF2-40B4-BE49-F238E27FC236}">
                <a16:creationId xmlns:a16="http://schemas.microsoft.com/office/drawing/2014/main" id="{43C6BD60-AEB9-4755-96B1-DD20EE2DC12E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A8EF7BB-4432-419F-A4B3-7872429E108E}"/>
              </a:ext>
            </a:extLst>
          </p:cNvPr>
          <p:cNvSpPr txBox="1">
            <a:spLocks noChangeArrowheads="1"/>
          </p:cNvSpPr>
          <p:nvPr/>
        </p:nvSpPr>
        <p:spPr>
          <a:xfrm>
            <a:off x="583355" y="304347"/>
            <a:ext cx="7920038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800" b="1" dirty="0">
                <a:solidFill>
                  <a:srgbClr val="49C5B1"/>
                </a:solidFill>
                <a:latin typeface="Arial"/>
                <a:ea typeface="Geneva" pitchFamily="64" charset="-128"/>
                <a:cs typeface="Arial"/>
              </a:rPr>
              <a:t>Montage</a:t>
            </a: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 structure métallique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47712" y="730250"/>
            <a:ext cx="7893051" cy="3829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altLang="fr-FR" sz="2200" b="0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5</a:t>
            </a:r>
            <a:r>
              <a:rPr kumimoji="0" lang="fr-FR" altLang="fr-FR" sz="2200" b="0" i="0" u="sng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e</a:t>
            </a:r>
            <a:r>
              <a:rPr kumimoji="0" lang="fr-FR" altLang="fr-FR" sz="2200" b="0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 étape</a:t>
            </a:r>
            <a:r>
              <a:rPr kumimoji="0" lang="fr-FR" altLang="fr-FR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 : montage de la branche supérieure côté Grognon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F3C252-DF61-4F96-8682-BA9A3EF459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462" y="1148458"/>
            <a:ext cx="4329936" cy="3260254"/>
          </a:xfrm>
          <a:prstGeom prst="rect">
            <a:avLst/>
          </a:prstGeom>
        </p:spPr>
      </p:pic>
      <p:sp>
        <p:nvSpPr>
          <p:cNvPr id="8" name="Étoile : 8 branches 7">
            <a:extLst>
              <a:ext uri="{FF2B5EF4-FFF2-40B4-BE49-F238E27FC236}">
                <a16:creationId xmlns:a16="http://schemas.microsoft.com/office/drawing/2014/main" id="{1BC5CFC3-895C-4554-9992-C3728C27D6C9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8DDB4CF-3BE6-42A9-985A-F6B54F5A8D4A}"/>
              </a:ext>
            </a:extLst>
          </p:cNvPr>
          <p:cNvSpPr txBox="1">
            <a:spLocks noChangeArrowheads="1"/>
          </p:cNvSpPr>
          <p:nvPr/>
        </p:nvSpPr>
        <p:spPr>
          <a:xfrm>
            <a:off x="583355" y="304347"/>
            <a:ext cx="7920038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800" b="1" dirty="0">
                <a:solidFill>
                  <a:srgbClr val="49C5B1"/>
                </a:solidFill>
                <a:latin typeface="Arial"/>
                <a:ea typeface="Geneva" pitchFamily="64" charset="-128"/>
                <a:cs typeface="Arial"/>
              </a:rPr>
              <a:t>Montage</a:t>
            </a: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 structure métallique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4902CB9-1622-494C-A82A-D1B79D064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747" y="917755"/>
            <a:ext cx="7001015" cy="3354809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A0C2665-F017-4FEB-BC97-C8336B384989}"/>
              </a:ext>
            </a:extLst>
          </p:cNvPr>
          <p:cNvSpPr txBox="1">
            <a:spLocks/>
          </p:cNvSpPr>
          <p:nvPr/>
        </p:nvSpPr>
        <p:spPr>
          <a:xfrm>
            <a:off x="561442" y="19700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Epreuve statique de mise en charge</a:t>
            </a:r>
            <a:endParaRPr lang="fr-BE" dirty="0"/>
          </a:p>
        </p:txBody>
      </p:sp>
      <p:sp>
        <p:nvSpPr>
          <p:cNvPr id="8" name="Étoile : 8 branches 7">
            <a:extLst>
              <a:ext uri="{FF2B5EF4-FFF2-40B4-BE49-F238E27FC236}">
                <a16:creationId xmlns:a16="http://schemas.microsoft.com/office/drawing/2014/main" id="{1259F92C-1821-4A40-90AA-7D208CCF6534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063457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903C443-8DEF-4901-B4A8-3A059487C9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977"/>
          <a:stretch/>
        </p:blipFill>
        <p:spPr>
          <a:xfrm>
            <a:off x="4636678" y="3549096"/>
            <a:ext cx="3922466" cy="970353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4920C62-B96A-42EE-91EC-A7C5E129F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055" y="946266"/>
            <a:ext cx="3844089" cy="11231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F8617C-823F-4DA2-BD09-3111CB02B6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13" y="3318366"/>
            <a:ext cx="4119242" cy="10516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915D38-6473-4BBA-9EE4-BD4BC80CC9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307" y="2178265"/>
            <a:ext cx="3537112" cy="13873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9CD1EB2-26EF-4A38-A621-70D65625FF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854" y="903234"/>
            <a:ext cx="4119242" cy="10443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9CF62AF-5B59-4234-BFE2-070E1D407B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03" y="2069464"/>
            <a:ext cx="4119242" cy="1044301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5530811C-23BB-4F51-ADAB-5E906291435E}"/>
              </a:ext>
            </a:extLst>
          </p:cNvPr>
          <p:cNvSpPr txBox="1">
            <a:spLocks/>
          </p:cNvSpPr>
          <p:nvPr/>
        </p:nvSpPr>
        <p:spPr>
          <a:xfrm>
            <a:off x="561442" y="19700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Epreuve statique de mise en charge</a:t>
            </a:r>
            <a:endParaRPr lang="fr-BE" dirty="0"/>
          </a:p>
        </p:txBody>
      </p:sp>
      <p:sp>
        <p:nvSpPr>
          <p:cNvPr id="16" name="Étoile : 8 branches 15">
            <a:extLst>
              <a:ext uri="{FF2B5EF4-FFF2-40B4-BE49-F238E27FC236}">
                <a16:creationId xmlns:a16="http://schemas.microsoft.com/office/drawing/2014/main" id="{FAE16F1F-758F-4535-8FA8-5E7F693B5D0F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982651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97B3C4B-B9D2-42D8-84C3-8B349E3A7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990" y="2786395"/>
            <a:ext cx="6006215" cy="1602733"/>
          </a:xfrm>
          <a:prstGeom prst="rect">
            <a:avLst/>
          </a:prstGeom>
        </p:spPr>
      </p:pic>
      <p:pic>
        <p:nvPicPr>
          <p:cNvPr id="8" name="Image 7" descr="Une image contenant eau, extérieur, ciel, rivière&#10;&#10;Description générée avec un niveau de confiance très élevé">
            <a:extLst>
              <a:ext uri="{FF2B5EF4-FFF2-40B4-BE49-F238E27FC236}">
                <a16:creationId xmlns:a16="http://schemas.microsoft.com/office/drawing/2014/main" id="{62B8E75D-F30A-4B3B-8775-28F95FEE7C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9091" y="773391"/>
            <a:ext cx="6356927" cy="1966949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5D9DF269-6CA8-4188-9F1D-8BED0A9C54DF}"/>
              </a:ext>
            </a:extLst>
          </p:cNvPr>
          <p:cNvSpPr txBox="1">
            <a:spLocks/>
          </p:cNvSpPr>
          <p:nvPr/>
        </p:nvSpPr>
        <p:spPr>
          <a:xfrm>
            <a:off x="561442" y="19700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Epreuve statique de mise en charge</a:t>
            </a:r>
            <a:endParaRPr lang="fr-BE" dirty="0"/>
          </a:p>
        </p:txBody>
      </p:sp>
      <p:sp>
        <p:nvSpPr>
          <p:cNvPr id="13" name="Étoile : 8 branches 12">
            <a:extLst>
              <a:ext uri="{FF2B5EF4-FFF2-40B4-BE49-F238E27FC236}">
                <a16:creationId xmlns:a16="http://schemas.microsoft.com/office/drawing/2014/main" id="{58A43543-EE68-4B61-B057-215EAAF305B9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796238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EBDF191C-5079-486E-B788-8C5575081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074" y="1459271"/>
            <a:ext cx="1692630" cy="23598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B965D11-CE69-4879-BEBE-0B79887B41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21" y="1288902"/>
            <a:ext cx="3524351" cy="25656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DDDF35-52B8-4B88-BB7F-025030A83C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411" y="1472024"/>
            <a:ext cx="3056557" cy="2299062"/>
          </a:xfrm>
          <a:prstGeom prst="rect">
            <a:avLst/>
          </a:prstGeom>
        </p:spPr>
      </p:pic>
      <p:sp>
        <p:nvSpPr>
          <p:cNvPr id="9" name="Étoile : 8 branches 8">
            <a:extLst>
              <a:ext uri="{FF2B5EF4-FFF2-40B4-BE49-F238E27FC236}">
                <a16:creationId xmlns:a16="http://schemas.microsoft.com/office/drawing/2014/main" id="{4099A320-A128-4F19-A23C-A40DB7353E71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3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4D44A75-0EBB-4E7B-A895-FAA62DD6FB98}"/>
              </a:ext>
            </a:extLst>
          </p:cNvPr>
          <p:cNvSpPr txBox="1">
            <a:spLocks/>
          </p:cNvSpPr>
          <p:nvPr/>
        </p:nvSpPr>
        <p:spPr>
          <a:xfrm>
            <a:off x="561442" y="19700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Epreuve statique de mise en charge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514884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0E645EA-F7D9-423F-99A7-E2DBC34D6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330" y="852055"/>
            <a:ext cx="2857670" cy="26084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6881F46-F126-449F-8EDD-121460B077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945" y="1947399"/>
            <a:ext cx="3111451" cy="23716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5DF414A-8EF4-4732-8233-0EBF0D4267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47" y="794420"/>
            <a:ext cx="2857670" cy="19793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A81B815-EBD1-4369-9EEE-C3E3EF4ACEAA}"/>
              </a:ext>
            </a:extLst>
          </p:cNvPr>
          <p:cNvSpPr txBox="1"/>
          <p:nvPr/>
        </p:nvSpPr>
        <p:spPr>
          <a:xfrm>
            <a:off x="5771315" y="3760511"/>
            <a:ext cx="2818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hlinkClick r:id="rId5"/>
              </a:rPr>
              <a:t>https://www.youtube.com/watch?v=fOoWi4MvUB4</a:t>
            </a:r>
            <a:endParaRPr lang="fr-BE" dirty="0"/>
          </a:p>
          <a:p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E0ADC8-D60E-4B55-9AC8-52CF03A7F98E}"/>
              </a:ext>
            </a:extLst>
          </p:cNvPr>
          <p:cNvSpPr txBox="1"/>
          <p:nvPr/>
        </p:nvSpPr>
        <p:spPr>
          <a:xfrm>
            <a:off x="5680038" y="3474719"/>
            <a:ext cx="301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Montage vidéo de l’opération: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374FBB9F-FF5D-4413-A323-9C6A070A9947}"/>
              </a:ext>
            </a:extLst>
          </p:cNvPr>
          <p:cNvSpPr txBox="1">
            <a:spLocks/>
          </p:cNvSpPr>
          <p:nvPr/>
        </p:nvSpPr>
        <p:spPr>
          <a:xfrm>
            <a:off x="561442" y="19700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Epreuve statique de mise en charge</a:t>
            </a:r>
            <a:endParaRPr lang="fr-BE" dirty="0"/>
          </a:p>
        </p:txBody>
      </p:sp>
      <p:sp>
        <p:nvSpPr>
          <p:cNvPr id="12" name="Étoile : 8 branches 11">
            <a:extLst>
              <a:ext uri="{FF2B5EF4-FFF2-40B4-BE49-F238E27FC236}">
                <a16:creationId xmlns:a16="http://schemas.microsoft.com/office/drawing/2014/main" id="{FACA17B2-8F67-4D5E-93D9-0B5B60C94BBC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772989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5D9DF269-6CA8-4188-9F1D-8BED0A9C54DF}"/>
              </a:ext>
            </a:extLst>
          </p:cNvPr>
          <p:cNvSpPr txBox="1">
            <a:spLocks/>
          </p:cNvSpPr>
          <p:nvPr/>
        </p:nvSpPr>
        <p:spPr>
          <a:xfrm>
            <a:off x="561442" y="19700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Mesures de vibration à priori</a:t>
            </a:r>
            <a:endParaRPr lang="fr-BE" dirty="0"/>
          </a:p>
        </p:txBody>
      </p:sp>
      <p:sp>
        <p:nvSpPr>
          <p:cNvPr id="13" name="Étoile : 8 branches 12">
            <a:extLst>
              <a:ext uri="{FF2B5EF4-FFF2-40B4-BE49-F238E27FC236}">
                <a16:creationId xmlns:a16="http://schemas.microsoft.com/office/drawing/2014/main" id="{58A43543-EE68-4B61-B057-215EAAF305B9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C7FB8AA-3BAB-4345-8188-442F024309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254" y="868293"/>
            <a:ext cx="2467641" cy="32799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EFE18E-0197-4A96-BF2E-4B295D4DB3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614" y="918570"/>
            <a:ext cx="2432050" cy="322691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14D829-267A-476E-A3D0-E46F994D4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19" y="868294"/>
            <a:ext cx="3296016" cy="2384062"/>
          </a:xfrm>
        </p:spPr>
        <p:txBody>
          <a:bodyPr/>
          <a:lstStyle/>
          <a:p>
            <a:pPr>
              <a:buFontTx/>
              <a:buChar char="-"/>
            </a:pPr>
            <a:r>
              <a:rPr lang="fr-BE" dirty="0"/>
              <a:t>Détermination fréquences propres différents modes</a:t>
            </a:r>
          </a:p>
          <a:p>
            <a:pPr>
              <a:buFontTx/>
              <a:buChar char="-"/>
            </a:pPr>
            <a:r>
              <a:rPr lang="fr-BE" dirty="0"/>
              <a:t>Détermination amortissement propre sans ADA</a:t>
            </a:r>
          </a:p>
        </p:txBody>
      </p:sp>
    </p:spTree>
    <p:extLst>
      <p:ext uri="{BB962C8B-B14F-4D97-AF65-F5344CB8AC3E}">
        <p14:creationId xmlns:p14="http://schemas.microsoft.com/office/powerpoint/2010/main" val="6146210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5D9DF269-6CA8-4188-9F1D-8BED0A9C54DF}"/>
              </a:ext>
            </a:extLst>
          </p:cNvPr>
          <p:cNvSpPr txBox="1">
            <a:spLocks/>
          </p:cNvSpPr>
          <p:nvPr/>
        </p:nvSpPr>
        <p:spPr>
          <a:xfrm>
            <a:off x="561442" y="19700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Mesures de vibration à priori</a:t>
            </a:r>
            <a:endParaRPr lang="fr-BE" dirty="0"/>
          </a:p>
        </p:txBody>
      </p:sp>
      <p:sp>
        <p:nvSpPr>
          <p:cNvPr id="13" name="Étoile : 8 branches 12">
            <a:extLst>
              <a:ext uri="{FF2B5EF4-FFF2-40B4-BE49-F238E27FC236}">
                <a16:creationId xmlns:a16="http://schemas.microsoft.com/office/drawing/2014/main" id="{58A43543-EE68-4B61-B057-215EAAF305B9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4</a:t>
            </a:r>
          </a:p>
        </p:txBody>
      </p:sp>
      <p:pic>
        <p:nvPicPr>
          <p:cNvPr id="8" name="virbations à priori">
            <a:hlinkClick r:id="" action="ppaction://media"/>
            <a:extLst>
              <a:ext uri="{FF2B5EF4-FFF2-40B4-BE49-F238E27FC236}">
                <a16:creationId xmlns:a16="http://schemas.microsoft.com/office/drawing/2014/main" id="{0E0380C9-74E9-4F04-AA66-6F5FBFB722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2644" y="698109"/>
            <a:ext cx="6648747" cy="37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E84436B-2CA2-4A83-8CD4-C236FE661B70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Tracés</a:t>
            </a:r>
            <a:endParaRPr lang="fr-BE" dirty="0"/>
          </a:p>
        </p:txBody>
      </p:sp>
      <p:pic>
        <p:nvPicPr>
          <p:cNvPr id="10" name="Picture 5" descr="C:\Users\Sophie\Documents\A. IPE\Passerelle-Namur\120228_college\hypotheses-CA01.png">
            <a:extLst>
              <a:ext uri="{FF2B5EF4-FFF2-40B4-BE49-F238E27FC236}">
                <a16:creationId xmlns:a16="http://schemas.microsoft.com/office/drawing/2014/main" id="{13A17ACE-10EE-4D06-B7E8-49CBC28F5D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064" y="1028594"/>
            <a:ext cx="3238206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9D8DA7C-7829-4303-93FC-8C20F4F1E51D}"/>
              </a:ext>
            </a:extLst>
          </p:cNvPr>
          <p:cNvSpPr/>
          <p:nvPr/>
        </p:nvSpPr>
        <p:spPr>
          <a:xfrm rot="19964793">
            <a:off x="1696892" y="2478609"/>
            <a:ext cx="590823" cy="621509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98142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5D9DF269-6CA8-4188-9F1D-8BED0A9C54DF}"/>
              </a:ext>
            </a:extLst>
          </p:cNvPr>
          <p:cNvSpPr txBox="1">
            <a:spLocks/>
          </p:cNvSpPr>
          <p:nvPr/>
        </p:nvSpPr>
        <p:spPr>
          <a:xfrm>
            <a:off x="561442" y="19700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Mesures de vibration à posteriori</a:t>
            </a:r>
            <a:endParaRPr lang="fr-BE" dirty="0"/>
          </a:p>
        </p:txBody>
      </p:sp>
      <p:sp>
        <p:nvSpPr>
          <p:cNvPr id="13" name="Étoile : 8 branches 12">
            <a:extLst>
              <a:ext uri="{FF2B5EF4-FFF2-40B4-BE49-F238E27FC236}">
                <a16:creationId xmlns:a16="http://schemas.microsoft.com/office/drawing/2014/main" id="{58A43543-EE68-4B61-B057-215EAAF305B9}"/>
              </a:ext>
            </a:extLst>
          </p:cNvPr>
          <p:cNvSpPr/>
          <p:nvPr/>
        </p:nvSpPr>
        <p:spPr>
          <a:xfrm>
            <a:off x="71252" y="176950"/>
            <a:ext cx="496847" cy="565209"/>
          </a:xfrm>
          <a:prstGeom prst="star8">
            <a:avLst/>
          </a:prstGeom>
          <a:solidFill>
            <a:srgbClr val="49C5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14D829-267A-476E-A3D0-E46F994D4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18" y="868294"/>
            <a:ext cx="8192064" cy="201291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BE" dirty="0"/>
              <a:t>Après mise en service ADA</a:t>
            </a:r>
          </a:p>
          <a:p>
            <a:pPr>
              <a:buFontTx/>
              <a:buChar char="-"/>
            </a:pPr>
            <a:r>
              <a:rPr lang="fr-BE" dirty="0"/>
              <a:t>Détermination des accélérations des différents mode pour vérifier que les vibrations n’excèdent pas le niveau de confort choisi (moyen) pour la classe choisie (classe 2 pour mode verticaux, classe 1 pour mode horizontaux)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303264-1226-402C-B24B-F296AAB9EC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15519" y="2805549"/>
            <a:ext cx="7914044" cy="16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09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BF91F5A-99C5-4F72-9FB6-FEDDFD49E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2" y="53574"/>
            <a:ext cx="7868120" cy="857250"/>
          </a:xfrm>
        </p:spPr>
        <p:txBody>
          <a:bodyPr/>
          <a:lstStyle/>
          <a:p>
            <a:r>
              <a:rPr lang="fr-FR" dirty="0"/>
              <a:t>Chronologie (suite)</a:t>
            </a:r>
            <a:endParaRPr lang="fr-BE" dirty="0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039BD8B-D365-4BB9-B8F5-B2235A1339EC}"/>
              </a:ext>
            </a:extLst>
          </p:cNvPr>
          <p:cNvCxnSpPr>
            <a:cxnSpLocks/>
          </p:cNvCxnSpPr>
          <p:nvPr/>
        </p:nvCxnSpPr>
        <p:spPr>
          <a:xfrm>
            <a:off x="1530320" y="727175"/>
            <a:ext cx="0" cy="3684563"/>
          </a:xfrm>
          <a:prstGeom prst="straightConnector1">
            <a:avLst/>
          </a:prstGeom>
          <a:ln w="88900" cmpd="dbl">
            <a:solidFill>
              <a:srgbClr val="49C5B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F4058757-0EA1-4950-9827-FD517010C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53" y="1889220"/>
            <a:ext cx="1080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Dès le 9/04/2020</a:t>
            </a:r>
          </a:p>
        </p:txBody>
      </p:sp>
      <p:sp>
        <p:nvSpPr>
          <p:cNvPr id="30" name="ZoneTexte 15">
            <a:extLst>
              <a:ext uri="{FF2B5EF4-FFF2-40B4-BE49-F238E27FC236}">
                <a16:creationId xmlns:a16="http://schemas.microsoft.com/office/drawing/2014/main" id="{FE785C30-0616-43FD-8941-156B2CC68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22" y="1872774"/>
            <a:ext cx="70319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Livraison sur chantier prolongation passerelle + mise en place + </a:t>
            </a:r>
            <a:r>
              <a:rPr lang="fr-BE" alt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rabouttage</a:t>
            </a:r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FC639D71-7C68-4801-9F61-419F4BB8CDCB}"/>
              </a:ext>
            </a:extLst>
          </p:cNvPr>
          <p:cNvCxnSpPr>
            <a:cxnSpLocks/>
          </p:cNvCxnSpPr>
          <p:nvPr/>
        </p:nvCxnSpPr>
        <p:spPr>
          <a:xfrm rot="5400000">
            <a:off x="1546192" y="1071760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15">
            <a:extLst>
              <a:ext uri="{FF2B5EF4-FFF2-40B4-BE49-F238E27FC236}">
                <a16:creationId xmlns:a16="http://schemas.microsoft.com/office/drawing/2014/main" id="{19B0C959-8B12-4C96-8313-FD8120B50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16" y="1110597"/>
            <a:ext cx="58135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Fin fabrication structure métallique prolongation 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8703A5F3-3BCE-44D4-BD30-1725812BD3D0}"/>
              </a:ext>
            </a:extLst>
          </p:cNvPr>
          <p:cNvCxnSpPr>
            <a:cxnSpLocks/>
          </p:cNvCxnSpPr>
          <p:nvPr/>
        </p:nvCxnSpPr>
        <p:spPr>
          <a:xfrm rot="5400000">
            <a:off x="1546192" y="1833545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osange 41">
            <a:extLst>
              <a:ext uri="{FF2B5EF4-FFF2-40B4-BE49-F238E27FC236}">
                <a16:creationId xmlns:a16="http://schemas.microsoft.com/office/drawing/2014/main" id="{DE4DAD34-5810-426B-AA54-6E07811B6604}"/>
              </a:ext>
            </a:extLst>
          </p:cNvPr>
          <p:cNvSpPr/>
          <p:nvPr/>
        </p:nvSpPr>
        <p:spPr>
          <a:xfrm rot="5400000">
            <a:off x="1375879" y="1866226"/>
            <a:ext cx="323850" cy="323850"/>
          </a:xfrm>
          <a:prstGeom prst="diamond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ZoneTexte 15">
            <a:extLst>
              <a:ext uri="{FF2B5EF4-FFF2-40B4-BE49-F238E27FC236}">
                <a16:creationId xmlns:a16="http://schemas.microsoft.com/office/drawing/2014/main" id="{91E383E4-95E2-4603-8C5F-4A3C7C120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032" y="2344701"/>
            <a:ext cx="29119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Enlèvement palée provisoire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0922F45-161D-4780-8703-E2A1775D0D3E}"/>
              </a:ext>
            </a:extLst>
          </p:cNvPr>
          <p:cNvCxnSpPr>
            <a:cxnSpLocks/>
          </p:cNvCxnSpPr>
          <p:nvPr/>
        </p:nvCxnSpPr>
        <p:spPr>
          <a:xfrm rot="5400000">
            <a:off x="1536671" y="2314997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15">
            <a:extLst>
              <a:ext uri="{FF2B5EF4-FFF2-40B4-BE49-F238E27FC236}">
                <a16:creationId xmlns:a16="http://schemas.microsoft.com/office/drawing/2014/main" id="{7CC2E793-787C-4E76-A0D0-2A6CDF8FE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036" y="3120559"/>
            <a:ext cx="56863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Equipements: platelage + GC + main-courante</a:t>
            </a: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0AE88F22-5855-4194-8280-C75FE6A2B0A3}"/>
              </a:ext>
            </a:extLst>
          </p:cNvPr>
          <p:cNvCxnSpPr>
            <a:cxnSpLocks/>
          </p:cNvCxnSpPr>
          <p:nvPr/>
        </p:nvCxnSpPr>
        <p:spPr>
          <a:xfrm rot="5400000">
            <a:off x="1536676" y="3090854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15">
            <a:extLst>
              <a:ext uri="{FF2B5EF4-FFF2-40B4-BE49-F238E27FC236}">
                <a16:creationId xmlns:a16="http://schemas.microsoft.com/office/drawing/2014/main" id="{E1973D53-B88D-401C-9B5E-2CA8EB413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166" y="3593835"/>
            <a:ext cx="26011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Fin du marché</a:t>
            </a: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5C01532D-AD35-442C-8D4C-D69A627CDF1F}"/>
              </a:ext>
            </a:extLst>
          </p:cNvPr>
          <p:cNvCxnSpPr>
            <a:cxnSpLocks/>
          </p:cNvCxnSpPr>
          <p:nvPr/>
        </p:nvCxnSpPr>
        <p:spPr>
          <a:xfrm rot="5400000">
            <a:off x="1533222" y="3870160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osange 84">
            <a:extLst>
              <a:ext uri="{FF2B5EF4-FFF2-40B4-BE49-F238E27FC236}">
                <a16:creationId xmlns:a16="http://schemas.microsoft.com/office/drawing/2014/main" id="{50559224-83FB-4869-90D0-4206F1CB9A48}"/>
              </a:ext>
            </a:extLst>
          </p:cNvPr>
          <p:cNvSpPr/>
          <p:nvPr/>
        </p:nvSpPr>
        <p:spPr>
          <a:xfrm rot="5400000">
            <a:off x="1413099" y="879237"/>
            <a:ext cx="236538" cy="236539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ZoneTexte 38">
            <a:extLst>
              <a:ext uri="{FF2B5EF4-FFF2-40B4-BE49-F238E27FC236}">
                <a16:creationId xmlns:a16="http://schemas.microsoft.com/office/drawing/2014/main" id="{2568FC3E-064D-40D0-8B90-1AF94BA9D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121" y="831271"/>
            <a:ext cx="30195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Ouverture partielle à 3 branches</a:t>
            </a:r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D88E20EC-9C37-49AE-8C8D-61B316CB5474}"/>
              </a:ext>
            </a:extLst>
          </p:cNvPr>
          <p:cNvCxnSpPr>
            <a:cxnSpLocks/>
          </p:cNvCxnSpPr>
          <p:nvPr/>
        </p:nvCxnSpPr>
        <p:spPr>
          <a:xfrm rot="5400000">
            <a:off x="1553118" y="1317679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Texte 15">
            <a:extLst>
              <a:ext uri="{FF2B5EF4-FFF2-40B4-BE49-F238E27FC236}">
                <a16:creationId xmlns:a16="http://schemas.microsoft.com/office/drawing/2014/main" id="{45839223-BBCC-47CA-BC8C-7329CD520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2142" y="1356516"/>
            <a:ext cx="6941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Pose barres précontraintes sur culée sur dalle tunnel d’accès au parking Grognon</a:t>
            </a:r>
          </a:p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+ mise en tension</a:t>
            </a:r>
          </a:p>
        </p:txBody>
      </p:sp>
      <p:sp>
        <p:nvSpPr>
          <p:cNvPr id="69" name="ZoneTexte 15">
            <a:extLst>
              <a:ext uri="{FF2B5EF4-FFF2-40B4-BE49-F238E27FC236}">
                <a16:creationId xmlns:a16="http://schemas.microsoft.com/office/drawing/2014/main" id="{D8DAC8A9-A637-4455-958D-CA2DD8289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958" y="2663357"/>
            <a:ext cx="29119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Peinture</a:t>
            </a:r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04E7A335-D7EB-4FC6-960A-3A8FFBCF66BF}"/>
              </a:ext>
            </a:extLst>
          </p:cNvPr>
          <p:cNvCxnSpPr>
            <a:cxnSpLocks/>
          </p:cNvCxnSpPr>
          <p:nvPr/>
        </p:nvCxnSpPr>
        <p:spPr>
          <a:xfrm rot="5400000">
            <a:off x="1543597" y="2633653"/>
            <a:ext cx="0" cy="389164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Losange 70">
            <a:extLst>
              <a:ext uri="{FF2B5EF4-FFF2-40B4-BE49-F238E27FC236}">
                <a16:creationId xmlns:a16="http://schemas.microsoft.com/office/drawing/2014/main" id="{34C6CC4A-4D95-44D4-B5A1-68FC44C628B7}"/>
              </a:ext>
            </a:extLst>
          </p:cNvPr>
          <p:cNvSpPr/>
          <p:nvPr/>
        </p:nvSpPr>
        <p:spPr>
          <a:xfrm rot="5400000">
            <a:off x="1412050" y="3624368"/>
            <a:ext cx="236538" cy="236539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5DD2EB3-61BD-4CF2-8092-8D90B67EB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1" y="3581516"/>
            <a:ext cx="13585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Fin août 2020</a:t>
            </a:r>
          </a:p>
        </p:txBody>
      </p:sp>
      <p:sp>
        <p:nvSpPr>
          <p:cNvPr id="73" name="ZoneTexte 38">
            <a:extLst>
              <a:ext uri="{FF2B5EF4-FFF2-40B4-BE49-F238E27FC236}">
                <a16:creationId xmlns:a16="http://schemas.microsoft.com/office/drawing/2014/main" id="{780D614E-C2EA-465C-84B9-12245A768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81" y="3914978"/>
            <a:ext cx="61511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Ouverture complète au public dès que Esplanade ouverte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048B1BB8-69A1-4DA6-8234-F3564D37B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" y="3889781"/>
            <a:ext cx="13585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BE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Fin 2020</a:t>
            </a:r>
          </a:p>
        </p:txBody>
      </p:sp>
    </p:spTree>
    <p:extLst>
      <p:ext uri="{BB962C8B-B14F-4D97-AF65-F5344CB8AC3E}">
        <p14:creationId xmlns:p14="http://schemas.microsoft.com/office/powerpoint/2010/main" val="15614314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34108" y="774088"/>
            <a:ext cx="8686799" cy="35693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altLang="fr-FR" sz="2300" u="sng" dirty="0">
                <a:latin typeface="Arial"/>
                <a:ea typeface="Geneva" pitchFamily="64" charset="-128"/>
                <a:cs typeface="Arial"/>
              </a:rPr>
              <a:t>SPW M&amp;I</a:t>
            </a: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:</a:t>
            </a:r>
          </a:p>
          <a:p>
            <a:pPr marL="342900" indent="-342900">
              <a:spcBef>
                <a:spcPct val="20000"/>
              </a:spcBef>
              <a:buFontTx/>
              <a:buChar char="-"/>
              <a:defRPr/>
            </a:pPr>
            <a:r>
              <a:rPr lang="fr-FR" altLang="fr-FR" sz="2300" dirty="0">
                <a:latin typeface="Arial"/>
                <a:ea typeface="Geneva" pitchFamily="64" charset="-128"/>
                <a:cs typeface="Arial"/>
              </a:rPr>
              <a:t>Toutes directions du Département Expertises Structure et Géotechniques</a:t>
            </a:r>
          </a:p>
          <a:p>
            <a:pPr marL="342900" indent="-342900">
              <a:spcBef>
                <a:spcPct val="20000"/>
              </a:spcBef>
              <a:buFontTx/>
              <a:buChar char="-"/>
              <a:defRPr/>
            </a:pPr>
            <a:r>
              <a:rPr lang="fr-FR" altLang="fr-FR" sz="2300" dirty="0">
                <a:latin typeface="Arial"/>
                <a:ea typeface="Geneva" pitchFamily="64" charset="-128"/>
                <a:cs typeface="Arial"/>
              </a:rPr>
              <a:t>Du Département Expertises Hydrauliques et Environnement: 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  <a:defRPr/>
            </a:pPr>
            <a:r>
              <a:rPr lang="fr-FR" altLang="fr-FR" sz="2300" dirty="0">
                <a:latin typeface="Arial"/>
                <a:ea typeface="Geneva" pitchFamily="64" charset="-128"/>
                <a:cs typeface="Arial"/>
              </a:rPr>
              <a:t>la direction de la Gestion hydrologique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  <a:defRPr/>
            </a:pPr>
            <a:r>
              <a:rPr lang="fr-FR" altLang="fr-FR" sz="2300" dirty="0">
                <a:latin typeface="Arial"/>
                <a:ea typeface="Geneva" pitchFamily="64" charset="-128"/>
                <a:cs typeface="Arial"/>
              </a:rPr>
              <a:t>la cellule des plongeurs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  <a:defRPr/>
            </a:pPr>
            <a:r>
              <a:rPr lang="fr-FR" altLang="fr-FR" sz="2300" dirty="0">
                <a:latin typeface="Arial"/>
                <a:ea typeface="Geneva" pitchFamily="64" charset="-128"/>
                <a:cs typeface="Arial"/>
              </a:rPr>
              <a:t>Direction des Voies hydrauliques de Namur: les contrôleurs de travaux, garde-section, cellule domaniale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  <a:defRPr/>
            </a:pPr>
            <a:r>
              <a:rPr lang="fr-FR" altLang="fr-FR" sz="2300" dirty="0">
                <a:latin typeface="Arial"/>
                <a:ea typeface="Geneva" pitchFamily="64" charset="-128"/>
                <a:cs typeface="Arial"/>
              </a:rPr>
              <a:t>Diverses directions: 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  <a:defRPr/>
            </a:pPr>
            <a:r>
              <a:rPr lang="fr-FR" altLang="fr-FR" sz="2300" dirty="0">
                <a:latin typeface="Arial"/>
                <a:ea typeface="Geneva" pitchFamily="64" charset="-128"/>
                <a:cs typeface="Arial"/>
              </a:rPr>
              <a:t>Gestion des Voies navigables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  <a:defRPr/>
            </a:pPr>
            <a:r>
              <a:rPr lang="fr-FR" altLang="fr-FR" sz="2300" dirty="0">
                <a:latin typeface="Arial"/>
                <a:ea typeface="Geneva" pitchFamily="64" charset="-128"/>
                <a:cs typeface="Arial"/>
              </a:rPr>
              <a:t>Direction Equipements électromécaniques des Routes de Namur et Luxembourg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  <a:defRPr/>
            </a:pPr>
            <a:r>
              <a:rPr lang="fr-FR" altLang="fr-FR" sz="2300" dirty="0">
                <a:latin typeface="Arial"/>
                <a:ea typeface="Geneva" pitchFamily="64" charset="-128"/>
                <a:cs typeface="Arial"/>
              </a:rPr>
              <a:t>Direction des Télécommunications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DBA9D7-8854-4D1F-8E5C-F1F9CD093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2" y="53574"/>
            <a:ext cx="7868120" cy="857250"/>
          </a:xfrm>
        </p:spPr>
        <p:txBody>
          <a:bodyPr>
            <a:normAutofit/>
          </a:bodyPr>
          <a:lstStyle/>
          <a:p>
            <a:r>
              <a:rPr lang="fr-FR" dirty="0"/>
              <a:t>Implication intervenants nombreux et variés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425902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 txBox="1">
            <a:spLocks/>
          </p:cNvSpPr>
          <p:nvPr/>
        </p:nvSpPr>
        <p:spPr>
          <a:xfrm>
            <a:off x="1403350" y="6477000"/>
            <a:ext cx="1800225" cy="179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24AB0-B3C6-4BE2-BCE2-05E94564941F}" type="slidenum">
              <a:rPr kumimoji="0" lang="fr-FR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117616" y="769865"/>
            <a:ext cx="7868121" cy="3569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altLang="fr-FR" sz="23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Hors SPW</a:t>
            </a: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Geneva" pitchFamily="64" charset="-128"/>
                <a:cs typeface="Arial"/>
              </a:rPr>
              <a:t>:</a:t>
            </a:r>
          </a:p>
          <a:p>
            <a:pPr marL="342900" lvl="0" indent="-342900">
              <a:buFontTx/>
              <a:buChar char="-"/>
            </a:pPr>
            <a:r>
              <a:rPr lang="fr-FR" altLang="fr-FR" sz="2300" dirty="0">
                <a:latin typeface="Arial"/>
                <a:ea typeface="Geneva" pitchFamily="64" charset="-128"/>
                <a:cs typeface="Arial"/>
              </a:rPr>
              <a:t>Bureau d’études </a:t>
            </a:r>
            <a:r>
              <a:rPr lang="fr-FR" altLang="fr-FR" sz="2300" dirty="0" err="1">
                <a:latin typeface="Arial"/>
                <a:ea typeface="Geneva" pitchFamily="64" charset="-128"/>
                <a:cs typeface="Arial"/>
              </a:rPr>
              <a:t>Greisch</a:t>
            </a:r>
            <a:r>
              <a:rPr lang="fr-FR" sz="2300" dirty="0">
                <a:latin typeface="Arial"/>
                <a:ea typeface="Geneva" pitchFamily="64" charset="-128"/>
                <a:cs typeface="Arial"/>
              </a:rPr>
              <a:t> ;</a:t>
            </a:r>
          </a:p>
          <a:p>
            <a:pPr marL="342900" indent="-342900">
              <a:buFontTx/>
              <a:buChar char="-"/>
            </a:pPr>
            <a:r>
              <a:rPr lang="fr-FR" sz="2300" dirty="0">
                <a:latin typeface="Arial"/>
                <a:ea typeface="Geneva" pitchFamily="64" charset="-128"/>
                <a:cs typeface="Arial"/>
              </a:rPr>
              <a:t>la Ville de Namur ;</a:t>
            </a:r>
            <a:endParaRPr lang="fr-BE" sz="2300" dirty="0">
              <a:latin typeface="Arial"/>
              <a:ea typeface="Geneva" pitchFamily="64" charset="-128"/>
              <a:cs typeface="Arial"/>
            </a:endParaRPr>
          </a:p>
          <a:p>
            <a:pPr marL="342900" indent="-342900">
              <a:buFontTx/>
              <a:buChar char="-"/>
            </a:pPr>
            <a:r>
              <a:rPr lang="fr-FR" sz="2300" dirty="0">
                <a:latin typeface="Arial"/>
                <a:ea typeface="Geneva" pitchFamily="64" charset="-128"/>
                <a:cs typeface="Arial"/>
              </a:rPr>
              <a:t>l’entreprise FRANKI, adjudicataire ;</a:t>
            </a:r>
            <a:endParaRPr lang="fr-BE" sz="2300" dirty="0">
              <a:latin typeface="Arial"/>
              <a:ea typeface="Geneva" pitchFamily="64" charset="-128"/>
              <a:cs typeface="Arial"/>
            </a:endParaRPr>
          </a:p>
          <a:p>
            <a:pPr marL="342900" indent="-342900">
              <a:buFontTx/>
              <a:buChar char="-"/>
            </a:pPr>
            <a:r>
              <a:rPr lang="fr-FR" sz="2300" dirty="0">
                <a:latin typeface="Arial"/>
                <a:ea typeface="Geneva" pitchFamily="64" charset="-128"/>
                <a:cs typeface="Arial"/>
              </a:rPr>
              <a:t>le bureau de contrôle SECO ;</a:t>
            </a:r>
            <a:endParaRPr lang="fr-BE" sz="2300" dirty="0">
              <a:latin typeface="Arial"/>
              <a:ea typeface="Geneva" pitchFamily="64" charset="-128"/>
              <a:cs typeface="Arial"/>
            </a:endParaRPr>
          </a:p>
          <a:p>
            <a:pPr marL="342900" indent="-342900">
              <a:buFontTx/>
              <a:buChar char="-"/>
            </a:pPr>
            <a:r>
              <a:rPr lang="fr-FR" sz="2300" dirty="0">
                <a:latin typeface="Arial"/>
                <a:ea typeface="Geneva" pitchFamily="64" charset="-128"/>
                <a:cs typeface="Arial"/>
              </a:rPr>
              <a:t>le coordinateur sécurité-santé AIB </a:t>
            </a:r>
            <a:r>
              <a:rPr lang="fr-FR" sz="2300" dirty="0" err="1">
                <a:latin typeface="Arial"/>
                <a:ea typeface="Geneva" pitchFamily="64" charset="-128"/>
                <a:cs typeface="Arial"/>
              </a:rPr>
              <a:t>Vincotte</a:t>
            </a:r>
            <a:r>
              <a:rPr lang="fr-FR" sz="2300" dirty="0">
                <a:latin typeface="Arial"/>
                <a:ea typeface="Geneva" pitchFamily="64" charset="-128"/>
                <a:cs typeface="Arial"/>
              </a:rPr>
              <a:t> ;</a:t>
            </a:r>
            <a:endParaRPr lang="fr-BE" sz="2300" dirty="0">
              <a:latin typeface="Arial"/>
              <a:ea typeface="Geneva" pitchFamily="64" charset="-128"/>
              <a:cs typeface="Arial"/>
            </a:endParaRPr>
          </a:p>
          <a:p>
            <a:pPr marL="800100" lvl="1" indent="-342900">
              <a:spcBef>
                <a:spcPct val="20000"/>
              </a:spcBef>
              <a:buFontTx/>
              <a:buChar char="-"/>
              <a:defRPr/>
            </a:pPr>
            <a:endParaRPr kumimoji="0" lang="fr-FR" alt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DBA9D7-8854-4D1F-8E5C-F1F9CD093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2" y="53574"/>
            <a:ext cx="7868120" cy="857250"/>
          </a:xfrm>
        </p:spPr>
        <p:txBody>
          <a:bodyPr>
            <a:normAutofit/>
          </a:bodyPr>
          <a:lstStyle/>
          <a:p>
            <a:r>
              <a:rPr lang="fr-FR" dirty="0"/>
              <a:t>Implication intervenants nombreux et variés</a:t>
            </a:r>
            <a:endParaRPr lang="fr-BE" dirty="0"/>
          </a:p>
        </p:txBody>
      </p:sp>
      <p:pic>
        <p:nvPicPr>
          <p:cNvPr id="6" name="Picture 2" descr="Greisch">
            <a:extLst>
              <a:ext uri="{FF2B5EF4-FFF2-40B4-BE49-F238E27FC236}">
                <a16:creationId xmlns:a16="http://schemas.microsoft.com/office/drawing/2014/main" id="{027BD57C-4176-4B54-91E6-BDE37E339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266" y="3358549"/>
            <a:ext cx="1076958" cy="3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002">
            <a:extLst>
              <a:ext uri="{FF2B5EF4-FFF2-40B4-BE49-F238E27FC236}">
                <a16:creationId xmlns:a16="http://schemas.microsoft.com/office/drawing/2014/main" id="{EF152456-21C9-483C-A39D-A23153645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447" y="3065183"/>
            <a:ext cx="672166" cy="105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Franki">
            <a:extLst>
              <a:ext uri="{FF2B5EF4-FFF2-40B4-BE49-F238E27FC236}">
                <a16:creationId xmlns:a16="http://schemas.microsoft.com/office/drawing/2014/main" id="{D42A9C34-5E2D-47CB-823B-5D1F49575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8974" y="3262172"/>
            <a:ext cx="7905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 1" descr="cid:image007.png@01D5948F.68CF06D0">
            <a:extLst>
              <a:ext uri="{FF2B5EF4-FFF2-40B4-BE49-F238E27FC236}">
                <a16:creationId xmlns:a16="http://schemas.microsoft.com/office/drawing/2014/main" id="{B6BB7E29-AE01-4938-84A7-4FFD21412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8965" y="3262172"/>
            <a:ext cx="815281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image944075">
            <a:extLst>
              <a:ext uri="{FF2B5EF4-FFF2-40B4-BE49-F238E27FC236}">
                <a16:creationId xmlns:a16="http://schemas.microsoft.com/office/drawing/2014/main" id="{DE902B8C-3C90-4FB3-A6E5-B0494D454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9922" y="3262172"/>
            <a:ext cx="658812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304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9EB1DC0D-1426-4780-9097-C938CA7C50D0}"/>
              </a:ext>
            </a:extLst>
          </p:cNvPr>
          <p:cNvSpPr txBox="1">
            <a:spLocks/>
          </p:cNvSpPr>
          <p:nvPr/>
        </p:nvSpPr>
        <p:spPr>
          <a:xfrm>
            <a:off x="796627" y="2642230"/>
            <a:ext cx="7988598" cy="754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3200" cap="small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Questions</a:t>
            </a:r>
            <a:r>
              <a:rPr lang="fr-BE" sz="4400" cap="small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?...</a:t>
            </a:r>
            <a:endParaRPr lang="fr-FR" sz="400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302AA0D-0CAE-4A47-8FD4-7B192A70C012}"/>
              </a:ext>
            </a:extLst>
          </p:cNvPr>
          <p:cNvSpPr txBox="1">
            <a:spLocks noChangeArrowheads="1"/>
          </p:cNvSpPr>
          <p:nvPr/>
        </p:nvSpPr>
        <p:spPr>
          <a:xfrm>
            <a:off x="527045" y="1882599"/>
            <a:ext cx="8029575" cy="647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MERCI </a:t>
            </a:r>
            <a:endParaRPr kumimoji="0" lang="fr-FR" altLang="fr-FR" sz="4800" b="1" i="0" u="none" strike="noStrike" kern="1200" cap="none" spc="0" normalizeH="0" baseline="0" noProof="0" dirty="0">
              <a:ln>
                <a:noFill/>
              </a:ln>
              <a:solidFill>
                <a:srgbClr val="49C5B1"/>
              </a:solidFill>
              <a:effectLst/>
              <a:uLnTx/>
              <a:uFillTx/>
              <a:latin typeface="Arial"/>
              <a:ea typeface="Geneva" pitchFamily="6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793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ECEC84-30C4-4B65-9FE7-4FEF18746A87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Esquisses élaborées</a:t>
            </a:r>
            <a:endParaRPr lang="fr-B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A28142-5C32-4AF7-9A7A-A06C4A1B9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016" y="683094"/>
            <a:ext cx="5278582" cy="366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55A530E-F8E4-4260-BEC1-EC803A494FC6}"/>
              </a:ext>
            </a:extLst>
          </p:cNvPr>
          <p:cNvSpPr/>
          <p:nvPr/>
        </p:nvSpPr>
        <p:spPr>
          <a:xfrm rot="19154269">
            <a:off x="2488528" y="2347140"/>
            <a:ext cx="550195" cy="99625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43859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2C4C37A3-5FAA-41DC-926A-29C9EB2510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3345" y="612127"/>
            <a:ext cx="8506691" cy="371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41C17C0-5E06-47D1-A242-4C16C070BE58}"/>
              </a:ext>
            </a:extLst>
          </p:cNvPr>
          <p:cNvSpPr txBox="1">
            <a:spLocks/>
          </p:cNvSpPr>
          <p:nvPr/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Esquisses élaborées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236026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</TotalTime>
  <Words>930</Words>
  <Application>Microsoft Office PowerPoint</Application>
  <PresentationFormat>Affichage à l'écran (16:9)</PresentationFormat>
  <Paragraphs>309</Paragraphs>
  <Slides>74</Slides>
  <Notes>8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82" baseType="lpstr">
      <vt:lpstr>ＭＳ Ｐゴシック</vt:lpstr>
      <vt:lpstr>Arial</vt:lpstr>
      <vt:lpstr>Calibri</vt:lpstr>
      <vt:lpstr>Century Gothic</vt:lpstr>
      <vt:lpstr>Geneva</vt:lpstr>
      <vt:lpstr>Times New Roman</vt:lpstr>
      <vt:lpstr>Wingdings</vt:lpstr>
      <vt:lpstr>Thème Office</vt:lpstr>
      <vt:lpstr>Présentation PowerPoint</vt:lpstr>
      <vt:lpstr>Présentation PowerPoint</vt:lpstr>
      <vt:lpstr>Calendrier</vt:lpstr>
      <vt:lpstr>Implantation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Chronologie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Chronologie (suite)</vt:lpstr>
      <vt:lpstr>Implication intervenants nombreux et variés</vt:lpstr>
      <vt:lpstr>Implication intervenants nombreux et variés</vt:lpstr>
      <vt:lpstr>Présentation PowerPoint</vt:lpstr>
    </vt:vector>
  </TitlesOfParts>
  <Company>Service public de Wallonie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Jean-Sébastien Cornélis</dc:creator>
  <cp:lastModifiedBy>TOUSSAINT Patrice</cp:lastModifiedBy>
  <cp:revision>104</cp:revision>
  <dcterms:created xsi:type="dcterms:W3CDTF">2017-06-20T09:48:45Z</dcterms:created>
  <dcterms:modified xsi:type="dcterms:W3CDTF">2020-03-09T16:24:20Z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2a09c5-6e26-4737-a926-47ef1ab198ae_Enabled">
    <vt:lpwstr>True</vt:lpwstr>
  </property>
  <property fmtid="{D5CDD505-2E9C-101B-9397-08002B2CF9AE}" pid="3" name="MSIP_Label_e72a09c5-6e26-4737-a926-47ef1ab198ae_SiteId">
    <vt:lpwstr>1f816a84-7aa6-4a56-b22a-7b3452fa8681</vt:lpwstr>
  </property>
  <property fmtid="{D5CDD505-2E9C-101B-9397-08002B2CF9AE}" pid="4" name="MSIP_Label_e72a09c5-6e26-4737-a926-47ef1ab198ae_Owner">
    <vt:lpwstr>henrimaximilien.dessalle@spw.wallonie.be</vt:lpwstr>
  </property>
  <property fmtid="{D5CDD505-2E9C-101B-9397-08002B2CF9AE}" pid="5" name="MSIP_Label_e72a09c5-6e26-4737-a926-47ef1ab198ae_SetDate">
    <vt:lpwstr>2020-03-04T15:32:49.4290208Z</vt:lpwstr>
  </property>
  <property fmtid="{D5CDD505-2E9C-101B-9397-08002B2CF9AE}" pid="6" name="MSIP_Label_e72a09c5-6e26-4737-a926-47ef1ab198ae_Name">
    <vt:lpwstr>Confidentiel</vt:lpwstr>
  </property>
  <property fmtid="{D5CDD505-2E9C-101B-9397-08002B2CF9AE}" pid="7" name="MSIP_Label_e72a09c5-6e26-4737-a926-47ef1ab198ae_Application">
    <vt:lpwstr>Microsoft Azure Information Protection</vt:lpwstr>
  </property>
  <property fmtid="{D5CDD505-2E9C-101B-9397-08002B2CF9AE}" pid="8" name="MSIP_Label_e72a09c5-6e26-4737-a926-47ef1ab198ae_ActionId">
    <vt:lpwstr>712fa776-e8ab-491b-9b4f-ca233d351152</vt:lpwstr>
  </property>
  <property fmtid="{D5CDD505-2E9C-101B-9397-08002B2CF9AE}" pid="9" name="MSIP_Label_e72a09c5-6e26-4737-a926-47ef1ab198ae_Extended_MSFT_Method">
    <vt:lpwstr>Automatic</vt:lpwstr>
  </property>
  <property fmtid="{D5CDD505-2E9C-101B-9397-08002B2CF9AE}" pid="10" name="Sensitivity">
    <vt:lpwstr>Confidentiel</vt:lpwstr>
  </property>
</Properties>
</file>