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1" r:id="rId4"/>
    <p:sldMasterId id="2147483653" r:id="rId5"/>
    <p:sldMasterId id="2147483654" r:id="rId6"/>
  </p:sldMasterIdLst>
  <p:notesMasterIdLst>
    <p:notesMasterId r:id="rId35"/>
  </p:notesMasterIdLst>
  <p:handoutMasterIdLst>
    <p:handoutMasterId r:id="rId36"/>
  </p:handoutMasterIdLst>
  <p:sldIdLst>
    <p:sldId id="257" r:id="rId7"/>
    <p:sldId id="260" r:id="rId8"/>
    <p:sldId id="262" r:id="rId9"/>
    <p:sldId id="256" r:id="rId10"/>
    <p:sldId id="263" r:id="rId11"/>
    <p:sldId id="258" r:id="rId12"/>
    <p:sldId id="264" r:id="rId13"/>
    <p:sldId id="265" r:id="rId14"/>
    <p:sldId id="267" r:id="rId15"/>
    <p:sldId id="259" r:id="rId16"/>
    <p:sldId id="272" r:id="rId17"/>
    <p:sldId id="271" r:id="rId18"/>
    <p:sldId id="275" r:id="rId19"/>
    <p:sldId id="276" r:id="rId20"/>
    <p:sldId id="283" r:id="rId21"/>
    <p:sldId id="279" r:id="rId22"/>
    <p:sldId id="286" r:id="rId23"/>
    <p:sldId id="287" r:id="rId24"/>
    <p:sldId id="277" r:id="rId25"/>
    <p:sldId id="270" r:id="rId26"/>
    <p:sldId id="284" r:id="rId27"/>
    <p:sldId id="273" r:id="rId28"/>
    <p:sldId id="278" r:id="rId29"/>
    <p:sldId id="288" r:id="rId30"/>
    <p:sldId id="268" r:id="rId31"/>
    <p:sldId id="266" r:id="rId32"/>
    <p:sldId id="282" r:id="rId33"/>
    <p:sldId id="261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ueil" id="{1AAB70F7-B2D9-45D9-AD1B-2BBF519A3C01}">
          <p14:sldIdLst>
            <p14:sldId id="257"/>
            <p14:sldId id="260"/>
            <p14:sldId id="262"/>
            <p14:sldId id="256"/>
            <p14:sldId id="263"/>
            <p14:sldId id="258"/>
            <p14:sldId id="264"/>
          </p14:sldIdLst>
        </p14:section>
        <p14:section name="Exposés" id="{9D31FD3A-BBD5-4176-871D-CE217B41DCB1}">
          <p14:sldIdLst>
            <p14:sldId id="265"/>
            <p14:sldId id="267"/>
            <p14:sldId id="259"/>
            <p14:sldId id="272"/>
            <p14:sldId id="271"/>
            <p14:sldId id="275"/>
            <p14:sldId id="276"/>
            <p14:sldId id="283"/>
            <p14:sldId id="279"/>
            <p14:sldId id="286"/>
            <p14:sldId id="287"/>
            <p14:sldId id="277"/>
            <p14:sldId id="270"/>
            <p14:sldId id="284"/>
            <p14:sldId id="273"/>
            <p14:sldId id="278"/>
            <p14:sldId id="288"/>
            <p14:sldId id="268"/>
            <p14:sldId id="266"/>
            <p14:sldId id="28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CC"/>
    <a:srgbClr val="9933FF"/>
    <a:srgbClr val="87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72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1E364F-85D2-4D7F-9C1D-38674F064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D23BC-78B1-41F0-8EA4-7B39A274F7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8183-8EBB-4AF6-AA76-94CA32DFDBA5}" type="datetimeFigureOut">
              <a:rPr lang="fr-BE" smtClean="0"/>
              <a:t>09/03/2020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9C23B9-AE0A-4F39-8190-3B8C2A6FE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4DA8EC-53B4-48B3-A466-1F7DE51B9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2067-F84C-45FE-B97A-58977767CB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366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D9AB-B2F3-46E6-BF59-52BB423CA941}" type="datetimeFigureOut">
              <a:rPr lang="fr-BE" smtClean="0"/>
              <a:t>09/03/2020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911E-C3EC-4D99-871D-6C66DB20C7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4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8911E-C3EC-4D99-871D-6C66DB20C792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84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09/03/2020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09/03/2020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94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09/03/2020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238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B9AB-9BE7-4E88-BDFB-C6383FDF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67CBE9-CFBB-4656-8EED-EDA71E753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D6358-9364-4F53-8059-9BFE2DDF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0A73A-979D-40CB-9DF0-97C36BEF6282}" type="datetimeFigureOut">
              <a:rPr lang="fr-BE" smtClean="0"/>
              <a:t>09/03/2020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744B9F-B18E-441A-AB9D-3C09D181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090DF-7FEF-4CD7-A735-769C290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83ED-7519-4DE7-A470-177E9B6293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08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43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4275B-ACCB-4B6A-A4A2-BA50CFC6A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17"/>
            <a:ext cx="12192000" cy="32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Journée des ouvrages d’arts • 10 mars 2020 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7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A96E887-58B4-430C-889F-4AD7E0A17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6A4608-E65E-4276-8ED8-5DA76AE5B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AF4B80E-A8A5-4DE8-ADC6-F2A01A4119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03B73A-3D68-49D7-9C0B-A33434973B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32B5FB5-0B74-45B1-8442-25636C9CE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20F186-CC9E-433F-9C42-07D1538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7586"/>
          </a:xfrm>
          <a:prstGeom prst="rect">
            <a:avLst/>
          </a:prstGeom>
          <a:solidFill>
            <a:srgbClr val="872DA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Journée des ouvrages d’arts • 10 mars 2020 • La </a:t>
            </a:r>
            <a:r>
              <a:rPr lang="fr-FR" dirty="0" err="1"/>
              <a:t>Marlagne</a:t>
            </a:r>
            <a:r>
              <a:rPr lang="fr-FR" dirty="0"/>
              <a:t> 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838B85-FF7B-49D0-9C38-8AA13C898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75" y="6185140"/>
            <a:ext cx="1557191" cy="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2-4573-JOA_2020-Pr&#233;sentation_09032020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3-joa%202020%20PIARC.ppt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4-PATHOLOG_PRECO_EXT_LABOURIE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7-Pr&#233;sentation%20Pont%20des%20Hollandais%20%20V.2..ppt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hyperlink" Target="8-Pr&#233;sentation%20LF-SDE_2.ppt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58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F960B-E35F-49F9-A084-042F5672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9F4BEB-0F97-4CD4-AD72-2E3C1A346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3" t="5147" b="-678"/>
          <a:stretch/>
        </p:blipFill>
        <p:spPr>
          <a:xfrm>
            <a:off x="189895" y="801000"/>
            <a:ext cx="3084378" cy="262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5D9B62-FC8E-4FAF-B51C-243D1BA7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770" y="3429000"/>
            <a:ext cx="2858335" cy="2628000"/>
          </a:xfrm>
          <a:prstGeom prst="rect">
            <a:avLst/>
          </a:prstGeom>
        </p:spPr>
      </p:pic>
      <p:pic>
        <p:nvPicPr>
          <p:cNvPr id="7" name="Imag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639AA1E-894A-4ACD-B5FF-D036ED1C7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612" y="441000"/>
            <a:ext cx="5946158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3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87312-D0BF-4329-9099-7D888B83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AACFC8-D6F1-48C6-9E23-9A8C1115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298" y="663263"/>
            <a:ext cx="4682565" cy="3816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3CFAAE39-5287-4451-BE4E-ABF81BBF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48" y="1844985"/>
            <a:ext cx="6035563" cy="43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7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1296955"/>
            <a:ext cx="8447314" cy="221300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015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38799-B92B-42DD-8804-CF556FE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4BFA8B-B9AA-42DD-815F-236F538B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617" y="1042071"/>
            <a:ext cx="3367592" cy="2844000"/>
          </a:xfrm>
          <a:prstGeom prst="rect">
            <a:avLst/>
          </a:prstGeom>
        </p:spPr>
      </p:pic>
      <p:pic>
        <p:nvPicPr>
          <p:cNvPr id="5" name="Image 4">
            <a:hlinkClick r:id="rId3" action="ppaction://hlinkfile"/>
            <a:extLst>
              <a:ext uri="{FF2B5EF4-FFF2-40B4-BE49-F238E27FC236}">
                <a16:creationId xmlns:a16="http://schemas.microsoft.com/office/drawing/2014/main" id="{D5B393ED-DBF5-40E7-8021-86447994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22" y="2230606"/>
            <a:ext cx="645833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32AC8-7779-4C9D-8A9E-D8AA8DF8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4AC010-38E0-455C-A9AA-A9681748D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8"/>
          <a:stretch/>
        </p:blipFill>
        <p:spPr>
          <a:xfrm>
            <a:off x="4584175" y="634614"/>
            <a:ext cx="3023647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0EB33F-CE31-4EFF-9311-3B7E5BEC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79" y="2800607"/>
            <a:ext cx="6355631" cy="38560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F9C511-9E49-4A16-BBAE-D0F6CB58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458" y="789184"/>
            <a:ext cx="3005700" cy="29657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667590-EAA0-4946-9758-B14B31AC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7" y="634614"/>
            <a:ext cx="3341100" cy="25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0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987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545E4-5BFC-4F38-BD48-6F9423A5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56E764-3735-405B-8189-B0418ED0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0" y="597766"/>
            <a:ext cx="3415248" cy="255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0086EB-A34F-4B23-A0FF-68471E653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649" y="957691"/>
            <a:ext cx="2291121" cy="3276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24434A-60F4-4638-A081-10AE6EA9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908" y="3347969"/>
            <a:ext cx="6264183" cy="3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F466B-DB03-4897-9FC5-62D74FC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905F2F4-E257-405A-8F18-B8BC5EC8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000" y="1668133"/>
            <a:ext cx="3600000" cy="352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31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19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0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2DB54-0E17-4F7B-BBCC-1524B21E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0CD57C-8587-4CD4-9C8D-BF81B888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22" y="1645407"/>
            <a:ext cx="3151880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52F651-5002-4E96-BE88-6C41E0AA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199" y="511407"/>
            <a:ext cx="3432823" cy="2484000"/>
          </a:xfrm>
          <a:prstGeom prst="rect">
            <a:avLst/>
          </a:prstGeom>
        </p:spPr>
      </p:pic>
      <p:pic>
        <p:nvPicPr>
          <p:cNvPr id="6" name="Imag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71E9E0BC-874C-411A-85A0-F47453270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447" y="3191640"/>
            <a:ext cx="5875529" cy="31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74051-534E-4B84-9C4A-7ED0FCEB7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ABE93-5280-4D05-9139-9A5F63001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9904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0CD78-D076-4060-B1F0-9CF90CA4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9BA729-3773-43E5-9BE4-7B9D9B91D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97" y="3756286"/>
            <a:ext cx="3435399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71BC63-DBED-4A16-B1D3-95B59C13D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4" y="549000"/>
            <a:ext cx="3430243" cy="2880000"/>
          </a:xfrm>
          <a:prstGeom prst="rect">
            <a:avLst/>
          </a:prstGeom>
        </p:spPr>
      </p:pic>
      <p:pic>
        <p:nvPicPr>
          <p:cNvPr id="6" name="Image 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816DE8D-4008-4EF9-B875-90AE25829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32" y="708836"/>
            <a:ext cx="606604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88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7014C-00E7-4416-9316-24246280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E44107-383E-4231-BD90-1B2C1871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93" y="2106814"/>
            <a:ext cx="5067285" cy="2916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A62277-C1F9-447A-BC33-9A1F319C9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22" y="581325"/>
            <a:ext cx="5997460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803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75AB72E-1D24-47A4-8E66-0EC8C3D7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FBCCF7-F697-4894-8D15-BC9FEE1EDFAC}"/>
              </a:ext>
            </a:extLst>
          </p:cNvPr>
          <p:cNvSpPr txBox="1"/>
          <p:nvPr/>
        </p:nvSpPr>
        <p:spPr>
          <a:xfrm>
            <a:off x="605999" y="659011"/>
            <a:ext cx="540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09h00 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Présentation de la journée.</a:t>
            </a:r>
          </a:p>
          <a:p>
            <a:pPr algn="r"/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r>
              <a:rPr lang="fr-BE" sz="2800" b="1" dirty="0">
                <a:solidFill>
                  <a:srgbClr val="7030A0"/>
                </a:solidFill>
              </a:rPr>
              <a:t>09h30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Des esquisses à la réalisation de la passerelle </a:t>
            </a:r>
            <a:r>
              <a:rPr lang="fr-BE" sz="2800" b="1" dirty="0" err="1">
                <a:solidFill>
                  <a:srgbClr val="7030A0"/>
                </a:solidFill>
              </a:rPr>
              <a:t>cyclopiétonne</a:t>
            </a:r>
            <a:r>
              <a:rPr lang="fr-BE" sz="2800" b="1" dirty="0">
                <a:solidFill>
                  <a:srgbClr val="7030A0"/>
                </a:solidFill>
              </a:rPr>
              <a:t> L’Enjambée : retour d’expérience.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EAB8FA-BF36-48BA-9BC3-513C4125F626}"/>
              </a:ext>
            </a:extLst>
          </p:cNvPr>
          <p:cNvSpPr txBox="1"/>
          <p:nvPr/>
        </p:nvSpPr>
        <p:spPr>
          <a:xfrm>
            <a:off x="6232848" y="746449"/>
            <a:ext cx="540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fr-BE" sz="2800" b="1" dirty="0">
              <a:solidFill>
                <a:srgbClr val="7030A0"/>
              </a:solidFill>
            </a:endParaRP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09h05</a:t>
            </a: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Tour d’horizon des problèmes liés aux vibrations à basse </a:t>
            </a:r>
          </a:p>
          <a:p>
            <a:pPr lvl="0" algn="r"/>
            <a:r>
              <a:rPr lang="fr-BE" sz="2800" b="1" dirty="0">
                <a:solidFill>
                  <a:srgbClr val="6600CC"/>
                </a:solidFill>
              </a:rPr>
              <a:t>fréquence.</a:t>
            </a:r>
          </a:p>
          <a:p>
            <a:pPr lvl="0" algn="r"/>
            <a:endParaRPr lang="fr-BE" sz="2800" b="1" dirty="0">
              <a:solidFill>
                <a:srgbClr val="6600CC"/>
              </a:solidFill>
            </a:endParaRPr>
          </a:p>
          <a:p>
            <a:pPr lvl="0"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09h55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L’apport du PIARC dans la gestion des  ponts : Bilan du cycle 2016-2019.</a:t>
            </a:r>
          </a:p>
          <a:p>
            <a:pPr lvl="0" algn="r"/>
            <a:r>
              <a:rPr lang="fr-BE" sz="28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56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6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0D740DC-495E-46C1-A764-AB97AFB8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F29653-AE70-4C1C-90B9-98BAB72146E5}"/>
              </a:ext>
            </a:extLst>
          </p:cNvPr>
          <p:cNvSpPr txBox="1"/>
          <p:nvPr/>
        </p:nvSpPr>
        <p:spPr>
          <a:xfrm>
            <a:off x="606000" y="728999"/>
            <a:ext cx="10980000" cy="54000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10h50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Pathologies et gestion des ouvrages précontraints par des câbles extérieurs protégés par une gaine PEHD 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sz="2800" b="1" dirty="0">
                <a:solidFill>
                  <a:srgbClr val="7030A0"/>
                </a:solidFill>
              </a:rPr>
              <a:t>11h50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Arc Majeur : Œuvre d’art et ouvrage d’art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11h15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La nouvelle passerelle cyclopédestre t’</a:t>
            </a:r>
            <a:r>
              <a:rPr lang="fr-BE" sz="2800" b="1" dirty="0" err="1">
                <a:solidFill>
                  <a:srgbClr val="6600CC"/>
                </a:solidFill>
              </a:rPr>
              <a:t>Sersteven</a:t>
            </a:r>
            <a:r>
              <a:rPr lang="fr-BE" sz="2800" b="1" dirty="0">
                <a:solidFill>
                  <a:srgbClr val="6600CC"/>
                </a:solidFill>
              </a:rPr>
              <a:t> à Thuin</a:t>
            </a:r>
          </a:p>
          <a:p>
            <a:endParaRPr lang="fr-BE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80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C6161-0C3A-42AE-ABAB-F76A6E04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5B4605-E375-4BB3-AC94-F57216666027}"/>
              </a:ext>
            </a:extLst>
          </p:cNvPr>
          <p:cNvSpPr txBox="1"/>
          <p:nvPr/>
        </p:nvSpPr>
        <p:spPr>
          <a:xfrm>
            <a:off x="606000" y="1028343"/>
            <a:ext cx="1098000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BE" sz="2800" b="1" dirty="0">
                <a:solidFill>
                  <a:srgbClr val="7030A0"/>
                </a:solidFill>
              </a:rPr>
              <a:t>14h10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La rénovation du pont des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Hollandais à la citadelle de Namur 	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r>
              <a:rPr lang="fr-BE" sz="2800" b="1" dirty="0">
                <a:solidFill>
                  <a:srgbClr val="7030A0"/>
                </a:solidFill>
              </a:rPr>
              <a:t>15h15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Uniformisation et automatisation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du monitoring des tensions dans les </a:t>
            </a:r>
          </a:p>
          <a:p>
            <a:r>
              <a:rPr lang="fr-BE" sz="2800" b="1" dirty="0">
                <a:solidFill>
                  <a:srgbClr val="7030A0"/>
                </a:solidFill>
              </a:rPr>
              <a:t>suspentes et haubans de ponts</a:t>
            </a:r>
          </a:p>
          <a:p>
            <a:endParaRPr lang="fr-BE" sz="2800" b="1" dirty="0">
              <a:solidFill>
                <a:srgbClr val="7030A0"/>
              </a:solidFill>
            </a:endParaRPr>
          </a:p>
          <a:p>
            <a:endParaRPr lang="fr-BE" sz="2800" b="1" dirty="0">
              <a:solidFill>
                <a:srgbClr val="7030A0"/>
              </a:solidFill>
            </a:endParaRPr>
          </a:p>
          <a:p>
            <a:endParaRPr lang="fr-BE" sz="2800" b="1" dirty="0">
              <a:solidFill>
                <a:srgbClr val="7030A0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14h45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Stabilisation des parois Rocheuses 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le long des routes en Wallonie</a:t>
            </a:r>
          </a:p>
          <a:p>
            <a:endParaRPr lang="fr-BE" sz="2800" b="1" dirty="0">
              <a:solidFill>
                <a:srgbClr val="6600CC"/>
              </a:solidFill>
            </a:endParaRPr>
          </a:p>
          <a:p>
            <a:endParaRPr lang="fr-BE" sz="2800" b="1" dirty="0">
              <a:solidFill>
                <a:srgbClr val="6600CC"/>
              </a:solidFill>
            </a:endParaRPr>
          </a:p>
          <a:p>
            <a:pPr algn="r"/>
            <a:endParaRPr lang="fr-BE" sz="2800" b="1" dirty="0">
              <a:solidFill>
                <a:srgbClr val="6600CC"/>
              </a:solidFill>
            </a:endParaRP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15h45</a:t>
            </a:r>
          </a:p>
          <a:p>
            <a:pPr algn="r"/>
            <a:r>
              <a:rPr lang="fr-BE" sz="2800" b="1" dirty="0">
                <a:solidFill>
                  <a:srgbClr val="6600CC"/>
                </a:solidFill>
              </a:rPr>
              <a:t>Conclusions par le président de séance.</a:t>
            </a:r>
          </a:p>
        </p:txBody>
      </p:sp>
    </p:spTree>
    <p:extLst>
      <p:ext uri="{BB962C8B-B14F-4D97-AF65-F5344CB8AC3E}">
        <p14:creationId xmlns:p14="http://schemas.microsoft.com/office/powerpoint/2010/main" val="208102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4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06D18-3240-4FC2-A23B-93382D30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38E3DA-B599-4689-B7ED-9B9BDC38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18" y="1917000"/>
            <a:ext cx="3901605" cy="302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9E65AF-9BFF-4AC1-BABE-81663C78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31" y="792493"/>
            <a:ext cx="6645216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2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96</Words>
  <Application>Microsoft Office PowerPoint</Application>
  <PresentationFormat>Grand écran</PresentationFormat>
  <Paragraphs>52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Thème Office</vt:lpstr>
      <vt:lpstr>Conception personnalisée</vt:lpstr>
      <vt:lpstr>2_Conception personnalisée</vt:lpstr>
      <vt:lpstr>1_Conception personnalisée</vt:lpstr>
      <vt:lpstr>3_Conception personnalisée</vt:lpstr>
      <vt:lpstr>4_Conception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HENIN Arianne</dc:creator>
  <cp:lastModifiedBy>VERVIER Séverine</cp:lastModifiedBy>
  <cp:revision>43</cp:revision>
  <dcterms:created xsi:type="dcterms:W3CDTF">2020-02-10T14:05:40Z</dcterms:created>
  <dcterms:modified xsi:type="dcterms:W3CDTF">2020-03-09T12:17:33Z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arianne.henin@spw.wallonie.be</vt:lpwstr>
  </property>
  <property fmtid="{D5CDD505-2E9C-101B-9397-08002B2CF9AE}" pid="5" name="MSIP_Label_e72a09c5-6e26-4737-a926-47ef1ab198ae_SetDate">
    <vt:lpwstr>2020-02-10T14:55:26.5666318Z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322f555d-459e-416e-8772-00f750a9ffc9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</Properties>
</file>