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564" r:id="rId2"/>
    <p:sldId id="596" r:id="rId3"/>
    <p:sldId id="597" r:id="rId4"/>
    <p:sldId id="598" r:id="rId5"/>
    <p:sldId id="599" r:id="rId6"/>
    <p:sldId id="600" r:id="rId7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32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allonie.intra\Partages\Hierarchique\PUB-O1060000\DET-Staff\%23IG\Pierre\aipcr\Bridge%20stock%20survey\20180508_Bridge_stock_data_base_revised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Dates de construction des </a:t>
            </a:r>
            <a:r>
              <a:rPr lang="en-US" sz="2400" dirty="0" err="1"/>
              <a:t>ponts</a:t>
            </a:r>
            <a:r>
              <a:rPr lang="en-US" sz="2400" dirty="0"/>
              <a:t> de </a:t>
            </a:r>
            <a:r>
              <a:rPr lang="en-US" sz="2400" dirty="0" err="1"/>
              <a:t>Wallonie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2-4CBE-9236-1378A9616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2-4CBE-9236-1378A9616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2-4CBE-9236-1378A9616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2-4CBE-9236-1378A9616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72-4CBE-9236-1378A9616D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Feuil2!$A$1:$E$1</c:f>
              <c:strCache>
                <c:ptCount val="5"/>
                <c:pt idx="0">
                  <c:v>Avant 1940</c:v>
                </c:pt>
                <c:pt idx="1">
                  <c:v>1941 à 1960</c:v>
                </c:pt>
                <c:pt idx="2">
                  <c:v>1961 à 1980</c:v>
                </c:pt>
                <c:pt idx="3">
                  <c:v>1981 à 2000</c:v>
                </c:pt>
                <c:pt idx="4">
                  <c:v>Après 2001</c:v>
                </c:pt>
              </c:strCache>
            </c:strRef>
          </c:cat>
          <c:val>
            <c:numRef>
              <c:f>Feuil2!$A$3:$E$3</c:f>
              <c:numCache>
                <c:formatCode>0</c:formatCode>
                <c:ptCount val="5"/>
                <c:pt idx="0">
                  <c:v>20.390720390720389</c:v>
                </c:pt>
                <c:pt idx="1">
                  <c:v>10.818070818070819</c:v>
                </c:pt>
                <c:pt idx="2">
                  <c:v>43.272283272283275</c:v>
                </c:pt>
                <c:pt idx="3">
                  <c:v>20.17094017094017</c:v>
                </c:pt>
                <c:pt idx="4">
                  <c:v>5.3479853479853476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72-4CBE-9236-1378A9616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044838145231846E-2"/>
          <c:y val="0.80613371245261012"/>
          <c:w val="0.88991010498687662"/>
          <c:h val="0.16608850976961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9C46-F601-4708-A30C-267B70C03B86}" type="datetimeFigureOut">
              <a:rPr lang="fr-BE" smtClean="0"/>
              <a:t>11-03-19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6106-9270-4BAD-91EC-0C5B66BA86A0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260B0-D0DB-4513-9AFF-1757A72B1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82ABF8-25A1-4DE5-8D20-F6D9F1927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11758A-D36D-4F64-A9CA-29C713B1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E81C79-1978-457E-8268-44459F35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6CF6E-BD8B-4CA1-A1B2-5CD6641D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969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A8387-AC02-450C-B58E-D538A11F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878F91-C4C8-4022-A20A-E5F398322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F5276D-F594-4684-82BB-BA3CD2BC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CA4B1E-D77B-492D-ABB2-B12DD566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253768-D845-47BA-8469-4F552637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535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2B86CB9-59BD-4AB6-ABBC-C915CC89F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31E3F7-6BCC-4C25-974E-678A7282F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BD0E66-9CCD-4EA7-86A4-882ABD79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686791-F5D0-4B95-BD6C-9F903F16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8C1D44-FCDC-4BD5-8831-9B16FD7F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168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86217" y="998677"/>
            <a:ext cx="7199085" cy="2601775"/>
          </a:xfrm>
        </p:spPr>
        <p:txBody>
          <a:bodyPr anchor="t">
            <a:normAutofit/>
          </a:bodyPr>
          <a:lstStyle>
            <a:lvl1pPr algn="l">
              <a:defRPr sz="3999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/>
              <a:t>Naslov prispevka / </a:t>
            </a:r>
            <a:r>
              <a:rPr lang="en-GB" noProof="0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6217" y="3068952"/>
            <a:ext cx="7199085" cy="1440192"/>
          </a:xfrm>
        </p:spPr>
        <p:txBody>
          <a:bodyPr>
            <a:normAutofit/>
          </a:bodyPr>
          <a:lstStyle>
            <a:lvl1pPr marL="0" indent="0" algn="l">
              <a:buNone/>
              <a:defRPr sz="2499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Morebitni podnaslov prispevka / </a:t>
            </a:r>
            <a:r>
              <a:rPr lang="en-GB" noProof="0" dirty="0"/>
              <a:t>Eventual subtitle o presentation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86708" y="4959204"/>
            <a:ext cx="5578610" cy="1079500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 dirty="0"/>
              <a:t>Ime Priimek Avtorja</a:t>
            </a:r>
            <a:r>
              <a:rPr lang="sl-SI" b="0" dirty="0"/>
              <a:t>, izobrazba, naziv/funkcija</a:t>
            </a:r>
          </a:p>
          <a:p>
            <a:pPr>
              <a:defRPr/>
            </a:pPr>
            <a:r>
              <a:rPr lang="sl-SI" b="0" dirty="0"/>
              <a:t>INŠTITUCIJA/ORGANIZACIJA/PODJETJE</a:t>
            </a:r>
          </a:p>
          <a:p>
            <a:pPr lv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521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7B43E-598F-4A88-9D19-201D070D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A63998-5384-4043-AE87-C6CA04CC6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117C28-D975-424E-A575-D15FC5EE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75A198-41E1-40A3-93F9-E250564B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E1DEEF-668C-4E5D-81AA-8F11BBAD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382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A2A38-D6B5-4DAD-B130-49D7A7F6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018DA3-9D04-4C87-9AA9-F5FB317E4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52390-0B09-4780-A965-84DE0B2E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D4D757-7929-4DCF-B3F1-351B699F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F3B8B-0E0E-4068-8E12-792F15C9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722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E688C-E404-4116-8D25-259F39AF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0D7BDD-A12C-45AC-9C28-FBC7C3BD3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AF8550-4570-4EBD-BFDF-5F47F4642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C6DFAB-A777-4A20-BD27-912917F1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19DE09-5140-4C99-BFAA-6D0329E9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A6A1E4-79B0-4DE0-BEE2-28271098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221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DCD3E-1B66-453C-BAF6-D88A003F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4D555-9B1A-41A2-82EB-E93ED943B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EF5408-85AA-4DCF-9EED-77ED3BD7D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B9B70D-FAF6-48F7-8461-FAC1F83AB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3BB245-F06B-4CF4-8038-A5850F30E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DE1532-1FDA-45BC-BEAF-2489AF39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89CE16-A761-4248-9442-E7DDC968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EBED5D-12EA-4F03-B7C8-BD362C07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463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8A386-29B7-45A6-B447-5900AA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5A264F-5A5E-49E3-BE6E-7D816504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EE0BB6-B112-4A68-8DD3-B607C67D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8DA3F1-5448-4AD0-AA7E-BE9168EE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178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C7ADB4-2CFD-428B-99D5-038F7E6F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E0C49E-61E2-4EA7-9067-5713C274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6824A4-97A3-4FFE-A584-8431F1D3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99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186AE-2914-4FE7-93FD-0573521D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5D7C96-8D7C-487A-B9AC-4AAFCBBBD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A676A1-8698-4DAA-BEAB-50C8AC408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7F7E93-84AE-4E9C-B2C2-2482ADEB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5E29E7-97ED-4C15-9F55-1ECE6B57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F00217-2260-455E-ACC4-19ADE388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297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E4D97-EC77-4443-9D8B-E042BF89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7C7500-9D52-4F39-A462-7D37C3C7A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4B10BD-F53C-4C08-816E-8C4303E8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C43160-16BC-4039-AA5A-AA009FD8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5F1B92-7F23-4E6D-B6BB-D295348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C50E41-63EF-4CB6-90B6-3336D334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392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3295E6-7396-4A1B-B44E-22F00EE9AE95}"/>
              </a:ext>
            </a:extLst>
          </p:cNvPr>
          <p:cNvSpPr/>
          <p:nvPr userDrawn="1"/>
        </p:nvSpPr>
        <p:spPr>
          <a:xfrm>
            <a:off x="0" y="0"/>
            <a:ext cx="955221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2764CBB-1AED-445D-8428-392F6613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26" y="365125"/>
            <a:ext cx="10211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8BA840-9AC9-4C02-9327-88FD2227F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126" y="1825625"/>
            <a:ext cx="102116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19C92B-AFB2-4121-AE20-72D5AC2AC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2126" y="6356350"/>
            <a:ext cx="2439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7FD76-E237-4C6E-9C8A-293806D39B89}" type="datetimeFigureOut">
              <a:rPr lang="fr-BE" smtClean="0"/>
              <a:pPr/>
              <a:t>11-03-19</a:t>
            </a:fld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18F1E0-793A-414C-A617-5CF157491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6641E-681E-4142-BF65-51D06E05FB51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0" name="Image 9" descr="Une image contenant objet, horloge&#10;&#10;Description générée avec un niveau de confiance très élevé">
            <a:extLst>
              <a:ext uri="{FF2B5EF4-FFF2-40B4-BE49-F238E27FC236}">
                <a16:creationId xmlns:a16="http://schemas.microsoft.com/office/drawing/2014/main" id="{D00C5F29-7A00-487D-825F-083EF7EFBA9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38549" y="2767099"/>
            <a:ext cx="3053158" cy="7003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4E2EE78-BAD2-46CF-81D2-EE9A2C44B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860" y="5994494"/>
            <a:ext cx="571946" cy="7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google.com/imgres?imgurl=https://img-4.linternaute.com/bnC_JtjsZoRXPkyQbGkekq82kxA%3D/1240x/smart/aa2b1c33e38e4866b02610bb4eebab0e/ccmcms-linternaute/10857437.jpg&amp;imgrefurl=https://www.linternaute.com/actualite/monde/1480534-pont-de-genes-de-nouvelles-images-de-l-effondrement/&amp;docid=vvrhPDE0NPdbBM&amp;tbnid=xJkkGT3GhM5YiM:&amp;vet=10ahUKEwiLn-r3ofrgAhWND2MBHawGAMcQMwg-KAAwAA..i&amp;w=1240&amp;h=832&amp;safe=active&amp;client=firefox-b-ab&amp;bih=703&amp;biw=1344&amp;q=ponts%20de%20genes&amp;ved=0ahUKEwiLn-r3ofrgAhWND2MBHawGAMcQMwg-KAAwAA&amp;iact=mrc&amp;uact=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ctrTitle"/>
          </p:nvPr>
        </p:nvSpPr>
        <p:spPr>
          <a:xfrm>
            <a:off x="952501" y="598307"/>
            <a:ext cx="11239500" cy="9151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80975" algn="ctr">
              <a:lnSpc>
                <a:spcPct val="150000"/>
              </a:lnSpc>
            </a:pPr>
            <a:r>
              <a:rPr lang="en-GB" sz="3600" dirty="0" err="1">
                <a:solidFill>
                  <a:schemeClr val="accent2">
                    <a:lumMod val="50000"/>
                  </a:schemeClr>
                </a:solidFill>
              </a:rPr>
              <a:t>Journée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2">
                    <a:lumMod val="50000"/>
                  </a:schemeClr>
                </a:solidFill>
              </a:rPr>
              <a:t>ouvrages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 d’art 2019 - Conclusions</a:t>
            </a:r>
            <a:endParaRPr lang="sl-SI" sz="3200" spc="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64655" y="5515781"/>
            <a:ext cx="3294508" cy="1259840"/>
          </a:xfrm>
        </p:spPr>
        <p:txBody>
          <a:bodyPr>
            <a:normAutofit/>
          </a:bodyPr>
          <a:lstStyle/>
          <a:p>
            <a:pPr>
              <a:defRPr/>
            </a:pPr>
            <a:endParaRPr lang="sl-SI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EE868A-E1B0-4901-B2EA-59BC3AF14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7" y="1874008"/>
            <a:ext cx="6087124" cy="45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01520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8FD7091-ADF5-46DE-B993-413ECEB7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/>
              <a:t>Gestion d’un parc d’ouvrages d’art : défi mondial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6D43B85-66D7-4B65-8CE8-259660F30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>
              <a:hlinkClick r:id="rId2"/>
            </a:endParaRP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38D85F-E611-4BC9-B5A3-C14B5DB9E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38" y="2484976"/>
            <a:ext cx="4225553" cy="28352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406892A-8E4E-4846-938A-2E0DAF1D5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17" y="1690688"/>
            <a:ext cx="4225553" cy="23768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28D516E-6A5B-478B-8DE2-660A8F65E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74" y="4204688"/>
            <a:ext cx="4222873" cy="23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2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86E08-7D04-44C0-837F-6137F078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/>
              <a:t>Gestion d’un parc d’ouvrages d’art : défi wallon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4CA186-3C23-42B6-88C2-AB077493E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31 % de nos ponts ont plus de 60 ans</a:t>
            </a:r>
          </a:p>
        </p:txBody>
      </p:sp>
      <p:graphicFrame>
        <p:nvGraphicFramePr>
          <p:cNvPr id="4" name="Espace réservé du contenu 6">
            <a:extLst>
              <a:ext uri="{FF2B5EF4-FFF2-40B4-BE49-F238E27FC236}">
                <a16:creationId xmlns:a16="http://schemas.microsoft.com/office/drawing/2014/main" id="{5BC0C2BA-BF7F-4ECE-805F-1D6ED8A0D6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523372"/>
              </p:ext>
            </p:extLst>
          </p:nvPr>
        </p:nvGraphicFramePr>
        <p:xfrm>
          <a:off x="1696603" y="2472402"/>
          <a:ext cx="10211674" cy="424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95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06AC9-FF92-41AF-AC00-BBDB7C8C0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/>
              <a:t>Gestion d’un parc d’ouvrages d’art : défi wallon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F5DD5-8447-4824-B234-7B48E9EA3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CODI : Priorité numéro 1 sur les ouvrages d’art</a:t>
            </a:r>
          </a:p>
          <a:p>
            <a:r>
              <a:rPr lang="fr-BE" dirty="0"/>
              <a:t>CWGOA : Appréciation de la stabilité résiduelle</a:t>
            </a:r>
          </a:p>
          <a:p>
            <a:pPr lvl="1"/>
            <a:r>
              <a:rPr lang="fr-BE" dirty="0"/>
              <a:t>Inspections :</a:t>
            </a:r>
          </a:p>
          <a:p>
            <a:pPr lvl="2"/>
            <a:r>
              <a:rPr lang="fr-BE" dirty="0"/>
              <a:t>Dégradations constatées</a:t>
            </a:r>
          </a:p>
          <a:p>
            <a:pPr lvl="2"/>
            <a:r>
              <a:rPr lang="fr-BE" dirty="0"/>
              <a:t>Certaines incertitudes sur leur ampleur</a:t>
            </a:r>
          </a:p>
          <a:p>
            <a:pPr lvl="3"/>
            <a:r>
              <a:rPr lang="fr-BE" dirty="0"/>
              <a:t>Comment gérer ces incertitudes ?</a:t>
            </a:r>
          </a:p>
          <a:p>
            <a:pPr lvl="4"/>
            <a:r>
              <a:rPr lang="fr-BE" dirty="0"/>
              <a:t>Certains cas : instrumentation pour réduire les incertitudes </a:t>
            </a:r>
          </a:p>
          <a:p>
            <a:pPr lvl="4"/>
            <a:r>
              <a:rPr lang="fr-BE" dirty="0"/>
              <a:t>Certains cas : doute persiste</a:t>
            </a:r>
          </a:p>
          <a:p>
            <a:pPr lvl="5"/>
            <a:r>
              <a:rPr lang="fr-BE" dirty="0"/>
              <a:t>Gamme d’incertitude plus ou moins large</a:t>
            </a:r>
          </a:p>
          <a:p>
            <a:pPr lvl="5"/>
            <a:r>
              <a:rPr lang="fr-BE" dirty="0"/>
              <a:t>Hypothèses optimistes et pessimistes</a:t>
            </a:r>
          </a:p>
          <a:p>
            <a:pPr lvl="5"/>
            <a:r>
              <a:rPr lang="fr-BE" dirty="0"/>
              <a:t>Choix raisonnable mais plutôt côté pessimiste : </a:t>
            </a:r>
            <a:r>
              <a:rPr lang="fr-BE" b="1" dirty="0"/>
              <a:t>principe de précaution</a:t>
            </a:r>
          </a:p>
          <a:p>
            <a:pPr marL="2286000" lvl="5" indent="0">
              <a:buNone/>
            </a:pPr>
            <a:r>
              <a:rPr lang="fr-BE" dirty="0"/>
              <a:t>=&gt; 3 ouvrages fermés ce 26 février 2019 </a:t>
            </a:r>
          </a:p>
        </p:txBody>
      </p:sp>
    </p:spTree>
    <p:extLst>
      <p:ext uri="{BB962C8B-B14F-4D97-AF65-F5344CB8AC3E}">
        <p14:creationId xmlns:p14="http://schemas.microsoft.com/office/powerpoint/2010/main" val="363611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C9B79-36D4-42CE-8D3C-E60C07B0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/>
              <a:t>Gestion d’un parc d’ouvrages d’art : défi wallon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94A949-5FE0-4E82-AF4E-730838F94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Formation / Echanges</a:t>
            </a:r>
          </a:p>
          <a:p>
            <a:pPr lvl="1"/>
            <a:r>
              <a:rPr lang="fr-BE" dirty="0"/>
              <a:t>Formation interne SPW</a:t>
            </a:r>
          </a:p>
          <a:p>
            <a:pPr lvl="1"/>
            <a:r>
              <a:rPr lang="fr-BE" dirty="0"/>
              <a:t>Journées Ouvrages d’art</a:t>
            </a:r>
          </a:p>
          <a:p>
            <a:r>
              <a:rPr lang="fr-BE" dirty="0"/>
              <a:t>Prescriptions</a:t>
            </a:r>
          </a:p>
          <a:p>
            <a:pPr lvl="1"/>
            <a:r>
              <a:rPr lang="fr-BE" dirty="0" err="1"/>
              <a:t>Qualiroutes</a:t>
            </a:r>
            <a:endParaRPr lang="fr-BE" dirty="0"/>
          </a:p>
          <a:p>
            <a:pPr lvl="1"/>
            <a:r>
              <a:rPr lang="fr-BE" dirty="0"/>
              <a:t>Guide de conception : 1° version mi mars 2019</a:t>
            </a:r>
          </a:p>
          <a:p>
            <a:r>
              <a:rPr lang="fr-BE" dirty="0"/>
              <a:t>Contrôle sur chantier</a:t>
            </a:r>
          </a:p>
          <a:p>
            <a:pPr lvl="1"/>
            <a:r>
              <a:rPr lang="fr-BE" dirty="0"/>
              <a:t>Interne à l’entreprise (PAQ)</a:t>
            </a:r>
          </a:p>
          <a:p>
            <a:pPr lvl="1"/>
            <a:r>
              <a:rPr lang="fr-BE" dirty="0"/>
              <a:t>Externe - SPW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DA74E5-10DA-4F23-B423-680D69D68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084" y="4091578"/>
            <a:ext cx="4539916" cy="27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0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BD902-F53B-469A-A6C7-7CF1CADE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Journée Ouvrages d’art 2020 : le 10 mars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6A980-104F-4270-BA5A-AEC8FE17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Remerciements :</a:t>
            </a:r>
          </a:p>
          <a:p>
            <a:pPr lvl="1"/>
            <a:r>
              <a:rPr lang="fr-BE" dirty="0"/>
              <a:t>Public</a:t>
            </a:r>
          </a:p>
          <a:p>
            <a:pPr lvl="1"/>
            <a:r>
              <a:rPr lang="fr-BE" dirty="0"/>
              <a:t>Orateurs</a:t>
            </a:r>
          </a:p>
          <a:p>
            <a:pPr lvl="1"/>
            <a:r>
              <a:rPr lang="fr-BE" dirty="0"/>
              <a:t>Organisateurs</a:t>
            </a:r>
          </a:p>
          <a:p>
            <a:pPr lvl="2"/>
            <a:r>
              <a:rPr lang="fr-BE" dirty="0"/>
              <a:t>Bernard Lejeune</a:t>
            </a:r>
          </a:p>
          <a:p>
            <a:pPr lvl="2"/>
            <a:r>
              <a:rPr lang="fr-BE"/>
              <a:t>Patrice Toussaint</a:t>
            </a:r>
            <a:endParaRPr lang="fr-BE" dirty="0"/>
          </a:p>
          <a:p>
            <a:pPr lvl="2"/>
            <a:r>
              <a:rPr lang="fr-BE" dirty="0"/>
              <a:t>Et tous les autres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630424-A131-4901-B83F-F6FCF9792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35499" y="3114073"/>
            <a:ext cx="4743172" cy="327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6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180</Words>
  <Application>Microsoft Office PowerPoint</Application>
  <PresentationFormat>Grand écran</PresentationFormat>
  <Paragraphs>36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Journée ouvrages d’art 2019 - Conclusions</vt:lpstr>
      <vt:lpstr>Gestion d’un parc d’ouvrages d’art : défi mondial</vt:lpstr>
      <vt:lpstr>Gestion d’un parc d’ouvrages d’art : défi wallon</vt:lpstr>
      <vt:lpstr>Gestion d’un parc d’ouvrages d’art : défi wallon</vt:lpstr>
      <vt:lpstr>Gestion d’un parc d’ouvrages d’art : défi wallon</vt:lpstr>
      <vt:lpstr>Journée Ouvrages d’art 2020 : le 10 mars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Rehabilitation or reconstruction of road bridges: how to select the most suitable scenario?</dc:title>
  <dc:creator>SCHEER Alain</dc:creator>
  <cp:lastModifiedBy>GILLES Pierre</cp:lastModifiedBy>
  <cp:revision>80</cp:revision>
  <cp:lastPrinted>2019-03-11T14:22:18Z</cp:lastPrinted>
  <dcterms:created xsi:type="dcterms:W3CDTF">2019-02-04T13:00:54Z</dcterms:created>
  <dcterms:modified xsi:type="dcterms:W3CDTF">2019-03-11T15:01:08Z</dcterms:modified>
</cp:coreProperties>
</file>