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55" r:id="rId3"/>
    <p:sldMasterId id="2147483769" r:id="rId4"/>
    <p:sldMasterId id="2147483781" r:id="rId5"/>
    <p:sldMasterId id="2147483794" r:id="rId6"/>
    <p:sldMasterId id="2147483805" r:id="rId7"/>
    <p:sldMasterId id="2147483817" r:id="rId8"/>
    <p:sldMasterId id="2147483830" r:id="rId9"/>
    <p:sldMasterId id="2147483842" r:id="rId10"/>
    <p:sldMasterId id="2147483854" r:id="rId11"/>
  </p:sldMasterIdLst>
  <p:notesMasterIdLst>
    <p:notesMasterId r:id="rId133"/>
  </p:notesMasterIdLst>
  <p:sldIdLst>
    <p:sldId id="1034" r:id="rId12"/>
    <p:sldId id="1086" r:id="rId13"/>
    <p:sldId id="1038" r:id="rId14"/>
    <p:sldId id="1090" r:id="rId15"/>
    <p:sldId id="1087" r:id="rId16"/>
    <p:sldId id="1067" r:id="rId17"/>
    <p:sldId id="1066" r:id="rId18"/>
    <p:sldId id="1033" r:id="rId19"/>
    <p:sldId id="1089" r:id="rId20"/>
    <p:sldId id="752" r:id="rId21"/>
    <p:sldId id="753" r:id="rId22"/>
    <p:sldId id="1046" r:id="rId23"/>
    <p:sldId id="1017" r:id="rId24"/>
    <p:sldId id="1018" r:id="rId25"/>
    <p:sldId id="876" r:id="rId26"/>
    <p:sldId id="874" r:id="rId27"/>
    <p:sldId id="757" r:id="rId28"/>
    <p:sldId id="1091" r:id="rId29"/>
    <p:sldId id="1040" r:id="rId30"/>
    <p:sldId id="1043" r:id="rId31"/>
    <p:sldId id="1044" r:id="rId32"/>
    <p:sldId id="1029" r:id="rId33"/>
    <p:sldId id="772" r:id="rId34"/>
    <p:sldId id="615" r:id="rId35"/>
    <p:sldId id="908" r:id="rId36"/>
    <p:sldId id="616" r:id="rId37"/>
    <p:sldId id="617" r:id="rId38"/>
    <p:sldId id="618" r:id="rId39"/>
    <p:sldId id="619" r:id="rId40"/>
    <p:sldId id="620" r:id="rId41"/>
    <p:sldId id="621" r:id="rId42"/>
    <p:sldId id="622" r:id="rId43"/>
    <p:sldId id="623" r:id="rId44"/>
    <p:sldId id="624" r:id="rId45"/>
    <p:sldId id="625" r:id="rId46"/>
    <p:sldId id="626" r:id="rId47"/>
    <p:sldId id="627" r:id="rId48"/>
    <p:sldId id="1054" r:id="rId49"/>
    <p:sldId id="1056" r:id="rId50"/>
    <p:sldId id="1057" r:id="rId51"/>
    <p:sldId id="1058" r:id="rId52"/>
    <p:sldId id="1060" r:id="rId53"/>
    <p:sldId id="1061" r:id="rId54"/>
    <p:sldId id="1063" r:id="rId55"/>
    <p:sldId id="1064" r:id="rId56"/>
    <p:sldId id="633" r:id="rId57"/>
    <p:sldId id="634" r:id="rId58"/>
    <p:sldId id="635" r:id="rId59"/>
    <p:sldId id="636" r:id="rId60"/>
    <p:sldId id="637" r:id="rId61"/>
    <p:sldId id="638" r:id="rId62"/>
    <p:sldId id="639" r:id="rId63"/>
    <p:sldId id="640" r:id="rId64"/>
    <p:sldId id="641" r:id="rId65"/>
    <p:sldId id="642" r:id="rId66"/>
    <p:sldId id="643" r:id="rId67"/>
    <p:sldId id="644" r:id="rId68"/>
    <p:sldId id="1092" r:id="rId69"/>
    <p:sldId id="1025" r:id="rId70"/>
    <p:sldId id="1065" r:id="rId71"/>
    <p:sldId id="1071" r:id="rId72"/>
    <p:sldId id="1072" r:id="rId73"/>
    <p:sldId id="1052" r:id="rId74"/>
    <p:sldId id="1053" r:id="rId75"/>
    <p:sldId id="688" r:id="rId76"/>
    <p:sldId id="913" r:id="rId77"/>
    <p:sldId id="914" r:id="rId78"/>
    <p:sldId id="1078" r:id="rId79"/>
    <p:sldId id="1073" r:id="rId80"/>
    <p:sldId id="1074" r:id="rId81"/>
    <p:sldId id="1079" r:id="rId82"/>
    <p:sldId id="1095" r:id="rId83"/>
    <p:sldId id="1083" r:id="rId84"/>
    <p:sldId id="659" r:id="rId85"/>
    <p:sldId id="1088" r:id="rId86"/>
    <p:sldId id="1084" r:id="rId87"/>
    <p:sldId id="1085" r:id="rId88"/>
    <p:sldId id="652" r:id="rId89"/>
    <p:sldId id="689" r:id="rId90"/>
    <p:sldId id="696" r:id="rId91"/>
    <p:sldId id="1070" r:id="rId92"/>
    <p:sldId id="697" r:id="rId93"/>
    <p:sldId id="1093" r:id="rId94"/>
    <p:sldId id="1099" r:id="rId95"/>
    <p:sldId id="1098" r:id="rId96"/>
    <p:sldId id="1097" r:id="rId97"/>
    <p:sldId id="1103" r:id="rId98"/>
    <p:sldId id="1104" r:id="rId99"/>
    <p:sldId id="1096" r:id="rId100"/>
    <p:sldId id="1102" r:id="rId101"/>
    <p:sldId id="1115" r:id="rId102"/>
    <p:sldId id="1118" r:id="rId103"/>
    <p:sldId id="1116" r:id="rId104"/>
    <p:sldId id="1117" r:id="rId105"/>
    <p:sldId id="1119" r:id="rId106"/>
    <p:sldId id="1094" r:id="rId107"/>
    <p:sldId id="710" r:id="rId108"/>
    <p:sldId id="1107" r:id="rId109"/>
    <p:sldId id="1106" r:id="rId110"/>
    <p:sldId id="1105" r:id="rId111"/>
    <p:sldId id="1108" r:id="rId112"/>
    <p:sldId id="1110" r:id="rId113"/>
    <p:sldId id="1109" r:id="rId114"/>
    <p:sldId id="1111" r:id="rId115"/>
    <p:sldId id="993" r:id="rId116"/>
    <p:sldId id="992" r:id="rId117"/>
    <p:sldId id="979" r:id="rId118"/>
    <p:sldId id="1112" r:id="rId119"/>
    <p:sldId id="721" r:id="rId120"/>
    <p:sldId id="1113" r:id="rId121"/>
    <p:sldId id="734" r:id="rId122"/>
    <p:sldId id="978" r:id="rId123"/>
    <p:sldId id="980" r:id="rId124"/>
    <p:sldId id="722" r:id="rId125"/>
    <p:sldId id="723" r:id="rId126"/>
    <p:sldId id="724" r:id="rId127"/>
    <p:sldId id="989" r:id="rId128"/>
    <p:sldId id="981" r:id="rId129"/>
    <p:sldId id="990" r:id="rId130"/>
    <p:sldId id="1114" r:id="rId131"/>
    <p:sldId id="1031" r:id="rId1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6738" autoAdjust="0"/>
  </p:normalViewPr>
  <p:slideViewPr>
    <p:cSldViewPr>
      <p:cViewPr varScale="1">
        <p:scale>
          <a:sx n="111" d="100"/>
          <a:sy n="111" d="100"/>
        </p:scale>
        <p:origin x="-150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117" Type="http://schemas.openxmlformats.org/officeDocument/2006/relationships/slide" Target="slides/slide106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33" Type="http://schemas.openxmlformats.org/officeDocument/2006/relationships/notesMaster" Target="notesMasters/notesMaster1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123" Type="http://schemas.openxmlformats.org/officeDocument/2006/relationships/slide" Target="slides/slide112.xml"/><Relationship Id="rId128" Type="http://schemas.openxmlformats.org/officeDocument/2006/relationships/slide" Target="slides/slide11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13" Type="http://schemas.openxmlformats.org/officeDocument/2006/relationships/slide" Target="slides/slide102.xml"/><Relationship Id="rId118" Type="http://schemas.openxmlformats.org/officeDocument/2006/relationships/slide" Target="slides/slide107.xml"/><Relationship Id="rId126" Type="http://schemas.openxmlformats.org/officeDocument/2006/relationships/slide" Target="slides/slide115.xml"/><Relationship Id="rId13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slide" Target="slides/slide11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16" Type="http://schemas.openxmlformats.org/officeDocument/2006/relationships/slide" Target="slides/slide105.xml"/><Relationship Id="rId124" Type="http://schemas.openxmlformats.org/officeDocument/2006/relationships/slide" Target="slides/slide113.xml"/><Relationship Id="rId129" Type="http://schemas.openxmlformats.org/officeDocument/2006/relationships/slide" Target="slides/slide118.xml"/><Relationship Id="rId137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11" Type="http://schemas.openxmlformats.org/officeDocument/2006/relationships/slide" Target="slides/slide100.xml"/><Relationship Id="rId132" Type="http://schemas.openxmlformats.org/officeDocument/2006/relationships/slide" Target="slides/slide1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14" Type="http://schemas.openxmlformats.org/officeDocument/2006/relationships/slide" Target="slides/slide103.xml"/><Relationship Id="rId119" Type="http://schemas.openxmlformats.org/officeDocument/2006/relationships/slide" Target="slides/slide108.xml"/><Relationship Id="rId127" Type="http://schemas.openxmlformats.org/officeDocument/2006/relationships/slide" Target="slides/slide11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122" Type="http://schemas.openxmlformats.org/officeDocument/2006/relationships/slide" Target="slides/slide111.xml"/><Relationship Id="rId130" Type="http://schemas.openxmlformats.org/officeDocument/2006/relationships/slide" Target="slides/slide119.xml"/><Relationship Id="rId13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120" Type="http://schemas.openxmlformats.org/officeDocument/2006/relationships/slide" Target="slides/slide109.xml"/><Relationship Id="rId125" Type="http://schemas.openxmlformats.org/officeDocument/2006/relationships/slide" Target="slides/slide11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slide" Target="slides/slide104.xml"/><Relationship Id="rId131" Type="http://schemas.openxmlformats.org/officeDocument/2006/relationships/slide" Target="slides/slide120.xml"/><Relationship Id="rId136" Type="http://schemas.openxmlformats.org/officeDocument/2006/relationships/theme" Target="theme/theme1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B9E8E-65D2-40D6-92E9-52406B67D4DC}" type="datetimeFigureOut">
              <a:rPr lang="fr-BE" smtClean="0"/>
              <a:pPr/>
              <a:t>11/03/2019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1FCDE-4E25-4950-93A9-76499108AF74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5013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fr-FR" smtClean="0"/>
          </a:p>
        </p:txBody>
      </p:sp>
      <p:sp>
        <p:nvSpPr>
          <p:cNvPr id="1423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5CE40C5-04AB-48DE-B4F0-7CA041BA335A}" type="slidenum">
              <a:rPr lang="fr-FR" altLang="fr-FR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fr-FR" altLang="fr-FR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2341" name="Espace réservé de la date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prstClr val="black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2342" name="Espace réservé du pied de page 2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prstClr val="black"/>
                </a:solidFill>
                <a:latin typeface="Times New Roman" pitchFamily="18" charset="0"/>
              </a:rPr>
              <a:t>CA7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59" indent="-342859" algn="l">
              <a:defRPr/>
            </a:pPr>
            <a:r>
              <a:rPr lang="fr-BE" altLang="fr-FR" sz="1200" kern="0" dirty="0">
                <a:solidFill>
                  <a:srgbClr val="FFFFFF"/>
                </a:solidFill>
                <a:ea typeface="Geneva"/>
                <a:cs typeface="Geneva"/>
              </a:rPr>
              <a:t>Classe IV</a:t>
            </a:r>
          </a:p>
          <a:p>
            <a:pPr marL="342859" indent="-342859" algn="l">
              <a:defRPr/>
            </a:pPr>
            <a:r>
              <a:rPr lang="fr-BE" altLang="fr-FR" sz="1200" kern="0" dirty="0">
                <a:solidFill>
                  <a:srgbClr val="FFFFFF"/>
                </a:solidFill>
                <a:ea typeface="Geneva"/>
                <a:cs typeface="Geneva"/>
              </a:rPr>
              <a:t>85 m x 9,50 m</a:t>
            </a:r>
          </a:p>
          <a:p>
            <a:pPr marL="342859" indent="-342859" algn="l">
              <a:defRPr/>
            </a:pPr>
            <a:r>
              <a:rPr lang="fr-BE" altLang="fr-FR" sz="1200" kern="0" dirty="0">
                <a:solidFill>
                  <a:srgbClr val="FFFFFF"/>
                </a:solidFill>
                <a:ea typeface="Geneva"/>
                <a:cs typeface="Geneva"/>
              </a:rPr>
              <a:t>1350 </a:t>
            </a:r>
            <a:r>
              <a:rPr lang="fr-BE" altLang="fr-FR" sz="1200" kern="0" dirty="0" err="1">
                <a:solidFill>
                  <a:srgbClr val="FFFFFF"/>
                </a:solidFill>
                <a:ea typeface="Geneva"/>
                <a:cs typeface="Geneva"/>
              </a:rPr>
              <a:t>t</a:t>
            </a:r>
            <a:endParaRPr lang="fr-BE" altLang="fr-FR" sz="1200" kern="0" dirty="0">
              <a:solidFill>
                <a:srgbClr val="FFFFFF"/>
              </a:solidFill>
              <a:ea typeface="Geneva"/>
              <a:cs typeface="Geneva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58628-0E7F-CB49-9730-AD3F9C8BA58C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04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59" indent="-342859" algn="l">
              <a:defRPr/>
            </a:pPr>
            <a:r>
              <a:rPr lang="fr-BE" altLang="fr-FR" sz="1200" kern="0" dirty="0">
                <a:solidFill>
                  <a:srgbClr val="FFFFFF"/>
                </a:solidFill>
                <a:ea typeface="Geneva"/>
                <a:cs typeface="Geneva"/>
              </a:rPr>
              <a:t>Classe IV</a:t>
            </a:r>
          </a:p>
          <a:p>
            <a:pPr marL="342859" indent="-342859" algn="l">
              <a:defRPr/>
            </a:pPr>
            <a:r>
              <a:rPr lang="fr-BE" altLang="fr-FR" sz="1200" kern="0" dirty="0">
                <a:solidFill>
                  <a:srgbClr val="FFFFFF"/>
                </a:solidFill>
                <a:ea typeface="Geneva"/>
                <a:cs typeface="Geneva"/>
              </a:rPr>
              <a:t>85 m x 9,50 m</a:t>
            </a:r>
          </a:p>
          <a:p>
            <a:pPr marL="342859" indent="-342859" algn="l">
              <a:defRPr/>
            </a:pPr>
            <a:r>
              <a:rPr lang="fr-BE" altLang="fr-FR" sz="1200" kern="0" dirty="0">
                <a:solidFill>
                  <a:srgbClr val="FFFFFF"/>
                </a:solidFill>
                <a:ea typeface="Geneva"/>
                <a:cs typeface="Geneva"/>
              </a:rPr>
              <a:t>1350 </a:t>
            </a:r>
            <a:r>
              <a:rPr lang="fr-BE" altLang="fr-FR" sz="1200" kern="0" dirty="0" err="1">
                <a:solidFill>
                  <a:srgbClr val="FFFFFF"/>
                </a:solidFill>
                <a:ea typeface="Geneva"/>
                <a:cs typeface="Geneva"/>
              </a:rPr>
              <a:t>t</a:t>
            </a:r>
            <a:endParaRPr lang="fr-BE" altLang="fr-FR" sz="1200" kern="0" dirty="0">
              <a:solidFill>
                <a:srgbClr val="FFFFFF"/>
              </a:solidFill>
              <a:ea typeface="Geneva"/>
              <a:cs typeface="Geneva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58628-0E7F-CB49-9730-AD3F9C8BA58C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58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BE" altLang="fr-FR" smtClean="0"/>
              <a:t>nouveaux bateaux hollandais construits de 1998 à 2008 : 590 nouveaux bateaux, 40 de moins de 90m, 50 entre 91m et 109m, 341 de 110m, le reste (160) encore plus grand et plus large (navigation seulement sur le Rhin).</a:t>
            </a:r>
          </a:p>
        </p:txBody>
      </p:sp>
      <p:sp>
        <p:nvSpPr>
          <p:cNvPr id="55300" name="Espace réservé de la date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>
                <a:latin typeface="Times New Roman" pitchFamily="18" charset="0"/>
              </a:rPr>
              <a:t>02/12/2014</a:t>
            </a:r>
          </a:p>
        </p:txBody>
      </p:sp>
      <p:sp>
        <p:nvSpPr>
          <p:cNvPr id="55301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>
                <a:latin typeface="Times New Roman" pitchFamily="18" charset="0"/>
              </a:rPr>
              <a:t>CA7</a:t>
            </a:r>
          </a:p>
        </p:txBody>
      </p:sp>
      <p:sp>
        <p:nvSpPr>
          <p:cNvPr id="55302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F852B1-20F0-45D9-AEDB-22C9D4302C38}" type="slidenum">
              <a:rPr lang="fr-FR" altLang="fr-FR" smtClean="0">
                <a:latin typeface="Times New Roman" pitchFamily="18" charset="0"/>
              </a:rPr>
              <a:pPr>
                <a:defRPr/>
              </a:pPr>
              <a:t>17</a:t>
            </a:fld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4438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43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4439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CDE77-6935-4EE9-9DAA-5E1EF85A800A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56676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prstClr val="black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5667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prstClr val="black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56678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91512F-08D3-447A-9994-9E820A7FE4D7}" type="slidenum">
              <a:rPr lang="fr-FR" altLang="fr-FR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fr-FR" altLang="fr-FR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58724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58725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58726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342EA04-E900-46D1-8FD6-3A0BB1518F5B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38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BE" altLang="fr-FR" u="sng" smtClean="0"/>
          </a:p>
        </p:txBody>
      </p:sp>
      <p:sp>
        <p:nvSpPr>
          <p:cNvPr id="160772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8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 defTabSz="1308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5425" defTabSz="1308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5425" defTabSz="1308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5425" defTabSz="1308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5425" defTabSz="1308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5425" defTabSz="1308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5425" defTabSz="1308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5425" defTabSz="1308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02/12/2014</a:t>
            </a:r>
          </a:p>
        </p:txBody>
      </p:sp>
      <p:sp>
        <p:nvSpPr>
          <p:cNvPr id="16077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8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 defTabSz="1308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5425" defTabSz="1308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5425" defTabSz="1308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5425" defTabSz="1308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5425" defTabSz="1308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5425" defTabSz="1308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5425" defTabSz="1308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5425" defTabSz="1308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CA7</a:t>
            </a:r>
          </a:p>
        </p:txBody>
      </p:sp>
      <p:sp>
        <p:nvSpPr>
          <p:cNvPr id="160774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8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 defTabSz="1308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5425" defTabSz="1308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5425" defTabSz="1308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5425" defTabSz="1308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5425" defTabSz="1308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5425" defTabSz="1308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5425" defTabSz="1308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5425" defTabSz="1308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B94CF39-F77E-420E-8742-EFD8A1DF9FF0}" type="slidenum">
              <a:rPr lang="fr-FR" altLang="fr-FR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fr-FR" altLang="fr-FR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61796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6179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61798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876F79-3A69-4B5F-B4C5-E40854FFF3FF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62820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6282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62822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48734B-FD07-4A28-9C04-D3C84662A3AE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fr-FR" smtClean="0"/>
          </a:p>
        </p:txBody>
      </p:sp>
      <p:sp>
        <p:nvSpPr>
          <p:cNvPr id="1423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844C45-E428-45DA-921F-B6E735CA1B8A}" type="slidenum">
              <a:rPr lang="fr-FR" altLang="fr-FR" smtClean="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fr-FR" altLang="fr-FR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2341" name="Espace réservé de la date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mtClean="0">
                <a:solidFill>
                  <a:prstClr val="black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2342" name="Espace réservé du pied de page 2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mtClean="0">
                <a:solidFill>
                  <a:prstClr val="black"/>
                </a:solidFill>
                <a:latin typeface="Times New Roman" pitchFamily="18" charset="0"/>
              </a:rPr>
              <a:t>CA7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6486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6486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6487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FDDA10-A92B-43C9-9474-F38A3B2534C3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65892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6589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65894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AFB598-4066-4D01-9D88-E4710C860215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67940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67941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67942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74B4C8C-1416-453C-B28A-159E1BE65A93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4438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43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4439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CDE77-6935-4EE9-9DAA-5E1EF85A800A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58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4438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43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4439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CDE77-6935-4EE9-9DAA-5E1EF85A800A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83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4438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43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4439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CDE77-6935-4EE9-9DAA-5E1EF85A800A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85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4438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43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4439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CDE77-6935-4EE9-9DAA-5E1EF85A800A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86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4438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43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4439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CDE77-6935-4EE9-9DAA-5E1EF85A800A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87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4438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43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4439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CDE77-6935-4EE9-9DAA-5E1EF85A800A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88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4438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43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4439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CDE77-6935-4EE9-9DAA-5E1EF85A800A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89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4438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43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4439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CDE77-6935-4EE9-9DAA-5E1EF85A800A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4438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43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4439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CDE77-6935-4EE9-9DAA-5E1EF85A800A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90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4438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43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4439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CDE77-6935-4EE9-9DAA-5E1EF85A800A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91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4438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43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4439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CDE77-6935-4EE9-9DAA-5E1EF85A800A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92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4438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43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4439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CDE77-6935-4EE9-9DAA-5E1EF85A800A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93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4438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43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4439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CDE77-6935-4EE9-9DAA-5E1EF85A800A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94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4438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43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4439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CDE77-6935-4EE9-9DAA-5E1EF85A800A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95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4438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43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4439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CDE77-6935-4EE9-9DAA-5E1EF85A800A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96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4438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43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4439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CDE77-6935-4EE9-9DAA-5E1EF85A800A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6913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4438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43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4439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CDE77-6935-4EE9-9DAA-5E1EF85A800A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102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  <p:sp>
        <p:nvSpPr>
          <p:cNvPr id="144388" name="Espace réservé de la date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02/12/2014</a:t>
            </a:r>
          </a:p>
        </p:txBody>
      </p:sp>
      <p:sp>
        <p:nvSpPr>
          <p:cNvPr id="144389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CA7</a:t>
            </a:r>
          </a:p>
        </p:txBody>
      </p:sp>
      <p:sp>
        <p:nvSpPr>
          <p:cNvPr id="144390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DCDE77-6935-4EE9-9DAA-5E1EF85A800A}" type="slidenum"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fr-FR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BE" altLang="fr-FR" smtClean="0"/>
          </a:p>
        </p:txBody>
      </p:sp>
      <p:sp>
        <p:nvSpPr>
          <p:cNvPr id="1454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1A1D00-E034-4945-B485-5A26BABB5337}" type="slidenum">
              <a:rPr lang="fr-FR" altLang="fr-FR" smtClean="0">
                <a:latin typeface="Times New Roman" pitchFamily="18" charset="0"/>
              </a:rPr>
              <a:pPr/>
              <a:t>10</a:t>
            </a:fld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BE" altLang="fr-FR" smtClean="0"/>
          </a:p>
        </p:txBody>
      </p:sp>
      <p:sp>
        <p:nvSpPr>
          <p:cNvPr id="146436" name="Espace réservé de la date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fr-FR" altLang="fr-FR" smtClean="0">
                <a:latin typeface="Times New Roman" pitchFamily="18" charset="0"/>
              </a:rPr>
              <a:t>02/12/2014</a:t>
            </a:r>
          </a:p>
        </p:txBody>
      </p:sp>
      <p:sp>
        <p:nvSpPr>
          <p:cNvPr id="146437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altLang="fr-FR" smtClean="0">
                <a:latin typeface="Times New Roman" pitchFamily="18" charset="0"/>
              </a:rPr>
              <a:t>CA7</a:t>
            </a:r>
          </a:p>
        </p:txBody>
      </p:sp>
      <p:sp>
        <p:nvSpPr>
          <p:cNvPr id="146438" name="Espace réservé du numéro de diapositive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2EAFD1-672F-4A0F-926F-F48B983E1477}" type="slidenum">
              <a:rPr lang="fr-FR" altLang="fr-FR" smtClean="0">
                <a:latin typeface="Times New Roman" pitchFamily="18" charset="0"/>
              </a:rPr>
              <a:pPr/>
              <a:t>11</a:t>
            </a:fld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D0B063-C0BD-4C43-8676-1580510DA126}" type="slidenum">
              <a:rPr lang="fr-FR" smtClean="0">
                <a:solidFill>
                  <a:prstClr val="black"/>
                </a:solidFill>
                <a:latin typeface="Times New Roman" pitchFamily="18" charset="0"/>
              </a:rPr>
              <a:pPr/>
              <a:t>12</a:t>
            </a:fld>
            <a:endParaRPr lang="fr-FR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B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309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309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4FC07D2-6783-405E-B602-442D84D46015}" type="slidenum">
              <a:rPr lang="fr-FR" altLang="fr-FR" smtClean="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fr-FR" altLang="fr-FR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30988" y="274639"/>
            <a:ext cx="2057400" cy="585787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5614" y="274639"/>
            <a:ext cx="6022975" cy="58578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3215C-602A-47F2-B1EC-CA5F33D5D9D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70540"/>
      </p:ext>
    </p:extLst>
  </p:cSld>
  <p:clrMapOvr>
    <a:masterClrMapping/>
  </p:clrMapOvr>
  <p:transition>
    <p:fade thruBlk="1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26BC7-3AC8-4464-97DD-667D7B470F74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413EB-D414-47B1-912F-08AEDB7BA0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395874"/>
      </p:ext>
    </p:extLst>
  </p:cSld>
  <p:clrMapOvr>
    <a:masterClrMapping/>
  </p:clrMapOvr>
  <p:transition>
    <p:fade thruBlk="1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CF815-C018-403A-B663-1B7798DA99C5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D7EF1-C414-4B63-B8F2-3F6D6313CC1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644380"/>
      </p:ext>
    </p:extLst>
  </p:cSld>
  <p:clrMapOvr>
    <a:masterClrMapping/>
  </p:clrMapOvr>
  <p:transition>
    <p:fade thruBlk="1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BC832-A554-4CE0-B96A-B3282D4966B5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C520E-37B4-4433-859F-70882F4911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446647"/>
      </p:ext>
    </p:extLst>
  </p:cSld>
  <p:clrMapOvr>
    <a:masterClrMapping/>
  </p:clrMapOvr>
  <p:transition>
    <p:fade thruBlk="1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5613" y="1595438"/>
            <a:ext cx="4040187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595438"/>
            <a:ext cx="4040188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B0ADB-3B81-461D-A4C9-61C10F570F20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43088-EB74-4B9B-94A4-DE772DA6271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586104"/>
      </p:ext>
    </p:extLst>
  </p:cSld>
  <p:clrMapOvr>
    <a:masterClrMapping/>
  </p:clrMapOvr>
  <p:transition>
    <p:fade thruBlk="1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03355-2771-495C-A2E0-C28AF3E73082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00502-ABB3-4C7B-88BF-4725C98A315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548035"/>
      </p:ext>
    </p:extLst>
  </p:cSld>
  <p:clrMapOvr>
    <a:masterClrMapping/>
  </p:clrMapOvr>
  <p:transition>
    <p:fade thruBlk="1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0FE5F-DA49-488D-8AD4-F123EB10528E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559D3-90B4-4C6F-8E85-77E59C6DE69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898152"/>
      </p:ext>
    </p:extLst>
  </p:cSld>
  <p:clrMapOvr>
    <a:masterClrMapping/>
  </p:clrMapOvr>
  <p:transition>
    <p:fade thruBlk="1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92603-E793-4F81-B3BC-5DD74C0312EF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591AA-6928-40AF-AF7E-71CD00A31A2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544343"/>
      </p:ext>
    </p:extLst>
  </p:cSld>
  <p:clrMapOvr>
    <a:masterClrMapping/>
  </p:clrMapOvr>
  <p:transition>
    <p:fade thruBlk="1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52C50-44FB-4073-8991-94EE76126E22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793D0-5864-401B-96BC-576EB591133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061684"/>
      </p:ext>
    </p:extLst>
  </p:cSld>
  <p:clrMapOvr>
    <a:masterClrMapping/>
  </p:clrMapOvr>
  <p:transition>
    <p:fade thruBlk="1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A4E8A-65A0-4FE4-9273-1B2507846C1D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1A896-B1FB-445A-A0B3-E089C86B257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028320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F9725-E82B-440B-ADBE-41A95995E0C4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403BB-30F7-4D86-BA19-60AF3BD6A98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705936"/>
      </p:ext>
    </p:extLst>
  </p:cSld>
  <p:clrMapOvr>
    <a:masterClrMapping/>
  </p:clrMapOvr>
  <p:transition>
    <p:fade thruBlk="1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30988" y="274638"/>
            <a:ext cx="2057400" cy="585787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22975" cy="58578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4BC6-CEA2-41C2-8CE4-3B2EDCB1668E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5ED1B-0CD4-484B-A8F6-B57E4AB861F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090561"/>
      </p:ext>
    </p:extLst>
  </p:cSld>
  <p:clrMapOvr>
    <a:masterClrMapping/>
  </p:clrMapOvr>
  <p:transition>
    <p:fade thruBlk="1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637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942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0200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870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3894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491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702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460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 descr="bas_dgo2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7888"/>
            <a:ext cx="91440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9" descr="bandelette_coul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2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mtClean="0">
                <a:ea typeface="Geneva" pitchFamily="64" charset="-128"/>
              </a:defRPr>
            </a:lvl1pPr>
          </a:lstStyle>
          <a:p>
            <a:r>
              <a:rPr lang="fr-BE" smtClean="0"/>
              <a:t>Cliquez pour modifier le style des sous-titres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330325" y="6553200"/>
            <a:ext cx="5257800" cy="258763"/>
          </a:xfrm>
          <a:prstGeom prst="rect">
            <a:avLst/>
          </a:prstGeom>
        </p:spPr>
        <p:txBody>
          <a:bodyPr lIns="91429" tIns="45715" rIns="91429" bIns="45715"/>
          <a:lstStyle>
            <a:lvl1pPr defTabSz="1279371">
              <a:defRPr/>
            </a:lvl1pPr>
          </a:lstStyle>
          <a:p>
            <a:pPr>
              <a:defRPr/>
            </a:pPr>
            <a:r>
              <a:rPr lang="fr-BE"/>
              <a:t>CA7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5650" y="6553200"/>
            <a:ext cx="431800" cy="258763"/>
          </a:xfrm>
          <a:prstGeom prst="rect">
            <a:avLst/>
          </a:prstGeom>
        </p:spPr>
        <p:txBody>
          <a:bodyPr lIns="91429" tIns="45715" rIns="91429" bIns="45715"/>
          <a:lstStyle>
            <a:lvl1pPr defTabSz="1279371">
              <a:defRPr/>
            </a:lvl1pPr>
          </a:lstStyle>
          <a:p>
            <a:pPr>
              <a:defRPr/>
            </a:pPr>
            <a:fld id="{19CB923E-6495-4EE9-B031-95219384CD0D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725018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134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550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633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 descr="bas_dgo2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7888"/>
            <a:ext cx="91440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9" descr="bandelette_coul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2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mtClean="0">
                <a:ea typeface="Geneva" pitchFamily="64" charset="-128"/>
              </a:defRPr>
            </a:lvl1pPr>
          </a:lstStyle>
          <a:p>
            <a:r>
              <a:rPr lang="fr-BE" smtClean="0"/>
              <a:t>Cliquez pour modifier le style des sous-titres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330325" y="6553200"/>
            <a:ext cx="5257800" cy="258763"/>
          </a:xfrm>
          <a:prstGeom prst="rect">
            <a:avLst/>
          </a:prstGeom>
        </p:spPr>
        <p:txBody>
          <a:bodyPr lIns="91429" tIns="45715" rIns="91429" bIns="45715"/>
          <a:lstStyle>
            <a:lvl1pPr defTabSz="1279371">
              <a:defRPr/>
            </a:lvl1pPr>
          </a:lstStyle>
          <a:p>
            <a:pPr>
              <a:defRPr/>
            </a:pPr>
            <a:r>
              <a:rPr lang="fr-BE">
                <a:solidFill>
                  <a:prstClr val="black">
                    <a:tint val="75000"/>
                  </a:prstClr>
                </a:solidFill>
              </a:rPr>
              <a:t>CA7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5650" y="6553200"/>
            <a:ext cx="431800" cy="258763"/>
          </a:xfrm>
          <a:prstGeom prst="rect">
            <a:avLst/>
          </a:prstGeom>
        </p:spPr>
        <p:txBody>
          <a:bodyPr lIns="91429" tIns="45715" rIns="91429" bIns="45715"/>
          <a:lstStyle>
            <a:lvl1pPr defTabSz="1279371">
              <a:defRPr/>
            </a:lvl1pPr>
          </a:lstStyle>
          <a:p>
            <a:pPr>
              <a:defRPr/>
            </a:pPr>
            <a:fld id="{19CB923E-6495-4EE9-B031-95219384CD0D}" type="slidenum">
              <a:rPr lang="fr-B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07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7" descr="bas_dgo2_0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7888"/>
            <a:ext cx="91440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9" descr="P0_logo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14600"/>
            <a:ext cx="43656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9" descr="bandelette_coul.g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7"/>
          <p:cNvSpPr txBox="1">
            <a:spLocks noChangeArrowheads="1"/>
          </p:cNvSpPr>
          <p:nvPr userDrawn="1"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5" rIns="0" bIns="45715" anchor="ctr"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5pPr>
            <a:lvl6pPr marL="3016250" indent="-7302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6pPr>
            <a:lvl7pPr marL="3473450" indent="-7302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7pPr>
            <a:lvl8pPr marL="3930650" indent="-7302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8pPr>
            <a:lvl9pPr marL="4387850" indent="-7302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29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fld id="{B24CEBF2-AD16-4FD9-BE34-5CF82E2F3CB5}" type="slidenum">
              <a:rPr lang="fr-FR" altLang="fr-FR" sz="1100" smtClean="0">
                <a:solidFill>
                  <a:srgbClr val="FFFFFF"/>
                </a:solidFill>
                <a:ea typeface="Geneva"/>
                <a:cs typeface="Geneva"/>
              </a:rPr>
              <a:pPr defTabSz="914290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‹N°›</a:t>
            </a:fld>
            <a:r>
              <a:rPr lang="fr-FR" altLang="fr-FR" sz="1100" smtClean="0">
                <a:solidFill>
                  <a:srgbClr val="000000"/>
                </a:solidFill>
                <a:ea typeface="Geneva"/>
                <a:cs typeface="Geneva"/>
              </a:rPr>
              <a:t> </a:t>
            </a:r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720000" y="540001"/>
            <a:ext cx="7920000" cy="1144587"/>
          </a:xfrm>
        </p:spPr>
        <p:txBody>
          <a:bodyPr/>
          <a:lstStyle>
            <a:lvl1pPr>
              <a:defRPr cap="all">
                <a:solidFill>
                  <a:srgbClr val="4079BE"/>
                </a:solidFill>
              </a:defRPr>
            </a:lvl1pPr>
          </a:lstStyle>
          <a:p>
            <a:r>
              <a:rPr lang="de-DE" dirty="0" err="1"/>
              <a:t>Cliquez</a:t>
            </a:r>
            <a:r>
              <a:rPr lang="de-DE" dirty="0"/>
              <a:t> et </a:t>
            </a:r>
            <a:r>
              <a:rPr lang="de-DE" dirty="0" err="1"/>
              <a:t>modifiez</a:t>
            </a:r>
            <a:r>
              <a:rPr lang="de-DE" dirty="0"/>
              <a:t> le </a:t>
            </a:r>
            <a:r>
              <a:rPr lang="de-DE" dirty="0" err="1" smtClean="0"/>
              <a:t>titre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1284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1279371">
              <a:defRPr>
                <a:ea typeface="+mn-ea"/>
              </a:defRPr>
            </a:lvl1pPr>
          </a:lstStyle>
          <a:p>
            <a:pPr>
              <a:defRPr/>
            </a:pPr>
            <a:fld id="{9F21D516-2C2F-4167-8D44-BB9A1935A60E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0504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5" indent="0">
              <a:buNone/>
              <a:defRPr sz="1800"/>
            </a:lvl2pPr>
            <a:lvl3pPr marL="914290" indent="0">
              <a:buNone/>
              <a:defRPr sz="1600"/>
            </a:lvl3pPr>
            <a:lvl4pPr marL="1371435" indent="0">
              <a:buNone/>
              <a:defRPr sz="1400"/>
            </a:lvl4pPr>
            <a:lvl5pPr marL="1828581" indent="0">
              <a:buNone/>
              <a:defRPr sz="1400"/>
            </a:lvl5pPr>
            <a:lvl6pPr marL="2285726" indent="0">
              <a:buNone/>
              <a:defRPr sz="1400"/>
            </a:lvl6pPr>
            <a:lvl7pPr marL="2742871" indent="0">
              <a:buNone/>
              <a:defRPr sz="1400"/>
            </a:lvl7pPr>
            <a:lvl8pPr marL="3200016" indent="0">
              <a:buNone/>
              <a:defRPr sz="1400"/>
            </a:lvl8pPr>
            <a:lvl9pPr marL="3657161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1279371">
              <a:defRPr>
                <a:ea typeface="+mn-ea"/>
              </a:defRPr>
            </a:lvl1pPr>
          </a:lstStyle>
          <a:p>
            <a:pPr>
              <a:defRPr/>
            </a:pPr>
            <a:fld id="{7DF0F5CE-B06F-4692-A7D9-BD0562B5B12E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6818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632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03800" y="1905000"/>
            <a:ext cx="3632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1279371">
              <a:defRPr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2AB6DB23-03C7-4F83-B184-1D59BE7C2B8E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1052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1279371">
              <a:defRPr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22CC9CA6-4326-40C8-8E0E-F700524C990A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786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1279371">
              <a:defRPr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B6FA9542-A653-40B0-8DE2-EECC533F967C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5483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1279371">
              <a:defRPr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1E3F6B1C-7246-4EF5-9CF5-4D7B96FB2FBF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2437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1279371">
              <a:defRPr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fld id="{35F48DEE-5748-4038-8D27-3E17558CB129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8254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1279371">
              <a:defRPr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5DBDD7E2-1E8A-4CF6-BB02-F66107540DEE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4060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 descr="bas_dgo2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7888"/>
            <a:ext cx="91440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9" descr="bandelette_coul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2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mtClean="0">
                <a:ea typeface="Geneva" pitchFamily="64" charset="-128"/>
              </a:defRPr>
            </a:lvl1pPr>
          </a:lstStyle>
          <a:p>
            <a:r>
              <a:rPr lang="fr-BE" smtClean="0"/>
              <a:t>Cliquez pour modifier le style des sous-titres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330325" y="6553200"/>
            <a:ext cx="5257800" cy="258763"/>
          </a:xfrm>
          <a:prstGeom prst="rect">
            <a:avLst/>
          </a:prstGeom>
        </p:spPr>
        <p:txBody>
          <a:bodyPr lIns="91429" tIns="45715" rIns="91429" bIns="45715"/>
          <a:lstStyle>
            <a:lvl1pPr defTabSz="127937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500">
                <a:solidFill>
                  <a:srgbClr val="000000"/>
                </a:solidFill>
                <a:latin typeface="Arial" pitchFamily="34" charset="0"/>
              </a:rPr>
              <a:t>CA7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5650" y="6553200"/>
            <a:ext cx="431800" cy="258763"/>
          </a:xfrm>
          <a:prstGeom prst="rect">
            <a:avLst/>
          </a:prstGeom>
        </p:spPr>
        <p:txBody>
          <a:bodyPr lIns="91429" tIns="45715" rIns="91429" bIns="45715"/>
          <a:lstStyle>
            <a:lvl1pPr defTabSz="127937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89361C-AA55-4321-B4F0-22BC6D43389C}" type="slidenum">
              <a:rPr lang="fr-BE" sz="25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BE" sz="25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747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30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23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87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538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07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01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03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18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90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97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874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AB03B-36D6-461F-8278-4B13C9C1F4EC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6FFF7-5411-4C54-989C-BC9296139DB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2811992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FE0-F974-4B26-8D13-352B47524E6E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00109-4042-493E-8B07-BB5E30E09B2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528185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2969A-66CB-4DB6-9B95-EED664B5A8FB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2FD79-49D8-40A9-8E08-D629F42AF6C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0494668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5613" y="1595438"/>
            <a:ext cx="4040187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595438"/>
            <a:ext cx="4040188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07CBD-85E3-410A-8DAB-4FF7A55E5121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2A677-4548-467B-974B-24012839D6A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575316"/>
      </p:ext>
    </p:extLst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4BCFB-2B5F-4AAF-88F4-5CF35A16918F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4CAAF-7A9B-4F2C-A82D-A31E465FB03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18177"/>
      </p:ext>
    </p:extLst>
  </p:cSld>
  <p:clrMapOvr>
    <a:masterClrMapping/>
  </p:clrMapOvr>
  <p:transition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834B9-3281-4B72-80FE-E0EE2876F28E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4DD63-7485-4EF7-8A9B-F4C1DCEF9B5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710429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86441-4319-42E9-AF65-666CD9726B6F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14E9E-B21B-45DF-B2F0-10B6B0805F9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217889"/>
      </p:ext>
    </p:extLst>
  </p:cSld>
  <p:clrMapOvr>
    <a:masterClrMapping/>
  </p:clrMapOvr>
  <p:transition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477DD-73CA-4986-A269-C6EE7505E43A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16D42-A873-4F56-85EA-08E0DBE2549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311440"/>
      </p:ext>
    </p:extLst>
  </p:cSld>
  <p:clrMapOvr>
    <a:masterClrMapping/>
  </p:clrMapOvr>
  <p:transition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429EA-E804-4881-ACB2-2C54DFB02852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323F3-7B87-4518-BE17-DBECCE6C4A7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558836"/>
      </p:ext>
    </p:extLst>
  </p:cSld>
  <p:clrMapOvr>
    <a:masterClrMapping/>
  </p:clrMapOvr>
  <p:transition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FF691-B2EC-4072-ACD7-EAD78CCB7A73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62139-F64E-4091-9719-FCD75A6CDEC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717399"/>
      </p:ext>
    </p:extLst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30988" y="274638"/>
            <a:ext cx="2057400" cy="585787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22975" cy="58578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0A7E7-F9FC-4887-B084-561644F17CA3}" type="datetimeFigureOut">
              <a:rPr lang="fr-FR"/>
              <a:pPr>
                <a:defRPr/>
              </a:pPr>
              <a:t>11/03/2019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E0927-7B64-48BD-9F9B-EF27778A11E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376231"/>
      </p:ext>
    </p:extLst>
  </p:cSld>
  <p:clrMapOvr>
    <a:masterClrMapping/>
  </p:clrMapOvr>
  <p:transition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F54B1-5913-46B0-921C-2ED429584CB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0029338"/>
      </p:ext>
    </p:extLst>
  </p:cSld>
  <p:clrMapOvr>
    <a:masterClrMapping/>
  </p:clrMapOvr>
  <p:transition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05F75-D948-46A3-A6AC-2B1BAF25FC7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429249"/>
      </p:ext>
    </p:extLst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EBEFA-61B2-4065-9031-20552339E71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059010"/>
      </p:ext>
    </p:extLst>
  </p:cSld>
  <p:clrMapOvr>
    <a:masterClrMapping/>
  </p:clrMapOvr>
  <p:transition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5613" y="1595438"/>
            <a:ext cx="4040187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595438"/>
            <a:ext cx="4040188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50442-5F47-489E-8B0D-2D5A1F72835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924087"/>
      </p:ext>
    </p:extLst>
  </p:cSld>
  <p:clrMapOvr>
    <a:masterClrMapping/>
  </p:clrMapOvr>
  <p:transition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33A3C-C419-477F-86DD-06EEBF7ECCC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187535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5508F-B56A-420A-85F3-28E0495991A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976171"/>
      </p:ext>
    </p:extLst>
  </p:cSld>
  <p:clrMapOvr>
    <a:masterClrMapping/>
  </p:clrMapOvr>
  <p:transition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E7329-F144-4563-B9EF-2B9203E22B6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510509"/>
      </p:ext>
    </p:extLst>
  </p:cSld>
  <p:clrMapOvr>
    <a:masterClrMapping/>
  </p:clrMapOvr>
  <p:transition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5DDC1-B9E2-4E59-88B8-2646E880037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354003"/>
      </p:ext>
    </p:extLst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56809-6AF4-4A2C-BF7E-361EAA17751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747723"/>
      </p:ext>
    </p:extLst>
  </p:cSld>
  <p:clrMapOvr>
    <a:masterClrMapping/>
  </p:clrMapOvr>
  <p:transition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12996-A2E7-477B-A2AD-FAFA231E88A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7537036"/>
      </p:ext>
    </p:extLst>
  </p:cSld>
  <p:clrMapOvr>
    <a:masterClrMapping/>
  </p:clrMapOvr>
  <p:transition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30988" y="274638"/>
            <a:ext cx="2057400" cy="585787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22975" cy="58578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9180E-8FF0-4D13-9389-EB9DDF46BF3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315360"/>
      </p:ext>
    </p:extLst>
  </p:cSld>
  <p:clrMapOvr>
    <a:masterClrMapping/>
  </p:clrMapOvr>
  <p:transition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marL="11135">
              <a:lnSpc>
                <a:spcPts val="723"/>
              </a:lnSpc>
              <a:defRPr sz="600" b="0" i="0" smtClean="0">
                <a:solidFill>
                  <a:srgbClr val="888A8D"/>
                </a:solidFill>
                <a:latin typeface="Tahoma"/>
                <a:cs typeface="Tahoma"/>
              </a:defRPr>
            </a:lvl1pPr>
          </a:lstStyle>
          <a:p>
            <a:pPr>
              <a:defRPr/>
            </a:pPr>
            <a:r>
              <a:rPr lang="fr-BE"/>
              <a:t>Liai</a:t>
            </a:r>
            <a:r>
              <a:rPr lang="fr-BE" spc="-4"/>
              <a:t>s</a:t>
            </a:r>
            <a:r>
              <a:rPr lang="fr-BE"/>
              <a:t>on</a:t>
            </a:r>
            <a:r>
              <a:rPr lang="fr-BE" spc="26"/>
              <a:t> </a:t>
            </a:r>
            <a:r>
              <a:rPr lang="fr-BE"/>
              <a:t>S</a:t>
            </a:r>
            <a:r>
              <a:rPr lang="fr-BE" spc="-4"/>
              <a:t>e</a:t>
            </a:r>
            <a:r>
              <a:rPr lang="fr-BE"/>
              <a:t>in</a:t>
            </a:r>
            <a:r>
              <a:rPr lang="fr-BE" spc="4"/>
              <a:t>e</a:t>
            </a:r>
            <a:r>
              <a:rPr lang="fr-BE" spc="-4"/>
              <a:t>-</a:t>
            </a:r>
            <a:r>
              <a:rPr lang="fr-BE"/>
              <a:t>E</a:t>
            </a:r>
            <a:r>
              <a:rPr lang="fr-BE" spc="-4"/>
              <a:t>sc</a:t>
            </a:r>
            <a:r>
              <a:rPr lang="fr-BE"/>
              <a:t>aut</a:t>
            </a:r>
            <a:r>
              <a:rPr lang="fr-BE" spc="26"/>
              <a:t> </a:t>
            </a:r>
            <a:r>
              <a:rPr lang="fr-BE"/>
              <a:t>-</a:t>
            </a:r>
            <a:r>
              <a:rPr lang="fr-BE" spc="22"/>
              <a:t> </a:t>
            </a:r>
            <a:r>
              <a:rPr lang="fr-BE"/>
              <a:t>V</a:t>
            </a:r>
            <a:r>
              <a:rPr lang="fr-BE" spc="-4"/>
              <a:t>N</a:t>
            </a:r>
            <a:r>
              <a:rPr lang="fr-BE"/>
              <a:t>50</a:t>
            </a:r>
            <a:r>
              <a:rPr lang="fr-BE" spc="26"/>
              <a:t> </a:t>
            </a:r>
            <a:r>
              <a:rPr lang="fr-BE"/>
              <a:t>-</a:t>
            </a:r>
            <a:r>
              <a:rPr lang="fr-BE" spc="22"/>
              <a:t> </a:t>
            </a:r>
            <a:r>
              <a:rPr lang="fr-BE" spc="-4"/>
              <a:t>H</a:t>
            </a:r>
            <a:r>
              <a:rPr lang="fr-BE"/>
              <a:t>au</a:t>
            </a:r>
            <a:r>
              <a:rPr lang="fr-BE" spc="-4"/>
              <a:t>t-</a:t>
            </a:r>
            <a:r>
              <a:rPr lang="fr-BE"/>
              <a:t>E</a:t>
            </a:r>
            <a:r>
              <a:rPr lang="fr-BE" spc="-4"/>
              <a:t>sc</a:t>
            </a:r>
            <a:r>
              <a:rPr lang="fr-BE"/>
              <a:t>aut</a:t>
            </a:r>
            <a:r>
              <a:rPr lang="fr-BE" spc="22"/>
              <a:t> </a:t>
            </a:r>
            <a:r>
              <a:rPr lang="fr-BE"/>
              <a:t>-</a:t>
            </a:r>
            <a:r>
              <a:rPr lang="fr-BE" spc="22"/>
              <a:t> </a:t>
            </a:r>
            <a:r>
              <a:rPr lang="fr-BE"/>
              <a:t>Mod</a:t>
            </a:r>
            <a:r>
              <a:rPr lang="fr-BE" spc="-4"/>
              <a:t>er</a:t>
            </a:r>
            <a:r>
              <a:rPr lang="fr-BE" spc="9"/>
              <a:t>n</a:t>
            </a:r>
            <a:r>
              <a:rPr lang="fr-BE"/>
              <a:t>i</a:t>
            </a:r>
            <a:r>
              <a:rPr lang="fr-BE" spc="-4"/>
              <a:t>s</a:t>
            </a:r>
            <a:r>
              <a:rPr lang="fr-BE"/>
              <a:t>a</a:t>
            </a:r>
            <a:r>
              <a:rPr lang="fr-BE" spc="-4"/>
              <a:t>ti</a:t>
            </a:r>
            <a:r>
              <a:rPr lang="fr-BE"/>
              <a:t>on</a:t>
            </a:r>
            <a:r>
              <a:rPr lang="fr-BE" spc="22"/>
              <a:t> </a:t>
            </a:r>
            <a:r>
              <a:rPr lang="fr-BE"/>
              <a:t>de</a:t>
            </a:r>
            <a:r>
              <a:rPr lang="fr-BE" spc="18"/>
              <a:t> </a:t>
            </a:r>
            <a:r>
              <a:rPr lang="fr-BE"/>
              <a:t>la</a:t>
            </a:r>
            <a:r>
              <a:rPr lang="fr-BE" spc="26"/>
              <a:t> </a:t>
            </a:r>
            <a:r>
              <a:rPr lang="fr-BE" spc="-4"/>
              <a:t>t</a:t>
            </a:r>
            <a:r>
              <a:rPr lang="fr-BE" spc="-13"/>
              <a:t>r</a:t>
            </a:r>
            <a:r>
              <a:rPr lang="fr-BE"/>
              <a:t>av</a:t>
            </a:r>
            <a:r>
              <a:rPr lang="fr-BE" spc="-4"/>
              <a:t>ersé</a:t>
            </a:r>
            <a:r>
              <a:rPr lang="fr-BE"/>
              <a:t>e</a:t>
            </a:r>
            <a:r>
              <a:rPr lang="fr-BE" spc="22"/>
              <a:t> </a:t>
            </a:r>
            <a:r>
              <a:rPr lang="fr-BE"/>
              <a:t>de</a:t>
            </a:r>
            <a:r>
              <a:rPr lang="fr-BE" spc="18"/>
              <a:t> </a:t>
            </a:r>
            <a:r>
              <a:rPr lang="fr-BE" spc="-66"/>
              <a:t>T</a:t>
            </a:r>
            <a:r>
              <a:rPr lang="fr-BE"/>
              <a:t>ou</a:t>
            </a:r>
            <a:r>
              <a:rPr lang="fr-BE" spc="-4"/>
              <a:t>r</a:t>
            </a:r>
            <a:r>
              <a:rPr lang="fr-BE" spc="9"/>
              <a:t>n</a:t>
            </a:r>
            <a:r>
              <a:rPr lang="fr-BE"/>
              <a:t>ai</a:t>
            </a:r>
            <a:r>
              <a:rPr lang="fr-BE" spc="18"/>
              <a:t> </a:t>
            </a:r>
            <a:r>
              <a:rPr lang="fr-BE"/>
              <a:t>à</a:t>
            </a:r>
            <a:r>
              <a:rPr lang="fr-BE" spc="18"/>
              <a:t> </a:t>
            </a:r>
            <a:r>
              <a:rPr lang="fr-BE"/>
              <a:t>la</a:t>
            </a:r>
            <a:r>
              <a:rPr lang="fr-BE" spc="26"/>
              <a:t> </a:t>
            </a:r>
            <a:r>
              <a:rPr lang="fr-BE" spc="-4"/>
              <a:t>c</a:t>
            </a:r>
            <a:r>
              <a:rPr lang="fr-BE"/>
              <a:t>la</a:t>
            </a:r>
            <a:r>
              <a:rPr lang="fr-BE" spc="-4"/>
              <a:t>s</a:t>
            </a:r>
            <a:r>
              <a:rPr lang="fr-BE" spc="4"/>
              <a:t>s</a:t>
            </a:r>
            <a:r>
              <a:rPr lang="fr-BE"/>
              <a:t>e</a:t>
            </a:r>
            <a:r>
              <a:rPr lang="fr-BE" spc="18"/>
              <a:t> </a:t>
            </a:r>
            <a:r>
              <a:rPr lang="fr-BE"/>
              <a:t>CEMT</a:t>
            </a:r>
            <a:r>
              <a:rPr lang="fr-BE" spc="22"/>
              <a:t> </a:t>
            </a:r>
            <a:r>
              <a:rPr lang="fr-BE" spc="-26"/>
              <a:t>V</a:t>
            </a:r>
            <a:r>
              <a:rPr lang="fr-BE"/>
              <a:t>a</a:t>
            </a:r>
            <a:r>
              <a:rPr lang="fr-BE" spc="26"/>
              <a:t> </a:t>
            </a:r>
            <a:r>
              <a:rPr lang="fr-BE"/>
              <a:t>:</a:t>
            </a:r>
            <a:r>
              <a:rPr lang="fr-BE" spc="18"/>
              <a:t> </a:t>
            </a:r>
            <a:r>
              <a:rPr lang="fr-BE" spc="-4"/>
              <a:t>Dem</a:t>
            </a:r>
            <a:r>
              <a:rPr lang="fr-BE"/>
              <a:t>ande</a:t>
            </a:r>
            <a:r>
              <a:rPr lang="fr-BE" spc="26"/>
              <a:t> </a:t>
            </a:r>
            <a:r>
              <a:rPr lang="fr-BE"/>
              <a:t>de</a:t>
            </a:r>
            <a:r>
              <a:rPr lang="fr-BE" spc="18"/>
              <a:t> </a:t>
            </a:r>
            <a:r>
              <a:rPr lang="fr-BE"/>
              <a:t>p</a:t>
            </a:r>
            <a:r>
              <a:rPr lang="fr-BE" spc="-4"/>
              <a:t>er</a:t>
            </a:r>
            <a:r>
              <a:rPr lang="fr-BE"/>
              <a:t>mis</a:t>
            </a:r>
            <a:r>
              <a:rPr lang="fr-BE" spc="26"/>
              <a:t> </a:t>
            </a:r>
            <a:r>
              <a:rPr lang="fr-BE"/>
              <a:t>d'u</a:t>
            </a:r>
            <a:r>
              <a:rPr lang="fr-BE" spc="-4"/>
              <a:t>r</a:t>
            </a:r>
            <a:r>
              <a:rPr lang="fr-BE"/>
              <a:t>ba</a:t>
            </a:r>
            <a:r>
              <a:rPr lang="fr-BE" spc="9"/>
              <a:t>n</a:t>
            </a:r>
            <a:r>
              <a:rPr lang="fr-BE"/>
              <a:t>i</a:t>
            </a:r>
            <a:r>
              <a:rPr lang="fr-BE" spc="-4"/>
              <a:t>s</a:t>
            </a:r>
            <a:r>
              <a:rPr lang="fr-BE"/>
              <a:t>me</a:t>
            </a:r>
            <a:r>
              <a:rPr lang="fr-BE" spc="18"/>
              <a:t> </a:t>
            </a:r>
            <a:r>
              <a:rPr lang="fr-BE" spc="13"/>
              <a:t>(</a:t>
            </a:r>
            <a:r>
              <a:rPr lang="fr-BE"/>
              <a:t>juin</a:t>
            </a:r>
            <a:r>
              <a:rPr lang="fr-BE" spc="22"/>
              <a:t> </a:t>
            </a:r>
            <a:r>
              <a:rPr lang="fr-BE"/>
              <a:t>20</a:t>
            </a:r>
            <a:r>
              <a:rPr lang="fr-BE" spc="4"/>
              <a:t>1</a:t>
            </a:r>
            <a:r>
              <a:rPr lang="fr-BE"/>
              <a:t>5)</a:t>
            </a:r>
            <a:endParaRPr lang="fr-BE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A982C0-FCD9-4D3D-B639-555B4F24DCA1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marL="22271">
              <a:spcBef>
                <a:spcPts val="9"/>
              </a:spcBef>
              <a:defRPr sz="500" b="0" i="0" spc="9" smtClean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DB68BE8D-3FBD-4673-A44E-3C96C86AA261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059956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7" descr="bas_dgo2_0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7888"/>
            <a:ext cx="91440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9" descr="P0_logo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14600"/>
            <a:ext cx="43656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9" descr="bandelette_coul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7"/>
          <p:cNvSpPr txBox="1">
            <a:spLocks noChangeArrowheads="1"/>
          </p:cNvSpPr>
          <p:nvPr userDrawn="1"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5" rIns="0" bIns="45715" anchor="ctr"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5pPr>
            <a:lvl6pPr marL="3016250" indent="-7302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6pPr>
            <a:lvl7pPr marL="3473450" indent="-7302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7pPr>
            <a:lvl8pPr marL="3930650" indent="-7302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8pPr>
            <a:lvl9pPr marL="4387850" indent="-7302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29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fld id="{37DABA6D-2260-4730-9FD5-8339CA3FA3C2}" type="slidenum">
              <a:rPr lang="fr-FR" altLang="fr-FR" sz="1100" smtClean="0">
                <a:solidFill>
                  <a:srgbClr val="FFFFFF"/>
                </a:solidFill>
                <a:ea typeface="Geneva"/>
                <a:cs typeface="Geneva"/>
              </a:rPr>
              <a:pPr defTabSz="914290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‹N°›</a:t>
            </a:fld>
            <a:r>
              <a:rPr lang="fr-FR" altLang="fr-FR" sz="1100" smtClean="0">
                <a:solidFill>
                  <a:srgbClr val="000000"/>
                </a:solidFill>
                <a:ea typeface="Geneva"/>
                <a:cs typeface="Geneva"/>
              </a:rPr>
              <a:t> </a:t>
            </a:r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720000" y="540001"/>
            <a:ext cx="7920000" cy="1144587"/>
          </a:xfrm>
        </p:spPr>
        <p:txBody>
          <a:bodyPr/>
          <a:lstStyle>
            <a:lvl1pPr>
              <a:defRPr cap="all">
                <a:solidFill>
                  <a:srgbClr val="4079BE"/>
                </a:solidFill>
              </a:defRPr>
            </a:lvl1pPr>
          </a:lstStyle>
          <a:p>
            <a:r>
              <a:rPr lang="de-DE" dirty="0" err="1"/>
              <a:t>Cliquez</a:t>
            </a:r>
            <a:r>
              <a:rPr lang="de-DE" dirty="0"/>
              <a:t> et </a:t>
            </a:r>
            <a:r>
              <a:rPr lang="de-DE" dirty="0" err="1"/>
              <a:t>modifiez</a:t>
            </a:r>
            <a:r>
              <a:rPr lang="de-DE" dirty="0"/>
              <a:t> le </a:t>
            </a:r>
            <a:r>
              <a:rPr lang="de-DE" dirty="0" err="1" smtClean="0"/>
              <a:t>titre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57663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1279371">
              <a:defRPr>
                <a:ea typeface="+mn-ea"/>
              </a:defRPr>
            </a:lvl1pPr>
          </a:lstStyle>
          <a:p>
            <a:pPr>
              <a:defRPr/>
            </a:pPr>
            <a:fld id="{860181DD-8D0A-43BD-855F-A1C3F0EA4F7B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68227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5" indent="0">
              <a:buNone/>
              <a:defRPr sz="1800"/>
            </a:lvl2pPr>
            <a:lvl3pPr marL="914290" indent="0">
              <a:buNone/>
              <a:defRPr sz="1600"/>
            </a:lvl3pPr>
            <a:lvl4pPr marL="1371435" indent="0">
              <a:buNone/>
              <a:defRPr sz="1400"/>
            </a:lvl4pPr>
            <a:lvl5pPr marL="1828581" indent="0">
              <a:buNone/>
              <a:defRPr sz="1400"/>
            </a:lvl5pPr>
            <a:lvl6pPr marL="2285726" indent="0">
              <a:buNone/>
              <a:defRPr sz="1400"/>
            </a:lvl6pPr>
            <a:lvl7pPr marL="2742871" indent="0">
              <a:buNone/>
              <a:defRPr sz="1400"/>
            </a:lvl7pPr>
            <a:lvl8pPr marL="3200016" indent="0">
              <a:buNone/>
              <a:defRPr sz="1400"/>
            </a:lvl8pPr>
            <a:lvl9pPr marL="3657161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1279371">
              <a:defRPr>
                <a:ea typeface="+mn-ea"/>
              </a:defRPr>
            </a:lvl1pPr>
          </a:lstStyle>
          <a:p>
            <a:pPr>
              <a:defRPr/>
            </a:pPr>
            <a:fld id="{203067D8-60FF-47F2-B425-F428E105B363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6208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632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03800" y="1905000"/>
            <a:ext cx="3632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1279371">
              <a:defRPr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FC3ABE76-8095-418D-9AD4-F8E64AED0FA6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08445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1279371">
              <a:defRPr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B9FD3B8B-A666-4A92-928F-9FE91A55EF90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13433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1279371">
              <a:defRPr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5896E05A-9C2E-427E-9EAF-1CC18679E674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1346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1279371">
              <a:defRPr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ACEFBA6E-B2B8-483F-A088-34F919ADCBD5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74276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1279371">
              <a:defRPr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fld id="{E8C1A5B8-915D-49D3-96DB-7576ACFB8C40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06979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1279371">
              <a:defRPr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fld id="{5D7AACE2-0F06-436F-A8C0-B4B247E8BCBF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40195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 descr="bas_dgo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7888"/>
            <a:ext cx="91440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9" descr="bandelette_coul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2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mtClean="0">
                <a:ea typeface="Geneva" pitchFamily="64" charset="-128"/>
              </a:defRPr>
            </a:lvl1pPr>
          </a:lstStyle>
          <a:p>
            <a:r>
              <a:rPr lang="fr-BE" smtClean="0"/>
              <a:t>Cliquez pour modifier le style des sous-titres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330325" y="6553200"/>
            <a:ext cx="5257800" cy="258763"/>
          </a:xfrm>
          <a:prstGeom prst="rect">
            <a:avLst/>
          </a:prstGeom>
        </p:spPr>
        <p:txBody>
          <a:bodyPr lIns="91429" tIns="45715" rIns="91429" bIns="45715"/>
          <a:lstStyle>
            <a:lvl1pPr defTabSz="127937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500">
                <a:solidFill>
                  <a:srgbClr val="000000"/>
                </a:solidFill>
                <a:latin typeface="Arial" pitchFamily="34" charset="0"/>
              </a:rPr>
              <a:t>CA7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5650" y="6553200"/>
            <a:ext cx="431800" cy="258763"/>
          </a:xfrm>
          <a:prstGeom prst="rect">
            <a:avLst/>
          </a:prstGeom>
        </p:spPr>
        <p:txBody>
          <a:bodyPr lIns="91429" tIns="45715" rIns="91429" bIns="45715"/>
          <a:lstStyle>
            <a:lvl1pPr defTabSz="127937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08A868-300E-443F-919A-54FC12DB25F3}" type="slidenum">
              <a:rPr lang="fr-BE" sz="250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BE" sz="25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103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5" indent="0" algn="ctr">
              <a:buNone/>
              <a:defRPr/>
            </a:lvl2pPr>
            <a:lvl3pPr marL="914290" indent="0" algn="ctr">
              <a:buNone/>
              <a:defRPr/>
            </a:lvl3pPr>
            <a:lvl4pPr marL="1371435" indent="0" algn="ctr">
              <a:buNone/>
              <a:defRPr/>
            </a:lvl4pPr>
            <a:lvl5pPr marL="1828581" indent="0" algn="ctr">
              <a:buNone/>
              <a:defRPr/>
            </a:lvl5pPr>
            <a:lvl6pPr marL="2285726" indent="0" algn="ctr">
              <a:buNone/>
              <a:defRPr/>
            </a:lvl6pPr>
            <a:lvl7pPr marL="2742871" indent="0" algn="ctr">
              <a:buNone/>
              <a:defRPr/>
            </a:lvl7pPr>
            <a:lvl8pPr marL="3200016" indent="0" algn="ctr">
              <a:buNone/>
              <a:defRPr/>
            </a:lvl8pPr>
            <a:lvl9pPr marL="3657161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8DF11-9A12-44B0-A36D-74F82DECA4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107395"/>
      </p:ext>
    </p:extLst>
  </p:cSld>
  <p:clrMapOvr>
    <a:masterClrMapping/>
  </p:clrMapOvr>
  <p:transition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8C3DE-7401-4EF2-BC66-CA2334C1CD5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138215"/>
      </p:ext>
    </p:extLst>
  </p:cSld>
  <p:clrMapOvr>
    <a:masterClrMapping/>
  </p:clrMapOvr>
  <p:transition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5" indent="0">
              <a:buNone/>
              <a:defRPr sz="1800"/>
            </a:lvl2pPr>
            <a:lvl3pPr marL="914290" indent="0">
              <a:buNone/>
              <a:defRPr sz="1600"/>
            </a:lvl3pPr>
            <a:lvl4pPr marL="1371435" indent="0">
              <a:buNone/>
              <a:defRPr sz="1400"/>
            </a:lvl4pPr>
            <a:lvl5pPr marL="1828581" indent="0">
              <a:buNone/>
              <a:defRPr sz="1400"/>
            </a:lvl5pPr>
            <a:lvl6pPr marL="2285726" indent="0">
              <a:buNone/>
              <a:defRPr sz="1400"/>
            </a:lvl6pPr>
            <a:lvl7pPr marL="2742871" indent="0">
              <a:buNone/>
              <a:defRPr sz="1400"/>
            </a:lvl7pPr>
            <a:lvl8pPr marL="3200016" indent="0">
              <a:buNone/>
              <a:defRPr sz="1400"/>
            </a:lvl8pPr>
            <a:lvl9pPr marL="3657161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7DDF9-FADA-4585-B142-34585D7F09E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7627526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5614" y="1595439"/>
            <a:ext cx="4040187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595439"/>
            <a:ext cx="4040188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7CED8-FBB9-4E77-8BB9-BF73340620A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417346"/>
      </p:ext>
    </p:extLst>
  </p:cSld>
  <p:clrMapOvr>
    <a:masterClrMapping/>
  </p:clrMapOvr>
  <p:transition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8A25F-E69B-4779-AA1B-620E4F807B1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00267"/>
      </p:ext>
    </p:extLst>
  </p:cSld>
  <p:clrMapOvr>
    <a:masterClrMapping/>
  </p:clrMapOvr>
  <p:transition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8A5F3-1C2D-4AED-A47A-FDFC0C4BB8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940416"/>
      </p:ext>
    </p:extLst>
  </p:cSld>
  <p:clrMapOvr>
    <a:masterClrMapping/>
  </p:clrMapOvr>
  <p:transition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849A5-F71E-450F-8F21-B36E10D4FF8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387197"/>
      </p:ext>
    </p:extLst>
  </p:cSld>
  <p:clrMapOvr>
    <a:masterClrMapping/>
  </p:clrMapOvr>
  <p:transition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16D03-4871-45B5-9AAE-36B03DE8900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50862"/>
      </p:ext>
    </p:extLst>
  </p:cSld>
  <p:clrMapOvr>
    <a:masterClrMapping/>
  </p:clrMapOvr>
  <p:transition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B2A12-0E24-4AD9-A583-BBB94094830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118588"/>
      </p:ext>
    </p:extLst>
  </p:cSld>
  <p:clrMapOvr>
    <a:masterClrMapping/>
  </p:clrMapOvr>
  <p:transition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96DBF-C84E-42DD-97FA-F13452B9CF4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271714"/>
      </p:ext>
    </p:extLst>
  </p:cSld>
  <p:clrMapOvr>
    <a:masterClrMapping/>
  </p:clrMapOvr>
  <p:transition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30988" y="274639"/>
            <a:ext cx="2057400" cy="585787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5614" y="274639"/>
            <a:ext cx="6022975" cy="58578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2CC27-E24C-438C-A90E-1F58CCB3F33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469447"/>
      </p:ext>
    </p:extLst>
  </p:cSld>
  <p:clrMapOvr>
    <a:masterClrMapping/>
  </p:clrMapOvr>
  <p:transition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8124-F76E-4B39-A254-7937CCA635D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973849"/>
      </p:ext>
    </p:extLst>
  </p:cSld>
  <p:clrMapOvr>
    <a:masterClrMapping/>
  </p:clrMapOvr>
  <p:transition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8BC13-DFA3-409C-AF4D-EA5C70A5AB3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479004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E7054-1EE2-4F18-B66D-C590F0FC7DE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35351"/>
      </p:ext>
    </p:extLst>
  </p:cSld>
  <p:clrMapOvr>
    <a:masterClrMapping/>
  </p:clrMapOvr>
  <p:transition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5613" y="1595438"/>
            <a:ext cx="4040187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595438"/>
            <a:ext cx="4040188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028B9-9915-4540-B1C2-B42DA826EDE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2456782"/>
      </p:ext>
    </p:extLst>
  </p:cSld>
  <p:clrMapOvr>
    <a:masterClrMapping/>
  </p:clrMapOvr>
  <p:transition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0E9E8-EBBA-4BD7-83F8-3F8AAB51143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128198"/>
      </p:ext>
    </p:extLst>
  </p:cSld>
  <p:clrMapOvr>
    <a:masterClrMapping/>
  </p:clrMapOvr>
  <p:transition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1423A-4161-4FFD-85BC-E5E47A5DDB0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129654"/>
      </p:ext>
    </p:extLst>
  </p:cSld>
  <p:clrMapOvr>
    <a:masterClrMapping/>
  </p:clrMapOvr>
  <p:transition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A6BA2-9D7E-481A-B394-4E0DBFFFBCC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184260"/>
      </p:ext>
    </p:extLst>
  </p:cSld>
  <p:clrMapOvr>
    <a:masterClrMapping/>
  </p:clrMapOvr>
  <p:transition>
    <p:fade thruBlk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12A79-353F-4718-A455-1A0A8973B4D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6558536"/>
      </p:ext>
    </p:extLst>
  </p:cSld>
  <p:clrMapOvr>
    <a:masterClrMapping/>
  </p:clrMapOvr>
  <p:transition>
    <p:fade thruBlk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35C5E-E76D-435E-B25A-1F4FF92EE88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461000"/>
      </p:ext>
    </p:extLst>
  </p:cSld>
  <p:clrMapOvr>
    <a:masterClrMapping/>
  </p:clrMapOvr>
  <p:transition>
    <p:fade thruBlk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15D4A-42AF-403A-AE8B-9DDC2C448A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480143"/>
      </p:ext>
    </p:extLst>
  </p:cSld>
  <p:clrMapOvr>
    <a:masterClrMapping/>
  </p:clrMapOvr>
  <p:transition>
    <p:fade thruBlk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30988" y="274638"/>
            <a:ext cx="2057400" cy="585787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22975" cy="58578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84B0F-546D-41E1-B735-9B061C994F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074341"/>
      </p:ext>
    </p:extLst>
  </p:cSld>
  <p:clrMapOvr>
    <a:masterClrMapping/>
  </p:clrMapOvr>
  <p:transition>
    <p:fade thruBlk="1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marL="11135">
              <a:lnSpc>
                <a:spcPts val="723"/>
              </a:lnSpc>
              <a:defRPr sz="600" b="0" i="0">
                <a:solidFill>
                  <a:srgbClr val="888A8D"/>
                </a:solidFill>
                <a:latin typeface="Tahoma"/>
                <a:cs typeface="Tahoma"/>
              </a:defRPr>
            </a:lvl1pPr>
          </a:lstStyle>
          <a:p>
            <a:pPr>
              <a:defRPr/>
            </a:pPr>
            <a:r>
              <a:rPr lang="fr-BE"/>
              <a:t>Liai</a:t>
            </a:r>
            <a:r>
              <a:rPr lang="fr-BE" spc="-4"/>
              <a:t>s</a:t>
            </a:r>
            <a:r>
              <a:rPr lang="fr-BE"/>
              <a:t>on</a:t>
            </a:r>
            <a:r>
              <a:rPr lang="fr-BE" spc="26"/>
              <a:t> </a:t>
            </a:r>
            <a:r>
              <a:rPr lang="fr-BE"/>
              <a:t>S</a:t>
            </a:r>
            <a:r>
              <a:rPr lang="fr-BE" spc="-4"/>
              <a:t>e</a:t>
            </a:r>
            <a:r>
              <a:rPr lang="fr-BE"/>
              <a:t>in</a:t>
            </a:r>
            <a:r>
              <a:rPr lang="fr-BE" spc="4"/>
              <a:t>e</a:t>
            </a:r>
            <a:r>
              <a:rPr lang="fr-BE" spc="-4"/>
              <a:t>-</a:t>
            </a:r>
            <a:r>
              <a:rPr lang="fr-BE"/>
              <a:t>E</a:t>
            </a:r>
            <a:r>
              <a:rPr lang="fr-BE" spc="-4"/>
              <a:t>sc</a:t>
            </a:r>
            <a:r>
              <a:rPr lang="fr-BE"/>
              <a:t>aut</a:t>
            </a:r>
            <a:r>
              <a:rPr lang="fr-BE" spc="26"/>
              <a:t> </a:t>
            </a:r>
            <a:r>
              <a:rPr lang="fr-BE"/>
              <a:t>-</a:t>
            </a:r>
            <a:r>
              <a:rPr lang="fr-BE" spc="22"/>
              <a:t> </a:t>
            </a:r>
            <a:r>
              <a:rPr lang="fr-BE"/>
              <a:t>V</a:t>
            </a:r>
            <a:r>
              <a:rPr lang="fr-BE" spc="-4"/>
              <a:t>N</a:t>
            </a:r>
            <a:r>
              <a:rPr lang="fr-BE"/>
              <a:t>50</a:t>
            </a:r>
            <a:r>
              <a:rPr lang="fr-BE" spc="26"/>
              <a:t> </a:t>
            </a:r>
            <a:r>
              <a:rPr lang="fr-BE"/>
              <a:t>-</a:t>
            </a:r>
            <a:r>
              <a:rPr lang="fr-BE" spc="22"/>
              <a:t> </a:t>
            </a:r>
            <a:r>
              <a:rPr lang="fr-BE" spc="-4"/>
              <a:t>H</a:t>
            </a:r>
            <a:r>
              <a:rPr lang="fr-BE"/>
              <a:t>au</a:t>
            </a:r>
            <a:r>
              <a:rPr lang="fr-BE" spc="-4"/>
              <a:t>t-</a:t>
            </a:r>
            <a:r>
              <a:rPr lang="fr-BE"/>
              <a:t>E</a:t>
            </a:r>
            <a:r>
              <a:rPr lang="fr-BE" spc="-4"/>
              <a:t>sc</a:t>
            </a:r>
            <a:r>
              <a:rPr lang="fr-BE"/>
              <a:t>aut</a:t>
            </a:r>
            <a:r>
              <a:rPr lang="fr-BE" spc="22"/>
              <a:t> </a:t>
            </a:r>
            <a:r>
              <a:rPr lang="fr-BE"/>
              <a:t>-</a:t>
            </a:r>
            <a:r>
              <a:rPr lang="fr-BE" spc="22"/>
              <a:t> </a:t>
            </a:r>
            <a:r>
              <a:rPr lang="fr-BE"/>
              <a:t>Mod</a:t>
            </a:r>
            <a:r>
              <a:rPr lang="fr-BE" spc="-4"/>
              <a:t>er</a:t>
            </a:r>
            <a:r>
              <a:rPr lang="fr-BE" spc="9"/>
              <a:t>n</a:t>
            </a:r>
            <a:r>
              <a:rPr lang="fr-BE"/>
              <a:t>i</a:t>
            </a:r>
            <a:r>
              <a:rPr lang="fr-BE" spc="-4"/>
              <a:t>s</a:t>
            </a:r>
            <a:r>
              <a:rPr lang="fr-BE"/>
              <a:t>a</a:t>
            </a:r>
            <a:r>
              <a:rPr lang="fr-BE" spc="-4"/>
              <a:t>ti</a:t>
            </a:r>
            <a:r>
              <a:rPr lang="fr-BE"/>
              <a:t>on</a:t>
            </a:r>
            <a:r>
              <a:rPr lang="fr-BE" spc="22"/>
              <a:t> </a:t>
            </a:r>
            <a:r>
              <a:rPr lang="fr-BE"/>
              <a:t>de</a:t>
            </a:r>
            <a:r>
              <a:rPr lang="fr-BE" spc="18"/>
              <a:t> </a:t>
            </a:r>
            <a:r>
              <a:rPr lang="fr-BE"/>
              <a:t>la</a:t>
            </a:r>
            <a:r>
              <a:rPr lang="fr-BE" spc="26"/>
              <a:t> </a:t>
            </a:r>
            <a:r>
              <a:rPr lang="fr-BE" spc="-4"/>
              <a:t>t</a:t>
            </a:r>
            <a:r>
              <a:rPr lang="fr-BE" spc="-13"/>
              <a:t>r</a:t>
            </a:r>
            <a:r>
              <a:rPr lang="fr-BE"/>
              <a:t>av</a:t>
            </a:r>
            <a:r>
              <a:rPr lang="fr-BE" spc="-4"/>
              <a:t>ersé</a:t>
            </a:r>
            <a:r>
              <a:rPr lang="fr-BE"/>
              <a:t>e</a:t>
            </a:r>
            <a:r>
              <a:rPr lang="fr-BE" spc="22"/>
              <a:t> </a:t>
            </a:r>
            <a:r>
              <a:rPr lang="fr-BE"/>
              <a:t>de</a:t>
            </a:r>
            <a:r>
              <a:rPr lang="fr-BE" spc="18"/>
              <a:t> </a:t>
            </a:r>
            <a:r>
              <a:rPr lang="fr-BE" spc="-66"/>
              <a:t>T</a:t>
            </a:r>
            <a:r>
              <a:rPr lang="fr-BE"/>
              <a:t>ou</a:t>
            </a:r>
            <a:r>
              <a:rPr lang="fr-BE" spc="-4"/>
              <a:t>r</a:t>
            </a:r>
            <a:r>
              <a:rPr lang="fr-BE" spc="9"/>
              <a:t>n</a:t>
            </a:r>
            <a:r>
              <a:rPr lang="fr-BE"/>
              <a:t>ai</a:t>
            </a:r>
            <a:r>
              <a:rPr lang="fr-BE" spc="18"/>
              <a:t> </a:t>
            </a:r>
            <a:r>
              <a:rPr lang="fr-BE"/>
              <a:t>à</a:t>
            </a:r>
            <a:r>
              <a:rPr lang="fr-BE" spc="18"/>
              <a:t> </a:t>
            </a:r>
            <a:r>
              <a:rPr lang="fr-BE"/>
              <a:t>la</a:t>
            </a:r>
            <a:r>
              <a:rPr lang="fr-BE" spc="26"/>
              <a:t> </a:t>
            </a:r>
            <a:r>
              <a:rPr lang="fr-BE" spc="-4"/>
              <a:t>c</a:t>
            </a:r>
            <a:r>
              <a:rPr lang="fr-BE"/>
              <a:t>la</a:t>
            </a:r>
            <a:r>
              <a:rPr lang="fr-BE" spc="-4"/>
              <a:t>s</a:t>
            </a:r>
            <a:r>
              <a:rPr lang="fr-BE" spc="4"/>
              <a:t>s</a:t>
            </a:r>
            <a:r>
              <a:rPr lang="fr-BE"/>
              <a:t>e</a:t>
            </a:r>
            <a:r>
              <a:rPr lang="fr-BE" spc="18"/>
              <a:t> </a:t>
            </a:r>
            <a:r>
              <a:rPr lang="fr-BE"/>
              <a:t>CEMT</a:t>
            </a:r>
            <a:r>
              <a:rPr lang="fr-BE" spc="22"/>
              <a:t> </a:t>
            </a:r>
            <a:r>
              <a:rPr lang="fr-BE" spc="-26"/>
              <a:t>V</a:t>
            </a:r>
            <a:r>
              <a:rPr lang="fr-BE"/>
              <a:t>a</a:t>
            </a:r>
            <a:r>
              <a:rPr lang="fr-BE" spc="26"/>
              <a:t> </a:t>
            </a:r>
            <a:r>
              <a:rPr lang="fr-BE"/>
              <a:t>:</a:t>
            </a:r>
            <a:r>
              <a:rPr lang="fr-BE" spc="18"/>
              <a:t> </a:t>
            </a:r>
            <a:r>
              <a:rPr lang="fr-BE" spc="-4"/>
              <a:t>Dem</a:t>
            </a:r>
            <a:r>
              <a:rPr lang="fr-BE"/>
              <a:t>ande</a:t>
            </a:r>
            <a:r>
              <a:rPr lang="fr-BE" spc="26"/>
              <a:t> </a:t>
            </a:r>
            <a:r>
              <a:rPr lang="fr-BE"/>
              <a:t>de</a:t>
            </a:r>
            <a:r>
              <a:rPr lang="fr-BE" spc="18"/>
              <a:t> </a:t>
            </a:r>
            <a:r>
              <a:rPr lang="fr-BE"/>
              <a:t>p</a:t>
            </a:r>
            <a:r>
              <a:rPr lang="fr-BE" spc="-4"/>
              <a:t>er</a:t>
            </a:r>
            <a:r>
              <a:rPr lang="fr-BE"/>
              <a:t>mis</a:t>
            </a:r>
            <a:r>
              <a:rPr lang="fr-BE" spc="26"/>
              <a:t> </a:t>
            </a:r>
            <a:r>
              <a:rPr lang="fr-BE"/>
              <a:t>d'u</a:t>
            </a:r>
            <a:r>
              <a:rPr lang="fr-BE" spc="-4"/>
              <a:t>r</a:t>
            </a:r>
            <a:r>
              <a:rPr lang="fr-BE"/>
              <a:t>ba</a:t>
            </a:r>
            <a:r>
              <a:rPr lang="fr-BE" spc="9"/>
              <a:t>n</a:t>
            </a:r>
            <a:r>
              <a:rPr lang="fr-BE"/>
              <a:t>i</a:t>
            </a:r>
            <a:r>
              <a:rPr lang="fr-BE" spc="-4"/>
              <a:t>s</a:t>
            </a:r>
            <a:r>
              <a:rPr lang="fr-BE"/>
              <a:t>me</a:t>
            </a:r>
            <a:r>
              <a:rPr lang="fr-BE" spc="18"/>
              <a:t> </a:t>
            </a:r>
            <a:r>
              <a:rPr lang="fr-BE" spc="13"/>
              <a:t>(</a:t>
            </a:r>
            <a:r>
              <a:rPr lang="fr-BE"/>
              <a:t>juin</a:t>
            </a:r>
            <a:r>
              <a:rPr lang="fr-BE" spc="22"/>
              <a:t> </a:t>
            </a:r>
            <a:r>
              <a:rPr lang="fr-BE"/>
              <a:t>20</a:t>
            </a:r>
            <a:r>
              <a:rPr lang="fr-BE" spc="4"/>
              <a:t>1</a:t>
            </a:r>
            <a:r>
              <a:rPr lang="fr-BE"/>
              <a:t>5)</a:t>
            </a:r>
            <a:endParaRPr lang="fr-BE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5047CEB-925C-47E2-953C-186C2F1258EE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marL="22271">
              <a:spcBef>
                <a:spcPts val="9"/>
              </a:spcBef>
              <a:defRPr sz="500" b="0" i="0" spc="9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1388A6C-2AF6-479C-ADF7-780E20DCC519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93506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5" indent="0" algn="ctr">
              <a:buNone/>
              <a:defRPr/>
            </a:lvl2pPr>
            <a:lvl3pPr marL="914290" indent="0" algn="ctr">
              <a:buNone/>
              <a:defRPr/>
            </a:lvl3pPr>
            <a:lvl4pPr marL="1371435" indent="0" algn="ctr">
              <a:buNone/>
              <a:defRPr/>
            </a:lvl4pPr>
            <a:lvl5pPr marL="1828581" indent="0" algn="ctr">
              <a:buNone/>
              <a:defRPr/>
            </a:lvl5pPr>
            <a:lvl6pPr marL="2285726" indent="0" algn="ctr">
              <a:buNone/>
              <a:defRPr/>
            </a:lvl6pPr>
            <a:lvl7pPr marL="2742871" indent="0" algn="ctr">
              <a:buNone/>
              <a:defRPr/>
            </a:lvl7pPr>
            <a:lvl8pPr marL="3200016" indent="0" algn="ctr">
              <a:buNone/>
              <a:defRPr/>
            </a:lvl8pPr>
            <a:lvl9pPr marL="3657161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58C2A-8110-4DFE-84D1-67464C5385D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0810938"/>
      </p:ext>
    </p:extLst>
  </p:cSld>
  <p:clrMapOvr>
    <a:masterClrMapping/>
  </p:clrMapOvr>
  <p:transition>
    <p:fade thruBlk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BA028-C076-4F5B-B5B7-2F41A57CF51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953124"/>
      </p:ext>
    </p:extLst>
  </p:cSld>
  <p:clrMapOvr>
    <a:masterClrMapping/>
  </p:clrMapOvr>
  <p:transition>
    <p:fade thruBlk="1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5" indent="0">
              <a:buNone/>
              <a:defRPr sz="1800"/>
            </a:lvl2pPr>
            <a:lvl3pPr marL="914290" indent="0">
              <a:buNone/>
              <a:defRPr sz="1600"/>
            </a:lvl3pPr>
            <a:lvl4pPr marL="1371435" indent="0">
              <a:buNone/>
              <a:defRPr sz="1400"/>
            </a:lvl4pPr>
            <a:lvl5pPr marL="1828581" indent="0">
              <a:buNone/>
              <a:defRPr sz="1400"/>
            </a:lvl5pPr>
            <a:lvl6pPr marL="2285726" indent="0">
              <a:buNone/>
              <a:defRPr sz="1400"/>
            </a:lvl6pPr>
            <a:lvl7pPr marL="2742871" indent="0">
              <a:buNone/>
              <a:defRPr sz="1400"/>
            </a:lvl7pPr>
            <a:lvl8pPr marL="3200016" indent="0">
              <a:buNone/>
              <a:defRPr sz="1400"/>
            </a:lvl8pPr>
            <a:lvl9pPr marL="3657161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7C5D7-71B4-4E0A-9FE4-7E52A70446C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105977"/>
      </p:ext>
    </p:extLst>
  </p:cSld>
  <p:clrMapOvr>
    <a:masterClrMapping/>
  </p:clrMapOvr>
  <p:transition>
    <p:fade thruBlk="1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5614" y="1595439"/>
            <a:ext cx="4040187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595439"/>
            <a:ext cx="4040188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C8675-212A-45FD-B96A-87172564C90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018384"/>
      </p:ext>
    </p:extLst>
  </p:cSld>
  <p:clrMapOvr>
    <a:masterClrMapping/>
  </p:clrMapOvr>
  <p:transition>
    <p:fade thruBlk="1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C007A-ACEA-41D0-B213-73AEAEFC0A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510824"/>
      </p:ext>
    </p:extLst>
  </p:cSld>
  <p:clrMapOvr>
    <a:masterClrMapping/>
  </p:clrMapOvr>
  <p:transition>
    <p:fade thruBlk="1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83031-7F15-4EBD-9B21-724A530B161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523944"/>
      </p:ext>
    </p:extLst>
  </p:cSld>
  <p:clrMapOvr>
    <a:masterClrMapping/>
  </p:clrMapOvr>
  <p:transition>
    <p:fade thruBlk="1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5E8A0-A900-40CB-80E2-5CA616FF61C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623011"/>
      </p:ext>
    </p:extLst>
  </p:cSld>
  <p:clrMapOvr>
    <a:masterClrMapping/>
  </p:clrMapOvr>
  <p:transition>
    <p:fade thruBlk="1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D2B9C-58FE-4BCF-AEC6-F7B08C2D4A3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5317565"/>
      </p:ext>
    </p:extLst>
  </p:cSld>
  <p:clrMapOvr>
    <a:masterClrMapping/>
  </p:clrMapOvr>
  <p:transition>
    <p:fade thruBlk="1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E2904-2D93-459A-8473-9B132CC9F85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9203553"/>
      </p:ext>
    </p:extLst>
  </p:cSld>
  <p:clrMapOvr>
    <a:masterClrMapping/>
  </p:clrMapOvr>
  <p:transition>
    <p:fade thruBlk="1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74AB5-4B29-40C1-95E7-083A9A571D6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739485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11/03/2019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5613" y="274638"/>
            <a:ext cx="8232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3106" tIns="41553" rIns="83106" bIns="415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5613" y="1595438"/>
            <a:ext cx="82327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3106" tIns="41553" rIns="83106" bIns="41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455613" y="6357938"/>
            <a:ext cx="2136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106" tIns="41553" rIns="83106" bIns="41553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+mn-lt"/>
              </a:defRPr>
            </a:lvl1pPr>
          </a:lstStyle>
          <a:p>
            <a:pPr defTabSz="1279525" fontAlgn="base">
              <a:spcBef>
                <a:spcPct val="0"/>
              </a:spcBef>
              <a:spcAft>
                <a:spcPct val="0"/>
              </a:spcAft>
              <a:defRPr/>
            </a:pPr>
            <a:fld id="{F9BA433E-D101-4D14-85B3-0CA59247D285}" type="datetimeFigureOut">
              <a:rPr lang="fr-FR"/>
              <a:pPr defTabSz="1279525" fontAlgn="base">
                <a:spcBef>
                  <a:spcPct val="0"/>
                </a:spcBef>
                <a:spcAft>
                  <a:spcPct val="0"/>
                </a:spcAft>
                <a:defRPr/>
              </a:pPr>
              <a:t>11/03/2019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3122613" y="6357938"/>
            <a:ext cx="2898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106" tIns="41553" rIns="83106" bIns="41553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898989"/>
                </a:solidFill>
                <a:latin typeface="+mn-lt"/>
              </a:defRPr>
            </a:lvl1pPr>
          </a:lstStyle>
          <a:p>
            <a:pPr defTabSz="1279525" fontAlgn="base">
              <a:spcBef>
                <a:spcPct val="0"/>
              </a:spcBef>
              <a:spcAft>
                <a:spcPct val="0"/>
              </a:spcAft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6551613" y="6357938"/>
            <a:ext cx="2136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106" tIns="41553" rIns="83106" bIns="41553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n-lt"/>
              </a:defRPr>
            </a:lvl1pPr>
          </a:lstStyle>
          <a:p>
            <a:pPr defTabSz="1279525" fontAlgn="base">
              <a:spcBef>
                <a:spcPct val="0"/>
              </a:spcBef>
              <a:spcAft>
                <a:spcPct val="0"/>
              </a:spcAft>
              <a:defRPr/>
            </a:pPr>
            <a:fld id="{47CB5E18-3335-4E18-8364-C7A4ADF34553}" type="slidenum">
              <a:rPr lang="fr-FR"/>
              <a:pPr defTabSz="1279525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35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ransition>
    <p:fade thruBlk="1"/>
  </p:transition>
  <p:txStyles>
    <p:titleStyle>
      <a:lvl1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2pPr>
      <a:lvl3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3pPr>
      <a:lvl4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4pPr>
      <a:lvl5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5pPr>
      <a:lvl6pPr marL="457200"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6pPr>
      <a:lvl7pPr marL="914400"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7pPr>
      <a:lvl8pPr marL="1371600"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8pPr>
      <a:lvl9pPr marL="1828800"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9pPr>
    </p:titleStyle>
    <p:bodyStyle>
      <a:lvl1pPr marL="311150" indent="-311150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76275" indent="-258763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00">
          <a:solidFill>
            <a:schemeClr val="tx1"/>
          </a:solidFill>
          <a:latin typeface="+mn-lt"/>
        </a:defRPr>
      </a:lvl2pPr>
      <a:lvl3pPr marL="1038225" indent="-206375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3pPr>
      <a:lvl4pPr marL="1455738" indent="-207963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1868488" indent="-206375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325688" indent="-206375" algn="l" defTabSz="8318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782888" indent="-206375" algn="l" defTabSz="8318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240088" indent="-206375" algn="l" defTabSz="8318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697288" indent="-206375" algn="l" defTabSz="8318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3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6" descr="bas_dgo2.gif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7888"/>
            <a:ext cx="91440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5397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2052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619250"/>
            <a:ext cx="7920038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3099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5" rIns="0" bIns="45715" numCol="1" anchor="ctr" anchorCtr="0" compatLnSpc="1">
            <a:prstTxWarp prst="textNoShape">
              <a:avLst/>
            </a:prstTxWarp>
          </a:bodyPr>
          <a:lstStyle>
            <a:lvl1pPr defTabSz="914290">
              <a:spcBef>
                <a:spcPct val="50000"/>
              </a:spcBef>
              <a:defRPr sz="1100">
                <a:solidFill>
                  <a:srgbClr val="FFFFFF"/>
                </a:solidFill>
                <a:latin typeface="Arial" charset="0"/>
                <a:ea typeface="Geneva" pitchFamily="6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99C5B9DD-1908-4091-BB45-E970BC5BEFED}" type="slidenum">
              <a:rPr lang="fr-FR"/>
              <a:pPr fontAlgn="base">
                <a:spcAft>
                  <a:spcPct val="0"/>
                </a:spcAft>
                <a:defRPr/>
              </a:pPr>
              <a:t>‹N°›</a:t>
            </a:fld>
            <a:r>
              <a:rPr lang="fr-FR"/>
              <a:t> </a:t>
            </a:r>
          </a:p>
        </p:txBody>
      </p:sp>
      <p:pic>
        <p:nvPicPr>
          <p:cNvPr id="2054" name="Image 9" descr="bandelette_coul.gif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41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 cap="all">
          <a:solidFill>
            <a:srgbClr val="4079BE"/>
          </a:solidFill>
          <a:latin typeface="+mj-lt"/>
          <a:ea typeface="Geneva" pitchFamily="96" charset="-128"/>
          <a:cs typeface="Geneva" pitchFamily="9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4079BE"/>
          </a:solidFill>
          <a:latin typeface="Verdana" pitchFamily="84" charset="0"/>
          <a:ea typeface="Geneva" pitchFamily="96" charset="-128"/>
          <a:cs typeface="Geneva" pitchFamily="9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4079BE"/>
          </a:solidFill>
          <a:latin typeface="Verdana" pitchFamily="84" charset="0"/>
          <a:ea typeface="Geneva" pitchFamily="96" charset="-128"/>
          <a:cs typeface="Geneva" pitchFamily="9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4079BE"/>
          </a:solidFill>
          <a:latin typeface="Verdana" pitchFamily="84" charset="0"/>
          <a:ea typeface="Geneva" pitchFamily="96" charset="-128"/>
          <a:cs typeface="Geneva" pitchFamily="9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4079BE"/>
          </a:solidFill>
          <a:latin typeface="Verdana" pitchFamily="84" charset="0"/>
          <a:ea typeface="Geneva" pitchFamily="96" charset="-128"/>
          <a:cs typeface="Geneva" pitchFamily="96" charset="-128"/>
        </a:defRPr>
      </a:lvl5pPr>
      <a:lvl6pPr marL="457145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6pPr>
      <a:lvl7pPr marL="91429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7pPr>
      <a:lvl8pPr marL="1371435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8pPr>
      <a:lvl9pPr marL="1828581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  <a:ea typeface="Geneva" pitchFamily="96" charset="-128"/>
          <a:cs typeface="Geneva" pitchFamily="96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pitchFamily="112" charset="-128"/>
          <a:cs typeface="Genev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Geneva" pitchFamily="112" charset="-128"/>
          <a:cs typeface="Geneva"/>
        </a:defRPr>
      </a:lvl3pPr>
      <a:lvl4pPr marL="1560513" indent="-22701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Geneva" pitchFamily="112" charset="-128"/>
          <a:cs typeface="Geneva"/>
        </a:defRPr>
      </a:lvl4pPr>
      <a:lvl5pPr marL="1979613" indent="-2270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  <a:cs typeface="Geneva"/>
        </a:defRPr>
      </a:lvl5pPr>
      <a:lvl6pPr marL="2438107" indent="-22857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6pPr>
      <a:lvl7pPr marL="2895253" indent="-22857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7pPr>
      <a:lvl8pPr marL="3352398" indent="-22857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8pPr>
      <a:lvl9pPr marL="3809543" indent="-22857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9pPr>
    </p:bodyStyle>
    <p:otherStyle>
      <a:defPPr>
        <a:defRPr lang="fr-FR"/>
      </a:defPPr>
      <a:lvl1pPr marL="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11/03/2019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19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5613" y="274638"/>
            <a:ext cx="8232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3106" tIns="41553" rIns="83106" bIns="415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5613" y="1595438"/>
            <a:ext cx="82327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3106" tIns="41553" rIns="83106" bIns="41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455613" y="6357938"/>
            <a:ext cx="2136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106" tIns="41553" rIns="83106" bIns="41553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+mn-lt"/>
              </a:defRPr>
            </a:lvl1pPr>
          </a:lstStyle>
          <a:p>
            <a:pPr defTabSz="1279525" fontAlgn="base">
              <a:spcBef>
                <a:spcPct val="0"/>
              </a:spcBef>
              <a:spcAft>
                <a:spcPct val="0"/>
              </a:spcAft>
              <a:defRPr/>
            </a:pPr>
            <a:fld id="{286637B8-48B8-45B5-B0CE-02711C93A6FA}" type="datetimeFigureOut">
              <a:rPr lang="fr-FR"/>
              <a:pPr defTabSz="1279525" fontAlgn="base">
                <a:spcBef>
                  <a:spcPct val="0"/>
                </a:spcBef>
                <a:spcAft>
                  <a:spcPct val="0"/>
                </a:spcAft>
                <a:defRPr/>
              </a:pPr>
              <a:t>11/03/2019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3122613" y="6357938"/>
            <a:ext cx="2898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106" tIns="41553" rIns="83106" bIns="41553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898989"/>
                </a:solidFill>
                <a:latin typeface="+mn-lt"/>
              </a:defRPr>
            </a:lvl1pPr>
          </a:lstStyle>
          <a:p>
            <a:pPr defTabSz="1279525" fontAlgn="base">
              <a:spcBef>
                <a:spcPct val="0"/>
              </a:spcBef>
              <a:spcAft>
                <a:spcPct val="0"/>
              </a:spcAft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6551613" y="6357938"/>
            <a:ext cx="2136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106" tIns="41553" rIns="83106" bIns="41553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n-lt"/>
              </a:defRPr>
            </a:lvl1pPr>
          </a:lstStyle>
          <a:p>
            <a:pPr defTabSz="1279525" fontAlgn="base">
              <a:spcBef>
                <a:spcPct val="0"/>
              </a:spcBef>
              <a:spcAft>
                <a:spcPct val="0"/>
              </a:spcAft>
              <a:defRPr/>
            </a:pPr>
            <a:fld id="{65653B94-83EA-4BCB-BABC-FFAE7F2D5CCB}" type="slidenum">
              <a:rPr lang="fr-FR"/>
              <a:pPr defTabSz="1279525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539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>
    <p:fade thruBlk="1"/>
  </p:transition>
  <p:txStyles>
    <p:titleStyle>
      <a:lvl1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2pPr>
      <a:lvl3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3pPr>
      <a:lvl4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4pPr>
      <a:lvl5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5pPr>
      <a:lvl6pPr marL="457200"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6pPr>
      <a:lvl7pPr marL="914400"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7pPr>
      <a:lvl8pPr marL="1371600"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8pPr>
      <a:lvl9pPr marL="1828800"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9pPr>
    </p:titleStyle>
    <p:bodyStyle>
      <a:lvl1pPr marL="311150" indent="-311150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76275" indent="-258763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00">
          <a:solidFill>
            <a:schemeClr val="tx1"/>
          </a:solidFill>
          <a:latin typeface="+mn-lt"/>
        </a:defRPr>
      </a:lvl2pPr>
      <a:lvl3pPr marL="1038225" indent="-206375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3pPr>
      <a:lvl4pPr marL="1455738" indent="-207963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1868488" indent="-206375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325688" indent="-206375" algn="l" defTabSz="8318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782888" indent="-206375" algn="l" defTabSz="8318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240088" indent="-206375" algn="l" defTabSz="8318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697288" indent="-206375" algn="l" defTabSz="8318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5613" y="274638"/>
            <a:ext cx="8232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3106" tIns="41553" rIns="83106" bIns="415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5613" y="1595438"/>
            <a:ext cx="82327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3106" tIns="41553" rIns="83106" bIns="41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455613" y="6357938"/>
            <a:ext cx="2136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106" tIns="41553" rIns="83106" bIns="41553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+mn-lt"/>
              </a:defRPr>
            </a:lvl1pPr>
          </a:lstStyle>
          <a:p>
            <a:pPr defTabSz="1279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3122613" y="6357938"/>
            <a:ext cx="2898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106" tIns="41553" rIns="83106" bIns="41553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898989"/>
                </a:solidFill>
                <a:latin typeface="+mn-lt"/>
              </a:defRPr>
            </a:lvl1pPr>
          </a:lstStyle>
          <a:p>
            <a:pPr defTabSz="1279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6551613" y="6357938"/>
            <a:ext cx="2136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106" tIns="41553" rIns="83106" bIns="41553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n-lt"/>
              </a:defRPr>
            </a:lvl1pPr>
          </a:lstStyle>
          <a:p>
            <a:pPr defTabSz="1279525" fontAlgn="base">
              <a:spcBef>
                <a:spcPct val="0"/>
              </a:spcBef>
              <a:spcAft>
                <a:spcPct val="0"/>
              </a:spcAft>
              <a:defRPr/>
            </a:pPr>
            <a:fld id="{B6DB04D9-63C2-44A8-B21B-5A4268908222}" type="slidenum">
              <a:rPr lang="fr-FR"/>
              <a:pPr defTabSz="1279525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8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ransition>
    <p:fade thruBlk="1"/>
  </p:transition>
  <p:hf hdr="0"/>
  <p:txStyles>
    <p:titleStyle>
      <a:lvl1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2pPr>
      <a:lvl3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3pPr>
      <a:lvl4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4pPr>
      <a:lvl5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5pPr>
      <a:lvl6pPr marL="457200"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6pPr>
      <a:lvl7pPr marL="914400"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7pPr>
      <a:lvl8pPr marL="1371600"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8pPr>
      <a:lvl9pPr marL="1828800"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9pPr>
    </p:titleStyle>
    <p:bodyStyle>
      <a:lvl1pPr marL="311150" indent="-311150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76275" indent="-258763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00">
          <a:solidFill>
            <a:schemeClr val="tx1"/>
          </a:solidFill>
          <a:latin typeface="+mn-lt"/>
        </a:defRPr>
      </a:lvl2pPr>
      <a:lvl3pPr marL="1038225" indent="-206375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3pPr>
      <a:lvl4pPr marL="1455738" indent="-207963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1868488" indent="-206375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325688" indent="-206375" algn="l" defTabSz="8318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782888" indent="-206375" algn="l" defTabSz="8318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240088" indent="-206375" algn="l" defTabSz="8318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697288" indent="-206375" algn="l" defTabSz="8318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6" descr="bas_dgo2.gif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7888"/>
            <a:ext cx="91440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5397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2052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619250"/>
            <a:ext cx="7920038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3099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5" rIns="0" bIns="45715" numCol="1" anchor="ctr" anchorCtr="0" compatLnSpc="1">
            <a:prstTxWarp prst="textNoShape">
              <a:avLst/>
            </a:prstTxWarp>
          </a:bodyPr>
          <a:lstStyle>
            <a:lvl1pPr defTabSz="914290">
              <a:spcBef>
                <a:spcPct val="50000"/>
              </a:spcBef>
              <a:defRPr sz="1100">
                <a:solidFill>
                  <a:srgbClr val="FFFFFF"/>
                </a:solidFill>
                <a:latin typeface="Arial" charset="0"/>
                <a:ea typeface="Geneva" pitchFamily="6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AFD85CC-9FA6-46A0-B7B1-2C45400462D1}" type="slidenum">
              <a:rPr lang="fr-FR"/>
              <a:pPr fontAlgn="base">
                <a:spcAft>
                  <a:spcPct val="0"/>
                </a:spcAft>
                <a:defRPr/>
              </a:pPr>
              <a:t>‹N°›</a:t>
            </a:fld>
            <a:r>
              <a:rPr lang="fr-FR"/>
              <a:t> </a:t>
            </a:r>
          </a:p>
        </p:txBody>
      </p:sp>
      <p:pic>
        <p:nvPicPr>
          <p:cNvPr id="2054" name="Image 9" descr="bandelette_coul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79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 cap="all">
          <a:solidFill>
            <a:srgbClr val="4079BE"/>
          </a:solidFill>
          <a:latin typeface="+mj-lt"/>
          <a:ea typeface="Geneva" pitchFamily="96" charset="-128"/>
          <a:cs typeface="Geneva" pitchFamily="9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4079BE"/>
          </a:solidFill>
          <a:latin typeface="Verdana" pitchFamily="84" charset="0"/>
          <a:ea typeface="Geneva" pitchFamily="96" charset="-128"/>
          <a:cs typeface="Geneva" pitchFamily="9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4079BE"/>
          </a:solidFill>
          <a:latin typeface="Verdana" pitchFamily="84" charset="0"/>
          <a:ea typeface="Geneva" pitchFamily="96" charset="-128"/>
          <a:cs typeface="Geneva" pitchFamily="9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4079BE"/>
          </a:solidFill>
          <a:latin typeface="Verdana" pitchFamily="84" charset="0"/>
          <a:ea typeface="Geneva" pitchFamily="96" charset="-128"/>
          <a:cs typeface="Geneva" pitchFamily="9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4079BE"/>
          </a:solidFill>
          <a:latin typeface="Verdana" pitchFamily="84" charset="0"/>
          <a:ea typeface="Geneva" pitchFamily="96" charset="-128"/>
          <a:cs typeface="Geneva" pitchFamily="96" charset="-128"/>
        </a:defRPr>
      </a:lvl5pPr>
      <a:lvl6pPr marL="457145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6pPr>
      <a:lvl7pPr marL="91429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7pPr>
      <a:lvl8pPr marL="1371435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8pPr>
      <a:lvl9pPr marL="1828581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  <a:ea typeface="Geneva" pitchFamily="96" charset="-128"/>
          <a:cs typeface="Geneva" pitchFamily="96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pitchFamily="112" charset="-128"/>
          <a:cs typeface="Genev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Geneva" pitchFamily="112" charset="-128"/>
          <a:cs typeface="Geneva"/>
        </a:defRPr>
      </a:lvl3pPr>
      <a:lvl4pPr marL="1560513" indent="-22701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Geneva" pitchFamily="112" charset="-128"/>
          <a:cs typeface="Geneva"/>
        </a:defRPr>
      </a:lvl4pPr>
      <a:lvl5pPr marL="1979613" indent="-2270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  <a:cs typeface="Geneva"/>
        </a:defRPr>
      </a:lvl5pPr>
      <a:lvl6pPr marL="2438107" indent="-22857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6pPr>
      <a:lvl7pPr marL="2895253" indent="-22857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7pPr>
      <a:lvl8pPr marL="3352398" indent="-22857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8pPr>
      <a:lvl9pPr marL="3809543" indent="-22857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9pPr>
    </p:bodyStyle>
    <p:otherStyle>
      <a:defPPr>
        <a:defRPr lang="fr-FR"/>
      </a:defPPr>
      <a:lvl1pPr marL="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5613" y="274638"/>
            <a:ext cx="8232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3096" tIns="41548" rIns="83096" bIns="415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5613" y="1595438"/>
            <a:ext cx="82327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3096" tIns="41548" rIns="83096" bIns="41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455613" y="6357938"/>
            <a:ext cx="2136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096" tIns="41548" rIns="83096" bIns="41548" numCol="1" anchor="ctr" anchorCtr="0" compatLnSpc="1">
            <a:prstTxWarp prst="textNoShape">
              <a:avLst/>
            </a:prstTxWarp>
          </a:bodyPr>
          <a:lstStyle>
            <a:lvl1pPr defTabSz="1279371">
              <a:defRPr sz="1000">
                <a:solidFill>
                  <a:srgbClr val="898989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3122613" y="6357938"/>
            <a:ext cx="2898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096" tIns="41548" rIns="83096" bIns="41548" numCol="1" anchor="ctr" anchorCtr="0" compatLnSpc="1">
            <a:prstTxWarp prst="textNoShape">
              <a:avLst/>
            </a:prstTxWarp>
          </a:bodyPr>
          <a:lstStyle>
            <a:lvl1pPr algn="ctr" defTabSz="1279371">
              <a:defRPr sz="1000">
                <a:solidFill>
                  <a:srgbClr val="898989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6551613" y="6357938"/>
            <a:ext cx="2136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096" tIns="41548" rIns="83096" bIns="41548" numCol="1" anchor="ctr" anchorCtr="0" compatLnSpc="1">
            <a:prstTxWarp prst="textNoShape">
              <a:avLst/>
            </a:prstTxWarp>
          </a:bodyPr>
          <a:lstStyle>
            <a:lvl1pPr algn="r" defTabSz="1279371">
              <a:defRPr sz="1000">
                <a:solidFill>
                  <a:srgbClr val="898989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0406F1-139F-4718-992E-9527C00A36CA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31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ransition>
    <p:fade thruBlk="1"/>
  </p:transition>
  <p:hf hdr="0"/>
  <p:txStyles>
    <p:titleStyle>
      <a:lvl1pPr algn="ctr" defTabSz="830263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30263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2pPr>
      <a:lvl3pPr algn="ctr" defTabSz="830263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3pPr>
      <a:lvl4pPr algn="ctr" defTabSz="830263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4pPr>
      <a:lvl5pPr algn="ctr" defTabSz="830263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5pPr>
      <a:lvl6pPr marL="457145" algn="ctr" defTabSz="8317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6pPr>
      <a:lvl7pPr marL="914290" algn="ctr" defTabSz="8317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7pPr>
      <a:lvl8pPr marL="1371435" algn="ctr" defTabSz="8317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8pPr>
      <a:lvl9pPr marL="1828581" algn="ctr" defTabSz="8317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9pPr>
    </p:titleStyle>
    <p:bodyStyle>
      <a:lvl1pPr marL="309563" indent="-309563" algn="l" defTabSz="8302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74688" indent="-257175" algn="l" defTabSz="8302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00">
          <a:solidFill>
            <a:schemeClr val="tx1"/>
          </a:solidFill>
          <a:latin typeface="+mn-lt"/>
        </a:defRPr>
      </a:lvl2pPr>
      <a:lvl3pPr marL="1036638" indent="-204788" algn="l" defTabSz="8302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3pPr>
      <a:lvl4pPr marL="1454150" indent="-206375" algn="l" defTabSz="8302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1866900" indent="-204788" algn="l" defTabSz="8302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325409" indent="-206350" algn="l" defTabSz="8317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782554" indent="-206350" algn="l" defTabSz="8317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239699" indent="-206350" algn="l" defTabSz="8317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696844" indent="-206350" algn="l" defTabSz="8317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5613" y="274638"/>
            <a:ext cx="8232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3106" tIns="41553" rIns="83106" bIns="415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5613" y="1595438"/>
            <a:ext cx="82327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3106" tIns="41553" rIns="83106" bIns="41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455613" y="6357938"/>
            <a:ext cx="2136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106" tIns="41553" rIns="83106" bIns="41553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+mn-lt"/>
              </a:defRPr>
            </a:lvl1pPr>
          </a:lstStyle>
          <a:p>
            <a:pPr defTabSz="1279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3122613" y="6357938"/>
            <a:ext cx="2898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106" tIns="41553" rIns="83106" bIns="41553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898989"/>
                </a:solidFill>
                <a:latin typeface="+mn-lt"/>
              </a:defRPr>
            </a:lvl1pPr>
          </a:lstStyle>
          <a:p>
            <a:pPr defTabSz="1279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6551613" y="6357938"/>
            <a:ext cx="2136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106" tIns="41553" rIns="83106" bIns="41553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n-lt"/>
              </a:defRPr>
            </a:lvl1pPr>
          </a:lstStyle>
          <a:p>
            <a:pPr defTabSz="1279525" fontAlgn="base">
              <a:spcBef>
                <a:spcPct val="0"/>
              </a:spcBef>
              <a:spcAft>
                <a:spcPct val="0"/>
              </a:spcAft>
              <a:defRPr/>
            </a:pPr>
            <a:fld id="{449F9156-B29E-4FE2-87D9-B8170D25E9C8}" type="slidenum">
              <a:rPr lang="fr-FR"/>
              <a:pPr defTabSz="1279525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30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ransition>
    <p:fade thruBlk="1"/>
  </p:transition>
  <p:hf hdr="0"/>
  <p:txStyles>
    <p:titleStyle>
      <a:lvl1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2pPr>
      <a:lvl3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3pPr>
      <a:lvl4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4pPr>
      <a:lvl5pPr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5pPr>
      <a:lvl6pPr marL="457200"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6pPr>
      <a:lvl7pPr marL="914400"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7pPr>
      <a:lvl8pPr marL="1371600"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8pPr>
      <a:lvl9pPr marL="1828800" algn="ctr" defTabSz="8318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9pPr>
    </p:titleStyle>
    <p:bodyStyle>
      <a:lvl1pPr marL="311150" indent="-311150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76275" indent="-258763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00">
          <a:solidFill>
            <a:schemeClr val="tx1"/>
          </a:solidFill>
          <a:latin typeface="+mn-lt"/>
        </a:defRPr>
      </a:lvl2pPr>
      <a:lvl3pPr marL="1038225" indent="-206375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3pPr>
      <a:lvl4pPr marL="1455738" indent="-207963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1868488" indent="-206375" algn="l" defTabSz="8318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325688" indent="-206375" algn="l" defTabSz="8318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782888" indent="-206375" algn="l" defTabSz="8318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240088" indent="-206375" algn="l" defTabSz="8318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697288" indent="-206375" algn="l" defTabSz="8318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5613" y="274638"/>
            <a:ext cx="8232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3096" tIns="41548" rIns="83096" bIns="415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5613" y="1595438"/>
            <a:ext cx="82327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3096" tIns="41548" rIns="83096" bIns="41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455613" y="6357938"/>
            <a:ext cx="2136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096" tIns="41548" rIns="83096" bIns="41548" numCol="1" anchor="ctr" anchorCtr="0" compatLnSpc="1">
            <a:prstTxWarp prst="textNoShape">
              <a:avLst/>
            </a:prstTxWarp>
          </a:bodyPr>
          <a:lstStyle>
            <a:lvl1pPr defTabSz="1279371">
              <a:defRPr sz="1000">
                <a:solidFill>
                  <a:srgbClr val="898989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02/12/2014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3122613" y="6357938"/>
            <a:ext cx="2898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096" tIns="41548" rIns="83096" bIns="41548" numCol="1" anchor="ctr" anchorCtr="0" compatLnSpc="1">
            <a:prstTxWarp prst="textNoShape">
              <a:avLst/>
            </a:prstTxWarp>
          </a:bodyPr>
          <a:lstStyle>
            <a:lvl1pPr algn="ctr" defTabSz="1279371">
              <a:defRPr sz="1000">
                <a:solidFill>
                  <a:srgbClr val="898989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CA7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6551613" y="6357938"/>
            <a:ext cx="2136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096" tIns="41548" rIns="83096" bIns="41548" numCol="1" anchor="ctr" anchorCtr="0" compatLnSpc="1">
            <a:prstTxWarp prst="textNoShape">
              <a:avLst/>
            </a:prstTxWarp>
          </a:bodyPr>
          <a:lstStyle>
            <a:lvl1pPr algn="r" defTabSz="1279371">
              <a:defRPr sz="1000">
                <a:solidFill>
                  <a:srgbClr val="898989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158026-BBA0-4FAD-9BA4-E4710174705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15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>
    <p:fade thruBlk="1"/>
  </p:transition>
  <p:hf hdr="0"/>
  <p:txStyles>
    <p:titleStyle>
      <a:lvl1pPr algn="ctr" defTabSz="830263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30263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2pPr>
      <a:lvl3pPr algn="ctr" defTabSz="830263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3pPr>
      <a:lvl4pPr algn="ctr" defTabSz="830263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4pPr>
      <a:lvl5pPr algn="ctr" defTabSz="830263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5pPr>
      <a:lvl6pPr marL="457145" algn="ctr" defTabSz="8317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6pPr>
      <a:lvl7pPr marL="914290" algn="ctr" defTabSz="8317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7pPr>
      <a:lvl8pPr marL="1371435" algn="ctr" defTabSz="8317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8pPr>
      <a:lvl9pPr marL="1828581" algn="ctr" defTabSz="8317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9pPr>
    </p:titleStyle>
    <p:bodyStyle>
      <a:lvl1pPr marL="309563" indent="-309563" algn="l" defTabSz="8302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74688" indent="-257175" algn="l" defTabSz="8302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00">
          <a:solidFill>
            <a:schemeClr val="tx1"/>
          </a:solidFill>
          <a:latin typeface="+mn-lt"/>
        </a:defRPr>
      </a:lvl2pPr>
      <a:lvl3pPr marL="1036638" indent="-204788" algn="l" defTabSz="8302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3pPr>
      <a:lvl4pPr marL="1454150" indent="-206375" algn="l" defTabSz="8302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1866900" indent="-204788" algn="l" defTabSz="8302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325409" indent="-206350" algn="l" defTabSz="8317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782554" indent="-206350" algn="l" defTabSz="8317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239699" indent="-206350" algn="l" defTabSz="8317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696844" indent="-206350" algn="l" defTabSz="8317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w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1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9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0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0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0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752898" y="4869160"/>
            <a:ext cx="6393806" cy="720080"/>
          </a:xfrm>
        </p:spPr>
        <p:txBody>
          <a:bodyPr/>
          <a:lstStyle/>
          <a:p>
            <a:pPr>
              <a:defRPr/>
            </a:pPr>
            <a:r>
              <a:rPr lang="fr-BE" altLang="fr-FR" dirty="0" smtClean="0">
                <a:latin typeface="+mn-lt"/>
              </a:rPr>
              <a:t>I</a:t>
            </a:r>
            <a:r>
              <a:rPr lang="fr-BE" altLang="fr-FR" sz="1200" dirty="0" smtClean="0">
                <a:latin typeface="+mn-lt"/>
              </a:rPr>
              <a:t>r</a:t>
            </a:r>
            <a:r>
              <a:rPr lang="fr-BE" altLang="fr-FR" dirty="0" smtClean="0">
                <a:latin typeface="+mn-lt"/>
              </a:rPr>
              <a:t> Isabelle André</a:t>
            </a:r>
            <a:br>
              <a:rPr lang="fr-BE" altLang="fr-FR" dirty="0" smtClean="0">
                <a:latin typeface="+mn-lt"/>
              </a:rPr>
            </a:br>
            <a:r>
              <a:rPr lang="fr-BE" altLang="fr-FR" dirty="0" smtClean="0">
                <a:latin typeface="+mn-lt"/>
              </a:rPr>
              <a:t>I</a:t>
            </a:r>
            <a:r>
              <a:rPr lang="fr-BE" altLang="fr-FR" sz="1100" dirty="0" smtClean="0">
                <a:latin typeface="+mn-lt"/>
              </a:rPr>
              <a:t>r</a:t>
            </a:r>
            <a:r>
              <a:rPr lang="fr-BE" altLang="fr-FR" dirty="0" smtClean="0">
                <a:latin typeface="+mn-lt"/>
              </a:rPr>
              <a:t> Frédéric Gens</a:t>
            </a:r>
            <a:endParaRPr lang="fr-BE" altLang="fr-FR" dirty="0">
              <a:latin typeface="+mn-lt"/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60350"/>
            <a:ext cx="49688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R:\document\Logos\greisch\logo_greisch_couleu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898" y="3385068"/>
            <a:ext cx="3565178" cy="119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67544" y="1304813"/>
            <a:ext cx="8064896" cy="165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cap="all">
                <a:solidFill>
                  <a:srgbClr val="4079BE"/>
                </a:solidFill>
                <a:latin typeface="+mj-lt"/>
                <a:ea typeface="Geneva" pitchFamily="96" charset="-128"/>
                <a:cs typeface="Geneva" pitchFamily="96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4079BE"/>
                </a:solidFill>
                <a:latin typeface="Verdana" pitchFamily="84" charset="0"/>
                <a:ea typeface="Geneva" pitchFamily="96" charset="-128"/>
                <a:cs typeface="Geneva" pitchFamily="9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4079BE"/>
                </a:solidFill>
                <a:latin typeface="Verdana" pitchFamily="84" charset="0"/>
                <a:ea typeface="Geneva" pitchFamily="96" charset="-128"/>
                <a:cs typeface="Geneva" pitchFamily="9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4079BE"/>
                </a:solidFill>
                <a:latin typeface="Verdana" pitchFamily="84" charset="0"/>
                <a:ea typeface="Geneva" pitchFamily="96" charset="-128"/>
                <a:cs typeface="Geneva" pitchFamily="9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4079BE"/>
                </a:solidFill>
                <a:latin typeface="Verdana" pitchFamily="84" charset="0"/>
                <a:ea typeface="Geneva" pitchFamily="96" charset="-128"/>
                <a:cs typeface="Geneva" pitchFamily="96" charset="-128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C3092C"/>
                </a:solidFill>
                <a:latin typeface="Verdana" pitchFamily="84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C3092C"/>
                </a:solidFill>
                <a:latin typeface="Verdana" pitchFamily="84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C3092C"/>
                </a:solidFill>
                <a:latin typeface="Verdana" pitchFamily="84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C3092C"/>
                </a:solidFill>
                <a:latin typeface="Verdana" pitchFamily="84" charset="0"/>
              </a:defRPr>
            </a:lvl9pPr>
          </a:lstStyle>
          <a:p>
            <a:pPr algn="ctr">
              <a:defRPr/>
            </a:pPr>
            <a:r>
              <a:rPr lang="fr-FR" sz="3000" cap="small" dirty="0"/>
              <a:t>Remplacement du pont-à-Ponts à Tournai : de la conception à la réalisation du projet</a:t>
            </a:r>
            <a:endParaRPr lang="fr-BE" altLang="fr-FR" sz="3000" kern="0" dirty="0"/>
          </a:p>
        </p:txBody>
      </p:sp>
      <p:pic>
        <p:nvPicPr>
          <p:cNvPr id="6" name="Image 1" descr="cid:image010.jpg@01D480B8.57246DD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8794" y="5805264"/>
            <a:ext cx="466545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6187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/>
          <p:cNvSpPr>
            <a:spLocks noChangeArrowheads="1"/>
          </p:cNvSpPr>
          <p:nvPr/>
        </p:nvSpPr>
        <p:spPr bwMode="auto">
          <a:xfrm>
            <a:off x="755577" y="1366317"/>
            <a:ext cx="3573496" cy="184665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altLang="fr-FR" sz="3000" dirty="0" smtClean="0">
                <a:ea typeface="Geneva"/>
                <a:cs typeface="Geneva"/>
              </a:rPr>
              <a:t>  </a:t>
            </a:r>
            <a:r>
              <a:rPr lang="fr-FR" altLang="fr-FR" sz="2800" dirty="0" smtClean="0">
                <a:ea typeface="Geneva"/>
                <a:cs typeface="Geneva"/>
              </a:rPr>
              <a:t>Transport massifié</a:t>
            </a:r>
          </a:p>
          <a:p>
            <a:pPr>
              <a:buFont typeface="Arial" pitchFamily="34" charset="0"/>
              <a:buChar char="•"/>
            </a:pPr>
            <a:r>
              <a:rPr lang="fr-FR" altLang="fr-FR" sz="2800" dirty="0" smtClean="0">
                <a:ea typeface="Geneva"/>
                <a:cs typeface="Geneva"/>
              </a:rPr>
              <a:t>  Impacts </a:t>
            </a:r>
            <a:r>
              <a:rPr lang="fr-FR" altLang="fr-FR" sz="2800" dirty="0">
                <a:ea typeface="Geneva"/>
                <a:cs typeface="Geneva"/>
              </a:rPr>
              <a:t>limités</a:t>
            </a:r>
          </a:p>
          <a:p>
            <a:pPr>
              <a:buFont typeface="Arial" pitchFamily="34" charset="0"/>
              <a:buChar char="•"/>
            </a:pPr>
            <a:r>
              <a:rPr lang="fr-FR" altLang="fr-FR" sz="2800" dirty="0" smtClean="0">
                <a:ea typeface="Geneva"/>
                <a:cs typeface="Geneva"/>
              </a:rPr>
              <a:t>  Sûr </a:t>
            </a:r>
            <a:endParaRPr lang="fr-FR" altLang="fr-FR" sz="2800" dirty="0">
              <a:ea typeface="Geneva"/>
              <a:cs typeface="Geneva"/>
            </a:endParaRPr>
          </a:p>
          <a:p>
            <a:pPr>
              <a:buFont typeface="Arial" pitchFamily="34" charset="0"/>
              <a:buChar char="•"/>
            </a:pPr>
            <a:r>
              <a:rPr lang="fr-FR" altLang="fr-FR" sz="2800" dirty="0" smtClean="0">
                <a:ea typeface="Geneva"/>
                <a:cs typeface="Geneva"/>
              </a:rPr>
              <a:t>  Economique</a:t>
            </a:r>
            <a:endParaRPr lang="fr-FR" altLang="fr-FR" sz="2800" dirty="0">
              <a:ea typeface="Geneva"/>
              <a:cs typeface="Geneva"/>
            </a:endParaRPr>
          </a:p>
        </p:txBody>
      </p:sp>
      <p:pic>
        <p:nvPicPr>
          <p:cNvPr id="39939" name="Picture 9" descr="Ten T V7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717032"/>
            <a:ext cx="6097349" cy="273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724129" y="1268760"/>
            <a:ext cx="3419872" cy="3096344"/>
            <a:chOff x="3166" y="2160"/>
            <a:chExt cx="1982" cy="2123"/>
          </a:xfrm>
        </p:grpSpPr>
        <p:pic>
          <p:nvPicPr>
            <p:cNvPr id="39941" name="Picture 11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6" y="2373"/>
              <a:ext cx="1958" cy="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2" name="Rectangle 12"/>
            <p:cNvSpPr>
              <a:spLocks noChangeArrowheads="1"/>
            </p:cNvSpPr>
            <p:nvPr/>
          </p:nvSpPr>
          <p:spPr bwMode="auto">
            <a:xfrm>
              <a:off x="3166" y="2160"/>
              <a:ext cx="1982" cy="23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altLang="fr-FR" sz="1800" b="1">
                  <a:ea typeface="Geneva"/>
                  <a:cs typeface="Geneva"/>
                </a:rPr>
                <a:t>Bateaux de classe Va</a:t>
              </a:r>
            </a:p>
          </p:txBody>
        </p:sp>
      </p:grpSp>
      <p:grpSp>
        <p:nvGrpSpPr>
          <p:cNvPr id="7" name="Groupe 13"/>
          <p:cNvGrpSpPr>
            <a:grpSpLocks/>
          </p:cNvGrpSpPr>
          <p:nvPr/>
        </p:nvGrpSpPr>
        <p:grpSpPr bwMode="auto">
          <a:xfrm>
            <a:off x="1503363" y="188913"/>
            <a:ext cx="6453187" cy="936625"/>
            <a:chOff x="1382934" y="839"/>
            <a:chExt cx="4637056" cy="621116"/>
          </a:xfrm>
        </p:grpSpPr>
        <p:sp>
          <p:nvSpPr>
            <p:cNvPr id="8" name="Pentagone 7"/>
            <p:cNvSpPr/>
            <p:nvPr/>
          </p:nvSpPr>
          <p:spPr>
            <a:xfrm rot="10800000">
              <a:off x="1382934" y="839"/>
              <a:ext cx="4637056" cy="621116"/>
            </a:xfrm>
            <a:prstGeom prst="homePlate">
              <a:avLst/>
            </a:prstGeom>
            <a:solidFill>
              <a:srgbClr val="0099CC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9" name="Pentagone 4"/>
            <p:cNvSpPr/>
            <p:nvPr/>
          </p:nvSpPr>
          <p:spPr>
            <a:xfrm>
              <a:off x="1597391" y="839"/>
              <a:ext cx="4422599" cy="5737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379240" tIns="76200" rIns="142240" bIns="76200" spcCol="1270" anchor="ctr"/>
            <a:lstStyle/>
            <a:p>
              <a:pPr marL="0" marR="0" lvl="0" indent="0" algn="ctr" defTabSz="888893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3600" kern="0" dirty="0">
                  <a:solidFill>
                    <a:srgbClr val="FFFFFF"/>
                  </a:solidFill>
                  <a:latin typeface="Verdana"/>
                  <a:ea typeface="Geneva" pitchFamily="64" charset="-128"/>
                </a:rPr>
                <a:t>L</a:t>
              </a:r>
              <a:r>
                <a:rPr kumimoji="0" lang="fr-FR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Geneva" pitchFamily="64" charset="-128"/>
                </a:rPr>
                <a:t>e </a:t>
              </a:r>
              <a:r>
                <a:rPr kumimoji="0" lang="fr-FR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Geneva" pitchFamily="64" charset="-128"/>
                </a:rPr>
                <a:t>transport </a:t>
              </a:r>
              <a:r>
                <a:rPr lang="fr-FR" sz="3600" kern="0" dirty="0">
                  <a:solidFill>
                    <a:srgbClr val="FFFFFF"/>
                  </a:solidFill>
                  <a:latin typeface="Verdana"/>
                  <a:ea typeface="Geneva" pitchFamily="64" charset="-128"/>
                </a:rPr>
                <a:t>f</a:t>
              </a:r>
              <a:r>
                <a:rPr kumimoji="0" lang="fr-FR" sz="3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Geneva" pitchFamily="64" charset="-128"/>
                </a:rPr>
                <a:t>luvial</a:t>
              </a:r>
              <a:r>
                <a:rPr kumimoji="0" lang="fr-FR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Geneva" pitchFamily="64" charset="-128"/>
                </a:rPr>
                <a:t> </a:t>
              </a:r>
              <a:endParaRPr kumimoji="0" lang="fr-BE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1160653" y="0"/>
            <a:ext cx="6768752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Démolition et construction de la culée en RD </a:t>
            </a: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3949"/>
            <a:ext cx="9143999" cy="235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8"/>
          <a:stretch/>
        </p:blipFill>
        <p:spPr bwMode="auto">
          <a:xfrm>
            <a:off x="0" y="3928533"/>
            <a:ext cx="9143998" cy="238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6041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35497" y="-1"/>
            <a:ext cx="9108504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Mise en précontrainte, bétonnage  et suppression des appuis provisoires</a:t>
            </a: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21130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6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"/>
          <a:stretch/>
        </p:blipFill>
        <p:spPr bwMode="auto">
          <a:xfrm>
            <a:off x="0" y="3683000"/>
            <a:ext cx="9144000" cy="251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31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333375"/>
            <a:ext cx="88566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BE" altLang="fr-FR" sz="2000" u="sng" dirty="0" smtClean="0">
                <a:solidFill>
                  <a:schemeClr val="bg1"/>
                </a:solidFill>
                <a:latin typeface="Gill Sans MT" pitchFamily="34" charset="0"/>
              </a:rPr>
              <a:t>Plan de l’exposé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fr-BE" altLang="fr-FR" sz="2000" dirty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Le pont à Ponts sur la carte du monde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Modernisation de la traversée de l’Escaut à Tournai – un maillon de la chaîne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Modernisation de la traversée de l’Escaut à Tournai – </a:t>
            </a: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deux obstacles principaux pour le passage des bateaux de gabarit Va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Conception du nouveau pont à Ponts – intégration architecturale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Détails techniques du projet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Etapes constructives de l’ouvrage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fr-BE" altLang="fr-FR" sz="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bg1"/>
                </a:solidFill>
                <a:latin typeface="Gill Sans MT" pitchFamily="34" charset="0"/>
              </a:rPr>
              <a:t>En pratique et en photos…</a:t>
            </a:r>
            <a:endParaRPr lang="fr-BE" altLang="fr-FR" sz="1800" dirty="0">
              <a:solidFill>
                <a:schemeClr val="bg1"/>
              </a:solidFill>
              <a:latin typeface="Gill Sans MT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fr-BE" altLang="fr-FR" sz="1800" dirty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20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2000" dirty="0" smtClean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237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11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3657" y="1052736"/>
            <a:ext cx="7104788" cy="5328592"/>
          </a:xfr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1066125" y="0"/>
            <a:ext cx="701174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Mise en place de la passerelle piétonne et impétrants</a:t>
            </a:r>
          </a:p>
        </p:txBody>
      </p:sp>
    </p:spTree>
    <p:extLst>
      <p:ext uri="{BB962C8B-B14F-4D97-AF65-F5344CB8AC3E}">
        <p14:creationId xmlns:p14="http://schemas.microsoft.com/office/powerpoint/2010/main" val="27154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DJI_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3870" y="908720"/>
            <a:ext cx="6876256" cy="5157192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1066125" y="0"/>
            <a:ext cx="701174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Démolition de l’ouvrage existant</a:t>
            </a:r>
          </a:p>
        </p:txBody>
      </p:sp>
    </p:spTree>
    <p:extLst>
      <p:ext uri="{BB962C8B-B14F-4D97-AF65-F5344CB8AC3E}">
        <p14:creationId xmlns:p14="http://schemas.microsoft.com/office/powerpoint/2010/main" val="412924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19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0"/>
            <a:ext cx="6034617" cy="4525963"/>
          </a:xfrm>
          <a:prstGeom prst="rect">
            <a:avLst/>
          </a:prstGeom>
        </p:spPr>
      </p:pic>
      <p:pic>
        <p:nvPicPr>
          <p:cNvPr id="5" name="Image 4" descr="_70A9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645024"/>
            <a:ext cx="4495428" cy="2996952"/>
          </a:xfrm>
          <a:prstGeom prst="rect">
            <a:avLst/>
          </a:prstGeom>
        </p:spPr>
      </p:pic>
      <p:pic>
        <p:nvPicPr>
          <p:cNvPr id="6" name="Espace réservé du contenu 3" descr="_70A97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943" y="3861048"/>
            <a:ext cx="4171025" cy="2780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_70A98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76031" cy="3984373"/>
          </a:xfrm>
          <a:prstGeom prst="rect">
            <a:avLst/>
          </a:prstGeom>
        </p:spPr>
      </p:pic>
      <p:pic>
        <p:nvPicPr>
          <p:cNvPr id="9" name="Espace réservé du contenu 8" descr="_70A97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355976" y="3665984"/>
            <a:ext cx="4788024" cy="3192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DSC_58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836711"/>
            <a:ext cx="5148064" cy="3409757"/>
          </a:xfrm>
          <a:prstGeom prst="rect">
            <a:avLst/>
          </a:prstGeom>
        </p:spPr>
      </p:pic>
      <p:pic>
        <p:nvPicPr>
          <p:cNvPr id="8" name="Image 7" descr="IMG_13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3167590"/>
            <a:ext cx="4824536" cy="3618402"/>
          </a:xfrm>
          <a:prstGeom prst="rect">
            <a:avLst/>
          </a:prstGeom>
        </p:spPr>
      </p:pic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35497" y="0"/>
            <a:ext cx="9108504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Réalisation des pieux sécants et aménagement des têtes de culées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35497" y="2996952"/>
            <a:ext cx="9108504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Et, pendant ce temps là, le tablier métallique se construit…</a:t>
            </a:r>
          </a:p>
        </p:txBody>
      </p:sp>
    </p:spTree>
    <p:extLst>
      <p:ext uri="{BB962C8B-B14F-4D97-AF65-F5344CB8AC3E}">
        <p14:creationId xmlns:p14="http://schemas.microsoft.com/office/powerpoint/2010/main" val="73061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" r="8645"/>
          <a:stretch/>
        </p:blipFill>
        <p:spPr>
          <a:xfrm>
            <a:off x="1136007" y="882316"/>
            <a:ext cx="6907483" cy="5400090"/>
          </a:xfrm>
          <a:prstGeom prst="rect">
            <a:avLst/>
          </a:prstGeom>
        </p:spPr>
      </p:pic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35497" y="0"/>
            <a:ext cx="9108504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Construction du tablier métallique à Andenne</a:t>
            </a:r>
          </a:p>
        </p:txBody>
      </p:sp>
    </p:spTree>
    <p:extLst>
      <p:ext uri="{BB962C8B-B14F-4D97-AF65-F5344CB8AC3E}">
        <p14:creationId xmlns:p14="http://schemas.microsoft.com/office/powerpoint/2010/main" val="821991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52836"/>
            <a:ext cx="7992888" cy="399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ZoneTexte 7"/>
          <p:cNvSpPr txBox="1">
            <a:spLocks noChangeArrowheads="1"/>
          </p:cNvSpPr>
          <p:nvPr/>
        </p:nvSpPr>
        <p:spPr bwMode="auto">
          <a:xfrm>
            <a:off x="467544" y="333375"/>
            <a:ext cx="8280920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altLang="fr-FR" sz="2800" dirty="0" smtClean="0">
                <a:ea typeface="Geneva"/>
                <a:cs typeface="Geneva"/>
              </a:rPr>
              <a:t>Report </a:t>
            </a:r>
            <a:r>
              <a:rPr lang="fr-BE" altLang="fr-FR" sz="2800" dirty="0">
                <a:ea typeface="Geneva"/>
                <a:cs typeface="Geneva"/>
              </a:rPr>
              <a:t>modal → désengorgement d’axes routiers et suppression de nœuds urbains saturés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35497" y="0"/>
            <a:ext cx="9108504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Transport fluvial du tablier en 6 morceaux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EBCBA52-154A-EC47-B97E-BBB54DA2C4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25" r="861" b="10398"/>
          <a:stretch/>
        </p:blipFill>
        <p:spPr>
          <a:xfrm>
            <a:off x="1165719" y="903855"/>
            <a:ext cx="6848059" cy="54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03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6" t="6931" r="23411" b="6426"/>
          <a:stretch/>
        </p:blipFill>
        <p:spPr bwMode="auto">
          <a:xfrm>
            <a:off x="179513" y="836712"/>
            <a:ext cx="3579688" cy="276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35497" y="0"/>
            <a:ext cx="9108504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Retournement du tablier</a:t>
            </a:r>
          </a:p>
        </p:txBody>
      </p:sp>
      <p:pic>
        <p:nvPicPr>
          <p:cNvPr id="144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/>
          <a:stretch/>
        </p:blipFill>
        <p:spPr bwMode="auto">
          <a:xfrm>
            <a:off x="4047066" y="836712"/>
            <a:ext cx="4917421" cy="276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/>
          <a:stretch/>
        </p:blipFill>
        <p:spPr bwMode="auto">
          <a:xfrm>
            <a:off x="179513" y="3869763"/>
            <a:ext cx="4207263" cy="272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8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" t="5171" r="12159" b="7669"/>
          <a:stretch/>
        </p:blipFill>
        <p:spPr bwMode="auto">
          <a:xfrm>
            <a:off x="4644008" y="3869432"/>
            <a:ext cx="4320479" cy="2727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xmlns="" id="{B7962C98-53D0-474B-A585-824684B5C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124744"/>
            <a:ext cx="5786504" cy="33157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77F7265-F46D-3546-B789-97886D3A10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67243" y="3440990"/>
            <a:ext cx="3689311" cy="2767428"/>
          </a:xfrm>
          <a:prstGeom prst="rect">
            <a:avLst/>
          </a:prstGeom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35497" y="0"/>
            <a:ext cx="9108504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Soudage et peinture sous chapiteau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160B5EF2-F538-9F44-A1AB-070DDDA2D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3" b="15373"/>
          <a:stretch/>
        </p:blipFill>
        <p:spPr>
          <a:xfrm>
            <a:off x="251520" y="836712"/>
            <a:ext cx="5400600" cy="2820888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35497" y="0"/>
            <a:ext cx="9108504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Mise sur barge du tablier complet</a:t>
            </a: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75578"/>
            <a:ext cx="291632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0400" y="-5257800"/>
            <a:ext cx="5559552" cy="416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3" b="11411"/>
          <a:stretch/>
        </p:blipFill>
        <p:spPr bwMode="auto">
          <a:xfrm>
            <a:off x="251519" y="3789040"/>
            <a:ext cx="5400601" cy="290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1" t="21584" r="14082" b="7858"/>
          <a:stretch/>
        </p:blipFill>
        <p:spPr bwMode="auto">
          <a:xfrm>
            <a:off x="5924540" y="836712"/>
            <a:ext cx="2931935" cy="170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/>
          <a:srcRect t="8134" b="10349"/>
          <a:stretch/>
        </p:blipFill>
        <p:spPr>
          <a:xfrm>
            <a:off x="1725365" y="620688"/>
            <a:ext cx="5693272" cy="5593289"/>
          </a:xfrm>
          <a:prstGeom prst="rect">
            <a:avLst/>
          </a:prstGeom>
        </p:spPr>
      </p:pic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35497" y="0"/>
            <a:ext cx="9108504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Cinématique des grues</a:t>
            </a:r>
          </a:p>
        </p:txBody>
      </p:sp>
    </p:spTree>
    <p:extLst>
      <p:ext uri="{BB962C8B-B14F-4D97-AF65-F5344CB8AC3E}">
        <p14:creationId xmlns:p14="http://schemas.microsoft.com/office/powerpoint/2010/main" val="2407185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/>
          <a:srcRect t="8287" b="13389"/>
          <a:stretch/>
        </p:blipFill>
        <p:spPr>
          <a:xfrm>
            <a:off x="1638449" y="692696"/>
            <a:ext cx="5867104" cy="554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33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/>
          <a:srcRect t="11171" b="11171"/>
          <a:stretch/>
        </p:blipFill>
        <p:spPr>
          <a:xfrm>
            <a:off x="1702148" y="705936"/>
            <a:ext cx="5739707" cy="538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02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23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00608" y="764704"/>
            <a:ext cx="10634928" cy="5982147"/>
          </a:xfrm>
        </p:spPr>
      </p:pic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35497" y="0"/>
            <a:ext cx="9108504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Mise en place du tablier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1B894A2B-EAC0-7746-A0B0-E17A7C30D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908720"/>
            <a:ext cx="8703491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SC_48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10683" y="2332037"/>
            <a:ext cx="6833317" cy="4525963"/>
          </a:xfrm>
        </p:spPr>
      </p:pic>
      <p:pic>
        <p:nvPicPr>
          <p:cNvPr id="5" name="Image 4" descr="IMG_33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-27384"/>
            <a:ext cx="2891813" cy="2168860"/>
          </a:xfrm>
          <a:prstGeom prst="rect">
            <a:avLst/>
          </a:prstGeom>
        </p:spPr>
      </p:pic>
      <p:pic>
        <p:nvPicPr>
          <p:cNvPr id="6" name="Image 5" descr="IMG_26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7384"/>
            <a:ext cx="4860032" cy="3645024"/>
          </a:xfrm>
          <a:prstGeom prst="rect">
            <a:avLst/>
          </a:prstGeom>
        </p:spPr>
      </p:pic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35497" y="0"/>
            <a:ext cx="9108504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Réalisation de la culée rive droite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arte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836712"/>
            <a:ext cx="6011862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07504" y="188640"/>
            <a:ext cx="9036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BE" sz="2800" dirty="0" smtClean="0">
                <a:solidFill>
                  <a:prstClr val="black"/>
                </a:solidFill>
              </a:rPr>
              <a:t>Tournai au sein du réseau des voies navigables européenne</a:t>
            </a:r>
            <a:endParaRPr lang="de-DE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94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54" y="323937"/>
            <a:ext cx="8124395" cy="6093296"/>
          </a:xfrm>
          <a:prstGeom prst="rect">
            <a:avLst/>
          </a:prstGeom>
        </p:spPr>
      </p:pic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0" y="5157192"/>
            <a:ext cx="9108504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Mise en précontrainte en cours…</a:t>
            </a:r>
          </a:p>
        </p:txBody>
      </p:sp>
    </p:spTree>
    <p:extLst>
      <p:ext uri="{BB962C8B-B14F-4D97-AF65-F5344CB8AC3E}">
        <p14:creationId xmlns:p14="http://schemas.microsoft.com/office/powerpoint/2010/main" val="361505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53"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solidFill>
            <a:srgbClr val="00B0F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R:\document\Logos\greisch\logo_greisch_couleu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9" y="5517233"/>
            <a:ext cx="3772269" cy="126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987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31967" y="188640"/>
            <a:ext cx="88325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2004</a:t>
            </a:r>
          </a:p>
          <a:p>
            <a:pPr>
              <a:defRPr/>
            </a:pPr>
            <a:r>
              <a:rPr lang="fr-BE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commission européenne retient à titre de projet prioritaire du réseau </a:t>
            </a:r>
            <a:r>
              <a:rPr lang="fr-BE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trans-européen</a:t>
            </a:r>
            <a:r>
              <a:rPr lang="fr-BE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transport la </a:t>
            </a:r>
            <a:r>
              <a:rPr lang="fr-BE" sz="24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liaison fluviale Seine-Escaut</a:t>
            </a:r>
            <a:endParaRPr lang="de-DE" sz="2400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Obje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537431823"/>
              </p:ext>
            </p:extLst>
          </p:nvPr>
        </p:nvGraphicFramePr>
        <p:xfrm>
          <a:off x="2123728" y="1625668"/>
          <a:ext cx="6840760" cy="5162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3" name="Photo Editor Photo" r:id="rId4" imgW="12422334" imgH="9371429" progId="">
                  <p:embed/>
                </p:oleObj>
              </mc:Choice>
              <mc:Fallback>
                <p:oleObj name="Photo Editor Photo" r:id="rId4" imgW="12422334" imgH="9371429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625668"/>
                        <a:ext cx="6840760" cy="51622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111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7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88210483"/>
              </p:ext>
            </p:extLst>
          </p:nvPr>
        </p:nvGraphicFramePr>
        <p:xfrm>
          <a:off x="2195736" y="1485503"/>
          <a:ext cx="6770458" cy="5183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7" name="Photo Editor Photo" r:id="rId3" imgW="12422334" imgH="9371429" progId="">
                  <p:embed/>
                </p:oleObj>
              </mc:Choice>
              <mc:Fallback>
                <p:oleObj name="Photo Editor Photo" r:id="rId3" imgW="12422334" imgH="9371429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1485503"/>
                        <a:ext cx="6770458" cy="51838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131967" y="188640"/>
            <a:ext cx="88325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2004</a:t>
            </a:r>
          </a:p>
          <a:p>
            <a:pPr>
              <a:defRPr/>
            </a:pPr>
            <a:r>
              <a:rPr lang="fr-BE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commission européenne retient à titre de projet prioritaire du réseau </a:t>
            </a:r>
            <a:r>
              <a:rPr lang="fr-BE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trans-européen</a:t>
            </a:r>
            <a:r>
              <a:rPr lang="fr-BE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transport la </a:t>
            </a:r>
            <a:r>
              <a:rPr lang="fr-BE" sz="24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liaison fluviale Meuse-Rhin-Danube</a:t>
            </a:r>
            <a:endParaRPr lang="de-DE" sz="2400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8412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3">
            <a:extLst>
              <a:ext uri="{FF2B5EF4-FFF2-40B4-BE49-F238E27FC236}">
                <a16:creationId xmlns:a16="http://schemas.microsoft.com/office/drawing/2014/main" xmlns="" id="{6AD86827-E3BE-E847-B0F1-A593C5C75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55" y="288888"/>
            <a:ext cx="8081893" cy="39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 algn="ctr" defTabSz="830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800" dirty="0"/>
              <a:t>En Wallonie : Seine-Escaut-Est, </a:t>
            </a:r>
            <a:r>
              <a:rPr lang="fr-BE" sz="2800" b="1" dirty="0"/>
              <a:t>le lien </a:t>
            </a:r>
            <a:r>
              <a:rPr lang="fr-BE" sz="2800" dirty="0"/>
              <a:t>entre deux projets prioritaires </a:t>
            </a:r>
            <a:endParaRPr lang="fr-FR" sz="2800" dirty="0"/>
          </a:p>
        </p:txBody>
      </p:sp>
      <p:pic>
        <p:nvPicPr>
          <p:cNvPr id="6" name="Picture 11" descr="EuropeNO">
            <a:extLst>
              <a:ext uri="{FF2B5EF4-FFF2-40B4-BE49-F238E27FC236}">
                <a16:creationId xmlns:a16="http://schemas.microsoft.com/office/drawing/2014/main" xmlns="" id="{6BC8E24D-ABC7-0342-B40B-3075E4A66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292" y="1052736"/>
            <a:ext cx="4507414" cy="448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xmlns="" id="{D52DAD7D-1682-754C-BADB-89F85CBEC9E7}"/>
              </a:ext>
            </a:extLst>
          </p:cNvPr>
          <p:cNvGrpSpPr>
            <a:grpSpLocks/>
          </p:cNvGrpSpPr>
          <p:nvPr/>
        </p:nvGrpSpPr>
        <p:grpSpPr bwMode="auto">
          <a:xfrm>
            <a:off x="4282102" y="1434005"/>
            <a:ext cx="4753913" cy="3376274"/>
            <a:chOff x="2608" y="981"/>
            <a:chExt cx="4643" cy="2419"/>
          </a:xfrm>
        </p:grpSpPr>
        <p:grpSp>
          <p:nvGrpSpPr>
            <p:cNvPr id="3" name="Group 13">
              <a:extLst>
                <a:ext uri="{FF2B5EF4-FFF2-40B4-BE49-F238E27FC236}">
                  <a16:creationId xmlns:a16="http://schemas.microsoft.com/office/drawing/2014/main" xmlns="" id="{75D3E6C6-CCC1-B245-A627-2B2BD93AF1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8" y="981"/>
              <a:ext cx="2473" cy="1921"/>
              <a:chOff x="5510" y="2040"/>
              <a:chExt cx="4830" cy="3867"/>
            </a:xfrm>
          </p:grpSpPr>
          <p:sp>
            <p:nvSpPr>
              <p:cNvPr id="11" name="Freeform 14">
                <a:extLst>
                  <a:ext uri="{FF2B5EF4-FFF2-40B4-BE49-F238E27FC236}">
                    <a16:creationId xmlns:a16="http://schemas.microsoft.com/office/drawing/2014/main" xmlns="" id="{9A2BC64C-2A9F-704C-B303-D5A345D6C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0" y="2097"/>
                <a:ext cx="3440" cy="3810"/>
              </a:xfrm>
              <a:custGeom>
                <a:avLst/>
                <a:gdLst>
                  <a:gd name="T0" fmla="*/ 0 w 3440"/>
                  <a:gd name="T1" fmla="*/ 3040 h 3810"/>
                  <a:gd name="T2" fmla="*/ 140 w 3440"/>
                  <a:gd name="T3" fmla="*/ 2990 h 3810"/>
                  <a:gd name="T4" fmla="*/ 270 w 3440"/>
                  <a:gd name="T5" fmla="*/ 2960 h 3810"/>
                  <a:gd name="T6" fmla="*/ 397 w 3440"/>
                  <a:gd name="T7" fmla="*/ 2737 h 3810"/>
                  <a:gd name="T8" fmla="*/ 450 w 3440"/>
                  <a:gd name="T9" fmla="*/ 2570 h 3810"/>
                  <a:gd name="T10" fmla="*/ 460 w 3440"/>
                  <a:gd name="T11" fmla="*/ 2440 h 3810"/>
                  <a:gd name="T12" fmla="*/ 470 w 3440"/>
                  <a:gd name="T13" fmla="*/ 2320 h 3810"/>
                  <a:gd name="T14" fmla="*/ 580 w 3440"/>
                  <a:gd name="T15" fmla="*/ 2050 h 3810"/>
                  <a:gd name="T16" fmla="*/ 637 w 3440"/>
                  <a:gd name="T17" fmla="*/ 1837 h 3810"/>
                  <a:gd name="T18" fmla="*/ 757 w 3440"/>
                  <a:gd name="T19" fmla="*/ 1657 h 3810"/>
                  <a:gd name="T20" fmla="*/ 877 w 3440"/>
                  <a:gd name="T21" fmla="*/ 1477 h 3810"/>
                  <a:gd name="T22" fmla="*/ 970 w 3440"/>
                  <a:gd name="T23" fmla="*/ 1350 h 3810"/>
                  <a:gd name="T24" fmla="*/ 1080 w 3440"/>
                  <a:gd name="T25" fmla="*/ 1230 h 3810"/>
                  <a:gd name="T26" fmla="*/ 1117 w 3440"/>
                  <a:gd name="T27" fmla="*/ 937 h 3810"/>
                  <a:gd name="T28" fmla="*/ 1050 w 3440"/>
                  <a:gd name="T29" fmla="*/ 790 h 3810"/>
                  <a:gd name="T30" fmla="*/ 900 w 3440"/>
                  <a:gd name="T31" fmla="*/ 700 h 3810"/>
                  <a:gd name="T32" fmla="*/ 810 w 3440"/>
                  <a:gd name="T33" fmla="*/ 530 h 3810"/>
                  <a:gd name="T34" fmla="*/ 757 w 3440"/>
                  <a:gd name="T35" fmla="*/ 397 h 3810"/>
                  <a:gd name="T36" fmla="*/ 610 w 3440"/>
                  <a:gd name="T37" fmla="*/ 280 h 3810"/>
                  <a:gd name="T38" fmla="*/ 570 w 3440"/>
                  <a:gd name="T39" fmla="*/ 130 h 3810"/>
                  <a:gd name="T40" fmla="*/ 660 w 3440"/>
                  <a:gd name="T41" fmla="*/ 40 h 3810"/>
                  <a:gd name="T42" fmla="*/ 880 w 3440"/>
                  <a:gd name="T43" fmla="*/ 0 h 3810"/>
                  <a:gd name="T44" fmla="*/ 1090 w 3440"/>
                  <a:gd name="T45" fmla="*/ 80 h 3810"/>
                  <a:gd name="T46" fmla="*/ 1220 w 3440"/>
                  <a:gd name="T47" fmla="*/ 120 h 3810"/>
                  <a:gd name="T48" fmla="*/ 1340 w 3440"/>
                  <a:gd name="T49" fmla="*/ 260 h 3810"/>
                  <a:gd name="T50" fmla="*/ 1470 w 3440"/>
                  <a:gd name="T51" fmla="*/ 300 h 3810"/>
                  <a:gd name="T52" fmla="*/ 1597 w 3440"/>
                  <a:gd name="T53" fmla="*/ 577 h 3810"/>
                  <a:gd name="T54" fmla="*/ 1717 w 3440"/>
                  <a:gd name="T55" fmla="*/ 577 h 3810"/>
                  <a:gd name="T56" fmla="*/ 1717 w 3440"/>
                  <a:gd name="T57" fmla="*/ 757 h 3810"/>
                  <a:gd name="T58" fmla="*/ 1837 w 3440"/>
                  <a:gd name="T59" fmla="*/ 757 h 3810"/>
                  <a:gd name="T60" fmla="*/ 1910 w 3440"/>
                  <a:gd name="T61" fmla="*/ 900 h 3810"/>
                  <a:gd name="T62" fmla="*/ 1900 w 3440"/>
                  <a:gd name="T63" fmla="*/ 1070 h 3810"/>
                  <a:gd name="T64" fmla="*/ 1900 w 3440"/>
                  <a:gd name="T65" fmla="*/ 1190 h 3810"/>
                  <a:gd name="T66" fmla="*/ 1880 w 3440"/>
                  <a:gd name="T67" fmla="*/ 1290 h 3810"/>
                  <a:gd name="T68" fmla="*/ 1920 w 3440"/>
                  <a:gd name="T69" fmla="*/ 1480 h 3810"/>
                  <a:gd name="T70" fmla="*/ 2010 w 3440"/>
                  <a:gd name="T71" fmla="*/ 1660 h 3810"/>
                  <a:gd name="T72" fmla="*/ 2180 w 3440"/>
                  <a:gd name="T73" fmla="*/ 1790 h 3810"/>
                  <a:gd name="T74" fmla="*/ 2310 w 3440"/>
                  <a:gd name="T75" fmla="*/ 1950 h 3810"/>
                  <a:gd name="T76" fmla="*/ 2350 w 3440"/>
                  <a:gd name="T77" fmla="*/ 2200 h 3810"/>
                  <a:gd name="T78" fmla="*/ 2460 w 3440"/>
                  <a:gd name="T79" fmla="*/ 2320 h 3810"/>
                  <a:gd name="T80" fmla="*/ 2390 w 3440"/>
                  <a:gd name="T81" fmla="*/ 2420 h 3810"/>
                  <a:gd name="T82" fmla="*/ 2550 w 3440"/>
                  <a:gd name="T83" fmla="*/ 2590 h 3810"/>
                  <a:gd name="T84" fmla="*/ 2677 w 3440"/>
                  <a:gd name="T85" fmla="*/ 2737 h 3810"/>
                  <a:gd name="T86" fmla="*/ 2770 w 3440"/>
                  <a:gd name="T87" fmla="*/ 2930 h 3810"/>
                  <a:gd name="T88" fmla="*/ 2860 w 3440"/>
                  <a:gd name="T89" fmla="*/ 3030 h 3810"/>
                  <a:gd name="T90" fmla="*/ 2940 w 3440"/>
                  <a:gd name="T91" fmla="*/ 3180 h 3810"/>
                  <a:gd name="T92" fmla="*/ 3037 w 3440"/>
                  <a:gd name="T93" fmla="*/ 3277 h 3810"/>
                  <a:gd name="T94" fmla="*/ 3170 w 3440"/>
                  <a:gd name="T95" fmla="*/ 3340 h 3810"/>
                  <a:gd name="T96" fmla="*/ 3320 w 3440"/>
                  <a:gd name="T97" fmla="*/ 3350 h 3810"/>
                  <a:gd name="T98" fmla="*/ 3397 w 3440"/>
                  <a:gd name="T99" fmla="*/ 3457 h 3810"/>
                  <a:gd name="T100" fmla="*/ 3400 w 3440"/>
                  <a:gd name="T101" fmla="*/ 3590 h 3810"/>
                  <a:gd name="T102" fmla="*/ 3440 w 3440"/>
                  <a:gd name="T103" fmla="*/ 3690 h 3810"/>
                  <a:gd name="T104" fmla="*/ 3420 w 3440"/>
                  <a:gd name="T105" fmla="*/ 3810 h 381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440"/>
                  <a:gd name="T160" fmla="*/ 0 h 3810"/>
                  <a:gd name="T161" fmla="*/ 3440 w 3440"/>
                  <a:gd name="T162" fmla="*/ 3810 h 381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440" h="3810">
                    <a:moveTo>
                      <a:pt x="0" y="3040"/>
                    </a:moveTo>
                    <a:lnTo>
                      <a:pt x="140" y="2990"/>
                    </a:lnTo>
                    <a:lnTo>
                      <a:pt x="270" y="2960"/>
                    </a:lnTo>
                    <a:lnTo>
                      <a:pt x="397" y="2737"/>
                    </a:lnTo>
                    <a:lnTo>
                      <a:pt x="450" y="2570"/>
                    </a:lnTo>
                    <a:lnTo>
                      <a:pt x="460" y="2440"/>
                    </a:lnTo>
                    <a:lnTo>
                      <a:pt x="470" y="2320"/>
                    </a:lnTo>
                    <a:lnTo>
                      <a:pt x="580" y="2050"/>
                    </a:lnTo>
                    <a:lnTo>
                      <a:pt x="637" y="1837"/>
                    </a:lnTo>
                    <a:lnTo>
                      <a:pt x="757" y="1657"/>
                    </a:lnTo>
                    <a:lnTo>
                      <a:pt x="877" y="1477"/>
                    </a:lnTo>
                    <a:lnTo>
                      <a:pt x="970" y="1350"/>
                    </a:lnTo>
                    <a:lnTo>
                      <a:pt x="1080" y="1230"/>
                    </a:lnTo>
                    <a:lnTo>
                      <a:pt x="1117" y="937"/>
                    </a:lnTo>
                    <a:lnTo>
                      <a:pt x="1050" y="790"/>
                    </a:lnTo>
                    <a:lnTo>
                      <a:pt x="900" y="700"/>
                    </a:lnTo>
                    <a:lnTo>
                      <a:pt x="810" y="530"/>
                    </a:lnTo>
                    <a:lnTo>
                      <a:pt x="757" y="397"/>
                    </a:lnTo>
                    <a:lnTo>
                      <a:pt x="610" y="280"/>
                    </a:lnTo>
                    <a:lnTo>
                      <a:pt x="570" y="130"/>
                    </a:lnTo>
                    <a:lnTo>
                      <a:pt x="660" y="40"/>
                    </a:lnTo>
                    <a:lnTo>
                      <a:pt x="880" y="0"/>
                    </a:lnTo>
                    <a:lnTo>
                      <a:pt x="1090" y="80"/>
                    </a:lnTo>
                    <a:lnTo>
                      <a:pt x="1220" y="120"/>
                    </a:lnTo>
                    <a:lnTo>
                      <a:pt x="1340" y="260"/>
                    </a:lnTo>
                    <a:lnTo>
                      <a:pt x="1470" y="300"/>
                    </a:lnTo>
                    <a:lnTo>
                      <a:pt x="1597" y="577"/>
                    </a:lnTo>
                    <a:lnTo>
                      <a:pt x="1717" y="577"/>
                    </a:lnTo>
                    <a:lnTo>
                      <a:pt x="1717" y="757"/>
                    </a:lnTo>
                    <a:lnTo>
                      <a:pt x="1837" y="757"/>
                    </a:lnTo>
                    <a:lnTo>
                      <a:pt x="1910" y="900"/>
                    </a:lnTo>
                    <a:lnTo>
                      <a:pt x="1900" y="1070"/>
                    </a:lnTo>
                    <a:lnTo>
                      <a:pt x="1900" y="1190"/>
                    </a:lnTo>
                    <a:lnTo>
                      <a:pt x="1880" y="1290"/>
                    </a:lnTo>
                    <a:lnTo>
                      <a:pt x="1920" y="1480"/>
                    </a:lnTo>
                    <a:lnTo>
                      <a:pt x="2010" y="1660"/>
                    </a:lnTo>
                    <a:lnTo>
                      <a:pt x="2180" y="1790"/>
                    </a:lnTo>
                    <a:lnTo>
                      <a:pt x="2310" y="1950"/>
                    </a:lnTo>
                    <a:lnTo>
                      <a:pt x="2350" y="2200"/>
                    </a:lnTo>
                    <a:lnTo>
                      <a:pt x="2460" y="2320"/>
                    </a:lnTo>
                    <a:lnTo>
                      <a:pt x="2390" y="2420"/>
                    </a:lnTo>
                    <a:lnTo>
                      <a:pt x="2550" y="2590"/>
                    </a:lnTo>
                    <a:lnTo>
                      <a:pt x="2677" y="2737"/>
                    </a:lnTo>
                    <a:lnTo>
                      <a:pt x="2770" y="2930"/>
                    </a:lnTo>
                    <a:lnTo>
                      <a:pt x="2860" y="3030"/>
                    </a:lnTo>
                    <a:lnTo>
                      <a:pt x="2940" y="3180"/>
                    </a:lnTo>
                    <a:lnTo>
                      <a:pt x="3037" y="3277"/>
                    </a:lnTo>
                    <a:lnTo>
                      <a:pt x="3170" y="3340"/>
                    </a:lnTo>
                    <a:lnTo>
                      <a:pt x="3320" y="3350"/>
                    </a:lnTo>
                    <a:lnTo>
                      <a:pt x="3397" y="3457"/>
                    </a:lnTo>
                    <a:lnTo>
                      <a:pt x="3400" y="3590"/>
                    </a:lnTo>
                    <a:lnTo>
                      <a:pt x="3440" y="3690"/>
                    </a:lnTo>
                    <a:lnTo>
                      <a:pt x="3420" y="3810"/>
                    </a:lnTo>
                  </a:path>
                </a:pathLst>
              </a:cu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BE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xmlns="" id="{BF8660F6-C797-054D-B821-DE3824B14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0" y="2040"/>
                <a:ext cx="2027" cy="240"/>
              </a:xfrm>
              <a:custGeom>
                <a:avLst/>
                <a:gdLst>
                  <a:gd name="T0" fmla="*/ 0 w 2027"/>
                  <a:gd name="T1" fmla="*/ 0 h 240"/>
                  <a:gd name="T2" fmla="*/ 170 w 2027"/>
                  <a:gd name="T3" fmla="*/ 20 h 240"/>
                  <a:gd name="T4" fmla="*/ 290 w 2027"/>
                  <a:gd name="T5" fmla="*/ 160 h 240"/>
                  <a:gd name="T6" fmla="*/ 420 w 2027"/>
                  <a:gd name="T7" fmla="*/ 210 h 240"/>
                  <a:gd name="T8" fmla="*/ 570 w 2027"/>
                  <a:gd name="T9" fmla="*/ 200 h 240"/>
                  <a:gd name="T10" fmla="*/ 690 w 2027"/>
                  <a:gd name="T11" fmla="*/ 190 h 240"/>
                  <a:gd name="T12" fmla="*/ 860 w 2027"/>
                  <a:gd name="T13" fmla="*/ 180 h 240"/>
                  <a:gd name="T14" fmla="*/ 1030 w 2027"/>
                  <a:gd name="T15" fmla="*/ 220 h 240"/>
                  <a:gd name="T16" fmla="*/ 1190 w 2027"/>
                  <a:gd name="T17" fmla="*/ 200 h 240"/>
                  <a:gd name="T18" fmla="*/ 1310 w 2027"/>
                  <a:gd name="T19" fmla="*/ 240 h 240"/>
                  <a:gd name="T20" fmla="*/ 1370 w 2027"/>
                  <a:gd name="T21" fmla="*/ 50 h 240"/>
                  <a:gd name="T22" fmla="*/ 1660 w 2027"/>
                  <a:gd name="T23" fmla="*/ 0 h 240"/>
                  <a:gd name="T24" fmla="*/ 1870 w 2027"/>
                  <a:gd name="T25" fmla="*/ 70 h 240"/>
                  <a:gd name="T26" fmla="*/ 2027 w 2027"/>
                  <a:gd name="T27" fmla="*/ 97 h 2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27"/>
                  <a:gd name="T43" fmla="*/ 0 h 240"/>
                  <a:gd name="T44" fmla="*/ 2027 w 2027"/>
                  <a:gd name="T45" fmla="*/ 240 h 2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27" h="240">
                    <a:moveTo>
                      <a:pt x="0" y="0"/>
                    </a:moveTo>
                    <a:lnTo>
                      <a:pt x="170" y="20"/>
                    </a:lnTo>
                    <a:lnTo>
                      <a:pt x="290" y="160"/>
                    </a:lnTo>
                    <a:lnTo>
                      <a:pt x="420" y="210"/>
                    </a:lnTo>
                    <a:lnTo>
                      <a:pt x="570" y="200"/>
                    </a:lnTo>
                    <a:lnTo>
                      <a:pt x="690" y="190"/>
                    </a:lnTo>
                    <a:lnTo>
                      <a:pt x="860" y="180"/>
                    </a:lnTo>
                    <a:lnTo>
                      <a:pt x="1030" y="220"/>
                    </a:lnTo>
                    <a:lnTo>
                      <a:pt x="1190" y="200"/>
                    </a:lnTo>
                    <a:lnTo>
                      <a:pt x="1310" y="240"/>
                    </a:lnTo>
                    <a:lnTo>
                      <a:pt x="1370" y="50"/>
                    </a:lnTo>
                    <a:lnTo>
                      <a:pt x="1660" y="0"/>
                    </a:lnTo>
                    <a:lnTo>
                      <a:pt x="1870" y="70"/>
                    </a:lnTo>
                    <a:lnTo>
                      <a:pt x="2027" y="97"/>
                    </a:lnTo>
                  </a:path>
                </a:pathLst>
              </a:cu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B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Text Box 16">
              <a:extLst>
                <a:ext uri="{FF2B5EF4-FFF2-40B4-BE49-F238E27FC236}">
                  <a16:creationId xmlns:a16="http://schemas.microsoft.com/office/drawing/2014/main" xmlns="" id="{BA45922E-54E4-4A43-8B50-CCD0BA4749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2" y="1327"/>
              <a:ext cx="2039" cy="2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9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BE" altLang="fr-FR" sz="2800" b="1" dirty="0">
                  <a:solidFill>
                    <a:srgbClr val="92D050"/>
                  </a:solidFill>
                  <a:latin typeface="+mn-lt"/>
                </a:rPr>
                <a:t>RTE-T 18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BE" altLang="fr-FR" sz="2800" b="1" dirty="0">
                  <a:solidFill>
                    <a:srgbClr val="92D050"/>
                  </a:solidFill>
                  <a:latin typeface="+mn-lt"/>
                </a:rPr>
                <a:t>Meuse/Rhin-Main-Danube 4500t - 9000t</a:t>
              </a:r>
            </a:p>
          </p:txBody>
        </p:sp>
      </p:grpSp>
      <p:sp>
        <p:nvSpPr>
          <p:cNvPr id="14" name="Text Box 17">
            <a:extLst>
              <a:ext uri="{FF2B5EF4-FFF2-40B4-BE49-F238E27FC236}">
                <a16:creationId xmlns:a16="http://schemas.microsoft.com/office/drawing/2014/main" xmlns="" id="{8D9F96BA-1292-CE4A-83A2-02E8FB5BB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033" y="3944917"/>
            <a:ext cx="24300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BE" altLang="fr-FR" sz="2800" b="1" dirty="0">
                <a:solidFill>
                  <a:srgbClr val="1F4879"/>
                </a:solidFill>
                <a:latin typeface="+mn-lt"/>
              </a:rPr>
              <a:t>Seine-Escaut-Est</a:t>
            </a:r>
          </a:p>
        </p:txBody>
      </p:sp>
      <p:grpSp>
        <p:nvGrpSpPr>
          <p:cNvPr id="4" name="Group 19">
            <a:extLst>
              <a:ext uri="{FF2B5EF4-FFF2-40B4-BE49-F238E27FC236}">
                <a16:creationId xmlns:a16="http://schemas.microsoft.com/office/drawing/2014/main" xmlns="" id="{3136F1F0-47DE-EC4C-85FD-7E0F3EA42B94}"/>
              </a:ext>
            </a:extLst>
          </p:cNvPr>
          <p:cNvGrpSpPr>
            <a:grpSpLocks/>
          </p:cNvGrpSpPr>
          <p:nvPr/>
        </p:nvGrpSpPr>
        <p:grpSpPr bwMode="auto">
          <a:xfrm>
            <a:off x="323150" y="1916296"/>
            <a:ext cx="3611045" cy="3447228"/>
            <a:chOff x="-1210" y="1524"/>
            <a:chExt cx="3311" cy="2352"/>
          </a:xfrm>
        </p:grpSpPr>
        <p:sp>
          <p:nvSpPr>
            <p:cNvPr id="16" name="Text Box 20">
              <a:extLst>
                <a:ext uri="{FF2B5EF4-FFF2-40B4-BE49-F238E27FC236}">
                  <a16:creationId xmlns:a16="http://schemas.microsoft.com/office/drawing/2014/main" xmlns="" id="{E96D1947-4275-E943-BFD2-8AA97272DC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10" y="1524"/>
              <a:ext cx="1633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9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795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BE" altLang="fr-FR" sz="2800" b="1" dirty="0">
                  <a:solidFill>
                    <a:srgbClr val="FF3300"/>
                  </a:solidFill>
                  <a:latin typeface="+mn-lt"/>
                </a:rPr>
                <a:t>RTE-T 30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BE" altLang="fr-FR" sz="2800" b="1" dirty="0">
                  <a:solidFill>
                    <a:srgbClr val="FF3300"/>
                  </a:solidFill>
                  <a:latin typeface="+mn-lt"/>
                </a:rPr>
                <a:t>Seine-Escaut 3000 à 4500 </a:t>
              </a:r>
              <a:r>
                <a:rPr lang="fr-BE" altLang="fr-FR" sz="2800" b="1" dirty="0" err="1">
                  <a:solidFill>
                    <a:srgbClr val="FF3300"/>
                  </a:solidFill>
                  <a:latin typeface="+mn-lt"/>
                </a:rPr>
                <a:t>t</a:t>
              </a:r>
              <a:endParaRPr lang="fr-BE" altLang="fr-FR" sz="2800" b="1" dirty="0">
                <a:solidFill>
                  <a:srgbClr val="FF3300"/>
                </a:solidFill>
                <a:latin typeface="+mn-lt"/>
              </a:endParaRPr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xmlns="" id="{150D1F9A-0B8D-2642-A6EF-3DA21F85F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2" y="2624"/>
              <a:ext cx="356" cy="272"/>
            </a:xfrm>
            <a:custGeom>
              <a:avLst/>
              <a:gdLst>
                <a:gd name="T0" fmla="*/ 0 w 356"/>
                <a:gd name="T1" fmla="*/ 260 h 272"/>
                <a:gd name="T2" fmla="*/ 104 w 356"/>
                <a:gd name="T3" fmla="*/ 272 h 272"/>
                <a:gd name="T4" fmla="*/ 156 w 356"/>
                <a:gd name="T5" fmla="*/ 224 h 272"/>
                <a:gd name="T6" fmla="*/ 196 w 356"/>
                <a:gd name="T7" fmla="*/ 212 h 272"/>
                <a:gd name="T8" fmla="*/ 276 w 356"/>
                <a:gd name="T9" fmla="*/ 212 h 272"/>
                <a:gd name="T10" fmla="*/ 296 w 356"/>
                <a:gd name="T11" fmla="*/ 188 h 272"/>
                <a:gd name="T12" fmla="*/ 312 w 356"/>
                <a:gd name="T13" fmla="*/ 140 h 272"/>
                <a:gd name="T14" fmla="*/ 356 w 356"/>
                <a:gd name="T15" fmla="*/ 68 h 272"/>
                <a:gd name="T16" fmla="*/ 284 w 356"/>
                <a:gd name="T17" fmla="*/ 28 h 272"/>
                <a:gd name="T18" fmla="*/ 276 w 356"/>
                <a:gd name="T19" fmla="*/ 16 h 272"/>
                <a:gd name="T20" fmla="*/ 264 w 356"/>
                <a:gd name="T21" fmla="*/ 12 h 272"/>
                <a:gd name="T22" fmla="*/ 256 w 356"/>
                <a:gd name="T23" fmla="*/ 0 h 2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56"/>
                <a:gd name="T37" fmla="*/ 0 h 272"/>
                <a:gd name="T38" fmla="*/ 356 w 356"/>
                <a:gd name="T39" fmla="*/ 272 h 27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56" h="272">
                  <a:moveTo>
                    <a:pt x="0" y="260"/>
                  </a:moveTo>
                  <a:cubicBezTo>
                    <a:pt x="34" y="271"/>
                    <a:pt x="70" y="261"/>
                    <a:pt x="104" y="272"/>
                  </a:cubicBezTo>
                  <a:cubicBezTo>
                    <a:pt x="136" y="264"/>
                    <a:pt x="126" y="237"/>
                    <a:pt x="156" y="224"/>
                  </a:cubicBezTo>
                  <a:cubicBezTo>
                    <a:pt x="169" y="219"/>
                    <a:pt x="196" y="212"/>
                    <a:pt x="196" y="212"/>
                  </a:cubicBezTo>
                  <a:cubicBezTo>
                    <a:pt x="220" y="214"/>
                    <a:pt x="252" y="220"/>
                    <a:pt x="276" y="212"/>
                  </a:cubicBezTo>
                  <a:cubicBezTo>
                    <a:pt x="281" y="210"/>
                    <a:pt x="294" y="193"/>
                    <a:pt x="296" y="188"/>
                  </a:cubicBezTo>
                  <a:cubicBezTo>
                    <a:pt x="302" y="175"/>
                    <a:pt x="304" y="152"/>
                    <a:pt x="312" y="140"/>
                  </a:cubicBezTo>
                  <a:cubicBezTo>
                    <a:pt x="327" y="117"/>
                    <a:pt x="347" y="94"/>
                    <a:pt x="356" y="68"/>
                  </a:cubicBezTo>
                  <a:cubicBezTo>
                    <a:pt x="333" y="52"/>
                    <a:pt x="307" y="43"/>
                    <a:pt x="284" y="28"/>
                  </a:cubicBezTo>
                  <a:cubicBezTo>
                    <a:pt x="281" y="24"/>
                    <a:pt x="280" y="19"/>
                    <a:pt x="276" y="16"/>
                  </a:cubicBezTo>
                  <a:cubicBezTo>
                    <a:pt x="273" y="13"/>
                    <a:pt x="267" y="15"/>
                    <a:pt x="264" y="12"/>
                  </a:cubicBezTo>
                  <a:cubicBezTo>
                    <a:pt x="260" y="9"/>
                    <a:pt x="256" y="0"/>
                    <a:pt x="256" y="0"/>
                  </a:cubicBezTo>
                </a:path>
              </a:pathLst>
            </a:custGeom>
            <a:noFill/>
            <a:ln w="444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BE">
                <a:solidFill>
                  <a:srgbClr val="000000"/>
                </a:solidFill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xmlns="" id="{7218B593-C79B-7043-A0DB-2ADAF2618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2132"/>
              <a:ext cx="492" cy="1744"/>
            </a:xfrm>
            <a:custGeom>
              <a:avLst/>
              <a:gdLst>
                <a:gd name="T0" fmla="*/ 0 w 492"/>
                <a:gd name="T1" fmla="*/ 1744 h 1744"/>
                <a:gd name="T2" fmla="*/ 32 w 492"/>
                <a:gd name="T3" fmla="*/ 1684 h 1744"/>
                <a:gd name="T4" fmla="*/ 72 w 492"/>
                <a:gd name="T5" fmla="*/ 1644 h 1744"/>
                <a:gd name="T6" fmla="*/ 112 w 492"/>
                <a:gd name="T7" fmla="*/ 1556 h 1744"/>
                <a:gd name="T8" fmla="*/ 152 w 492"/>
                <a:gd name="T9" fmla="*/ 1316 h 1744"/>
                <a:gd name="T10" fmla="*/ 172 w 492"/>
                <a:gd name="T11" fmla="*/ 1280 h 1744"/>
                <a:gd name="T12" fmla="*/ 200 w 492"/>
                <a:gd name="T13" fmla="*/ 1196 h 1744"/>
                <a:gd name="T14" fmla="*/ 216 w 492"/>
                <a:gd name="T15" fmla="*/ 1160 h 1744"/>
                <a:gd name="T16" fmla="*/ 220 w 492"/>
                <a:gd name="T17" fmla="*/ 1148 h 1744"/>
                <a:gd name="T18" fmla="*/ 232 w 492"/>
                <a:gd name="T19" fmla="*/ 1068 h 1744"/>
                <a:gd name="T20" fmla="*/ 256 w 492"/>
                <a:gd name="T21" fmla="*/ 808 h 1744"/>
                <a:gd name="T22" fmla="*/ 228 w 492"/>
                <a:gd name="T23" fmla="*/ 740 h 1744"/>
                <a:gd name="T24" fmla="*/ 200 w 492"/>
                <a:gd name="T25" fmla="*/ 692 h 1744"/>
                <a:gd name="T26" fmla="*/ 192 w 492"/>
                <a:gd name="T27" fmla="*/ 668 h 1744"/>
                <a:gd name="T28" fmla="*/ 188 w 492"/>
                <a:gd name="T29" fmla="*/ 656 h 1744"/>
                <a:gd name="T30" fmla="*/ 168 w 492"/>
                <a:gd name="T31" fmla="*/ 564 h 1744"/>
                <a:gd name="T32" fmla="*/ 104 w 492"/>
                <a:gd name="T33" fmla="*/ 520 h 1744"/>
                <a:gd name="T34" fmla="*/ 80 w 492"/>
                <a:gd name="T35" fmla="*/ 512 h 1744"/>
                <a:gd name="T36" fmla="*/ 68 w 492"/>
                <a:gd name="T37" fmla="*/ 508 h 1744"/>
                <a:gd name="T38" fmla="*/ 48 w 492"/>
                <a:gd name="T39" fmla="*/ 456 h 1744"/>
                <a:gd name="T40" fmla="*/ 96 w 492"/>
                <a:gd name="T41" fmla="*/ 436 h 1744"/>
                <a:gd name="T42" fmla="*/ 132 w 492"/>
                <a:gd name="T43" fmla="*/ 416 h 1744"/>
                <a:gd name="T44" fmla="*/ 148 w 492"/>
                <a:gd name="T45" fmla="*/ 376 h 1744"/>
                <a:gd name="T46" fmla="*/ 156 w 492"/>
                <a:gd name="T47" fmla="*/ 352 h 1744"/>
                <a:gd name="T48" fmla="*/ 168 w 492"/>
                <a:gd name="T49" fmla="*/ 344 h 1744"/>
                <a:gd name="T50" fmla="*/ 180 w 492"/>
                <a:gd name="T51" fmla="*/ 340 h 1744"/>
                <a:gd name="T52" fmla="*/ 204 w 492"/>
                <a:gd name="T53" fmla="*/ 324 h 1744"/>
                <a:gd name="T54" fmla="*/ 204 w 492"/>
                <a:gd name="T55" fmla="*/ 276 h 1744"/>
                <a:gd name="T56" fmla="*/ 148 w 492"/>
                <a:gd name="T57" fmla="*/ 236 h 1744"/>
                <a:gd name="T58" fmla="*/ 124 w 492"/>
                <a:gd name="T59" fmla="*/ 220 h 1744"/>
                <a:gd name="T60" fmla="*/ 172 w 492"/>
                <a:gd name="T61" fmla="*/ 176 h 1744"/>
                <a:gd name="T62" fmla="*/ 312 w 492"/>
                <a:gd name="T63" fmla="*/ 132 h 1744"/>
                <a:gd name="T64" fmla="*/ 384 w 492"/>
                <a:gd name="T65" fmla="*/ 100 h 1744"/>
                <a:gd name="T66" fmla="*/ 416 w 492"/>
                <a:gd name="T67" fmla="*/ 76 h 1744"/>
                <a:gd name="T68" fmla="*/ 452 w 492"/>
                <a:gd name="T69" fmla="*/ 32 h 1744"/>
                <a:gd name="T70" fmla="*/ 492 w 492"/>
                <a:gd name="T71" fmla="*/ 0 h 17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2"/>
                <a:gd name="T109" fmla="*/ 0 h 1744"/>
                <a:gd name="T110" fmla="*/ 492 w 492"/>
                <a:gd name="T111" fmla="*/ 1744 h 174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2" h="1744">
                  <a:moveTo>
                    <a:pt x="0" y="1744"/>
                  </a:moveTo>
                  <a:cubicBezTo>
                    <a:pt x="6" y="1722"/>
                    <a:pt x="13" y="1697"/>
                    <a:pt x="32" y="1684"/>
                  </a:cubicBezTo>
                  <a:cubicBezTo>
                    <a:pt x="42" y="1669"/>
                    <a:pt x="57" y="1654"/>
                    <a:pt x="72" y="1644"/>
                  </a:cubicBezTo>
                  <a:cubicBezTo>
                    <a:pt x="92" y="1615"/>
                    <a:pt x="103" y="1590"/>
                    <a:pt x="112" y="1556"/>
                  </a:cubicBezTo>
                  <a:cubicBezTo>
                    <a:pt x="104" y="1472"/>
                    <a:pt x="126" y="1395"/>
                    <a:pt x="152" y="1316"/>
                  </a:cubicBezTo>
                  <a:cubicBezTo>
                    <a:pt x="156" y="1304"/>
                    <a:pt x="167" y="1292"/>
                    <a:pt x="172" y="1280"/>
                  </a:cubicBezTo>
                  <a:cubicBezTo>
                    <a:pt x="183" y="1255"/>
                    <a:pt x="185" y="1219"/>
                    <a:pt x="200" y="1196"/>
                  </a:cubicBezTo>
                  <a:cubicBezTo>
                    <a:pt x="213" y="1177"/>
                    <a:pt x="206" y="1189"/>
                    <a:pt x="216" y="1160"/>
                  </a:cubicBezTo>
                  <a:cubicBezTo>
                    <a:pt x="217" y="1156"/>
                    <a:pt x="220" y="1148"/>
                    <a:pt x="220" y="1148"/>
                  </a:cubicBezTo>
                  <a:cubicBezTo>
                    <a:pt x="224" y="1121"/>
                    <a:pt x="228" y="1095"/>
                    <a:pt x="232" y="1068"/>
                  </a:cubicBezTo>
                  <a:cubicBezTo>
                    <a:pt x="234" y="989"/>
                    <a:pt x="229" y="888"/>
                    <a:pt x="256" y="808"/>
                  </a:cubicBezTo>
                  <a:cubicBezTo>
                    <a:pt x="260" y="768"/>
                    <a:pt x="266" y="753"/>
                    <a:pt x="228" y="740"/>
                  </a:cubicBezTo>
                  <a:cubicBezTo>
                    <a:pt x="222" y="722"/>
                    <a:pt x="206" y="709"/>
                    <a:pt x="200" y="692"/>
                  </a:cubicBezTo>
                  <a:cubicBezTo>
                    <a:pt x="197" y="684"/>
                    <a:pt x="195" y="676"/>
                    <a:pt x="192" y="668"/>
                  </a:cubicBezTo>
                  <a:cubicBezTo>
                    <a:pt x="191" y="664"/>
                    <a:pt x="188" y="656"/>
                    <a:pt x="188" y="656"/>
                  </a:cubicBezTo>
                  <a:cubicBezTo>
                    <a:pt x="192" y="625"/>
                    <a:pt x="198" y="584"/>
                    <a:pt x="168" y="564"/>
                  </a:cubicBezTo>
                  <a:cubicBezTo>
                    <a:pt x="151" y="539"/>
                    <a:pt x="132" y="529"/>
                    <a:pt x="104" y="520"/>
                  </a:cubicBezTo>
                  <a:cubicBezTo>
                    <a:pt x="96" y="517"/>
                    <a:pt x="88" y="515"/>
                    <a:pt x="80" y="512"/>
                  </a:cubicBezTo>
                  <a:cubicBezTo>
                    <a:pt x="76" y="511"/>
                    <a:pt x="68" y="508"/>
                    <a:pt x="68" y="508"/>
                  </a:cubicBezTo>
                  <a:cubicBezTo>
                    <a:pt x="62" y="490"/>
                    <a:pt x="54" y="474"/>
                    <a:pt x="48" y="456"/>
                  </a:cubicBezTo>
                  <a:cubicBezTo>
                    <a:pt x="56" y="425"/>
                    <a:pt x="46" y="443"/>
                    <a:pt x="96" y="436"/>
                  </a:cubicBezTo>
                  <a:cubicBezTo>
                    <a:pt x="110" y="434"/>
                    <a:pt x="132" y="416"/>
                    <a:pt x="132" y="416"/>
                  </a:cubicBezTo>
                  <a:cubicBezTo>
                    <a:pt x="141" y="402"/>
                    <a:pt x="143" y="392"/>
                    <a:pt x="148" y="376"/>
                  </a:cubicBezTo>
                  <a:cubicBezTo>
                    <a:pt x="150" y="368"/>
                    <a:pt x="149" y="357"/>
                    <a:pt x="156" y="352"/>
                  </a:cubicBezTo>
                  <a:cubicBezTo>
                    <a:pt x="160" y="349"/>
                    <a:pt x="164" y="346"/>
                    <a:pt x="168" y="344"/>
                  </a:cubicBezTo>
                  <a:cubicBezTo>
                    <a:pt x="172" y="342"/>
                    <a:pt x="176" y="342"/>
                    <a:pt x="180" y="340"/>
                  </a:cubicBezTo>
                  <a:cubicBezTo>
                    <a:pt x="188" y="335"/>
                    <a:pt x="204" y="324"/>
                    <a:pt x="204" y="324"/>
                  </a:cubicBezTo>
                  <a:cubicBezTo>
                    <a:pt x="216" y="307"/>
                    <a:pt x="238" y="287"/>
                    <a:pt x="204" y="276"/>
                  </a:cubicBezTo>
                  <a:cubicBezTo>
                    <a:pt x="190" y="254"/>
                    <a:pt x="169" y="248"/>
                    <a:pt x="148" y="236"/>
                  </a:cubicBezTo>
                  <a:cubicBezTo>
                    <a:pt x="140" y="231"/>
                    <a:pt x="124" y="220"/>
                    <a:pt x="124" y="220"/>
                  </a:cubicBezTo>
                  <a:cubicBezTo>
                    <a:pt x="114" y="190"/>
                    <a:pt x="149" y="186"/>
                    <a:pt x="172" y="176"/>
                  </a:cubicBezTo>
                  <a:cubicBezTo>
                    <a:pt x="214" y="157"/>
                    <a:pt x="267" y="147"/>
                    <a:pt x="312" y="132"/>
                  </a:cubicBezTo>
                  <a:cubicBezTo>
                    <a:pt x="338" y="123"/>
                    <a:pt x="359" y="108"/>
                    <a:pt x="384" y="100"/>
                  </a:cubicBezTo>
                  <a:cubicBezTo>
                    <a:pt x="394" y="86"/>
                    <a:pt x="402" y="85"/>
                    <a:pt x="416" y="76"/>
                  </a:cubicBezTo>
                  <a:cubicBezTo>
                    <a:pt x="422" y="58"/>
                    <a:pt x="437" y="42"/>
                    <a:pt x="452" y="32"/>
                  </a:cubicBezTo>
                  <a:cubicBezTo>
                    <a:pt x="462" y="16"/>
                    <a:pt x="478" y="14"/>
                    <a:pt x="492" y="0"/>
                  </a:cubicBezTo>
                </a:path>
              </a:pathLst>
            </a:custGeom>
            <a:noFill/>
            <a:ln w="4445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BE">
                <a:solidFill>
                  <a:srgbClr val="000000"/>
                </a:solidFill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xmlns="" id="{77B7BA9D-B4A8-DD43-AFE1-F001878FE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1648"/>
              <a:ext cx="293" cy="480"/>
            </a:xfrm>
            <a:custGeom>
              <a:avLst/>
              <a:gdLst>
                <a:gd name="T0" fmla="*/ 0 w 293"/>
                <a:gd name="T1" fmla="*/ 480 h 480"/>
                <a:gd name="T2" fmla="*/ 28 w 293"/>
                <a:gd name="T3" fmla="*/ 440 h 480"/>
                <a:gd name="T4" fmla="*/ 56 w 293"/>
                <a:gd name="T5" fmla="*/ 408 h 480"/>
                <a:gd name="T6" fmla="*/ 80 w 293"/>
                <a:gd name="T7" fmla="*/ 372 h 480"/>
                <a:gd name="T8" fmla="*/ 88 w 293"/>
                <a:gd name="T9" fmla="*/ 360 h 480"/>
                <a:gd name="T10" fmla="*/ 108 w 293"/>
                <a:gd name="T11" fmla="*/ 276 h 480"/>
                <a:gd name="T12" fmla="*/ 192 w 293"/>
                <a:gd name="T13" fmla="*/ 268 h 480"/>
                <a:gd name="T14" fmla="*/ 236 w 293"/>
                <a:gd name="T15" fmla="*/ 256 h 480"/>
                <a:gd name="T16" fmla="*/ 252 w 293"/>
                <a:gd name="T17" fmla="*/ 236 h 480"/>
                <a:gd name="T18" fmla="*/ 264 w 293"/>
                <a:gd name="T19" fmla="*/ 212 h 480"/>
                <a:gd name="T20" fmla="*/ 268 w 293"/>
                <a:gd name="T21" fmla="*/ 164 h 480"/>
                <a:gd name="T22" fmla="*/ 288 w 293"/>
                <a:gd name="T23" fmla="*/ 72 h 480"/>
                <a:gd name="T24" fmla="*/ 292 w 293"/>
                <a:gd name="T25" fmla="*/ 0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3"/>
                <a:gd name="T40" fmla="*/ 0 h 480"/>
                <a:gd name="T41" fmla="*/ 293 w 293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3" h="480">
                  <a:moveTo>
                    <a:pt x="0" y="480"/>
                  </a:moveTo>
                  <a:cubicBezTo>
                    <a:pt x="7" y="460"/>
                    <a:pt x="7" y="447"/>
                    <a:pt x="28" y="440"/>
                  </a:cubicBezTo>
                  <a:cubicBezTo>
                    <a:pt x="47" y="412"/>
                    <a:pt x="36" y="421"/>
                    <a:pt x="56" y="408"/>
                  </a:cubicBezTo>
                  <a:cubicBezTo>
                    <a:pt x="64" y="396"/>
                    <a:pt x="72" y="384"/>
                    <a:pt x="80" y="372"/>
                  </a:cubicBezTo>
                  <a:cubicBezTo>
                    <a:pt x="83" y="368"/>
                    <a:pt x="88" y="360"/>
                    <a:pt x="88" y="360"/>
                  </a:cubicBezTo>
                  <a:cubicBezTo>
                    <a:pt x="90" y="332"/>
                    <a:pt x="83" y="280"/>
                    <a:pt x="108" y="276"/>
                  </a:cubicBezTo>
                  <a:cubicBezTo>
                    <a:pt x="136" y="271"/>
                    <a:pt x="164" y="273"/>
                    <a:pt x="192" y="268"/>
                  </a:cubicBezTo>
                  <a:cubicBezTo>
                    <a:pt x="207" y="266"/>
                    <a:pt x="236" y="256"/>
                    <a:pt x="236" y="256"/>
                  </a:cubicBezTo>
                  <a:cubicBezTo>
                    <a:pt x="246" y="226"/>
                    <a:pt x="231" y="262"/>
                    <a:pt x="252" y="236"/>
                  </a:cubicBezTo>
                  <a:cubicBezTo>
                    <a:pt x="258" y="229"/>
                    <a:pt x="259" y="219"/>
                    <a:pt x="264" y="212"/>
                  </a:cubicBezTo>
                  <a:cubicBezTo>
                    <a:pt x="269" y="191"/>
                    <a:pt x="272" y="186"/>
                    <a:pt x="268" y="164"/>
                  </a:cubicBezTo>
                  <a:cubicBezTo>
                    <a:pt x="272" y="111"/>
                    <a:pt x="275" y="111"/>
                    <a:pt x="288" y="72"/>
                  </a:cubicBezTo>
                  <a:cubicBezTo>
                    <a:pt x="293" y="24"/>
                    <a:pt x="292" y="48"/>
                    <a:pt x="292" y="0"/>
                  </a:cubicBezTo>
                </a:path>
              </a:pathLst>
            </a:custGeom>
            <a:noFill/>
            <a:ln w="4445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BE">
                <a:solidFill>
                  <a:srgbClr val="000000"/>
                </a:solidFill>
              </a:endParaRPr>
            </a:p>
          </p:txBody>
        </p:sp>
      </p:grpSp>
      <p:sp>
        <p:nvSpPr>
          <p:cNvPr id="20" name="AutoShape 17">
            <a:extLst>
              <a:ext uri="{FF2B5EF4-FFF2-40B4-BE49-F238E27FC236}">
                <a16:creationId xmlns:a16="http://schemas.microsoft.com/office/drawing/2014/main" xmlns="" id="{84932A46-8604-D346-BF07-FCACAF9F8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903" y="3375190"/>
            <a:ext cx="1404938" cy="288925"/>
          </a:xfrm>
          <a:prstGeom prst="leftRightArrow">
            <a:avLst>
              <a:gd name="adj1" fmla="val 50000"/>
              <a:gd name="adj2" fmla="val 15962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fr-FR" sz="25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69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3">
            <a:extLst>
              <a:ext uri="{FF2B5EF4-FFF2-40B4-BE49-F238E27FC236}">
                <a16:creationId xmlns:a16="http://schemas.microsoft.com/office/drawing/2014/main" xmlns="" id="{6AD86827-E3BE-E847-B0F1-A593C5C75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077" y="288888"/>
            <a:ext cx="6013847" cy="39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 algn="ctr" defTabSz="830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800" dirty="0" smtClean="0"/>
              <a:t>Liaison </a:t>
            </a:r>
            <a:r>
              <a:rPr lang="fr-BE" sz="2800" dirty="0"/>
              <a:t>Seine-Escaut</a:t>
            </a:r>
            <a:endParaRPr lang="fr-FR" sz="2800" dirty="0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4C4EEF4A-0C57-0D44-8207-3966BDC7C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1196752"/>
            <a:ext cx="5048622" cy="56612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lvl="1" indent="-285750">
              <a:spcBef>
                <a:spcPct val="0"/>
              </a:spcBef>
              <a:buClr>
                <a:srgbClr val="1F4879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latin typeface="+mn-lt"/>
                <a:cs typeface="Arial" pitchFamily="34" charset="0"/>
              </a:rPr>
              <a:t>Mise </a:t>
            </a:r>
            <a:r>
              <a:rPr lang="fr-FR" altLang="fr-FR" sz="2000" dirty="0">
                <a:latin typeface="+mn-lt"/>
                <a:cs typeface="Arial" pitchFamily="34" charset="0"/>
              </a:rPr>
              <a:t>en service de l’écluse fluviale de Port 2000 au Havre ;</a:t>
            </a:r>
          </a:p>
          <a:p>
            <a:pPr marL="285750" lvl="1" indent="-285750">
              <a:spcBef>
                <a:spcPct val="0"/>
              </a:spcBef>
              <a:buClr>
                <a:srgbClr val="1F4879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+mn-lt"/>
                <a:cs typeface="Arial" pitchFamily="34" charset="0"/>
              </a:rPr>
              <a:t>Approfondissement de l’Oise/ mouillage garanti de 3,50 m ;</a:t>
            </a:r>
          </a:p>
          <a:p>
            <a:pPr marL="285750" lvl="1" indent="-285750">
              <a:spcBef>
                <a:spcPct val="0"/>
              </a:spcBef>
              <a:buClr>
                <a:srgbClr val="1F4879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+mn-lt"/>
                <a:cs typeface="Arial" pitchFamily="34" charset="0"/>
              </a:rPr>
              <a:t>Construction du canal Seine-Nord Europe ;</a:t>
            </a:r>
          </a:p>
          <a:p>
            <a:pPr marL="285750" lvl="1" indent="-285750">
              <a:spcBef>
                <a:spcPct val="0"/>
              </a:spcBef>
              <a:buClr>
                <a:srgbClr val="1F4879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+mn-lt"/>
                <a:cs typeface="Arial" pitchFamily="34" charset="0"/>
              </a:rPr>
              <a:t>Modernisation du réseau du Nord Pas-de-Calais : relèvement des ponts à 5,25 m ;</a:t>
            </a:r>
          </a:p>
          <a:p>
            <a:pPr marL="285750" lvl="1" indent="-285750">
              <a:spcBef>
                <a:spcPct val="0"/>
              </a:spcBef>
              <a:buClr>
                <a:srgbClr val="1F4879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+mn-lt"/>
                <a:cs typeface="Arial" pitchFamily="34" charset="0"/>
              </a:rPr>
              <a:t>Approfondissement de la Deûle et de l’Escaut/ doublement de l’écluse de Quesnoy-sur-Deûle/ mise à gabarit de la Lys mitoyenne ;</a:t>
            </a:r>
          </a:p>
          <a:p>
            <a:pPr marL="285750" lvl="1" indent="-285750">
              <a:spcBef>
                <a:spcPct val="0"/>
              </a:spcBef>
              <a:buClr>
                <a:srgbClr val="1F4879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altLang="fr-FR" sz="2000" dirty="0" err="1">
                <a:latin typeface="+mn-lt"/>
                <a:cs typeface="Arial" pitchFamily="34" charset="0"/>
              </a:rPr>
              <a:t>Mise</a:t>
            </a:r>
            <a:r>
              <a:rPr lang="en-US" altLang="fr-FR" sz="2000" dirty="0">
                <a:latin typeface="+mn-lt"/>
                <a:cs typeface="Arial" pitchFamily="34" charset="0"/>
              </a:rPr>
              <a:t> au </a:t>
            </a:r>
            <a:r>
              <a:rPr lang="en-US" altLang="fr-FR" sz="2000" dirty="0" err="1">
                <a:latin typeface="+mn-lt"/>
                <a:cs typeface="Arial" pitchFamily="34" charset="0"/>
              </a:rPr>
              <a:t>gabarit</a:t>
            </a:r>
            <a:r>
              <a:rPr lang="en-US" altLang="fr-FR" sz="2000" dirty="0">
                <a:latin typeface="+mn-lt"/>
                <a:cs typeface="Arial" pitchFamily="34" charset="0"/>
              </a:rPr>
              <a:t> de la Lys en </a:t>
            </a:r>
            <a:r>
              <a:rPr lang="en-US" altLang="fr-FR" sz="2000" dirty="0" err="1">
                <a:latin typeface="+mn-lt"/>
                <a:cs typeface="Arial" pitchFamily="34" charset="0"/>
              </a:rPr>
              <a:t>Flandre</a:t>
            </a:r>
            <a:r>
              <a:rPr lang="en-US" altLang="fr-FR" sz="2000" dirty="0">
                <a:latin typeface="+mn-lt"/>
                <a:cs typeface="Arial" pitchFamily="34" charset="0"/>
              </a:rPr>
              <a:t> et des </a:t>
            </a:r>
            <a:r>
              <a:rPr lang="en-US" altLang="fr-FR" sz="2000" dirty="0" err="1">
                <a:latin typeface="+mn-lt"/>
                <a:cs typeface="Arial" pitchFamily="34" charset="0"/>
              </a:rPr>
              <a:t>canaux</a:t>
            </a:r>
            <a:r>
              <a:rPr lang="en-US" altLang="fr-FR" sz="2000" dirty="0">
                <a:latin typeface="+mn-lt"/>
                <a:cs typeface="Arial" pitchFamily="34" charset="0"/>
              </a:rPr>
              <a:t> </a:t>
            </a:r>
            <a:r>
              <a:rPr lang="en-US" altLang="fr-FR" sz="2000" dirty="0" err="1">
                <a:latin typeface="+mn-lt"/>
                <a:cs typeface="Arial" pitchFamily="34" charset="0"/>
              </a:rPr>
              <a:t>jusqu'à</a:t>
            </a:r>
            <a:r>
              <a:rPr lang="en-US" altLang="fr-FR" sz="2000" dirty="0">
                <a:latin typeface="+mn-lt"/>
                <a:cs typeface="Arial" pitchFamily="34" charset="0"/>
              </a:rPr>
              <a:t> </a:t>
            </a:r>
            <a:r>
              <a:rPr lang="en-US" altLang="fr-FR" sz="2000" dirty="0" err="1">
                <a:latin typeface="+mn-lt"/>
                <a:cs typeface="Arial" pitchFamily="34" charset="0"/>
              </a:rPr>
              <a:t>Gand</a:t>
            </a:r>
            <a:r>
              <a:rPr lang="en-US" altLang="fr-FR" sz="2000" dirty="0">
                <a:latin typeface="+mn-lt"/>
                <a:cs typeface="Arial" pitchFamily="34" charset="0"/>
              </a:rPr>
              <a:t> </a:t>
            </a:r>
            <a:r>
              <a:rPr lang="en-US" altLang="fr-FR" sz="2000" dirty="0" smtClean="0">
                <a:latin typeface="+mn-lt"/>
                <a:cs typeface="Arial" pitchFamily="34" charset="0"/>
              </a:rPr>
              <a:t>;</a:t>
            </a:r>
            <a:endParaRPr lang="en-US" altLang="fr-FR" sz="2000" dirty="0">
              <a:latin typeface="+mn-lt"/>
              <a:cs typeface="Arial" pitchFamily="34" charset="0"/>
            </a:endParaRPr>
          </a:p>
          <a:p>
            <a:pPr marL="285750" lvl="1" indent="-285750">
              <a:spcBef>
                <a:spcPct val="0"/>
              </a:spcBef>
              <a:buClr>
                <a:srgbClr val="1F4879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altLang="fr-FR" sz="2000" b="1" dirty="0">
                <a:latin typeface="+mn-lt"/>
                <a:cs typeface="Arial" pitchFamily="34" charset="0"/>
              </a:rPr>
              <a:t>Augmentation du </a:t>
            </a:r>
            <a:r>
              <a:rPr lang="en-US" altLang="fr-FR" sz="2000" b="1" dirty="0" err="1">
                <a:latin typeface="+mn-lt"/>
                <a:cs typeface="Arial" pitchFamily="34" charset="0"/>
              </a:rPr>
              <a:t>gabarit</a:t>
            </a:r>
            <a:r>
              <a:rPr lang="en-US" altLang="fr-FR" sz="2000" b="1" dirty="0">
                <a:latin typeface="+mn-lt"/>
                <a:cs typeface="Arial" pitchFamily="34" charset="0"/>
              </a:rPr>
              <a:t> </a:t>
            </a:r>
            <a:r>
              <a:rPr lang="en-US" altLang="fr-FR" sz="2000" b="1" dirty="0" smtClean="0">
                <a:latin typeface="+mn-lt"/>
                <a:cs typeface="Arial" pitchFamily="34" charset="0"/>
              </a:rPr>
              <a:t>à la </a:t>
            </a:r>
            <a:r>
              <a:rPr lang="en-US" altLang="fr-FR" sz="2000" b="1" dirty="0" err="1" smtClean="0">
                <a:latin typeface="+mn-lt"/>
                <a:cs typeface="Arial" pitchFamily="34" charset="0"/>
              </a:rPr>
              <a:t>classe</a:t>
            </a:r>
            <a:r>
              <a:rPr lang="en-US" altLang="fr-FR" sz="2000" b="1" dirty="0" smtClean="0">
                <a:latin typeface="+mn-lt"/>
                <a:cs typeface="Arial" pitchFamily="34" charset="0"/>
              </a:rPr>
              <a:t> CEMT </a:t>
            </a:r>
            <a:r>
              <a:rPr lang="en-US" altLang="fr-FR" sz="2000" b="1" dirty="0" err="1" smtClean="0">
                <a:latin typeface="+mn-lt"/>
                <a:cs typeface="Arial" pitchFamily="34" charset="0"/>
              </a:rPr>
              <a:t>Va</a:t>
            </a:r>
            <a:r>
              <a:rPr lang="en-US" altLang="fr-FR" sz="2000" b="1" dirty="0" smtClean="0">
                <a:latin typeface="+mn-lt"/>
                <a:cs typeface="Arial" pitchFamily="34" charset="0"/>
              </a:rPr>
              <a:t> </a:t>
            </a:r>
            <a:r>
              <a:rPr lang="en-US" altLang="fr-FR" sz="2000" b="1" dirty="0" err="1" smtClean="0">
                <a:latin typeface="+mn-lt"/>
                <a:cs typeface="Arial" pitchFamily="34" charset="0"/>
              </a:rPr>
              <a:t>dans</a:t>
            </a:r>
            <a:r>
              <a:rPr lang="en-US" altLang="fr-FR" sz="2000" b="1" dirty="0" smtClean="0">
                <a:latin typeface="+mn-lt"/>
                <a:cs typeface="Arial" pitchFamily="34" charset="0"/>
              </a:rPr>
              <a:t> la </a:t>
            </a:r>
            <a:r>
              <a:rPr lang="en-US" altLang="fr-FR" sz="2000" b="1" dirty="0" err="1">
                <a:latin typeface="+mn-lt"/>
                <a:cs typeface="Arial" pitchFamily="34" charset="0"/>
              </a:rPr>
              <a:t>traversée</a:t>
            </a:r>
            <a:r>
              <a:rPr lang="en-US" altLang="fr-FR" sz="2000" b="1" dirty="0">
                <a:latin typeface="+mn-lt"/>
                <a:cs typeface="Arial" pitchFamily="34" charset="0"/>
              </a:rPr>
              <a:t> de </a:t>
            </a:r>
            <a:r>
              <a:rPr lang="en-US" altLang="fr-FR" sz="2000" b="1" dirty="0" err="1">
                <a:latin typeface="+mn-lt"/>
                <a:cs typeface="Arial" pitchFamily="34" charset="0"/>
              </a:rPr>
              <a:t>Tournai</a:t>
            </a:r>
            <a:r>
              <a:rPr lang="en-US" altLang="fr-FR" sz="2000" b="1" dirty="0">
                <a:latin typeface="+mn-lt"/>
                <a:cs typeface="Arial" pitchFamily="34" charset="0"/>
              </a:rPr>
              <a:t> </a:t>
            </a:r>
            <a:r>
              <a:rPr lang="en-US" altLang="fr-FR" sz="2000" b="1" dirty="0" smtClean="0">
                <a:latin typeface="+mn-lt"/>
                <a:cs typeface="Arial" pitchFamily="34" charset="0"/>
              </a:rPr>
              <a:t>;</a:t>
            </a:r>
            <a:endParaRPr lang="fr-FR" altLang="fr-FR" sz="2000" b="1" dirty="0">
              <a:latin typeface="+mn-lt"/>
              <a:cs typeface="Arial" pitchFamily="34" charset="0"/>
            </a:endParaRPr>
          </a:p>
          <a:p>
            <a:pPr marL="285750" lvl="1" indent="-285750">
              <a:spcBef>
                <a:spcPct val="0"/>
              </a:spcBef>
              <a:buClr>
                <a:srgbClr val="1F4879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+mn-lt"/>
                <a:cs typeface="Arial" pitchFamily="34" charset="0"/>
              </a:rPr>
              <a:t>Réouverture du canal Condé-Pommeroeul ;</a:t>
            </a:r>
          </a:p>
          <a:p>
            <a:pPr marL="285750" lvl="1" indent="-285750">
              <a:spcBef>
                <a:spcPct val="0"/>
              </a:spcBef>
              <a:buClr>
                <a:srgbClr val="1F4879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+mn-lt"/>
                <a:cs typeface="Arial" pitchFamily="34" charset="0"/>
              </a:rPr>
              <a:t>Mise au gabarit de la dorsale wallonne.</a:t>
            </a:r>
          </a:p>
        </p:txBody>
      </p:sp>
      <p:graphicFrame>
        <p:nvGraphicFramePr>
          <p:cNvPr id="22" name="Object 7">
            <a:extLst>
              <a:ext uri="{FF2B5EF4-FFF2-40B4-BE49-F238E27FC236}">
                <a16:creationId xmlns:a16="http://schemas.microsoft.com/office/drawing/2014/main" xmlns="" id="{BE6A54A7-42B5-BB47-A7B5-48DDCB0062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484985"/>
              </p:ext>
            </p:extLst>
          </p:nvPr>
        </p:nvGraphicFramePr>
        <p:xfrm>
          <a:off x="5364088" y="1196752"/>
          <a:ext cx="3600400" cy="5179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11" name="Acrobat Document" r:id="rId4" imgW="6447619" imgH="5934903" progId="AcroExch.Document.DC">
                  <p:embed/>
                </p:oleObj>
              </mc:Choice>
              <mc:Fallback>
                <p:oleObj name="Acrobat Document" r:id="rId4" imgW="6447619" imgH="5934903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1196752"/>
                        <a:ext cx="3600400" cy="51790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2F4D7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7544" y="5193746"/>
            <a:ext cx="4752528" cy="611518"/>
          </a:xfrm>
          <a:prstGeom prst="rect">
            <a:avLst/>
          </a:prstGeom>
          <a:noFill/>
          <a:ln w="603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BE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4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920038" cy="512986"/>
          </a:xfrm>
        </p:spPr>
        <p:txBody>
          <a:bodyPr/>
          <a:lstStyle/>
          <a:p>
            <a:pPr algn="ctr">
              <a:defRPr/>
            </a:pPr>
            <a:r>
              <a:rPr lang="fr-BE" sz="2800" b="0" dirty="0" smtClean="0">
                <a:solidFill>
                  <a:schemeClr val="tx1"/>
                </a:solidFill>
                <a:latin typeface="Calibri" panose="020F0502020204030204" pitchFamily="34" charset="0"/>
                <a:ea typeface="Geneva" pitchFamily="64" charset="-128"/>
              </a:rPr>
              <a:t>Les enjeux</a:t>
            </a:r>
          </a:p>
        </p:txBody>
      </p:sp>
      <p:sp>
        <p:nvSpPr>
          <p:cNvPr id="7066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825750"/>
            <a:ext cx="3883025" cy="2835275"/>
          </a:xfrm>
        </p:spPr>
        <p:txBody>
          <a:bodyPr/>
          <a:lstStyle/>
          <a:p>
            <a:pPr marL="342859" indent="-342859">
              <a:defRPr/>
            </a:pPr>
            <a:r>
              <a:rPr lang="fr-BE" altLang="fr-FR" sz="2000" b="0" dirty="0">
                <a:latin typeface="Calibri" panose="020F0502020204030204" pitchFamily="34" charset="0"/>
                <a:ea typeface="Geneva"/>
                <a:cs typeface="Geneva"/>
              </a:rPr>
              <a:t>Classe IV</a:t>
            </a:r>
          </a:p>
          <a:p>
            <a:pPr marL="342859" indent="-342859">
              <a:defRPr/>
            </a:pPr>
            <a:r>
              <a:rPr lang="fr-BE" altLang="fr-FR" sz="2000" b="0" dirty="0">
                <a:latin typeface="Calibri" panose="020F0502020204030204" pitchFamily="34" charset="0"/>
                <a:ea typeface="Geneva"/>
                <a:cs typeface="Geneva"/>
              </a:rPr>
              <a:t>85 m x 9,50 </a:t>
            </a:r>
            <a:r>
              <a:rPr lang="fr-BE" altLang="fr-FR" sz="2000" b="0" dirty="0" smtClean="0">
                <a:latin typeface="Calibri" panose="020F0502020204030204" pitchFamily="34" charset="0"/>
                <a:ea typeface="Geneva"/>
                <a:cs typeface="Geneva"/>
              </a:rPr>
              <a:t>m</a:t>
            </a:r>
          </a:p>
          <a:p>
            <a:pPr marL="342859" indent="-342859">
              <a:defRPr/>
            </a:pPr>
            <a:r>
              <a:rPr lang="fr-BE" altLang="fr-FR" sz="2000" b="0" dirty="0" smtClean="0">
                <a:latin typeface="Calibri" panose="020F0502020204030204" pitchFamily="34" charset="0"/>
                <a:ea typeface="Geneva"/>
                <a:cs typeface="Geneva"/>
              </a:rPr>
              <a:t>Tirant d’eau de 2,5 m </a:t>
            </a:r>
          </a:p>
          <a:p>
            <a:pPr marL="342859" indent="-342859">
              <a:defRPr/>
            </a:pPr>
            <a:r>
              <a:rPr lang="fr-BE" altLang="fr-FR" sz="2000" b="0" dirty="0" smtClean="0">
                <a:latin typeface="Calibri" panose="020F0502020204030204" pitchFamily="34" charset="0"/>
                <a:ea typeface="Geneva"/>
                <a:cs typeface="Geneva"/>
              </a:rPr>
              <a:t>1350 t</a:t>
            </a:r>
          </a:p>
          <a:p>
            <a:pPr marL="342859" indent="-342859">
              <a:defRPr/>
            </a:pPr>
            <a:r>
              <a:rPr lang="fr-BE" altLang="fr-FR" sz="2000" b="0" dirty="0" smtClean="0">
                <a:latin typeface="Calibri" panose="020F0502020204030204" pitchFamily="34" charset="0"/>
                <a:ea typeface="Geneva"/>
                <a:cs typeface="Geneva"/>
              </a:rPr>
              <a:t>3 </a:t>
            </a:r>
            <a:r>
              <a:rPr lang="fr-BE" altLang="fr-FR" sz="2000" b="0" dirty="0">
                <a:latin typeface="Calibri" panose="020F0502020204030204" pitchFamily="34" charset="0"/>
                <a:ea typeface="Geneva"/>
                <a:cs typeface="Geneva"/>
              </a:rPr>
              <a:t>bateaux construits dans les 10 dernières années en Europe !</a:t>
            </a:r>
          </a:p>
          <a:p>
            <a:pPr marL="342859" indent="-342859">
              <a:defRPr/>
            </a:pPr>
            <a:endParaRPr lang="fr-BE" altLang="fr-FR" sz="1600" dirty="0">
              <a:ea typeface="Geneva"/>
              <a:cs typeface="Geneva"/>
            </a:endParaRPr>
          </a:p>
          <a:p>
            <a:pPr marL="0" indent="0">
              <a:buFontTx/>
              <a:buNone/>
              <a:defRPr/>
            </a:pPr>
            <a:endParaRPr lang="fr-BE" altLang="fr-FR" sz="1600" dirty="0">
              <a:ea typeface="Geneva"/>
              <a:cs typeface="Geneva"/>
            </a:endParaRPr>
          </a:p>
        </p:txBody>
      </p:sp>
      <p:sp>
        <p:nvSpPr>
          <p:cNvPr id="16388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932363" y="2781300"/>
            <a:ext cx="3708400" cy="2835275"/>
          </a:xfrm>
        </p:spPr>
        <p:txBody>
          <a:bodyPr/>
          <a:lstStyle/>
          <a:p>
            <a:r>
              <a:rPr lang="fr-BE" altLang="fr-FR" sz="2000" dirty="0" smtClean="0">
                <a:latin typeface="Calibri" panose="020F0502020204030204" pitchFamily="34" charset="0"/>
                <a:ea typeface="Geneva"/>
                <a:cs typeface="Geneva"/>
              </a:rPr>
              <a:t>Classe Va</a:t>
            </a:r>
          </a:p>
          <a:p>
            <a:r>
              <a:rPr lang="fr-BE" altLang="fr-FR" sz="2000" dirty="0" smtClean="0">
                <a:latin typeface="Calibri" panose="020F0502020204030204" pitchFamily="34" charset="0"/>
                <a:ea typeface="Geneva"/>
                <a:cs typeface="Geneva"/>
              </a:rPr>
              <a:t>110 m x 11,40 m</a:t>
            </a:r>
          </a:p>
          <a:p>
            <a:r>
              <a:rPr lang="fr-BE" altLang="fr-FR" sz="2000" dirty="0" smtClean="0">
                <a:latin typeface="Calibri" panose="020F0502020204030204" pitchFamily="34" charset="0"/>
                <a:ea typeface="Geneva"/>
                <a:cs typeface="Geneva"/>
              </a:rPr>
              <a:t>Tirant d’eau de 2,5 m à 2,9 m</a:t>
            </a:r>
          </a:p>
          <a:p>
            <a:r>
              <a:rPr lang="fr-BE" altLang="fr-FR" sz="2000" dirty="0" smtClean="0">
                <a:latin typeface="Calibri" panose="020F0502020204030204" pitchFamily="34" charset="0"/>
                <a:ea typeface="Geneva"/>
                <a:cs typeface="Geneva"/>
              </a:rPr>
              <a:t>2000 t</a:t>
            </a:r>
          </a:p>
          <a:p>
            <a:r>
              <a:rPr lang="fr-BE" altLang="fr-FR" sz="2000" u="sng" dirty="0" smtClean="0">
                <a:latin typeface="Calibri" panose="020F0502020204030204" pitchFamily="34" charset="0"/>
                <a:ea typeface="Geneva"/>
                <a:cs typeface="Geneva"/>
              </a:rPr>
              <a:t>L’avenir du transport fluvial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88" y="1150938"/>
            <a:ext cx="395922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6788" y="1152525"/>
            <a:ext cx="3959225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Ellipse 1"/>
          <p:cNvSpPr>
            <a:spLocks noChangeArrowheads="1"/>
          </p:cNvSpPr>
          <p:nvPr/>
        </p:nvSpPr>
        <p:spPr bwMode="auto">
          <a:xfrm>
            <a:off x="4356100" y="115888"/>
            <a:ext cx="4608513" cy="6553200"/>
          </a:xfrm>
          <a:prstGeom prst="ellipse">
            <a:avLst/>
          </a:prstGeom>
          <a:noFill/>
          <a:ln w="50800" algn="ctr">
            <a:solidFill>
              <a:srgbClr val="FF0F0F"/>
            </a:solidFill>
            <a:round/>
            <a:headEnd/>
            <a:tailEnd/>
          </a:ln>
        </p:spPr>
        <p:txBody>
          <a:bodyPr wrap="none" lIns="91429" tIns="45715" rIns="91429" bIns="45715"/>
          <a:lstStyle/>
          <a:p>
            <a:pPr defTabSz="912813"/>
            <a:endParaRPr lang="fr-BE" altLang="fr-FR" sz="2400">
              <a:latin typeface="Times New Roman" pitchFamily="18" charset="0"/>
              <a:ea typeface="Geneva"/>
              <a:cs typeface="Genev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333375"/>
            <a:ext cx="88566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fr-BE" altLang="fr-FR" sz="2000" u="sng" dirty="0" smtClean="0">
                <a:solidFill>
                  <a:srgbClr val="FFFFFF"/>
                </a:solidFill>
                <a:latin typeface="Gill Sans MT" pitchFamily="34" charset="0"/>
              </a:rPr>
              <a:t>Plan de l’exposé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fr-BE" altLang="fr-FR" sz="2000" dirty="0">
              <a:solidFill>
                <a:srgbClr val="FFFFFF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Le pont à Ponts sur la carte du monde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Modernisation de la traversée de l’Escaut à Tournai – un maillon de la chaîne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rgbClr val="FFFFFF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>
                <a:solidFill>
                  <a:srgbClr val="FFFFFF"/>
                </a:solidFill>
                <a:latin typeface="Gill Sans MT" pitchFamily="34" charset="0"/>
              </a:rPr>
              <a:t>Modernisation de la traversée de l’Escaut à Tournai – </a:t>
            </a:r>
            <a:r>
              <a:rPr lang="fr-BE" altLang="fr-FR" sz="1800" dirty="0" smtClean="0">
                <a:solidFill>
                  <a:srgbClr val="FFFFFF"/>
                </a:solidFill>
                <a:latin typeface="Gill Sans MT" pitchFamily="34" charset="0"/>
              </a:rPr>
              <a:t>deux obstacles principaux pour le passage des bateaux de gabarit Va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rgbClr val="FFFFFF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Conception du nouveau pont à Ponts – intégration architecturale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Détails techniques du projet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Etapes constructives de l’ouvrage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En pratique et en photos…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fr-BE" altLang="fr-FR" sz="2000" dirty="0" smtClean="0">
              <a:solidFill>
                <a:srgbClr val="FFFFFF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2000" dirty="0" smtClean="0">
              <a:solidFill>
                <a:srgbClr val="FFFFFF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700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35281" r="6000" b="35281"/>
          <a:stretch>
            <a:fillRect/>
          </a:stretch>
        </p:blipFill>
        <p:spPr bwMode="auto">
          <a:xfrm>
            <a:off x="35496" y="3645024"/>
            <a:ext cx="8993187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395288" y="-171400"/>
            <a:ext cx="8208962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 algn="just" defTabSz="830263" eaLnBrk="0" hangingPunct="0">
              <a:lnSpc>
                <a:spcPct val="150000"/>
              </a:lnSpc>
              <a:defRPr/>
            </a:pPr>
            <a:endParaRPr lang="fr-BE" sz="2000" u="sng" dirty="0" smtClean="0">
              <a:solidFill>
                <a:srgbClr val="FFFFFF"/>
              </a:solidFill>
              <a:latin typeface="Gill Sans MT"/>
              <a:sym typeface="Wingdings" pitchFamily="2" charset="2"/>
            </a:endParaRPr>
          </a:p>
          <a:p>
            <a:pPr algn="just" defTabSz="830263" eaLnBrk="0" hangingPunct="0">
              <a:lnSpc>
                <a:spcPct val="150000"/>
              </a:lnSpc>
              <a:defRPr/>
            </a:pPr>
            <a:r>
              <a:rPr lang="fr-BE" sz="2000" u="sng" dirty="0" smtClean="0">
                <a:solidFill>
                  <a:srgbClr val="FFFFFF"/>
                </a:solidFill>
                <a:latin typeface="Gill Sans MT"/>
                <a:sym typeface="Wingdings" pitchFamily="2" charset="2"/>
              </a:rPr>
              <a:t>Augmentation du gabarit dans la traversée de Tournai</a:t>
            </a:r>
            <a:endParaRPr lang="fr-BE" sz="2000" u="sng" dirty="0">
              <a:solidFill>
                <a:srgbClr val="FFFFFF"/>
              </a:solidFill>
              <a:latin typeface="Gill Sans MT"/>
              <a:sym typeface="Wingdings" pitchFamily="2" charset="2"/>
            </a:endParaRPr>
          </a:p>
          <a:p>
            <a:pPr marL="639763" lvl="1" algn="just" defTabSz="830263" eaLnBrk="0" hangingPunct="0">
              <a:defRPr/>
            </a:pPr>
            <a:endParaRPr lang="fr-BE" sz="2000" dirty="0">
              <a:solidFill>
                <a:srgbClr val="FFFFFF"/>
              </a:solidFill>
              <a:latin typeface="Gill Sans MT"/>
              <a:sym typeface="Wingdings" pitchFamily="2" charset="2"/>
            </a:endParaRPr>
          </a:p>
          <a:p>
            <a:pPr marL="982663" lvl="1" indent="-342900" algn="just" defTabSz="830263" eaLnBrk="0" hangingPunct="0">
              <a:buFontTx/>
              <a:buChar char="-"/>
              <a:defRPr/>
            </a:pPr>
            <a:r>
              <a:rPr lang="fr-BE" sz="2000" dirty="0" smtClean="0">
                <a:solidFill>
                  <a:srgbClr val="FFFFFF"/>
                </a:solidFill>
                <a:latin typeface="Gill Sans MT"/>
                <a:sym typeface="Wingdings" pitchFamily="2" charset="2"/>
              </a:rPr>
              <a:t>Modification des arches </a:t>
            </a:r>
            <a:r>
              <a:rPr lang="fr-BE" sz="2000" dirty="0">
                <a:solidFill>
                  <a:srgbClr val="FFFFFF"/>
                </a:solidFill>
                <a:latin typeface="Gill Sans MT"/>
                <a:sym typeface="Wingdings" pitchFamily="2" charset="2"/>
              </a:rPr>
              <a:t>du pont des </a:t>
            </a:r>
            <a:r>
              <a:rPr lang="fr-BE" sz="2000" dirty="0" smtClean="0">
                <a:solidFill>
                  <a:srgbClr val="FFFFFF"/>
                </a:solidFill>
                <a:latin typeface="Gill Sans MT"/>
                <a:sym typeface="Wingdings" pitchFamily="2" charset="2"/>
              </a:rPr>
              <a:t>Trous</a:t>
            </a:r>
          </a:p>
          <a:p>
            <a:pPr marL="982663" lvl="1" indent="-342900" algn="just" defTabSz="830263" eaLnBrk="0" hangingPunct="0">
              <a:buFontTx/>
              <a:buChar char="-"/>
              <a:defRPr/>
            </a:pPr>
            <a:endParaRPr lang="fr-BE" sz="2000" dirty="0" smtClean="0">
              <a:solidFill>
                <a:srgbClr val="FFFFFF"/>
              </a:solidFill>
              <a:latin typeface="Gill Sans MT"/>
              <a:sym typeface="Wingdings" pitchFamily="2" charset="2"/>
            </a:endParaRPr>
          </a:p>
          <a:p>
            <a:pPr marL="982663" lvl="1" indent="-342900" algn="just" defTabSz="830263" eaLnBrk="0" hangingPunct="0">
              <a:buFontTx/>
              <a:buChar char="-"/>
              <a:defRPr/>
            </a:pPr>
            <a:r>
              <a:rPr lang="fr-BE" sz="2000" dirty="0">
                <a:solidFill>
                  <a:srgbClr val="FFFFFF"/>
                </a:solidFill>
                <a:latin typeface="Gill Sans MT"/>
                <a:sym typeface="Wingdings" pitchFamily="2" charset="2"/>
              </a:rPr>
              <a:t>Elargissement de l’Escaut dans la zone du pont à </a:t>
            </a:r>
            <a:r>
              <a:rPr lang="fr-BE" sz="2000" dirty="0" smtClean="0">
                <a:solidFill>
                  <a:srgbClr val="FFFFFF"/>
                </a:solidFill>
                <a:latin typeface="Gill Sans MT"/>
                <a:sym typeface="Wingdings" pitchFamily="2" charset="2"/>
              </a:rPr>
              <a:t>Pont</a:t>
            </a:r>
            <a:endParaRPr lang="fr-BE" sz="2000" dirty="0">
              <a:solidFill>
                <a:srgbClr val="FFFFFF"/>
              </a:solidFill>
              <a:latin typeface="Gill Sans MT"/>
              <a:sym typeface="Wingdings" pitchFamily="2" charset="2"/>
            </a:endParaRPr>
          </a:p>
          <a:p>
            <a:pPr marL="982663" lvl="1" indent="-342900" algn="just" defTabSz="830263" eaLnBrk="0" hangingPunct="0">
              <a:buFontTx/>
              <a:buChar char="-"/>
              <a:defRPr/>
            </a:pPr>
            <a:endParaRPr lang="fr-BE" sz="2000" dirty="0">
              <a:solidFill>
                <a:srgbClr val="FFFFFF"/>
              </a:solidFill>
              <a:latin typeface="Gill Sans M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0656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3" name="D2031F74-3ACA-43F6-B27B-99577BCD38FC" descr="F4E32ABA-AED9-43A3-A952-7FFA21600847@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6060156"/>
            <a:ext cx="1440160" cy="48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8287" y="332656"/>
            <a:ext cx="9144000" cy="93600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BE" altLang="fr-F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Principaux intervenants du chantier</a:t>
            </a:r>
            <a:endParaRPr lang="fr-BE" altLang="fr-FR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1"/>
          <p:cNvPicPr>
            <a:picLocks noChangeAspect="1"/>
          </p:cNvPicPr>
          <p:nvPr/>
        </p:nvPicPr>
        <p:blipFill>
          <a:blip r:embed="rId4" cstate="print"/>
          <a:srcRect t="52432"/>
          <a:stretch>
            <a:fillRect/>
          </a:stretch>
        </p:blipFill>
        <p:spPr bwMode="auto">
          <a:xfrm>
            <a:off x="5796136" y="2636912"/>
            <a:ext cx="183762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89" name="E405AA78-A3D9-4182-BEA3-624F6C5C8047" descr="604A75CC-BFB1-4D0E-9AC4-E9A9F1F8714D@hom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717032"/>
            <a:ext cx="356360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0" name="D482498F-EF54-4903-8815-A7D3DDE6FA5A" descr="5FCAF7DF-83A3-4C3F-88F7-EE6FBA2243AF@hom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725144"/>
            <a:ext cx="1224136" cy="80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1" name="3C134041-E59B-4D85-94DC-F2A8CFB17064" descr="C848B38C-BD3A-4133-997D-0DC8F72DC597@hom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5700116"/>
            <a:ext cx="10801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R:\document\Logos\greisch\logo_greisch_couleu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81046"/>
            <a:ext cx="1800200" cy="6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2" name="4606455C-4E2B-40C0-A076-315C7DA88CFD" descr="9025E2C3-7EA0-4394-A214-DED86FD4D607@hom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6428" y="6021288"/>
            <a:ext cx="1263724" cy="47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33630" y="1412875"/>
            <a:ext cx="2322146" cy="936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fr-BE" altLang="fr-FR" sz="2000" dirty="0" smtClean="0">
                <a:latin typeface="Gill Sans MT"/>
              </a:rPr>
              <a:t>Maître d’ouvrage</a:t>
            </a:r>
            <a:endParaRPr lang="fr-BE" altLang="fr-FR" sz="2000" dirty="0">
              <a:latin typeface="Gill Sans MT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33630" y="2420888"/>
            <a:ext cx="2322146" cy="936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fr-BE" altLang="fr-FR" sz="2000" dirty="0" smtClean="0">
                <a:latin typeface="Gill Sans MT"/>
              </a:rPr>
              <a:t>Auteur de projet</a:t>
            </a:r>
            <a:endParaRPr lang="fr-BE" altLang="fr-FR" sz="2000" dirty="0">
              <a:latin typeface="Gill Sans MT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51520" y="3573016"/>
            <a:ext cx="2322146" cy="936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fr-BE" altLang="fr-FR" sz="2000" dirty="0" smtClean="0">
                <a:latin typeface="Gill Sans MT"/>
              </a:rPr>
              <a:t>Entrepreneurs</a:t>
            </a:r>
            <a:endParaRPr lang="fr-BE" altLang="fr-FR" sz="2000" dirty="0">
              <a:latin typeface="Gill Sans MT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51520" y="4725243"/>
            <a:ext cx="2439888" cy="936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fr-BE" altLang="fr-FR" sz="2000" dirty="0" smtClean="0">
                <a:latin typeface="Gill Sans MT"/>
              </a:rPr>
              <a:t>Bureau de contrôle</a:t>
            </a:r>
            <a:endParaRPr lang="fr-BE" altLang="fr-FR" sz="2000" dirty="0">
              <a:latin typeface="Gill Sans MT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51520" y="5733355"/>
            <a:ext cx="2439888" cy="936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fr-BE" altLang="fr-FR" sz="2000" dirty="0" smtClean="0">
                <a:latin typeface="Gill Sans MT"/>
              </a:rPr>
              <a:t>Communication</a:t>
            </a:r>
            <a:endParaRPr lang="fr-BE" altLang="fr-FR" sz="2000" dirty="0">
              <a:latin typeface="Gill Sans M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041018"/>
            <a:ext cx="702997" cy="20364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3491880" y="1412875"/>
            <a:ext cx="5616624" cy="936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defRPr/>
            </a:pPr>
            <a:r>
              <a:rPr lang="fr-BE" altLang="fr-FR" sz="1600" dirty="0" smtClean="0">
                <a:solidFill>
                  <a:schemeClr val="tx2">
                    <a:lumMod val="75000"/>
                  </a:schemeClr>
                </a:solidFill>
                <a:latin typeface="Gill Sans MT"/>
              </a:rPr>
              <a:t>Département Expertises </a:t>
            </a:r>
            <a:r>
              <a:rPr lang="fr-BE" altLang="fr-FR" sz="1600" dirty="0" smtClean="0">
                <a:solidFill>
                  <a:schemeClr val="tx2">
                    <a:lumMod val="75000"/>
                  </a:schemeClr>
                </a:solidFill>
                <a:latin typeface="Gill Sans MT"/>
              </a:rPr>
              <a:t>Hydraulique </a:t>
            </a:r>
            <a:r>
              <a:rPr lang="fr-BE" altLang="fr-FR" sz="1600" dirty="0" smtClean="0">
                <a:solidFill>
                  <a:schemeClr val="tx2">
                    <a:lumMod val="75000"/>
                  </a:schemeClr>
                </a:solidFill>
                <a:latin typeface="Gill Sans MT"/>
              </a:rPr>
              <a:t>et Environnement</a:t>
            </a:r>
          </a:p>
          <a:p>
            <a:pPr algn="l">
              <a:lnSpc>
                <a:spcPct val="150000"/>
              </a:lnSpc>
              <a:defRPr/>
            </a:pPr>
            <a:r>
              <a:rPr lang="fr-BE" altLang="fr-FR" sz="1600" dirty="0" smtClean="0">
                <a:solidFill>
                  <a:schemeClr val="tx2">
                    <a:lumMod val="75000"/>
                  </a:schemeClr>
                </a:solidFill>
                <a:latin typeface="Gill Sans MT"/>
              </a:rPr>
              <a:t>Département des Voies </a:t>
            </a:r>
            <a:r>
              <a:rPr lang="fr-BE" altLang="fr-FR" sz="1600" dirty="0" smtClean="0">
                <a:solidFill>
                  <a:schemeClr val="tx2">
                    <a:lumMod val="75000"/>
                  </a:schemeClr>
                </a:solidFill>
                <a:latin typeface="Gill Sans MT"/>
              </a:rPr>
              <a:t>hydrauliques </a:t>
            </a:r>
            <a:r>
              <a:rPr lang="fr-BE" altLang="fr-FR" sz="1600" dirty="0" smtClean="0">
                <a:solidFill>
                  <a:schemeClr val="tx2">
                    <a:lumMod val="75000"/>
                  </a:schemeClr>
                </a:solidFill>
                <a:latin typeface="Gill Sans MT"/>
              </a:rPr>
              <a:t>de Tournai et de Mons</a:t>
            </a:r>
          </a:p>
          <a:p>
            <a:pPr algn="l">
              <a:lnSpc>
                <a:spcPct val="150000"/>
              </a:lnSpc>
              <a:defRPr/>
            </a:pPr>
            <a:r>
              <a:rPr lang="fr-BE" altLang="fr-FR" sz="1600" dirty="0" smtClean="0">
                <a:solidFill>
                  <a:schemeClr val="tx2">
                    <a:lumMod val="75000"/>
                  </a:schemeClr>
                </a:solidFill>
                <a:latin typeface="Gill Sans MT"/>
              </a:rPr>
              <a:t>Département Expertises Structures et </a:t>
            </a:r>
            <a:r>
              <a:rPr lang="fr-BE" altLang="fr-FR" sz="1600" dirty="0" smtClean="0">
                <a:solidFill>
                  <a:schemeClr val="tx2">
                    <a:lumMod val="75000"/>
                  </a:schemeClr>
                </a:solidFill>
                <a:latin typeface="Gill Sans MT"/>
              </a:rPr>
              <a:t>Géotechnique</a:t>
            </a:r>
            <a:endParaRPr lang="fr-BE" altLang="fr-FR" sz="1600" dirty="0">
              <a:solidFill>
                <a:schemeClr val="tx2">
                  <a:lumMod val="75000"/>
                </a:scheme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493201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5071"/>
            <a:ext cx="6693994" cy="446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35281" r="6000" b="35281"/>
          <a:stretch>
            <a:fillRect/>
          </a:stretch>
        </p:blipFill>
        <p:spPr bwMode="auto">
          <a:xfrm>
            <a:off x="35496" y="4494038"/>
            <a:ext cx="8993187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 bwMode="auto">
          <a:xfrm>
            <a:off x="1691680" y="5070102"/>
            <a:ext cx="756084" cy="7200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279525" fontAlgn="base">
              <a:spcBef>
                <a:spcPct val="0"/>
              </a:spcBef>
              <a:spcAft>
                <a:spcPct val="0"/>
              </a:spcAft>
            </a:pPr>
            <a:endParaRPr lang="fr-BE" sz="25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35248" y="-315417"/>
            <a:ext cx="2304504" cy="129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 algn="just" defTabSz="830263" eaLnBrk="0" hangingPunct="0">
              <a:lnSpc>
                <a:spcPct val="150000"/>
              </a:lnSpc>
              <a:defRPr/>
            </a:pPr>
            <a:endParaRPr lang="fr-BE" sz="2000" u="sng" dirty="0" smtClean="0">
              <a:solidFill>
                <a:srgbClr val="FFFFFF"/>
              </a:solidFill>
              <a:latin typeface="Gill Sans MT"/>
              <a:sym typeface="Wingdings" pitchFamily="2" charset="2"/>
            </a:endParaRPr>
          </a:p>
          <a:p>
            <a:pPr algn="just" defTabSz="830263" eaLnBrk="0" hangingPunct="0">
              <a:lnSpc>
                <a:spcPct val="150000"/>
              </a:lnSpc>
              <a:defRPr/>
            </a:pPr>
            <a:r>
              <a:rPr lang="fr-BE" sz="2000" dirty="0" smtClean="0">
                <a:solidFill>
                  <a:srgbClr val="FFFFFF"/>
                </a:solidFill>
                <a:latin typeface="Gill Sans MT"/>
                <a:sym typeface="Wingdings" pitchFamily="2" charset="2"/>
              </a:rPr>
              <a:t>Le pont des Trous</a:t>
            </a:r>
            <a:endParaRPr lang="fr-BE" sz="2000" dirty="0">
              <a:solidFill>
                <a:srgbClr val="FFFFFF"/>
              </a:solidFill>
              <a:latin typeface="Gill Sans M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142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48" y="3933056"/>
            <a:ext cx="4382968" cy="2863539"/>
          </a:xfrm>
          <a:prstGeom prst="rect">
            <a:avLst/>
          </a:prstGeom>
        </p:spPr>
      </p:pic>
      <p:pic>
        <p:nvPicPr>
          <p:cNvPr id="9" name="Picture 2" descr="pont_des_trou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4624"/>
            <a:ext cx="5688632" cy="3778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Didier\Desktop\Exposé Seine Escaut\Photo 1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933056"/>
            <a:ext cx="3818052" cy="286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4350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1" r="31770"/>
          <a:stretch>
            <a:fillRect/>
          </a:stretch>
        </p:blipFill>
        <p:spPr bwMode="auto">
          <a:xfrm>
            <a:off x="130651" y="1201589"/>
            <a:ext cx="9001125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3"/>
          <p:cNvSpPr>
            <a:spLocks noChangeArrowheads="1"/>
          </p:cNvSpPr>
          <p:nvPr/>
        </p:nvSpPr>
        <p:spPr bwMode="auto">
          <a:xfrm>
            <a:off x="755576" y="51593"/>
            <a:ext cx="8018463" cy="107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Gabarit Va et pont des Trous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17 * 7 m</a:t>
            </a:r>
            <a:endParaRPr lang="fr-FR" altLang="fr-FR" sz="2000" dirty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635896" y="3140968"/>
            <a:ext cx="2448272" cy="1080120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279525" fontAlgn="base">
              <a:spcBef>
                <a:spcPct val="0"/>
              </a:spcBef>
              <a:spcAft>
                <a:spcPct val="0"/>
              </a:spcAft>
            </a:pPr>
            <a:endParaRPr lang="fr-BE" sz="25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65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 1" descr="z 060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3673" y="70089"/>
            <a:ext cx="6584831" cy="436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35281" r="6000" b="35281"/>
          <a:stretch>
            <a:fillRect/>
          </a:stretch>
        </p:blipFill>
        <p:spPr bwMode="auto">
          <a:xfrm>
            <a:off x="115317" y="4494038"/>
            <a:ext cx="8993187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 bwMode="auto">
          <a:xfrm>
            <a:off x="6372200" y="5142110"/>
            <a:ext cx="1512168" cy="7200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279525" fontAlgn="base">
              <a:spcBef>
                <a:spcPct val="0"/>
              </a:spcBef>
              <a:spcAft>
                <a:spcPct val="0"/>
              </a:spcAft>
            </a:pPr>
            <a:endParaRPr lang="fr-BE" sz="25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35248" y="-315417"/>
            <a:ext cx="2304504" cy="129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 algn="just" defTabSz="830263" eaLnBrk="0" hangingPunct="0">
              <a:lnSpc>
                <a:spcPct val="150000"/>
              </a:lnSpc>
              <a:defRPr/>
            </a:pPr>
            <a:endParaRPr lang="fr-BE" sz="2000" u="sng" dirty="0" smtClean="0">
              <a:solidFill>
                <a:srgbClr val="FFFFFF"/>
              </a:solidFill>
              <a:latin typeface="Gill Sans MT"/>
              <a:sym typeface="Wingdings" pitchFamily="2" charset="2"/>
            </a:endParaRPr>
          </a:p>
          <a:p>
            <a:pPr algn="just" defTabSz="830263" eaLnBrk="0" hangingPunct="0">
              <a:lnSpc>
                <a:spcPct val="150000"/>
              </a:lnSpc>
              <a:defRPr/>
            </a:pPr>
            <a:r>
              <a:rPr lang="fr-BE" sz="2000" dirty="0" smtClean="0">
                <a:solidFill>
                  <a:srgbClr val="FFFFFF"/>
                </a:solidFill>
                <a:latin typeface="Gill Sans MT"/>
                <a:sym typeface="Wingdings" pitchFamily="2" charset="2"/>
              </a:rPr>
              <a:t>La zone du pont à Ponts</a:t>
            </a:r>
            <a:endParaRPr lang="fr-BE" sz="2000" dirty="0">
              <a:solidFill>
                <a:srgbClr val="FFFFFF"/>
              </a:solidFill>
              <a:latin typeface="Gill Sans MT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3"/>
          <p:cNvSpPr>
            <a:spLocks noChangeArrowheads="1"/>
          </p:cNvSpPr>
          <p:nvPr/>
        </p:nvSpPr>
        <p:spPr bwMode="auto">
          <a:xfrm>
            <a:off x="539552" y="332656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Situation existante</a:t>
            </a:r>
          </a:p>
        </p:txBody>
      </p:sp>
      <p:pic>
        <p:nvPicPr>
          <p:cNvPr id="51203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27324" r="6667" b="27029"/>
          <a:stretch>
            <a:fillRect/>
          </a:stretch>
        </p:blipFill>
        <p:spPr bwMode="auto">
          <a:xfrm>
            <a:off x="-50800" y="1700213"/>
            <a:ext cx="92329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901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 cstate="print"/>
          <a:srcRect l="267" t="35359" r="267" b="16924"/>
          <a:stretch>
            <a:fillRect/>
          </a:stretch>
        </p:blipFill>
        <p:spPr bwMode="auto">
          <a:xfrm>
            <a:off x="131763" y="1031875"/>
            <a:ext cx="8882062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483" name="Connecteur droit avec flèche 2"/>
          <p:cNvCxnSpPr>
            <a:cxnSpLocks noChangeShapeType="1"/>
          </p:cNvCxnSpPr>
          <p:nvPr/>
        </p:nvCxnSpPr>
        <p:spPr bwMode="auto">
          <a:xfrm flipV="1">
            <a:off x="2916238" y="2997200"/>
            <a:ext cx="3887787" cy="71913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 cstate="print"/>
          <a:srcRect t="29520" b="17139"/>
          <a:stretch>
            <a:fillRect/>
          </a:stretch>
        </p:blipFill>
        <p:spPr bwMode="auto">
          <a:xfrm>
            <a:off x="131763" y="4005263"/>
            <a:ext cx="888206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486" name="Connecteur droit avec flèche 2"/>
          <p:cNvCxnSpPr>
            <a:cxnSpLocks noChangeShapeType="1"/>
          </p:cNvCxnSpPr>
          <p:nvPr/>
        </p:nvCxnSpPr>
        <p:spPr bwMode="auto">
          <a:xfrm flipH="1">
            <a:off x="2051050" y="3716338"/>
            <a:ext cx="865188" cy="216058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3"/>
          <p:cNvSpPr>
            <a:spLocks noChangeArrowheads="1"/>
          </p:cNvSpPr>
          <p:nvPr/>
        </p:nvSpPr>
        <p:spPr bwMode="auto">
          <a:xfrm>
            <a:off x="539552" y="26064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Intégration d’un bateau Va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dans la courbe actuelle du Pont à Ponts </a:t>
            </a:r>
            <a:endParaRPr lang="fr-BE" altLang="fr-FR" sz="2800" dirty="0" smtClean="0">
              <a:solidFill>
                <a:srgbClr val="FFFFFF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849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539552" y="26064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Intégration d’un bateau Va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dans la courbe actuelle du Pont à Ponts </a:t>
            </a:r>
            <a:endParaRPr lang="fr-BE" altLang="fr-FR" sz="2800" dirty="0" smtClean="0">
              <a:solidFill>
                <a:srgbClr val="FFFFFF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36051"/>
      </p:ext>
    </p:extLst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539552" y="26064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Intégration d’un bateau Va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dans la courbe actuelle du Pont à Ponts </a:t>
            </a:r>
            <a:endParaRPr lang="fr-BE" altLang="fr-FR" sz="2800" dirty="0" smtClean="0">
              <a:solidFill>
                <a:srgbClr val="FFFFFF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761070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539552" y="26064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Intégration d’un bateau Va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dans la courbe actuelle du Pont à Ponts </a:t>
            </a:r>
            <a:endParaRPr lang="fr-BE" altLang="fr-FR" sz="2800" dirty="0" smtClean="0">
              <a:solidFill>
                <a:srgbClr val="FFFFFF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25230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333375"/>
            <a:ext cx="88566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BE" altLang="fr-FR" sz="2000" u="sng" dirty="0" smtClean="0">
                <a:solidFill>
                  <a:schemeClr val="bg1"/>
                </a:solidFill>
                <a:latin typeface="Gill Sans MT" pitchFamily="34" charset="0"/>
              </a:rPr>
              <a:t>Plan de l’exposé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fr-BE" altLang="fr-FR" sz="2000" dirty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bg1"/>
                </a:solidFill>
                <a:latin typeface="Gill Sans MT" pitchFamily="34" charset="0"/>
              </a:rPr>
              <a:t>Le pont à Ponts sur la carte du monde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bg1"/>
                </a:solidFill>
                <a:latin typeface="Gill Sans MT" pitchFamily="34" charset="0"/>
              </a:rPr>
              <a:t>Modernisation de la traversée de l’Escaut à Tournai – un maillon de la chaîne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>
                <a:solidFill>
                  <a:schemeClr val="bg1"/>
                </a:solidFill>
                <a:latin typeface="Gill Sans MT" pitchFamily="34" charset="0"/>
              </a:rPr>
              <a:t>Modernisation de la traversée de l’Escaut à Tournai – </a:t>
            </a:r>
            <a:r>
              <a:rPr lang="fr-BE" altLang="fr-FR" sz="1800" dirty="0" smtClean="0">
                <a:solidFill>
                  <a:schemeClr val="bg1"/>
                </a:solidFill>
                <a:latin typeface="Gill Sans MT" pitchFamily="34" charset="0"/>
              </a:rPr>
              <a:t>deux obstacles principaux pour le passage des bateaux de gabarit Va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bg1"/>
                </a:solidFill>
                <a:latin typeface="Gill Sans MT" pitchFamily="34" charset="0"/>
              </a:rPr>
              <a:t>Conception du nouveau pont à Ponts – intégration architecturale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bg1"/>
                </a:solidFill>
                <a:latin typeface="Gill Sans MT" pitchFamily="34" charset="0"/>
              </a:rPr>
              <a:t>Détails techniques du projet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bg1"/>
                </a:solidFill>
                <a:latin typeface="Gill Sans MT" pitchFamily="34" charset="0"/>
              </a:rPr>
              <a:t>Etapes constructives de l’ouvrage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fr-BE" altLang="fr-FR" sz="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bg1"/>
                </a:solidFill>
                <a:latin typeface="Gill Sans MT" pitchFamily="34" charset="0"/>
              </a:rPr>
              <a:t>En pratique et en photos…</a:t>
            </a:r>
            <a:endParaRPr lang="fr-BE" altLang="fr-FR" sz="1800" dirty="0">
              <a:solidFill>
                <a:schemeClr val="bg1"/>
              </a:solidFill>
              <a:latin typeface="Gill Sans MT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fr-BE" altLang="fr-FR" sz="1800" dirty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20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2000" dirty="0" smtClean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528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539552" y="26064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Intégration d’un bateau Va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dans la courbe actuelle du Pont à Ponts </a:t>
            </a:r>
            <a:endParaRPr lang="fr-BE" altLang="fr-FR" sz="2800" dirty="0" smtClean="0">
              <a:solidFill>
                <a:srgbClr val="FFFFFF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368988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539552" y="26064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Intégration d’un bateau Va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dans la courbe actuelle du Pont à Ponts </a:t>
            </a:r>
            <a:endParaRPr lang="fr-BE" altLang="fr-FR" sz="2800" dirty="0" smtClean="0">
              <a:solidFill>
                <a:srgbClr val="FFFFFF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87980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539552" y="26064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Intégration d’un bateau Va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dans la courbe actuelle du Pont à Ponts </a:t>
            </a:r>
            <a:endParaRPr lang="fr-BE" altLang="fr-FR" sz="2800" dirty="0" smtClean="0">
              <a:solidFill>
                <a:srgbClr val="FFFFFF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954681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539552" y="26064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Intégration d’un bateau Va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dans la courbe actuelle du Pont à Ponts </a:t>
            </a:r>
            <a:endParaRPr lang="fr-BE" altLang="fr-FR" sz="2800" dirty="0" smtClean="0">
              <a:solidFill>
                <a:srgbClr val="FFFFFF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950940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539552" y="26064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Intégration d’un bateau Va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dans la courbe actuelle du Pont à Ponts </a:t>
            </a:r>
            <a:endParaRPr lang="fr-BE" altLang="fr-FR" sz="2800" dirty="0" smtClean="0">
              <a:solidFill>
                <a:srgbClr val="FFFFFF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681343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539552" y="26064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Intégration d’un bateau Va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dans la courbe actuelle du Pont à Ponts </a:t>
            </a:r>
            <a:endParaRPr lang="fr-BE" altLang="fr-FR" sz="2800" dirty="0" smtClean="0">
              <a:solidFill>
                <a:srgbClr val="FFFFFF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345614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539552" y="26064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Intégration d’un bateau Va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dans la courbe actuelle du Pont à Ponts </a:t>
            </a:r>
            <a:endParaRPr lang="fr-BE" altLang="fr-FR" sz="2800" dirty="0" smtClean="0">
              <a:solidFill>
                <a:srgbClr val="FFFFFF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549957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468313" y="5489575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fr-BE" altLang="fr-FR" sz="2400" dirty="0" smtClean="0">
                <a:solidFill>
                  <a:srgbClr val="FFFFFF"/>
                </a:solidFill>
              </a:rPr>
              <a:t>Garde entre la trajectoire idéale et les berges inférieure à 1 m !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fr-BE" altLang="fr-FR" sz="2400" dirty="0" smtClean="0">
                <a:solidFill>
                  <a:srgbClr val="FF0000"/>
                </a:solidFill>
                <a:latin typeface="Calibri"/>
                <a:sym typeface="Wingdings" panose="05000000000000000000" pitchFamily="2" charset="2"/>
              </a:rPr>
              <a:t> Conditions de sécurité non atteintes pour la navigation de bateaux de classe Va, </a:t>
            </a:r>
            <a:r>
              <a:rPr lang="fr-BE" altLang="fr-FR" sz="2400" b="1" u="sng" dirty="0" smtClean="0">
                <a:solidFill>
                  <a:srgbClr val="FF0000"/>
                </a:solidFill>
                <a:latin typeface="Calibri"/>
                <a:sym typeface="Wingdings" panose="05000000000000000000" pitchFamily="2" charset="2"/>
              </a:rPr>
              <a:t>il faut élargir</a:t>
            </a:r>
            <a:endParaRPr lang="fr-BE" altLang="fr-FR" sz="2400" b="1" u="sng" dirty="0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539552" y="26064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Intégration d’un bateau Va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dans la courbe actuelle du Pont à Ponts </a:t>
            </a:r>
            <a:endParaRPr lang="fr-BE" altLang="fr-FR" sz="2800" dirty="0" smtClean="0">
              <a:solidFill>
                <a:srgbClr val="FFFFFF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526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Dimensionnement de la voie d’eau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Deux aspects</a:t>
            </a:r>
          </a:p>
        </p:txBody>
      </p:sp>
      <p:sp>
        <p:nvSpPr>
          <p:cNvPr id="65539" name="Rectangle 23"/>
          <p:cNvSpPr>
            <a:spLocks noChangeArrowheads="1"/>
          </p:cNvSpPr>
          <p:nvPr/>
        </p:nvSpPr>
        <p:spPr bwMode="auto">
          <a:xfrm>
            <a:off x="323850" y="1485900"/>
            <a:ext cx="377031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marL="457200" indent="-4572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Section mouillée (navigation en ligne droite)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Sur-largeur pour la navigation dans une courbe</a:t>
            </a:r>
          </a:p>
        </p:txBody>
      </p:sp>
      <p:pic>
        <p:nvPicPr>
          <p:cNvPr id="65540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t="5202" r="10152" b="34959"/>
          <a:stretch>
            <a:fillRect/>
          </a:stretch>
        </p:blipFill>
        <p:spPr bwMode="auto">
          <a:xfrm>
            <a:off x="4094163" y="1331913"/>
            <a:ext cx="4543425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23479" r="18333" b="30551"/>
          <a:stretch>
            <a:fillRect/>
          </a:stretch>
        </p:blipFill>
        <p:spPr bwMode="auto">
          <a:xfrm>
            <a:off x="4094163" y="4129088"/>
            <a:ext cx="454342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02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R:\dossier\4673\40_Projet\40_Plans\07_Plans_ensemble\99-SEB\PPT_MODIF\coupe-exista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8" t="13455" r="15002" b="33067"/>
          <a:stretch>
            <a:fillRect/>
          </a:stretch>
        </p:blipFill>
        <p:spPr bwMode="auto">
          <a:xfrm>
            <a:off x="55563" y="620713"/>
            <a:ext cx="60293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8" t="9563" r="15239" b="40662"/>
          <a:stretch>
            <a:fillRect/>
          </a:stretch>
        </p:blipFill>
        <p:spPr bwMode="auto">
          <a:xfrm>
            <a:off x="3243263" y="4027488"/>
            <a:ext cx="5865812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Section mouillée (navigation en ligne droite)</a:t>
            </a:r>
          </a:p>
        </p:txBody>
      </p:sp>
      <p:sp>
        <p:nvSpPr>
          <p:cNvPr id="67589" name="Rectangle 23"/>
          <p:cNvSpPr>
            <a:spLocks noChangeArrowheads="1"/>
          </p:cNvSpPr>
          <p:nvPr/>
        </p:nvSpPr>
        <p:spPr bwMode="auto">
          <a:xfrm>
            <a:off x="323850" y="1485900"/>
            <a:ext cx="377031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5" rIns="91407" bIns="4570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cxnSp>
        <p:nvCxnSpPr>
          <p:cNvPr id="67590" name="Connecteur droit avec flèche 2"/>
          <p:cNvCxnSpPr>
            <a:cxnSpLocks noChangeShapeType="1"/>
          </p:cNvCxnSpPr>
          <p:nvPr/>
        </p:nvCxnSpPr>
        <p:spPr bwMode="auto">
          <a:xfrm>
            <a:off x="4094163" y="3141663"/>
            <a:ext cx="1198562" cy="1079500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591" name="ZoneTexte 6"/>
          <p:cNvSpPr txBox="1">
            <a:spLocks noChangeArrowheads="1"/>
          </p:cNvSpPr>
          <p:nvPr/>
        </p:nvSpPr>
        <p:spPr bwMode="auto">
          <a:xfrm>
            <a:off x="954088" y="3240088"/>
            <a:ext cx="36893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77938" fontAlgn="base">
              <a:spcBef>
                <a:spcPct val="0"/>
              </a:spcBef>
              <a:spcAft>
                <a:spcPct val="0"/>
              </a:spcAft>
            </a:pPr>
            <a:r>
              <a:rPr lang="fr-BE" altLang="fr-FR" sz="2500" smtClean="0">
                <a:solidFill>
                  <a:srgbClr val="FF0000"/>
                </a:solidFill>
                <a:latin typeface="Arial" pitchFamily="34" charset="0"/>
              </a:rPr>
              <a:t>Situation existante</a:t>
            </a:r>
            <a:endParaRPr lang="fr-BE" altLang="fr-FR" sz="25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592" name="ZoneTexte 7"/>
          <p:cNvSpPr txBox="1">
            <a:spLocks noChangeArrowheads="1"/>
          </p:cNvSpPr>
          <p:nvPr/>
        </p:nvSpPr>
        <p:spPr bwMode="auto">
          <a:xfrm>
            <a:off x="5364163" y="4005263"/>
            <a:ext cx="36909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77938" fontAlgn="base">
              <a:spcBef>
                <a:spcPct val="0"/>
              </a:spcBef>
              <a:spcAft>
                <a:spcPct val="0"/>
              </a:spcAft>
            </a:pPr>
            <a:r>
              <a:rPr lang="fr-BE" altLang="fr-FR" sz="2500" smtClean="0">
                <a:solidFill>
                  <a:srgbClr val="FF0000"/>
                </a:solidFill>
                <a:latin typeface="Arial" pitchFamily="34" charset="0"/>
              </a:rPr>
              <a:t>Situation future</a:t>
            </a:r>
            <a:endParaRPr lang="fr-BE" altLang="fr-FR" sz="25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5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333375"/>
            <a:ext cx="88566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BE" altLang="fr-FR" sz="2000" u="sng" dirty="0" smtClean="0">
                <a:solidFill>
                  <a:schemeClr val="bg1"/>
                </a:solidFill>
                <a:latin typeface="Gill Sans MT" pitchFamily="34" charset="0"/>
              </a:rPr>
              <a:t>Plan de l’exposé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fr-BE" altLang="fr-FR" sz="2000" dirty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bg1"/>
                </a:solidFill>
                <a:latin typeface="Gill Sans MT" pitchFamily="34" charset="0"/>
              </a:rPr>
              <a:t>Le pont à Ponts sur la carte du monde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Modernisation de la traversée de l’Escaut à Tournai – un maillon de la chaîne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Modernisation de la traversée de l’Escaut à Tournai – </a:t>
            </a: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deux obstacles principaux pour le passage des bateaux de gabarit Va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Conception du nouveau pont à Ponts – intégration architecturale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Détails techniques du projet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Etapes constructives de l’ouvrage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En pratique et en photos…</a:t>
            </a:r>
            <a:endParaRPr lang="fr-BE" altLang="fr-FR" sz="1800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1800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20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2000" dirty="0" smtClean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906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765175"/>
            <a:ext cx="470058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Section mouillée (navigation en ligne droite)</a:t>
            </a:r>
          </a:p>
        </p:txBody>
      </p:sp>
      <p:sp>
        <p:nvSpPr>
          <p:cNvPr id="68612" name="Rectangle 23"/>
          <p:cNvSpPr>
            <a:spLocks noChangeArrowheads="1"/>
          </p:cNvSpPr>
          <p:nvPr/>
        </p:nvSpPr>
        <p:spPr bwMode="auto">
          <a:xfrm>
            <a:off x="323850" y="1485900"/>
            <a:ext cx="377031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grpSp>
        <p:nvGrpSpPr>
          <p:cNvPr id="68613" name="Groupe 18"/>
          <p:cNvGrpSpPr>
            <a:grpSpLocks/>
          </p:cNvGrpSpPr>
          <p:nvPr/>
        </p:nvGrpSpPr>
        <p:grpSpPr bwMode="auto">
          <a:xfrm>
            <a:off x="827088" y="2765425"/>
            <a:ext cx="1838325" cy="644525"/>
            <a:chOff x="1846054" y="4149306"/>
            <a:chExt cx="2976112" cy="957532"/>
          </a:xfrm>
        </p:grpSpPr>
        <p:cxnSp>
          <p:nvCxnSpPr>
            <p:cNvPr id="68652" name="Connecteur droit 10"/>
            <p:cNvCxnSpPr>
              <a:cxnSpLocks noChangeShapeType="1"/>
            </p:cNvCxnSpPr>
            <p:nvPr/>
          </p:nvCxnSpPr>
          <p:spPr bwMode="auto">
            <a:xfrm flipH="1" flipV="1">
              <a:off x="1846054" y="4157914"/>
              <a:ext cx="2976112" cy="18"/>
            </a:xfrm>
            <a:prstGeom prst="lin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653" name="Connecteur droit 15"/>
            <p:cNvCxnSpPr>
              <a:cxnSpLocks noChangeShapeType="1"/>
            </p:cNvCxnSpPr>
            <p:nvPr/>
          </p:nvCxnSpPr>
          <p:spPr bwMode="auto">
            <a:xfrm>
              <a:off x="4822166" y="4149306"/>
              <a:ext cx="0" cy="957532"/>
            </a:xfrm>
            <a:prstGeom prst="lin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8614" name="Groupe 19"/>
          <p:cNvGrpSpPr>
            <a:grpSpLocks/>
          </p:cNvGrpSpPr>
          <p:nvPr/>
        </p:nvGrpSpPr>
        <p:grpSpPr bwMode="auto">
          <a:xfrm>
            <a:off x="774700" y="2109788"/>
            <a:ext cx="701675" cy="1304925"/>
            <a:chOff x="1846054" y="3165894"/>
            <a:chExt cx="1095554" cy="1949570"/>
          </a:xfrm>
        </p:grpSpPr>
        <p:cxnSp>
          <p:nvCxnSpPr>
            <p:cNvPr id="68650" name="Connecteur droit 11"/>
            <p:cNvCxnSpPr>
              <a:cxnSpLocks noChangeShapeType="1"/>
            </p:cNvCxnSpPr>
            <p:nvPr/>
          </p:nvCxnSpPr>
          <p:spPr bwMode="auto">
            <a:xfrm flipH="1">
              <a:off x="1846054" y="3165894"/>
              <a:ext cx="1095554" cy="30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651" name="Connecteur droit 17"/>
            <p:cNvCxnSpPr>
              <a:cxnSpLocks noChangeShapeType="1"/>
            </p:cNvCxnSpPr>
            <p:nvPr/>
          </p:nvCxnSpPr>
          <p:spPr bwMode="auto">
            <a:xfrm>
              <a:off x="2932981" y="3174521"/>
              <a:ext cx="0" cy="1940943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68615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t="10818" r="10152" b="34959"/>
          <a:stretch>
            <a:fillRect/>
          </a:stretch>
        </p:blipFill>
        <p:spPr bwMode="auto">
          <a:xfrm>
            <a:off x="5453063" y="2471738"/>
            <a:ext cx="304958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8616" name="Connecteur droit avec flèche 2"/>
          <p:cNvCxnSpPr>
            <a:cxnSpLocks noChangeShapeType="1"/>
          </p:cNvCxnSpPr>
          <p:nvPr/>
        </p:nvCxnSpPr>
        <p:spPr bwMode="auto">
          <a:xfrm flipV="1">
            <a:off x="4094163" y="1881188"/>
            <a:ext cx="1341437" cy="684212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617" name="Connecteur droit avec flèche 2"/>
          <p:cNvCxnSpPr>
            <a:cxnSpLocks noChangeShapeType="1"/>
          </p:cNvCxnSpPr>
          <p:nvPr/>
        </p:nvCxnSpPr>
        <p:spPr bwMode="auto">
          <a:xfrm flipV="1">
            <a:off x="3995738" y="2897188"/>
            <a:ext cx="1439862" cy="384175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necteur droit 9"/>
          <p:cNvCxnSpPr/>
          <p:nvPr/>
        </p:nvCxnSpPr>
        <p:spPr bwMode="auto">
          <a:xfrm>
            <a:off x="2665413" y="2770188"/>
            <a:ext cx="2193925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8619" name="Connecteur droit 29"/>
          <p:cNvCxnSpPr>
            <a:cxnSpLocks noChangeShapeType="1"/>
          </p:cNvCxnSpPr>
          <p:nvPr/>
        </p:nvCxnSpPr>
        <p:spPr bwMode="auto">
          <a:xfrm>
            <a:off x="1476375" y="2108200"/>
            <a:ext cx="1189038" cy="7938"/>
          </a:xfrm>
          <a:prstGeom prst="line">
            <a:avLst/>
          </a:prstGeom>
          <a:noFill/>
          <a:ln w="31750" algn="ctr">
            <a:solidFill>
              <a:srgbClr val="00B05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86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8" t="9563" r="15239" b="40662"/>
          <a:stretch>
            <a:fillRect/>
          </a:stretch>
        </p:blipFill>
        <p:spPr bwMode="auto">
          <a:xfrm>
            <a:off x="5435600" y="757238"/>
            <a:ext cx="3049588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827088" y="3933825"/>
          <a:ext cx="7129462" cy="2695576"/>
        </p:xfrm>
        <a:graphic>
          <a:graphicData uri="http://schemas.openxmlformats.org/drawingml/2006/table">
            <a:tbl>
              <a:tblPr/>
              <a:tblGrid>
                <a:gridCol w="1838325"/>
                <a:gridCol w="1839912"/>
                <a:gridCol w="1839913"/>
                <a:gridCol w="1611312"/>
              </a:tblGrid>
              <a:tr h="431800">
                <a:tc rowSpan="2"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56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28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00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272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alt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Navigation bateau Va</a:t>
                      </a:r>
                      <a:endParaRPr kumimoji="0" lang="fr-BE" altLang="fr-FR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469900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56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28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00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272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46990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alt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Débit de l’Escaut</a:t>
                      </a:r>
                      <a:endParaRPr kumimoji="0" lang="fr-BE" altLang="fr-FR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547688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56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28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00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272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25 m³/s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(1 jour sur 2)</a:t>
                      </a:r>
                      <a:endParaRPr kumimoji="0" lang="fr-BE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56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28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00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272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70 m³/s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(+- 15 jours par an)</a:t>
                      </a:r>
                      <a:endParaRPr kumimoji="0" lang="fr-BE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20638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56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28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00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272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0638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150 m³/s</a:t>
                      </a:r>
                    </a:p>
                    <a:p>
                      <a:pPr marL="20638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(+- 2 jours par an)</a:t>
                      </a:r>
                      <a:endParaRPr kumimoji="0" lang="fr-BE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92175">
                <a:tc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56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28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00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272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alt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Situation existante</a:t>
                      </a:r>
                      <a:endParaRPr kumimoji="0" lang="fr-BE" altLang="fr-FR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56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28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00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272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Navigation très lente, blocage aux extrémités de la traversée</a:t>
                      </a:r>
                      <a:endParaRPr kumimoji="0" lang="fr-BE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56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28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00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272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Arrêt</a:t>
                      </a:r>
                      <a:endParaRPr kumimoji="0" lang="fr-BE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56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28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00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272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/</a:t>
                      </a:r>
                      <a:endParaRPr kumimoji="0" lang="fr-BE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23913">
                <a:tc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56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28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00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272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alt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Situation future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alt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(selon docs. permis)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56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28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00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272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Navigation courante</a:t>
                      </a:r>
                      <a:endParaRPr kumimoji="0" lang="fr-BE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56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28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00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272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Navigation lente, blocage aux extrémités de la traversée</a:t>
                      </a:r>
                      <a:endParaRPr kumimoji="0" lang="fr-BE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56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28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00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27213" defTabSz="912813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44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16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1988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6013" indent="-728663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Arrêt</a:t>
                      </a:r>
                      <a:endParaRPr kumimoji="0" lang="fr-BE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68648" name="ZoneTexte 2"/>
          <p:cNvSpPr txBox="1">
            <a:spLocks noChangeArrowheads="1"/>
          </p:cNvSpPr>
          <p:nvPr/>
        </p:nvSpPr>
        <p:spPr bwMode="auto">
          <a:xfrm rot="-900000">
            <a:off x="4081463" y="3043238"/>
            <a:ext cx="15557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77938" fontAlgn="base">
              <a:spcBef>
                <a:spcPct val="0"/>
              </a:spcBef>
              <a:spcAft>
                <a:spcPct val="0"/>
              </a:spcAft>
            </a:pPr>
            <a:r>
              <a:rPr lang="fr-BE" altLang="fr-FR" sz="2500" smtClean="0">
                <a:solidFill>
                  <a:srgbClr val="FF0000"/>
                </a:solidFill>
                <a:latin typeface="Arial" pitchFamily="34" charset="0"/>
              </a:rPr>
              <a:t>Existante</a:t>
            </a:r>
            <a:endParaRPr lang="fr-BE" altLang="fr-FR" sz="25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649" name="ZoneTexte 20"/>
          <p:cNvSpPr txBox="1">
            <a:spLocks noChangeArrowheads="1"/>
          </p:cNvSpPr>
          <p:nvPr/>
        </p:nvSpPr>
        <p:spPr bwMode="auto">
          <a:xfrm rot="-1500000">
            <a:off x="3951288" y="1709738"/>
            <a:ext cx="15557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77938" fontAlgn="base">
              <a:spcBef>
                <a:spcPct val="0"/>
              </a:spcBef>
              <a:spcAft>
                <a:spcPct val="0"/>
              </a:spcAft>
            </a:pPr>
            <a:r>
              <a:rPr lang="fr-BE" altLang="fr-FR" sz="2500" smtClean="0">
                <a:solidFill>
                  <a:srgbClr val="FF0000"/>
                </a:solidFill>
                <a:latin typeface="Arial" pitchFamily="34" charset="0"/>
              </a:rPr>
              <a:t>Future</a:t>
            </a:r>
            <a:endParaRPr lang="fr-BE" altLang="fr-FR" sz="25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433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Section mouillée (navigation en ligne droite)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CONCLUSION PARTIELLE</a:t>
            </a:r>
          </a:p>
        </p:txBody>
      </p:sp>
      <p:sp>
        <p:nvSpPr>
          <p:cNvPr id="69635" name="Rectangle 23"/>
          <p:cNvSpPr>
            <a:spLocks noChangeArrowheads="1"/>
          </p:cNvSpPr>
          <p:nvPr/>
        </p:nvSpPr>
        <p:spPr bwMode="auto">
          <a:xfrm>
            <a:off x="323850" y="1485900"/>
            <a:ext cx="377031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69636" name="Rectangle 23"/>
          <p:cNvSpPr>
            <a:spLocks noChangeArrowheads="1"/>
          </p:cNvSpPr>
          <p:nvPr/>
        </p:nvSpPr>
        <p:spPr bwMode="auto">
          <a:xfrm>
            <a:off x="476250" y="4797425"/>
            <a:ext cx="81280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Largeur minimale de </a:t>
            </a:r>
            <a:r>
              <a:rPr lang="fr-BE" altLang="fr-FR" sz="2000" u="sng" smtClean="0">
                <a:solidFill>
                  <a:srgbClr val="FFFFFF"/>
                </a:solidFill>
                <a:latin typeface="Gill Sans MT" pitchFamily="34" charset="0"/>
              </a:rPr>
              <a:t>23 m</a:t>
            </a: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 nécessaire pour la navigation </a:t>
            </a:r>
            <a:r>
              <a:rPr lang="fr-BE" altLang="fr-FR" sz="2000" u="sng" smtClean="0">
                <a:solidFill>
                  <a:srgbClr val="FFFFFF"/>
                </a:solidFill>
                <a:latin typeface="Gill Sans MT" pitchFamily="34" charset="0"/>
              </a:rPr>
              <a:t>en ligne droite</a:t>
            </a: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 d’un bateau Va jusqu’à des débits de 150 m³/s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(largeur rencontrée à l’aval du tracé)</a:t>
            </a:r>
          </a:p>
        </p:txBody>
      </p:sp>
      <p:pic>
        <p:nvPicPr>
          <p:cNvPr id="69637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t="27177" r="6770" b="27177"/>
          <a:stretch>
            <a:fillRect/>
          </a:stretch>
        </p:blipFill>
        <p:spPr bwMode="auto">
          <a:xfrm>
            <a:off x="76200" y="1341438"/>
            <a:ext cx="8963025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954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792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Sur-largeur pour la navigation dans une courbe</a:t>
            </a:r>
          </a:p>
        </p:txBody>
      </p:sp>
      <p:sp>
        <p:nvSpPr>
          <p:cNvPr id="71683" name="Rectangle 23"/>
          <p:cNvSpPr>
            <a:spLocks noChangeArrowheads="1"/>
          </p:cNvSpPr>
          <p:nvPr/>
        </p:nvSpPr>
        <p:spPr bwMode="auto">
          <a:xfrm>
            <a:off x="323850" y="1485900"/>
            <a:ext cx="377031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graphicFrame>
        <p:nvGraphicFramePr>
          <p:cNvPr id="10" name="Espace réservé du contenu 2"/>
          <p:cNvGraphicFramePr>
            <a:graphicFrameLocks/>
          </p:cNvGraphicFramePr>
          <p:nvPr/>
        </p:nvGraphicFramePr>
        <p:xfrm>
          <a:off x="971550" y="5300663"/>
          <a:ext cx="7029451" cy="1281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7363"/>
                <a:gridCol w="1627721"/>
                <a:gridCol w="1800576"/>
                <a:gridCol w="1843791"/>
              </a:tblGrid>
              <a:tr h="640556">
                <a:tc>
                  <a:txBody>
                    <a:bodyPr/>
                    <a:lstStyle/>
                    <a:p>
                      <a:endParaRPr lang="fr-BE" sz="1800" dirty="0"/>
                    </a:p>
                  </a:txBody>
                  <a:tcPr marL="91459" marR="91459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 smtClean="0"/>
                        <a:t>Situation actuelle</a:t>
                      </a:r>
                      <a:endParaRPr lang="fr-BE" sz="1800" dirty="0"/>
                    </a:p>
                  </a:txBody>
                  <a:tcPr marL="91459" marR="91459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 smtClean="0"/>
                        <a:t>Normes hollandaises</a:t>
                      </a:r>
                      <a:endParaRPr lang="fr-BE" sz="1800" dirty="0"/>
                    </a:p>
                  </a:txBody>
                  <a:tcPr marL="91459" marR="91459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 smtClean="0"/>
                        <a:t>Normes allemandes</a:t>
                      </a:r>
                      <a:endParaRPr lang="fr-BE" sz="1800" dirty="0"/>
                    </a:p>
                  </a:txBody>
                  <a:tcPr marL="91459" marR="91459" marT="45754" marB="45754"/>
                </a:tc>
              </a:tr>
              <a:tr h="640556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 smtClean="0"/>
                        <a:t>Largeur du fleuve</a:t>
                      </a:r>
                      <a:endParaRPr lang="fr-BE" sz="1800" dirty="0"/>
                    </a:p>
                  </a:txBody>
                  <a:tcPr marL="91459" marR="91459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 smtClean="0"/>
                        <a:t>19,0 m</a:t>
                      </a:r>
                      <a:endParaRPr lang="fr-BE" sz="1800" dirty="0"/>
                    </a:p>
                  </a:txBody>
                  <a:tcPr marL="91459" marR="91459" marT="45754" marB="457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 smtClean="0"/>
                        <a:t>31,4 m</a:t>
                      </a:r>
                      <a:endParaRPr lang="fr-BE" sz="1800" dirty="0"/>
                    </a:p>
                  </a:txBody>
                  <a:tcPr marL="91459" marR="91459" marT="45754" marB="457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 smtClean="0"/>
                        <a:t>34,8 m</a:t>
                      </a:r>
                      <a:endParaRPr lang="fr-BE" sz="1800" dirty="0"/>
                    </a:p>
                  </a:txBody>
                  <a:tcPr marL="91459" marR="91459" marT="45754" marB="45754" anchor="ctr"/>
                </a:tc>
              </a:tr>
            </a:tbl>
          </a:graphicData>
        </a:graphic>
      </p:graphicFrame>
      <p:sp>
        <p:nvSpPr>
          <p:cNvPr id="71701" name="Rectangle 1"/>
          <p:cNvSpPr>
            <a:spLocks noChangeArrowheads="1"/>
          </p:cNvSpPr>
          <p:nvPr/>
        </p:nvSpPr>
        <p:spPr bwMode="auto">
          <a:xfrm>
            <a:off x="247650" y="3357563"/>
            <a:ext cx="8713788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77938" fontAlgn="base">
              <a:spcBef>
                <a:spcPct val="0"/>
              </a:spcBef>
              <a:spcAft>
                <a:spcPct val="0"/>
              </a:spcAft>
            </a:pPr>
            <a:r>
              <a:rPr lang="fr-BE" altLang="fr-FR" sz="2000" u="sng" smtClean="0">
                <a:solidFill>
                  <a:srgbClr val="FFFFFF"/>
                </a:solidFill>
                <a:latin typeface="Gill Sans MT" pitchFamily="34" charset="0"/>
                <a:sym typeface="Wingdings" pitchFamily="2" charset="2"/>
              </a:rPr>
              <a:t>Approche normative</a:t>
            </a:r>
          </a:p>
          <a:p>
            <a:pPr defTabSz="1277938" fontAlgn="base">
              <a:spcBef>
                <a:spcPct val="0"/>
              </a:spcBef>
              <a:spcAft>
                <a:spcPct val="0"/>
              </a:spcAft>
            </a:pPr>
            <a:endParaRPr lang="fr-BE" altLang="fr-FR" sz="1000" u="sng" smtClean="0">
              <a:solidFill>
                <a:srgbClr val="FFFFFF"/>
              </a:solidFill>
              <a:latin typeface="Gill Sans MT" pitchFamily="34" charset="0"/>
              <a:sym typeface="Wingdings" pitchFamily="2" charset="2"/>
            </a:endParaRPr>
          </a:p>
          <a:p>
            <a:pPr defTabSz="1277938" fontAlgn="base">
              <a:spcBef>
                <a:spcPct val="0"/>
              </a:spcBef>
              <a:spcAft>
                <a:spcPct val="0"/>
              </a:spcAft>
            </a:pP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La largeur à donner au canal dépend du rayon de courbure de la trajectoire empruntée par le bateau </a:t>
            </a: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  <a:sym typeface="Wingdings" pitchFamily="2" charset="2"/>
              </a:rPr>
              <a:t> dans la zone du pont à Ponts, ce rayon vaut approximativement 700 m, les normes disponibles recommandent dès lors les largeurs suivantes</a:t>
            </a: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pic>
        <p:nvPicPr>
          <p:cNvPr id="71702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23479" r="18333" b="30551"/>
          <a:stretch>
            <a:fillRect/>
          </a:stretch>
        </p:blipFill>
        <p:spPr bwMode="auto">
          <a:xfrm>
            <a:off x="2241550" y="836613"/>
            <a:ext cx="49688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518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3"/>
          <p:cNvSpPr>
            <a:spLocks noChangeArrowheads="1"/>
          </p:cNvSpPr>
          <p:nvPr/>
        </p:nvSpPr>
        <p:spPr bwMode="auto">
          <a:xfrm>
            <a:off x="468313" y="115888"/>
            <a:ext cx="83518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Sur-largeur pour la navigation dans une courbe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Tracé Va recommandé par les normes</a:t>
            </a:r>
          </a:p>
        </p:txBody>
      </p:sp>
      <p:sp>
        <p:nvSpPr>
          <p:cNvPr id="72707" name="Rectangle 23"/>
          <p:cNvSpPr>
            <a:spLocks noChangeArrowheads="1"/>
          </p:cNvSpPr>
          <p:nvPr/>
        </p:nvSpPr>
        <p:spPr bwMode="auto">
          <a:xfrm>
            <a:off x="323850" y="1485900"/>
            <a:ext cx="377031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pic>
        <p:nvPicPr>
          <p:cNvPr id="72708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7029" r="36354" b="27766"/>
          <a:stretch>
            <a:fillRect/>
          </a:stretch>
        </p:blipFill>
        <p:spPr bwMode="auto">
          <a:xfrm>
            <a:off x="323850" y="1241425"/>
            <a:ext cx="84963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3" t="38297" r="13774" b="56499"/>
          <a:stretch>
            <a:fillRect/>
          </a:stretch>
        </p:blipFill>
        <p:spPr bwMode="auto">
          <a:xfrm>
            <a:off x="5148263" y="1557338"/>
            <a:ext cx="3225800" cy="533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068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1484313"/>
            <a:ext cx="8232775" cy="4537075"/>
          </a:xfrm>
        </p:spPr>
        <p:txBody>
          <a:bodyPr/>
          <a:lstStyle/>
          <a:p>
            <a:pPr>
              <a:defRPr/>
            </a:pPr>
            <a:r>
              <a:rPr lang="fr-B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eneva" pitchFamily="64" charset="-128"/>
              </a:rPr>
              <a:t>SHIP-Navigator</a:t>
            </a:r>
            <a:r>
              <a:rPr lang="fr-B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eneva" pitchFamily="64" charset="-128"/>
              </a:rPr>
              <a:t/>
            </a:r>
            <a:br>
              <a:rPr lang="fr-B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Geneva" pitchFamily="64" charset="-128"/>
              </a:rPr>
            </a:br>
            <a:r>
              <a:rPr lang="fr-BE" dirty="0" smtClean="0">
                <a:solidFill>
                  <a:schemeClr val="bg1"/>
                </a:solidFill>
                <a:ea typeface="Geneva" pitchFamily="64" charset="-128"/>
              </a:rPr>
              <a:t>(ALKYON, 2009)</a:t>
            </a:r>
          </a:p>
          <a:p>
            <a:pPr>
              <a:defRPr/>
            </a:pPr>
            <a:r>
              <a:rPr lang="fr-BE" dirty="0" smtClean="0">
                <a:solidFill>
                  <a:schemeClr val="bg1"/>
                </a:solidFill>
                <a:ea typeface="Geneva" pitchFamily="64" charset="-128"/>
              </a:rPr>
              <a:t>Pilotage: batelier </a:t>
            </a:r>
            <a:br>
              <a:rPr lang="fr-BE" dirty="0" smtClean="0">
                <a:solidFill>
                  <a:schemeClr val="bg1"/>
                </a:solidFill>
                <a:ea typeface="Geneva" pitchFamily="64" charset="-128"/>
              </a:rPr>
            </a:br>
            <a:r>
              <a:rPr lang="fr-BE" dirty="0" smtClean="0">
                <a:solidFill>
                  <a:schemeClr val="bg1"/>
                </a:solidFill>
                <a:ea typeface="Geneva" pitchFamily="64" charset="-128"/>
              </a:rPr>
              <a:t>expérimenté</a:t>
            </a:r>
          </a:p>
          <a:p>
            <a:pPr>
              <a:defRPr/>
            </a:pPr>
            <a:r>
              <a:rPr lang="fr-BE" dirty="0" smtClean="0">
                <a:solidFill>
                  <a:schemeClr val="bg1"/>
                </a:solidFill>
                <a:ea typeface="Geneva" pitchFamily="64" charset="-128"/>
              </a:rPr>
              <a:t>Inclus les effets:</a:t>
            </a:r>
          </a:p>
          <a:p>
            <a:pPr lvl="1">
              <a:defRPr/>
            </a:pPr>
            <a:r>
              <a:rPr lang="fr-BE" dirty="0" smtClean="0">
                <a:solidFill>
                  <a:schemeClr val="bg1"/>
                </a:solidFill>
                <a:ea typeface="Geneva" pitchFamily="64" charset="-128"/>
              </a:rPr>
              <a:t>Bathymétrie, courant, vent</a:t>
            </a:r>
          </a:p>
          <a:p>
            <a:pPr lvl="1">
              <a:defRPr/>
            </a:pPr>
            <a:r>
              <a:rPr lang="fr-BE" dirty="0" smtClean="0">
                <a:solidFill>
                  <a:schemeClr val="bg1"/>
                </a:solidFill>
                <a:ea typeface="Geneva" pitchFamily="64" charset="-128"/>
              </a:rPr>
              <a:t>Aspiration de berge, contacts avec structures</a:t>
            </a:r>
          </a:p>
          <a:p>
            <a:pPr lvl="1">
              <a:defRPr/>
            </a:pPr>
            <a:r>
              <a:rPr lang="fr-BE" dirty="0" smtClean="0">
                <a:solidFill>
                  <a:schemeClr val="bg1"/>
                </a:solidFill>
                <a:ea typeface="Geneva" pitchFamily="64" charset="-128"/>
              </a:rPr>
              <a:t>Moteur, gouvernail, propulseur d’étrave</a:t>
            </a:r>
          </a:p>
          <a:p>
            <a:pPr>
              <a:defRPr/>
            </a:pPr>
            <a:r>
              <a:rPr lang="fr-BE" dirty="0" smtClean="0">
                <a:solidFill>
                  <a:schemeClr val="bg1"/>
                </a:solidFill>
                <a:ea typeface="Geneva" pitchFamily="64" charset="-128"/>
              </a:rPr>
              <a:t>Navigation sur écran radar</a:t>
            </a: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628775"/>
            <a:ext cx="34686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23"/>
          <p:cNvSpPr>
            <a:spLocks noChangeArrowheads="1"/>
          </p:cNvSpPr>
          <p:nvPr/>
        </p:nvSpPr>
        <p:spPr bwMode="auto">
          <a:xfrm>
            <a:off x="468313" y="188913"/>
            <a:ext cx="83518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Simulations de navigation</a:t>
            </a:r>
          </a:p>
        </p:txBody>
      </p:sp>
    </p:spTree>
    <p:extLst>
      <p:ext uri="{BB962C8B-B14F-4D97-AF65-F5344CB8AC3E}">
        <p14:creationId xmlns:p14="http://schemas.microsoft.com/office/powerpoint/2010/main" val="3664688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3"/>
          <p:cNvSpPr>
            <a:spLocks noChangeArrowheads="1"/>
          </p:cNvSpPr>
          <p:nvPr/>
        </p:nvSpPr>
        <p:spPr bwMode="auto">
          <a:xfrm>
            <a:off x="468313" y="188913"/>
            <a:ext cx="83518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Simulations de navigation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CONCLUSION</a:t>
            </a:r>
          </a:p>
        </p:txBody>
      </p:sp>
      <p:sp>
        <p:nvSpPr>
          <p:cNvPr id="75779" name="Rectangle 23"/>
          <p:cNvSpPr>
            <a:spLocks noChangeArrowheads="1"/>
          </p:cNvSpPr>
          <p:nvPr/>
        </p:nvSpPr>
        <p:spPr bwMode="auto">
          <a:xfrm>
            <a:off x="323850" y="1485900"/>
            <a:ext cx="377031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75780" name="Rectangle 1"/>
          <p:cNvSpPr>
            <a:spLocks noChangeArrowheads="1"/>
          </p:cNvSpPr>
          <p:nvPr/>
        </p:nvSpPr>
        <p:spPr bwMode="auto">
          <a:xfrm>
            <a:off x="250825" y="1404938"/>
            <a:ext cx="8713788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7793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Recherche d’un tracé </a:t>
            </a:r>
            <a:r>
              <a:rPr lang="fr-BE" altLang="fr-FR" sz="2000" u="sng" smtClean="0">
                <a:solidFill>
                  <a:srgbClr val="FFFFFF"/>
                </a:solidFill>
                <a:latin typeface="Gill Sans MT" pitchFamily="34" charset="0"/>
              </a:rPr>
              <a:t>équilibré</a:t>
            </a: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 entre la navigation en toute sécurité des bateaux Va et l’urbanisation du quai Saint-Brice</a:t>
            </a:r>
          </a:p>
        </p:txBody>
      </p:sp>
      <p:pic>
        <p:nvPicPr>
          <p:cNvPr id="757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4" b="5411"/>
          <a:stretch>
            <a:fillRect/>
          </a:stretch>
        </p:blipFill>
        <p:spPr bwMode="auto">
          <a:xfrm>
            <a:off x="0" y="2363788"/>
            <a:ext cx="9144000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Espace réservé du contenu 2"/>
          <p:cNvGraphicFramePr>
            <a:graphicFrameLocks/>
          </p:cNvGraphicFramePr>
          <p:nvPr/>
        </p:nvGraphicFramePr>
        <p:xfrm>
          <a:off x="323850" y="5302250"/>
          <a:ext cx="8496301" cy="1281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9958"/>
                <a:gridCol w="1512168"/>
                <a:gridCol w="1584176"/>
                <a:gridCol w="1512168"/>
                <a:gridCol w="1367831"/>
              </a:tblGrid>
              <a:tr h="640557">
                <a:tc>
                  <a:txBody>
                    <a:bodyPr/>
                    <a:lstStyle/>
                    <a:p>
                      <a:endParaRPr lang="fr-BE" sz="1800" dirty="0"/>
                    </a:p>
                  </a:txBody>
                  <a:tcPr marL="91455" marR="91455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 smtClean="0"/>
                        <a:t>Situation actuelle</a:t>
                      </a:r>
                      <a:endParaRPr lang="fr-BE" sz="1800" dirty="0"/>
                    </a:p>
                  </a:txBody>
                  <a:tcPr marL="91455" marR="91455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 smtClean="0"/>
                        <a:t>Normes hollandaises</a:t>
                      </a:r>
                      <a:endParaRPr lang="fr-BE" sz="1800" dirty="0"/>
                    </a:p>
                  </a:txBody>
                  <a:tcPr marL="91455" marR="91455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 smtClean="0"/>
                        <a:t>Normes allemandes</a:t>
                      </a:r>
                      <a:endParaRPr lang="fr-BE" sz="1800" dirty="0"/>
                    </a:p>
                  </a:txBody>
                  <a:tcPr marL="91455" marR="91455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 err="1" smtClean="0">
                          <a:solidFill>
                            <a:srgbClr val="FF0000"/>
                          </a:solidFill>
                        </a:rPr>
                        <a:t>Alkyon</a:t>
                      </a:r>
                      <a:endParaRPr lang="fr-BE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55" marR="91455" marT="45754" marB="45754" anchor="ctr"/>
                </a:tc>
              </a:tr>
              <a:tr h="640557">
                <a:tc>
                  <a:txBody>
                    <a:bodyPr/>
                    <a:lstStyle/>
                    <a:p>
                      <a:pPr algn="ctr"/>
                      <a:r>
                        <a:rPr lang="fr-BE" sz="1800" dirty="0" smtClean="0"/>
                        <a:t>Largeur du fleuve dans la courbe (R ~ 700 m)</a:t>
                      </a:r>
                      <a:endParaRPr lang="fr-BE" sz="1800" dirty="0"/>
                    </a:p>
                  </a:txBody>
                  <a:tcPr marL="91455" marR="91455"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 smtClean="0"/>
                        <a:t>19,0 m</a:t>
                      </a:r>
                      <a:endParaRPr lang="fr-BE" sz="1800" dirty="0"/>
                    </a:p>
                  </a:txBody>
                  <a:tcPr marL="91455" marR="91455" marT="45754" marB="457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 smtClean="0"/>
                        <a:t>31,4 m</a:t>
                      </a:r>
                      <a:endParaRPr lang="fr-BE" sz="1800" dirty="0"/>
                    </a:p>
                  </a:txBody>
                  <a:tcPr marL="91455" marR="91455" marT="45754" marB="457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 smtClean="0"/>
                        <a:t>34,8 m</a:t>
                      </a:r>
                      <a:endParaRPr lang="fr-BE" sz="1800" dirty="0"/>
                    </a:p>
                  </a:txBody>
                  <a:tcPr marL="91455" marR="91455" marT="45754" marB="457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dirty="0" smtClean="0">
                          <a:solidFill>
                            <a:srgbClr val="FF0000"/>
                          </a:solidFill>
                        </a:rPr>
                        <a:t>27,4 m</a:t>
                      </a:r>
                      <a:endParaRPr lang="fr-BE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55" marR="91455" marT="45754" marB="45754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6896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23"/>
          <p:cNvSpPr>
            <a:spLocks noChangeArrowheads="1"/>
          </p:cNvSpPr>
          <p:nvPr/>
        </p:nvSpPr>
        <p:spPr bwMode="auto">
          <a:xfrm>
            <a:off x="468313" y="304800"/>
            <a:ext cx="835183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Simulation de navigation du bateau Va sur trajectoire idéale dans la situation projetée</a:t>
            </a:r>
          </a:p>
        </p:txBody>
      </p:sp>
    </p:spTree>
    <p:extLst>
      <p:ext uri="{BB962C8B-B14F-4D97-AF65-F5344CB8AC3E}">
        <p14:creationId xmlns:p14="http://schemas.microsoft.com/office/powerpoint/2010/main" val="1511233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468313" y="304800"/>
            <a:ext cx="835183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Simulation de navigation du bateau Va sur trajectoire idéale dans la situation projetée</a:t>
            </a:r>
          </a:p>
        </p:txBody>
      </p:sp>
    </p:spTree>
    <p:extLst>
      <p:ext uri="{BB962C8B-B14F-4D97-AF65-F5344CB8AC3E}">
        <p14:creationId xmlns:p14="http://schemas.microsoft.com/office/powerpoint/2010/main" val="3790428027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468313" y="304800"/>
            <a:ext cx="835183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Simulation de navigation du bateau Va sur trajectoire idéale dans la situation projetée</a:t>
            </a:r>
          </a:p>
        </p:txBody>
      </p:sp>
    </p:spTree>
    <p:extLst>
      <p:ext uri="{BB962C8B-B14F-4D97-AF65-F5344CB8AC3E}">
        <p14:creationId xmlns:p14="http://schemas.microsoft.com/office/powerpoint/2010/main" val="2619442781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468313" y="304800"/>
            <a:ext cx="835183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Simulation de navigation du bateau Va sur trajectoire idéale dans la situation projetée</a:t>
            </a:r>
          </a:p>
        </p:txBody>
      </p:sp>
    </p:spTree>
    <p:extLst>
      <p:ext uri="{BB962C8B-B14F-4D97-AF65-F5344CB8AC3E}">
        <p14:creationId xmlns:p14="http://schemas.microsoft.com/office/powerpoint/2010/main" val="1150335174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9445" r="50000" b="7778"/>
          <a:stretch/>
        </p:blipFill>
        <p:spPr bwMode="auto">
          <a:xfrm>
            <a:off x="179512" y="188640"/>
            <a:ext cx="555702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t="13704" r="50000" b="6111"/>
          <a:stretch/>
        </p:blipFill>
        <p:spPr bwMode="auto">
          <a:xfrm>
            <a:off x="3089600" y="2996952"/>
            <a:ext cx="5902794" cy="3620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610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468313" y="304800"/>
            <a:ext cx="835183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Simulation de navigation du bateau Va sur trajectoire idéale dans la situation projetée</a:t>
            </a:r>
          </a:p>
        </p:txBody>
      </p:sp>
    </p:spTree>
    <p:extLst>
      <p:ext uri="{BB962C8B-B14F-4D97-AF65-F5344CB8AC3E}">
        <p14:creationId xmlns:p14="http://schemas.microsoft.com/office/powerpoint/2010/main" val="880665157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468313" y="304800"/>
            <a:ext cx="835183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Simulation de navigation du bateau Va sur trajectoire idéale dans la situation projetée</a:t>
            </a:r>
          </a:p>
        </p:txBody>
      </p:sp>
    </p:spTree>
    <p:extLst>
      <p:ext uri="{BB962C8B-B14F-4D97-AF65-F5344CB8AC3E}">
        <p14:creationId xmlns:p14="http://schemas.microsoft.com/office/powerpoint/2010/main" val="4208162017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468313" y="304800"/>
            <a:ext cx="835183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Simulation de navigation du bateau Va sur trajectoire idéale dans la situation projetée</a:t>
            </a:r>
          </a:p>
        </p:txBody>
      </p:sp>
    </p:spTree>
    <p:extLst>
      <p:ext uri="{BB962C8B-B14F-4D97-AF65-F5344CB8AC3E}">
        <p14:creationId xmlns:p14="http://schemas.microsoft.com/office/powerpoint/2010/main" val="4275277301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468313" y="304800"/>
            <a:ext cx="835183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Simulation de navigation du bateau Va sur trajectoire idéale dans la situation projetée</a:t>
            </a:r>
          </a:p>
        </p:txBody>
      </p:sp>
    </p:spTree>
    <p:extLst>
      <p:ext uri="{BB962C8B-B14F-4D97-AF65-F5344CB8AC3E}">
        <p14:creationId xmlns:p14="http://schemas.microsoft.com/office/powerpoint/2010/main" val="2887077974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468313" y="304800"/>
            <a:ext cx="835183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Simulation de navigation du bateau Va sur trajectoire idéale dans la situation projetée</a:t>
            </a:r>
          </a:p>
        </p:txBody>
      </p:sp>
    </p:spTree>
    <p:extLst>
      <p:ext uri="{BB962C8B-B14F-4D97-AF65-F5344CB8AC3E}">
        <p14:creationId xmlns:p14="http://schemas.microsoft.com/office/powerpoint/2010/main" val="331413893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468313" y="304800"/>
            <a:ext cx="835183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Simulation de navigation du bateau Va sur trajectoire idéale dans la situation projetée</a:t>
            </a:r>
          </a:p>
        </p:txBody>
      </p:sp>
    </p:spTree>
    <p:extLst>
      <p:ext uri="{BB962C8B-B14F-4D97-AF65-F5344CB8AC3E}">
        <p14:creationId xmlns:p14="http://schemas.microsoft.com/office/powerpoint/2010/main" val="1073357104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468313" y="304800"/>
            <a:ext cx="835183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Simulation de navigation du bateau Va sur trajectoire idéale dans la situation projetée</a:t>
            </a:r>
          </a:p>
        </p:txBody>
      </p:sp>
    </p:spTree>
    <p:extLst>
      <p:ext uri="{BB962C8B-B14F-4D97-AF65-F5344CB8AC3E}">
        <p14:creationId xmlns:p14="http://schemas.microsoft.com/office/powerpoint/2010/main" val="781184321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11325"/>
            <a:ext cx="91392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Rectangle 23"/>
          <p:cNvSpPr>
            <a:spLocks noChangeArrowheads="1"/>
          </p:cNvSpPr>
          <p:nvPr/>
        </p:nvSpPr>
        <p:spPr bwMode="auto">
          <a:xfrm>
            <a:off x="250825" y="5661025"/>
            <a:ext cx="835183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</a:rPr>
              <a:t>Le bateau Va naviguant sur une trajectoire idéale s’inscrit à l’intérieur d’un chenal délimité par les berges moins 4 m de garde de part et d’autre (cf. extrapolation « optimiste » des normes allemandes)</a:t>
            </a:r>
            <a:endParaRPr lang="fr-BE" altLang="fr-FR" sz="2000" dirty="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 bwMode="auto">
          <a:xfrm>
            <a:off x="4716016" y="3068960"/>
            <a:ext cx="0" cy="21602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4" name="ZoneTexte 3"/>
          <p:cNvSpPr txBox="1"/>
          <p:nvPr/>
        </p:nvSpPr>
        <p:spPr>
          <a:xfrm>
            <a:off x="4716016" y="298766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4 m</a:t>
            </a:r>
            <a:endParaRPr lang="fr-BE" dirty="0">
              <a:solidFill>
                <a:srgbClr val="FF0000"/>
              </a:solidFill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468313" y="304800"/>
            <a:ext cx="835183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800" dirty="0" smtClean="0">
                <a:solidFill>
                  <a:srgbClr val="FFFFFF"/>
                </a:solidFill>
              </a:rPr>
              <a:t>Simulation de navigation du bateau Va sur trajectoire idéale dans la situation projetée</a:t>
            </a:r>
          </a:p>
        </p:txBody>
      </p:sp>
    </p:spTree>
    <p:extLst>
      <p:ext uri="{BB962C8B-B14F-4D97-AF65-F5344CB8AC3E}">
        <p14:creationId xmlns:p14="http://schemas.microsoft.com/office/powerpoint/2010/main" val="1583336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333375"/>
            <a:ext cx="88566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BE" altLang="fr-FR" sz="2000" u="sng" dirty="0" smtClean="0">
                <a:solidFill>
                  <a:schemeClr val="bg1"/>
                </a:solidFill>
                <a:latin typeface="Gill Sans MT" pitchFamily="34" charset="0"/>
              </a:rPr>
              <a:t>Plan de l’exposé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fr-BE" altLang="fr-FR" sz="2000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Le pont à Ponts sur la carte du monde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Modernisation de la traversée de l’Escaut à Tournai – un maillon de la chaîne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Modernisation de la traversée de l’Escaut à Tournai – </a:t>
            </a: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deux obstacles principaux pour le passage des bateaux de gabarit Va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bg1"/>
                </a:solidFill>
                <a:latin typeface="Gill Sans MT" pitchFamily="34" charset="0"/>
              </a:rPr>
              <a:t>Conception du nouveau pont à Ponts – intégration architecturale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Détails techniques du projet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Etapes constructives de l’ouvrage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En pratique et en photos…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fr-BE" altLang="fr-FR" sz="20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2000" dirty="0" smtClean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35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87" b="-1460"/>
          <a:stretch>
            <a:fillRect/>
          </a:stretch>
        </p:blipFill>
        <p:spPr bwMode="auto">
          <a:xfrm>
            <a:off x="166688" y="465138"/>
            <a:ext cx="8077200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t="3123" r="1337"/>
          <a:stretch>
            <a:fillRect/>
          </a:stretch>
        </p:blipFill>
        <p:spPr bwMode="auto">
          <a:xfrm>
            <a:off x="877888" y="3502025"/>
            <a:ext cx="80645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23"/>
          <p:cNvSpPr>
            <a:spLocks noChangeArrowheads="1"/>
          </p:cNvSpPr>
          <p:nvPr/>
        </p:nvSpPr>
        <p:spPr bwMode="auto">
          <a:xfrm>
            <a:off x="683568" y="-26988"/>
            <a:ext cx="7848872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Impact du tracé optimal de l’Escaut sur le pont à Ponts</a:t>
            </a:r>
            <a:endParaRPr lang="fr-BE" altLang="fr-FR" sz="2000" dirty="0">
              <a:solidFill>
                <a:srgbClr val="FFFFFF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99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3"/>
          <p:cNvGrpSpPr>
            <a:grpSpLocks/>
          </p:cNvGrpSpPr>
          <p:nvPr/>
        </p:nvGrpSpPr>
        <p:grpSpPr bwMode="auto">
          <a:xfrm>
            <a:off x="144016" y="332656"/>
            <a:ext cx="4572000" cy="2923183"/>
            <a:chOff x="-93663" y="1495425"/>
            <a:chExt cx="12946063" cy="7943850"/>
          </a:xfrm>
        </p:grpSpPr>
        <p:pic>
          <p:nvPicPr>
            <p:cNvPr id="2458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t="8388" b="5014"/>
            <a:stretch>
              <a:fillRect/>
            </a:stretch>
          </p:blipFill>
          <p:spPr bwMode="auto">
            <a:xfrm>
              <a:off x="-93663" y="4051300"/>
              <a:ext cx="12946063" cy="178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e 5"/>
            <p:cNvGrpSpPr>
              <a:grpSpLocks/>
            </p:cNvGrpSpPr>
            <p:nvPr/>
          </p:nvGrpSpPr>
          <p:grpSpPr bwMode="auto">
            <a:xfrm>
              <a:off x="349250" y="5002213"/>
              <a:ext cx="12265025" cy="2922587"/>
              <a:chOff x="248574" y="3573016"/>
              <a:chExt cx="8762261" cy="2088232"/>
            </a:xfrm>
          </p:grpSpPr>
          <p:pic>
            <p:nvPicPr>
              <p:cNvPr id="24598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705" t="59705" r="74281"/>
              <a:stretch>
                <a:fillRect/>
              </a:stretch>
            </p:blipFill>
            <p:spPr bwMode="auto">
              <a:xfrm>
                <a:off x="248574" y="4447713"/>
                <a:ext cx="2104009" cy="12135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9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73128" t="59705" r="1045"/>
              <a:stretch>
                <a:fillRect/>
              </a:stretch>
            </p:blipFill>
            <p:spPr bwMode="auto">
              <a:xfrm>
                <a:off x="6649375" y="4447713"/>
                <a:ext cx="2361460" cy="12135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4600" name="Connecteur droit avec flèche 2"/>
              <p:cNvCxnSpPr>
                <a:cxnSpLocks noChangeShapeType="1"/>
              </p:cNvCxnSpPr>
              <p:nvPr/>
            </p:nvCxnSpPr>
            <p:spPr bwMode="auto">
              <a:xfrm flipV="1">
                <a:off x="1300579" y="3573016"/>
                <a:ext cx="175077" cy="874697"/>
              </a:xfrm>
              <a:prstGeom prst="straightConnector1">
                <a:avLst/>
              </a:prstGeom>
              <a:noFill/>
              <a:ln w="15875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4601" name="Connecteur droit avec flèche 9"/>
              <p:cNvCxnSpPr>
                <a:cxnSpLocks noChangeShapeType="1"/>
              </p:cNvCxnSpPr>
              <p:nvPr/>
            </p:nvCxnSpPr>
            <p:spPr bwMode="auto">
              <a:xfrm flipV="1">
                <a:off x="8244408" y="3717032"/>
                <a:ext cx="0" cy="732904"/>
              </a:xfrm>
              <a:prstGeom prst="straightConnector1">
                <a:avLst/>
              </a:prstGeom>
              <a:noFill/>
              <a:ln w="15875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</p:grpSp>
        <p:grpSp>
          <p:nvGrpSpPr>
            <p:cNvPr id="4" name="Groupe 6"/>
            <p:cNvGrpSpPr>
              <a:grpSpLocks/>
            </p:cNvGrpSpPr>
            <p:nvPr/>
          </p:nvGrpSpPr>
          <p:grpSpPr bwMode="auto">
            <a:xfrm>
              <a:off x="184150" y="1495425"/>
              <a:ext cx="12430125" cy="3527425"/>
              <a:chOff x="131089" y="1067773"/>
              <a:chExt cx="8879561" cy="2520727"/>
            </a:xfrm>
          </p:grpSpPr>
          <p:pic>
            <p:nvPicPr>
              <p:cNvPr id="24590" name="Image 10"/>
              <p:cNvPicPr>
                <a:picLocks noChangeAspect="1"/>
              </p:cNvPicPr>
              <p:nvPr/>
            </p:nvPicPr>
            <p:blipFill>
              <a:blip r:embed="rId4" cstate="print"/>
              <a:srcRect l="36597" t="32079" r="35568" b="32365"/>
              <a:stretch>
                <a:fillRect/>
              </a:stretch>
            </p:blipFill>
            <p:spPr bwMode="auto">
              <a:xfrm rot="5400000">
                <a:off x="7760437" y="708165"/>
                <a:ext cx="890605" cy="16098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1" name="Image 11"/>
              <p:cNvPicPr>
                <a:picLocks noChangeAspect="1"/>
              </p:cNvPicPr>
              <p:nvPr/>
            </p:nvPicPr>
            <p:blipFill>
              <a:blip r:embed="rId5" cstate="print"/>
              <a:srcRect l="34200" t="31493" r="34842" b="31693"/>
              <a:stretch>
                <a:fillRect/>
              </a:stretch>
            </p:blipFill>
            <p:spPr bwMode="auto">
              <a:xfrm rot="5400000">
                <a:off x="5866576" y="719163"/>
                <a:ext cx="1021109" cy="1718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4592" name="Connecteur droit avec flèche 9"/>
              <p:cNvCxnSpPr>
                <a:cxnSpLocks noChangeShapeType="1"/>
              </p:cNvCxnSpPr>
              <p:nvPr/>
            </p:nvCxnSpPr>
            <p:spPr bwMode="auto">
              <a:xfrm flipH="1">
                <a:off x="6732240" y="1958378"/>
                <a:ext cx="1473499" cy="1589640"/>
              </a:xfrm>
              <a:prstGeom prst="straightConnector1">
                <a:avLst/>
              </a:prstGeom>
              <a:noFill/>
              <a:ln w="15875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4593" name="Connecteur droit avec flèche 9"/>
              <p:cNvCxnSpPr>
                <a:cxnSpLocks noChangeShapeType="1"/>
              </p:cNvCxnSpPr>
              <p:nvPr/>
            </p:nvCxnSpPr>
            <p:spPr bwMode="auto">
              <a:xfrm>
                <a:off x="6257200" y="2147893"/>
                <a:ext cx="187009" cy="1400125"/>
              </a:xfrm>
              <a:prstGeom prst="straightConnector1">
                <a:avLst/>
              </a:prstGeom>
              <a:noFill/>
              <a:ln w="15875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pic>
            <p:nvPicPr>
              <p:cNvPr id="24594" name="Image 1"/>
              <p:cNvPicPr>
                <a:picLocks noChangeAspect="1"/>
              </p:cNvPicPr>
              <p:nvPr/>
            </p:nvPicPr>
            <p:blipFill>
              <a:blip r:embed="rId6" cstate="print"/>
              <a:srcRect l="25714" t="40611" r="25609" b="39055"/>
              <a:stretch>
                <a:fillRect/>
              </a:stretch>
            </p:blipFill>
            <p:spPr bwMode="auto">
              <a:xfrm>
                <a:off x="2601782" y="1067773"/>
                <a:ext cx="2690298" cy="7940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4595" name="Connecteur droit avec flèche 9"/>
              <p:cNvCxnSpPr>
                <a:cxnSpLocks noChangeShapeType="1"/>
              </p:cNvCxnSpPr>
              <p:nvPr/>
            </p:nvCxnSpPr>
            <p:spPr bwMode="auto">
              <a:xfrm>
                <a:off x="3946931" y="1861868"/>
                <a:ext cx="481053" cy="1726632"/>
              </a:xfrm>
              <a:prstGeom prst="straightConnector1">
                <a:avLst/>
              </a:prstGeom>
              <a:noFill/>
              <a:ln w="15875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pic>
            <p:nvPicPr>
              <p:cNvPr id="24596" name="Image 22"/>
              <p:cNvPicPr>
                <a:picLocks noChangeAspect="1"/>
              </p:cNvPicPr>
              <p:nvPr/>
            </p:nvPicPr>
            <p:blipFill>
              <a:blip r:embed="rId7" cstate="print"/>
              <a:srcRect l="33047" t="25920" r="35756" b="27264"/>
              <a:stretch>
                <a:fillRect/>
              </a:stretch>
            </p:blipFill>
            <p:spPr bwMode="auto">
              <a:xfrm rot="5400000">
                <a:off x="723054" y="475808"/>
                <a:ext cx="1053798" cy="22377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4597" name="Connecteur droit avec flèche 9"/>
              <p:cNvCxnSpPr>
                <a:cxnSpLocks noChangeShapeType="1"/>
              </p:cNvCxnSpPr>
              <p:nvPr/>
            </p:nvCxnSpPr>
            <p:spPr bwMode="auto">
              <a:xfrm flipH="1">
                <a:off x="514350" y="2154055"/>
                <a:ext cx="786791" cy="1217974"/>
              </a:xfrm>
              <a:prstGeom prst="straightConnector1">
                <a:avLst/>
              </a:prstGeom>
              <a:noFill/>
              <a:ln w="15875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</p:grpSp>
        <p:grpSp>
          <p:nvGrpSpPr>
            <p:cNvPr id="5" name="Groupe 7"/>
            <p:cNvGrpSpPr>
              <a:grpSpLocks/>
            </p:cNvGrpSpPr>
            <p:nvPr/>
          </p:nvGrpSpPr>
          <p:grpSpPr bwMode="auto">
            <a:xfrm>
              <a:off x="184150" y="8235950"/>
              <a:ext cx="12430125" cy="1203325"/>
              <a:chOff x="131089" y="5883967"/>
              <a:chExt cx="8879561" cy="857401"/>
            </a:xfrm>
          </p:grpSpPr>
          <p:pic>
            <p:nvPicPr>
              <p:cNvPr id="24587" name="Image 8"/>
              <p:cNvPicPr>
                <a:picLocks noChangeAspect="1"/>
              </p:cNvPicPr>
              <p:nvPr/>
            </p:nvPicPr>
            <p:blipFill>
              <a:blip r:embed="rId8" cstate="print"/>
              <a:srcRect l="34915" t="13078" r="32542" b="13071"/>
              <a:stretch>
                <a:fillRect/>
              </a:stretch>
            </p:blipFill>
            <p:spPr bwMode="auto">
              <a:xfrm rot="5400000">
                <a:off x="7205225" y="4935942"/>
                <a:ext cx="857400" cy="2753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8" name="Image 9"/>
              <p:cNvPicPr>
                <a:picLocks noChangeAspect="1"/>
              </p:cNvPicPr>
              <p:nvPr/>
            </p:nvPicPr>
            <p:blipFill>
              <a:blip r:embed="rId9" cstate="print"/>
              <a:srcRect l="36597" t="29561" r="37437" b="28392"/>
              <a:stretch>
                <a:fillRect/>
              </a:stretch>
            </p:blipFill>
            <p:spPr bwMode="auto">
              <a:xfrm rot="5400000">
                <a:off x="4865890" y="5595098"/>
                <a:ext cx="696529" cy="15960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9" name="Image 26"/>
              <p:cNvPicPr>
                <a:picLocks noChangeAspect="1"/>
              </p:cNvPicPr>
              <p:nvPr/>
            </p:nvPicPr>
            <p:blipFill>
              <a:blip r:embed="rId10" cstate="print"/>
              <a:srcRect l="32860" r="33569"/>
              <a:stretch>
                <a:fillRect/>
              </a:stretch>
            </p:blipFill>
            <p:spPr bwMode="auto">
              <a:xfrm rot="5400000">
                <a:off x="1411918" y="4663840"/>
                <a:ext cx="796699" cy="3358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11" cstate="print"/>
          <a:srcRect l="2626" t="15521" r="24998" b="10960"/>
          <a:stretch>
            <a:fillRect/>
          </a:stretch>
        </p:blipFill>
        <p:spPr bwMode="auto">
          <a:xfrm>
            <a:off x="5004049" y="314176"/>
            <a:ext cx="3960439" cy="297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12" cstate="print"/>
          <a:srcRect r="20631"/>
          <a:stretch>
            <a:fillRect/>
          </a:stretch>
        </p:blipFill>
        <p:spPr bwMode="auto">
          <a:xfrm>
            <a:off x="1988542" y="3501008"/>
            <a:ext cx="49857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7933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2" t="31931" r="3615" b="27084"/>
          <a:stretch>
            <a:fillRect/>
          </a:stretch>
        </p:blipFill>
        <p:spPr bwMode="auto">
          <a:xfrm>
            <a:off x="323850" y="692150"/>
            <a:ext cx="669607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3"/>
          <p:cNvSpPr>
            <a:spLocks noChangeArrowheads="1"/>
          </p:cNvSpPr>
          <p:nvPr/>
        </p:nvSpPr>
        <p:spPr bwMode="auto">
          <a:xfrm>
            <a:off x="2484438" y="-26988"/>
            <a:ext cx="4464050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smtClean="0">
                <a:solidFill>
                  <a:srgbClr val="FFFFFF"/>
                </a:solidFill>
                <a:latin typeface="Gill Sans MT" pitchFamily="34" charset="0"/>
              </a:rPr>
              <a:t>Intervention sur le quai Saint-Brice</a:t>
            </a:r>
          </a:p>
        </p:txBody>
      </p:sp>
      <p:pic>
        <p:nvPicPr>
          <p:cNvPr id="52228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4" t="31615" r="3398" b="26990"/>
          <a:stretch>
            <a:fillRect/>
          </a:stretch>
        </p:blipFill>
        <p:spPr bwMode="auto">
          <a:xfrm>
            <a:off x="2352675" y="3860800"/>
            <a:ext cx="6696075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23"/>
          <p:cNvSpPr>
            <a:spLocks noChangeArrowheads="1"/>
          </p:cNvSpPr>
          <p:nvPr/>
        </p:nvSpPr>
        <p:spPr bwMode="auto">
          <a:xfrm>
            <a:off x="7050088" y="1354138"/>
            <a:ext cx="16557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1600" smtClean="0">
                <a:solidFill>
                  <a:srgbClr val="FFFFFF"/>
                </a:solidFill>
                <a:latin typeface="Gill Sans MT" pitchFamily="34" charset="0"/>
              </a:rPr>
              <a:t>Situation actuelle</a:t>
            </a:r>
          </a:p>
        </p:txBody>
      </p:sp>
      <p:sp>
        <p:nvSpPr>
          <p:cNvPr id="52230" name="Rectangle 23"/>
          <p:cNvSpPr>
            <a:spLocks noChangeArrowheads="1"/>
          </p:cNvSpPr>
          <p:nvPr/>
        </p:nvSpPr>
        <p:spPr bwMode="auto">
          <a:xfrm>
            <a:off x="107950" y="4581525"/>
            <a:ext cx="20875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1600" smtClean="0">
                <a:solidFill>
                  <a:srgbClr val="FFFFFF"/>
                </a:solidFill>
                <a:latin typeface="Gill Sans MT" pitchFamily="34" charset="0"/>
              </a:rPr>
              <a:t>Situation après élargissement de l’Escaut</a:t>
            </a:r>
          </a:p>
        </p:txBody>
      </p:sp>
    </p:spTree>
    <p:extLst>
      <p:ext uri="{BB962C8B-B14F-4D97-AF65-F5344CB8AC3E}">
        <p14:creationId xmlns:p14="http://schemas.microsoft.com/office/powerpoint/2010/main" val="3403414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15888"/>
            <a:ext cx="7893050" cy="667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3"/>
          <p:cNvSpPr>
            <a:spLocks noChangeArrowheads="1"/>
          </p:cNvSpPr>
          <p:nvPr/>
        </p:nvSpPr>
        <p:spPr bwMode="auto">
          <a:xfrm>
            <a:off x="3563938" y="119062"/>
            <a:ext cx="4968875" cy="8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lIns="91429" tIns="45715" rIns="91429" bIns="45715" anchor="ctr"/>
          <a:lstStyle/>
          <a:p>
            <a:pPr algn="ctr" defTabSz="830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Gill Sans MT"/>
              </a:rPr>
              <a:t>Choix architectural : </a:t>
            </a:r>
          </a:p>
          <a:p>
            <a:pPr algn="ctr" defTabSz="830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Gill Sans MT"/>
              </a:rPr>
              <a:t>Ouvrage sans </a:t>
            </a:r>
            <a:r>
              <a:rPr lang="fr-BE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Gill Sans MT"/>
                <a:sym typeface="Wingdings" pitchFamily="2" charset="2"/>
              </a:rPr>
              <a:t>superstructure </a:t>
            </a:r>
            <a:r>
              <a:rPr lang="fr-BE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Gill Sans MT"/>
                <a:sym typeface="Wingdings" pitchFamily="2" charset="2"/>
              </a:rPr>
              <a:t>supérieure</a:t>
            </a:r>
            <a:endParaRPr lang="fr-FR" sz="2000" dirty="0">
              <a:solidFill>
                <a:srgbClr val="000000">
                  <a:lumMod val="65000"/>
                  <a:lumOff val="35000"/>
                </a:srgbClr>
              </a:solidFill>
              <a:latin typeface="Gill Sans MT"/>
            </a:endParaRPr>
          </a:p>
        </p:txBody>
      </p:sp>
      <p:grpSp>
        <p:nvGrpSpPr>
          <p:cNvPr id="5124" name="Groupe 11"/>
          <p:cNvGrpSpPr>
            <a:grpSpLocks/>
          </p:cNvGrpSpPr>
          <p:nvPr/>
        </p:nvGrpSpPr>
        <p:grpSpPr bwMode="auto">
          <a:xfrm rot="-5400000">
            <a:off x="6753225" y="3971925"/>
            <a:ext cx="431800" cy="355600"/>
            <a:chOff x="3491880" y="1556792"/>
            <a:chExt cx="576064" cy="643566"/>
          </a:xfrm>
        </p:grpSpPr>
        <p:cxnSp>
          <p:nvCxnSpPr>
            <p:cNvPr id="5125" name="Connecteur droit 4"/>
            <p:cNvCxnSpPr>
              <a:cxnSpLocks noChangeShapeType="1"/>
            </p:cNvCxnSpPr>
            <p:nvPr/>
          </p:nvCxnSpPr>
          <p:spPr bwMode="auto">
            <a:xfrm>
              <a:off x="3491880" y="1556792"/>
              <a:ext cx="288032" cy="576064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6" name="Connecteur droit 7"/>
            <p:cNvCxnSpPr>
              <a:cxnSpLocks noChangeShapeType="1"/>
            </p:cNvCxnSpPr>
            <p:nvPr/>
          </p:nvCxnSpPr>
          <p:spPr bwMode="auto">
            <a:xfrm flipH="1">
              <a:off x="3779912" y="1556792"/>
              <a:ext cx="288032" cy="576064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Arc 10"/>
            <p:cNvSpPr/>
            <p:nvPr/>
          </p:nvSpPr>
          <p:spPr bwMode="auto">
            <a:xfrm rot="18822457">
              <a:off x="3567305" y="1792906"/>
              <a:ext cx="425213" cy="389690"/>
            </a:xfrm>
            <a:prstGeom prst="arc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27952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BE" sz="250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41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3751" r="5215" b="83057"/>
          <a:stretch>
            <a:fillRect/>
          </a:stretch>
        </p:blipFill>
        <p:spPr bwMode="auto">
          <a:xfrm>
            <a:off x="47625" y="2452688"/>
            <a:ext cx="906145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858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2863"/>
            <a:ext cx="9144000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299" name="Connecteur droit avec flèche 2"/>
          <p:cNvCxnSpPr>
            <a:cxnSpLocks noChangeShapeType="1"/>
          </p:cNvCxnSpPr>
          <p:nvPr/>
        </p:nvCxnSpPr>
        <p:spPr bwMode="auto">
          <a:xfrm flipV="1">
            <a:off x="1979613" y="1844675"/>
            <a:ext cx="1871662" cy="1439863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0" name="ZoneTexte 5"/>
          <p:cNvSpPr txBox="1">
            <a:spLocks noChangeArrowheads="1"/>
          </p:cNvSpPr>
          <p:nvPr/>
        </p:nvSpPr>
        <p:spPr bwMode="auto">
          <a:xfrm>
            <a:off x="3851275" y="1484313"/>
            <a:ext cx="2808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79525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smtClean="0">
                <a:solidFill>
                  <a:srgbClr val="FF0000"/>
                </a:solidFill>
                <a:latin typeface="Arial" pitchFamily="34" charset="0"/>
              </a:rPr>
              <a:t>Profil actuel</a:t>
            </a:r>
          </a:p>
        </p:txBody>
      </p:sp>
      <p:cxnSp>
        <p:nvCxnSpPr>
          <p:cNvPr id="55301" name="Connecteur droit avec flèche 6"/>
          <p:cNvCxnSpPr>
            <a:cxnSpLocks noChangeShapeType="1"/>
          </p:cNvCxnSpPr>
          <p:nvPr/>
        </p:nvCxnSpPr>
        <p:spPr bwMode="auto">
          <a:xfrm>
            <a:off x="3081338" y="3429000"/>
            <a:ext cx="122237" cy="1223963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2" name="ZoneTexte 9"/>
          <p:cNvSpPr txBox="1">
            <a:spLocks noChangeArrowheads="1"/>
          </p:cNvSpPr>
          <p:nvPr/>
        </p:nvSpPr>
        <p:spPr bwMode="auto">
          <a:xfrm>
            <a:off x="3081338" y="4652963"/>
            <a:ext cx="280828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79525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smtClean="0">
                <a:solidFill>
                  <a:srgbClr val="FFFFFF"/>
                </a:solidFill>
                <a:latin typeface="Arial" pitchFamily="34" charset="0"/>
              </a:rPr>
              <a:t>Profil avant 1946</a:t>
            </a: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3563938" y="119062"/>
            <a:ext cx="4968875" cy="8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lIns="91429" tIns="45715" rIns="91429" bIns="45715" anchor="ctr"/>
          <a:lstStyle/>
          <a:p>
            <a:pPr algn="ctr" defTabSz="830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Gill Sans MT"/>
              </a:rPr>
              <a:t>Choix architectural : </a:t>
            </a:r>
          </a:p>
          <a:p>
            <a:pPr algn="ctr" defTabSz="830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Gill Sans MT"/>
              </a:rPr>
              <a:t>Respect du profil en long existant</a:t>
            </a:r>
            <a:endParaRPr lang="fr-FR" sz="2000" dirty="0">
              <a:solidFill>
                <a:srgbClr val="000000">
                  <a:lumMod val="65000"/>
                  <a:lumOff val="35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524467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3"/>
          <p:cNvSpPr>
            <a:spLocks noChangeArrowheads="1"/>
          </p:cNvSpPr>
          <p:nvPr/>
        </p:nvSpPr>
        <p:spPr bwMode="auto">
          <a:xfrm>
            <a:off x="666750" y="304800"/>
            <a:ext cx="801846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 algn="ctr" defTabSz="830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000" dirty="0" smtClean="0">
                <a:solidFill>
                  <a:schemeClr val="bg1"/>
                </a:solidFill>
                <a:latin typeface="Gill Sans MT"/>
              </a:rPr>
              <a:t>Intégration d’une structure entre le profil en long existant et le gabarit fluvial</a:t>
            </a:r>
            <a:endParaRPr lang="fr-FR" sz="2000" dirty="0">
              <a:solidFill>
                <a:schemeClr val="bg1"/>
              </a:solidFill>
              <a:latin typeface="Gill Sans MT"/>
            </a:endParaRP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989138"/>
            <a:ext cx="9296401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197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27" y="1052515"/>
            <a:ext cx="43783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23"/>
          <p:cNvSpPr>
            <a:spLocks noChangeArrowheads="1"/>
          </p:cNvSpPr>
          <p:nvPr/>
        </p:nvSpPr>
        <p:spPr bwMode="auto">
          <a:xfrm>
            <a:off x="666751" y="44624"/>
            <a:ext cx="801846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BE" altLang="fr-FR" sz="2800" dirty="0">
                <a:solidFill>
                  <a:prstClr val="white"/>
                </a:solidFill>
              </a:rPr>
              <a:t>Esquisses sommaires étudiées</a:t>
            </a:r>
            <a:endParaRPr lang="fr-FR" altLang="fr-FR" sz="2800" dirty="0">
              <a:solidFill>
                <a:prstClr val="white"/>
              </a:solidFill>
            </a:endParaRPr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64" y="2349500"/>
            <a:ext cx="4386263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39" y="3644928"/>
            <a:ext cx="4386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941888"/>
            <a:ext cx="439578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874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>
            <a:grpSpLocks/>
          </p:cNvGrpSpPr>
          <p:nvPr/>
        </p:nvGrpSpPr>
        <p:grpSpPr bwMode="auto">
          <a:xfrm>
            <a:off x="611188" y="1125538"/>
            <a:ext cx="8496300" cy="5551487"/>
            <a:chOff x="539750" y="1117600"/>
            <a:chExt cx="8496300" cy="5551488"/>
          </a:xfrm>
        </p:grpSpPr>
        <p:grpSp>
          <p:nvGrpSpPr>
            <p:cNvPr id="3" name="Groupe 8"/>
            <p:cNvGrpSpPr>
              <a:grpSpLocks/>
            </p:cNvGrpSpPr>
            <p:nvPr/>
          </p:nvGrpSpPr>
          <p:grpSpPr bwMode="auto">
            <a:xfrm>
              <a:off x="2720975" y="1539875"/>
              <a:ext cx="4154488" cy="585788"/>
              <a:chOff x="921194" y="764704"/>
              <a:chExt cx="4154862" cy="584775"/>
            </a:xfrm>
          </p:grpSpPr>
          <p:sp>
            <p:nvSpPr>
              <p:cNvPr id="46119" name="ZoneTexte 3"/>
              <p:cNvSpPr txBox="1">
                <a:spLocks noChangeArrowheads="1"/>
              </p:cNvSpPr>
              <p:nvPr/>
            </p:nvSpPr>
            <p:spPr bwMode="auto">
              <a:xfrm>
                <a:off x="1259632" y="764704"/>
                <a:ext cx="3816424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  <a:sym typeface="Symbol" pitchFamily="18" charset="2"/>
                  </a:rPr>
                  <a:t>Nécessité de reprofilage </a:t>
                </a:r>
              </a:p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  <a:sym typeface="Symbol" pitchFamily="18" charset="2"/>
                  </a:rPr>
                  <a:t>des voiries avoisinantes</a:t>
                </a:r>
                <a:endParaRPr lang="fr-BE" sz="1600">
                  <a:solidFill>
                    <a:schemeClr val="bg1"/>
                  </a:solidFill>
                  <a:latin typeface="Gill Sans MT"/>
                  <a:cs typeface="Arial" pitchFamily="34" charset="0"/>
                </a:endParaRPr>
              </a:p>
            </p:txBody>
          </p:sp>
          <p:sp>
            <p:nvSpPr>
              <p:cNvPr id="46120" name="ZoneTexte 4"/>
              <p:cNvSpPr txBox="1">
                <a:spLocks noChangeArrowheads="1"/>
              </p:cNvSpPr>
              <p:nvPr/>
            </p:nvSpPr>
            <p:spPr bwMode="auto">
              <a:xfrm>
                <a:off x="921194" y="817548"/>
                <a:ext cx="554462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BE" sz="2800">
                    <a:solidFill>
                      <a:schemeClr val="bg1"/>
                    </a:solidFill>
                    <a:latin typeface="Gill Sans MT"/>
                    <a:sym typeface="Symbol" pitchFamily="18" charset="2"/>
                  </a:rPr>
                  <a:t></a:t>
                </a:r>
                <a:endParaRPr lang="fr-BE" sz="2800">
                  <a:solidFill>
                    <a:schemeClr val="bg1"/>
                  </a:solidFill>
                  <a:latin typeface="Gill Sans MT"/>
                </a:endParaRPr>
              </a:p>
            </p:txBody>
          </p:sp>
        </p:grpSp>
        <p:grpSp>
          <p:nvGrpSpPr>
            <p:cNvPr id="4" name="Groupe 7"/>
            <p:cNvGrpSpPr>
              <a:grpSpLocks/>
            </p:cNvGrpSpPr>
            <p:nvPr/>
          </p:nvGrpSpPr>
          <p:grpSpPr bwMode="auto">
            <a:xfrm>
              <a:off x="4716463" y="2133600"/>
              <a:ext cx="2741612" cy="522288"/>
              <a:chOff x="2771800" y="3096096"/>
              <a:chExt cx="2742670" cy="523220"/>
            </a:xfrm>
          </p:grpSpPr>
          <p:sp>
            <p:nvSpPr>
              <p:cNvPr id="46117" name="Rectangle 5"/>
              <p:cNvSpPr>
                <a:spLocks noChangeArrowheads="1"/>
              </p:cNvSpPr>
              <p:nvPr/>
            </p:nvSpPr>
            <p:spPr bwMode="auto">
              <a:xfrm>
                <a:off x="2994228" y="3204000"/>
                <a:ext cx="252024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</a:rPr>
                  <a:t>Durée de vie de l’ouvrage</a:t>
                </a:r>
              </a:p>
            </p:txBody>
          </p:sp>
          <p:sp>
            <p:nvSpPr>
              <p:cNvPr id="46118" name="ZoneTexte 6"/>
              <p:cNvSpPr txBox="1">
                <a:spLocks noChangeArrowheads="1"/>
              </p:cNvSpPr>
              <p:nvPr/>
            </p:nvSpPr>
            <p:spPr bwMode="auto">
              <a:xfrm>
                <a:off x="2771800" y="3096096"/>
                <a:ext cx="50405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BE" sz="2800">
                    <a:solidFill>
                      <a:schemeClr val="bg1"/>
                    </a:solidFill>
                    <a:latin typeface="Gill Sans MT"/>
                    <a:sym typeface="Symbol" pitchFamily="18" charset="2"/>
                  </a:rPr>
                  <a:t></a:t>
                </a:r>
                <a:endParaRPr lang="fr-BE" sz="2800">
                  <a:solidFill>
                    <a:schemeClr val="bg1"/>
                  </a:solidFill>
                  <a:latin typeface="Gill Sans MT"/>
                </a:endParaRPr>
              </a:p>
            </p:txBody>
          </p:sp>
        </p:grpSp>
        <p:grpSp>
          <p:nvGrpSpPr>
            <p:cNvPr id="5" name="Groupe 9"/>
            <p:cNvGrpSpPr>
              <a:grpSpLocks/>
            </p:cNvGrpSpPr>
            <p:nvPr/>
          </p:nvGrpSpPr>
          <p:grpSpPr bwMode="auto">
            <a:xfrm>
              <a:off x="1187450" y="2852738"/>
              <a:ext cx="2571750" cy="584200"/>
              <a:chOff x="2699792" y="3068960"/>
              <a:chExt cx="2571029" cy="584775"/>
            </a:xfrm>
          </p:grpSpPr>
          <p:sp>
            <p:nvSpPr>
              <p:cNvPr id="46115" name="Rectangle 10"/>
              <p:cNvSpPr>
                <a:spLocks noChangeArrowheads="1"/>
              </p:cNvSpPr>
              <p:nvPr/>
            </p:nvSpPr>
            <p:spPr bwMode="auto">
              <a:xfrm>
                <a:off x="2987824" y="3068960"/>
                <a:ext cx="2282997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</a:rPr>
                  <a:t>Limitation du poids </a:t>
                </a:r>
              </a:p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</a:rPr>
                  <a:t>des convois sur le pont</a:t>
                </a:r>
              </a:p>
            </p:txBody>
          </p:sp>
          <p:sp>
            <p:nvSpPr>
              <p:cNvPr id="46116" name="ZoneTexte 11"/>
              <p:cNvSpPr txBox="1">
                <a:spLocks noChangeArrowheads="1"/>
              </p:cNvSpPr>
              <p:nvPr/>
            </p:nvSpPr>
            <p:spPr bwMode="auto">
              <a:xfrm>
                <a:off x="2699792" y="3096024"/>
                <a:ext cx="50405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BE" sz="2800">
                    <a:solidFill>
                      <a:schemeClr val="bg1"/>
                    </a:solidFill>
                    <a:latin typeface="Gill Sans MT"/>
                    <a:sym typeface="Symbol" pitchFamily="18" charset="2"/>
                  </a:rPr>
                  <a:t></a:t>
                </a:r>
                <a:endParaRPr lang="fr-BE" sz="2800">
                  <a:solidFill>
                    <a:schemeClr val="bg1"/>
                  </a:solidFill>
                  <a:latin typeface="Gill Sans MT"/>
                </a:endParaRPr>
              </a:p>
            </p:txBody>
          </p:sp>
        </p:grpSp>
        <p:grpSp>
          <p:nvGrpSpPr>
            <p:cNvPr id="6" name="Groupe 13"/>
            <p:cNvGrpSpPr>
              <a:grpSpLocks/>
            </p:cNvGrpSpPr>
            <p:nvPr/>
          </p:nvGrpSpPr>
          <p:grpSpPr bwMode="auto">
            <a:xfrm>
              <a:off x="2047875" y="5149850"/>
              <a:ext cx="2668588" cy="647700"/>
              <a:chOff x="2699792" y="3140968"/>
              <a:chExt cx="2668804" cy="647807"/>
            </a:xfrm>
          </p:grpSpPr>
          <p:sp>
            <p:nvSpPr>
              <p:cNvPr id="46113" name="Rectangle 14"/>
              <p:cNvSpPr>
                <a:spLocks noChangeArrowheads="1"/>
              </p:cNvSpPr>
              <p:nvPr/>
            </p:nvSpPr>
            <p:spPr bwMode="auto">
              <a:xfrm>
                <a:off x="2994228" y="3204000"/>
                <a:ext cx="2374368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</a:rPr>
                  <a:t>Durée totale du chantier</a:t>
                </a:r>
              </a:p>
              <a:p>
                <a:endParaRPr lang="fr-BE" sz="1600">
                  <a:solidFill>
                    <a:schemeClr val="bg1"/>
                  </a:solidFill>
                  <a:latin typeface="Gill Sans MT"/>
                  <a:cs typeface="Arial" pitchFamily="34" charset="0"/>
                </a:endParaRPr>
              </a:p>
            </p:txBody>
          </p:sp>
          <p:sp>
            <p:nvSpPr>
              <p:cNvPr id="46114" name="ZoneTexte 15"/>
              <p:cNvSpPr txBox="1">
                <a:spLocks noChangeArrowheads="1"/>
              </p:cNvSpPr>
              <p:nvPr/>
            </p:nvSpPr>
            <p:spPr bwMode="auto">
              <a:xfrm>
                <a:off x="2699792" y="3140968"/>
                <a:ext cx="50405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BE" sz="2800">
                    <a:solidFill>
                      <a:schemeClr val="bg1"/>
                    </a:solidFill>
                    <a:latin typeface="Gill Sans MT"/>
                    <a:sym typeface="Symbol" pitchFamily="18" charset="2"/>
                  </a:rPr>
                  <a:t></a:t>
                </a:r>
                <a:endParaRPr lang="fr-BE" sz="2800">
                  <a:solidFill>
                    <a:schemeClr val="bg1"/>
                  </a:solidFill>
                  <a:latin typeface="Gill Sans MT"/>
                </a:endParaRPr>
              </a:p>
            </p:txBody>
          </p:sp>
        </p:grpSp>
        <p:grpSp>
          <p:nvGrpSpPr>
            <p:cNvPr id="7" name="Groupe 27"/>
            <p:cNvGrpSpPr>
              <a:grpSpLocks/>
            </p:cNvGrpSpPr>
            <p:nvPr/>
          </p:nvGrpSpPr>
          <p:grpSpPr bwMode="auto">
            <a:xfrm>
              <a:off x="1187450" y="4429125"/>
              <a:ext cx="4105275" cy="584200"/>
              <a:chOff x="971600" y="764704"/>
              <a:chExt cx="4104456" cy="584775"/>
            </a:xfrm>
          </p:grpSpPr>
          <p:sp>
            <p:nvSpPr>
              <p:cNvPr id="46111" name="ZoneTexte 28"/>
              <p:cNvSpPr txBox="1">
                <a:spLocks noChangeArrowheads="1"/>
              </p:cNvSpPr>
              <p:nvPr/>
            </p:nvSpPr>
            <p:spPr bwMode="auto">
              <a:xfrm>
                <a:off x="1259632" y="764704"/>
                <a:ext cx="3816424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</a:rPr>
                  <a:t>Période d’alternat de circulation </a:t>
                </a:r>
              </a:p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</a:rPr>
                  <a:t>sur le pont (durant les travaux)</a:t>
                </a:r>
              </a:p>
            </p:txBody>
          </p:sp>
          <p:sp>
            <p:nvSpPr>
              <p:cNvPr id="46112" name="ZoneTexte 29"/>
              <p:cNvSpPr txBox="1">
                <a:spLocks noChangeArrowheads="1"/>
              </p:cNvSpPr>
              <p:nvPr/>
            </p:nvSpPr>
            <p:spPr bwMode="auto">
              <a:xfrm>
                <a:off x="971600" y="817548"/>
                <a:ext cx="50405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BE" sz="2800">
                    <a:solidFill>
                      <a:schemeClr val="bg1"/>
                    </a:solidFill>
                    <a:latin typeface="Gill Sans MT"/>
                    <a:sym typeface="Symbol" pitchFamily="18" charset="2"/>
                  </a:rPr>
                  <a:t></a:t>
                </a:r>
                <a:endParaRPr lang="fr-BE" sz="2800">
                  <a:solidFill>
                    <a:schemeClr val="bg1"/>
                  </a:solidFill>
                  <a:latin typeface="Gill Sans MT"/>
                </a:endParaRPr>
              </a:p>
            </p:txBody>
          </p:sp>
        </p:grpSp>
        <p:grpSp>
          <p:nvGrpSpPr>
            <p:cNvPr id="8" name="Groupe 30"/>
            <p:cNvGrpSpPr>
              <a:grpSpLocks/>
            </p:cNvGrpSpPr>
            <p:nvPr/>
          </p:nvGrpSpPr>
          <p:grpSpPr bwMode="auto">
            <a:xfrm>
              <a:off x="4932363" y="3429000"/>
              <a:ext cx="3816350" cy="584200"/>
              <a:chOff x="971600" y="781279"/>
              <a:chExt cx="3816424" cy="584775"/>
            </a:xfrm>
          </p:grpSpPr>
          <p:sp>
            <p:nvSpPr>
              <p:cNvPr id="46109" name="ZoneTexte 31"/>
              <p:cNvSpPr txBox="1">
                <a:spLocks noChangeArrowheads="1"/>
              </p:cNvSpPr>
              <p:nvPr/>
            </p:nvSpPr>
            <p:spPr bwMode="auto">
              <a:xfrm>
                <a:off x="1259632" y="781279"/>
                <a:ext cx="3528392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</a:rPr>
                  <a:t>Conservation des </a:t>
                </a:r>
              </a:p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</a:rPr>
                  <a:t>emplacements de stationnement</a:t>
                </a:r>
              </a:p>
            </p:txBody>
          </p:sp>
          <p:sp>
            <p:nvSpPr>
              <p:cNvPr id="46110" name="ZoneTexte 32"/>
              <p:cNvSpPr txBox="1">
                <a:spLocks noChangeArrowheads="1"/>
              </p:cNvSpPr>
              <p:nvPr/>
            </p:nvSpPr>
            <p:spPr bwMode="auto">
              <a:xfrm>
                <a:off x="971600" y="817548"/>
                <a:ext cx="50405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BE" sz="2800">
                    <a:solidFill>
                      <a:schemeClr val="bg1"/>
                    </a:solidFill>
                    <a:latin typeface="Gill Sans MT"/>
                    <a:sym typeface="Symbol" pitchFamily="18" charset="2"/>
                  </a:rPr>
                  <a:t></a:t>
                </a:r>
                <a:endParaRPr lang="fr-BE" sz="2800">
                  <a:solidFill>
                    <a:schemeClr val="bg1"/>
                  </a:solidFill>
                  <a:latin typeface="Gill Sans MT"/>
                </a:endParaRPr>
              </a:p>
            </p:txBody>
          </p:sp>
        </p:grpSp>
        <p:grpSp>
          <p:nvGrpSpPr>
            <p:cNvPr id="9" name="Groupe 33"/>
            <p:cNvGrpSpPr>
              <a:grpSpLocks/>
            </p:cNvGrpSpPr>
            <p:nvPr/>
          </p:nvGrpSpPr>
          <p:grpSpPr bwMode="auto">
            <a:xfrm>
              <a:off x="971550" y="3563938"/>
              <a:ext cx="4176713" cy="585787"/>
              <a:chOff x="971600" y="845423"/>
              <a:chExt cx="4176464" cy="584775"/>
            </a:xfrm>
          </p:grpSpPr>
          <p:sp>
            <p:nvSpPr>
              <p:cNvPr id="46107" name="ZoneTexte 34"/>
              <p:cNvSpPr txBox="1">
                <a:spLocks noChangeArrowheads="1"/>
              </p:cNvSpPr>
              <p:nvPr/>
            </p:nvSpPr>
            <p:spPr bwMode="auto">
              <a:xfrm>
                <a:off x="1259632" y="845423"/>
                <a:ext cx="3888432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  <a:sym typeface="Symbol" pitchFamily="18" charset="2"/>
                  </a:rPr>
                  <a:t>Coupure du trafic sur le pont</a:t>
                </a:r>
              </a:p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  <a:sym typeface="Symbol" pitchFamily="18" charset="2"/>
                  </a:rPr>
                  <a:t>(durant les travaux)</a:t>
                </a:r>
                <a:endParaRPr lang="fr-BE" sz="1600">
                  <a:solidFill>
                    <a:schemeClr val="bg1"/>
                  </a:solidFill>
                  <a:latin typeface="Gill Sans MT"/>
                  <a:cs typeface="Arial" pitchFamily="34" charset="0"/>
                </a:endParaRPr>
              </a:p>
            </p:txBody>
          </p:sp>
          <p:sp>
            <p:nvSpPr>
              <p:cNvPr id="46108" name="ZoneTexte 35"/>
              <p:cNvSpPr txBox="1">
                <a:spLocks noChangeArrowheads="1"/>
              </p:cNvSpPr>
              <p:nvPr/>
            </p:nvSpPr>
            <p:spPr bwMode="auto">
              <a:xfrm>
                <a:off x="971600" y="887815"/>
                <a:ext cx="50405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BE" sz="2800">
                    <a:solidFill>
                      <a:schemeClr val="bg1"/>
                    </a:solidFill>
                    <a:latin typeface="Gill Sans MT"/>
                    <a:sym typeface="Symbol" pitchFamily="18" charset="2"/>
                  </a:rPr>
                  <a:t></a:t>
                </a:r>
                <a:endParaRPr lang="fr-BE" sz="2800">
                  <a:solidFill>
                    <a:schemeClr val="bg1"/>
                  </a:solidFill>
                  <a:latin typeface="Gill Sans MT"/>
                </a:endParaRPr>
              </a:p>
            </p:txBody>
          </p:sp>
        </p:grpSp>
        <p:grpSp>
          <p:nvGrpSpPr>
            <p:cNvPr id="10" name="Groupe 36"/>
            <p:cNvGrpSpPr>
              <a:grpSpLocks/>
            </p:cNvGrpSpPr>
            <p:nvPr/>
          </p:nvGrpSpPr>
          <p:grpSpPr bwMode="auto">
            <a:xfrm>
              <a:off x="1692275" y="2205038"/>
              <a:ext cx="3671888" cy="584200"/>
              <a:chOff x="971600" y="764704"/>
              <a:chExt cx="3672408" cy="584775"/>
            </a:xfrm>
          </p:grpSpPr>
          <p:sp>
            <p:nvSpPr>
              <p:cNvPr id="46105" name="ZoneTexte 37"/>
              <p:cNvSpPr txBox="1">
                <a:spLocks noChangeArrowheads="1"/>
              </p:cNvSpPr>
              <p:nvPr/>
            </p:nvSpPr>
            <p:spPr bwMode="auto">
              <a:xfrm>
                <a:off x="1259632" y="764704"/>
                <a:ext cx="3384376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  <a:sym typeface="Symbol" pitchFamily="18" charset="2"/>
                  </a:rPr>
                  <a:t>Confort du piéton </a:t>
                </a:r>
              </a:p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  <a:sym typeface="Symbol" pitchFamily="18" charset="2"/>
                  </a:rPr>
                  <a:t>lors de la traversée</a:t>
                </a:r>
                <a:endParaRPr lang="fr-BE" sz="1600">
                  <a:solidFill>
                    <a:schemeClr val="bg1"/>
                  </a:solidFill>
                  <a:latin typeface="Gill Sans MT"/>
                  <a:cs typeface="Arial" pitchFamily="34" charset="0"/>
                </a:endParaRPr>
              </a:p>
            </p:txBody>
          </p:sp>
          <p:sp>
            <p:nvSpPr>
              <p:cNvPr id="46106" name="ZoneTexte 38"/>
              <p:cNvSpPr txBox="1">
                <a:spLocks noChangeArrowheads="1"/>
              </p:cNvSpPr>
              <p:nvPr/>
            </p:nvSpPr>
            <p:spPr bwMode="auto">
              <a:xfrm>
                <a:off x="971600" y="817548"/>
                <a:ext cx="50405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BE" sz="2800">
                    <a:solidFill>
                      <a:schemeClr val="bg1"/>
                    </a:solidFill>
                    <a:latin typeface="Gill Sans MT"/>
                    <a:sym typeface="Symbol" pitchFamily="18" charset="2"/>
                  </a:rPr>
                  <a:t></a:t>
                </a:r>
                <a:endParaRPr lang="fr-BE" sz="2800">
                  <a:solidFill>
                    <a:schemeClr val="bg1"/>
                  </a:solidFill>
                  <a:latin typeface="Gill Sans MT"/>
                </a:endParaRPr>
              </a:p>
            </p:txBody>
          </p:sp>
        </p:grpSp>
        <p:grpSp>
          <p:nvGrpSpPr>
            <p:cNvPr id="11" name="Groupe 39"/>
            <p:cNvGrpSpPr>
              <a:grpSpLocks/>
            </p:cNvGrpSpPr>
            <p:nvPr/>
          </p:nvGrpSpPr>
          <p:grpSpPr bwMode="auto">
            <a:xfrm>
              <a:off x="4932363" y="4211638"/>
              <a:ext cx="4103687" cy="585787"/>
              <a:chOff x="971600" y="764704"/>
              <a:chExt cx="4104456" cy="584775"/>
            </a:xfrm>
          </p:grpSpPr>
          <p:sp>
            <p:nvSpPr>
              <p:cNvPr id="46103" name="ZoneTexte 40"/>
              <p:cNvSpPr txBox="1">
                <a:spLocks noChangeArrowheads="1"/>
              </p:cNvSpPr>
              <p:nvPr/>
            </p:nvSpPr>
            <p:spPr bwMode="auto">
              <a:xfrm>
                <a:off x="1259632" y="764704"/>
                <a:ext cx="3816424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  <a:sym typeface="Symbol" pitchFamily="18" charset="2"/>
                  </a:rPr>
                  <a:t>Coupure du trafic sur le fleuve </a:t>
                </a:r>
              </a:p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  <a:sym typeface="Symbol" pitchFamily="18" charset="2"/>
                  </a:rPr>
                  <a:t>(durant les travaux)</a:t>
                </a:r>
                <a:endParaRPr lang="fr-BE" sz="1600">
                  <a:solidFill>
                    <a:schemeClr val="bg1"/>
                  </a:solidFill>
                  <a:latin typeface="Gill Sans MT"/>
                  <a:cs typeface="Arial" pitchFamily="34" charset="0"/>
                </a:endParaRPr>
              </a:p>
            </p:txBody>
          </p:sp>
          <p:sp>
            <p:nvSpPr>
              <p:cNvPr id="46104" name="ZoneTexte 41"/>
              <p:cNvSpPr txBox="1">
                <a:spLocks noChangeArrowheads="1"/>
              </p:cNvSpPr>
              <p:nvPr/>
            </p:nvSpPr>
            <p:spPr bwMode="auto">
              <a:xfrm>
                <a:off x="971600" y="817548"/>
                <a:ext cx="50405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BE" sz="2800">
                    <a:solidFill>
                      <a:schemeClr val="bg1"/>
                    </a:solidFill>
                    <a:latin typeface="Gill Sans MT"/>
                    <a:sym typeface="Symbol" pitchFamily="18" charset="2"/>
                  </a:rPr>
                  <a:t></a:t>
                </a:r>
                <a:endParaRPr lang="fr-BE" sz="2800">
                  <a:solidFill>
                    <a:schemeClr val="bg1"/>
                  </a:solidFill>
                  <a:latin typeface="Gill Sans MT"/>
                </a:endParaRPr>
              </a:p>
            </p:txBody>
          </p:sp>
        </p:grpSp>
        <p:grpSp>
          <p:nvGrpSpPr>
            <p:cNvPr id="12" name="Groupe 42"/>
            <p:cNvGrpSpPr>
              <a:grpSpLocks/>
            </p:cNvGrpSpPr>
            <p:nvPr/>
          </p:nvGrpSpPr>
          <p:grpSpPr bwMode="auto">
            <a:xfrm>
              <a:off x="5451475" y="4932363"/>
              <a:ext cx="2339975" cy="584200"/>
              <a:chOff x="2699792" y="3035280"/>
              <a:chExt cx="2340189" cy="584775"/>
            </a:xfrm>
          </p:grpSpPr>
          <p:sp>
            <p:nvSpPr>
              <p:cNvPr id="46101" name="Rectangle 43"/>
              <p:cNvSpPr>
                <a:spLocks noChangeArrowheads="1"/>
              </p:cNvSpPr>
              <p:nvPr/>
            </p:nvSpPr>
            <p:spPr bwMode="auto">
              <a:xfrm>
                <a:off x="2994228" y="3035280"/>
                <a:ext cx="2045753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</a:rPr>
                  <a:t>Ouverture de la vue </a:t>
                </a:r>
              </a:p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</a:rPr>
                  <a:t>sur les quais</a:t>
                </a:r>
              </a:p>
            </p:txBody>
          </p:sp>
          <p:sp>
            <p:nvSpPr>
              <p:cNvPr id="46102" name="ZoneTexte 44"/>
              <p:cNvSpPr txBox="1">
                <a:spLocks noChangeArrowheads="1"/>
              </p:cNvSpPr>
              <p:nvPr/>
            </p:nvSpPr>
            <p:spPr bwMode="auto">
              <a:xfrm>
                <a:off x="2699792" y="3088124"/>
                <a:ext cx="50405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BE" sz="2800">
                    <a:solidFill>
                      <a:schemeClr val="bg1"/>
                    </a:solidFill>
                    <a:latin typeface="Gill Sans MT"/>
                    <a:sym typeface="Symbol" pitchFamily="18" charset="2"/>
                  </a:rPr>
                  <a:t></a:t>
                </a:r>
                <a:endParaRPr lang="fr-BE" sz="2800">
                  <a:solidFill>
                    <a:schemeClr val="bg1"/>
                  </a:solidFill>
                  <a:latin typeface="Gill Sans MT"/>
                </a:endParaRPr>
              </a:p>
            </p:txBody>
          </p:sp>
        </p:grpSp>
        <p:sp>
          <p:nvSpPr>
            <p:cNvPr id="46" name="Ellipse 45"/>
            <p:cNvSpPr/>
            <p:nvPr/>
          </p:nvSpPr>
          <p:spPr>
            <a:xfrm>
              <a:off x="539750" y="1117600"/>
              <a:ext cx="7993062" cy="5551488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>
                <a:solidFill>
                  <a:schemeClr val="bg1"/>
                </a:solidFill>
                <a:latin typeface="Gill Sans MT"/>
              </a:endParaRPr>
            </a:p>
          </p:txBody>
        </p:sp>
        <p:grpSp>
          <p:nvGrpSpPr>
            <p:cNvPr id="13" name="Groupe 1"/>
            <p:cNvGrpSpPr>
              <a:grpSpLocks/>
            </p:cNvGrpSpPr>
            <p:nvPr/>
          </p:nvGrpSpPr>
          <p:grpSpPr bwMode="auto">
            <a:xfrm>
              <a:off x="3203575" y="5653088"/>
              <a:ext cx="4105275" cy="584200"/>
              <a:chOff x="3203848" y="5652537"/>
              <a:chExt cx="4104456" cy="584775"/>
            </a:xfrm>
          </p:grpSpPr>
          <p:sp>
            <p:nvSpPr>
              <p:cNvPr id="46099" name="ZoneTexte 47"/>
              <p:cNvSpPr txBox="1">
                <a:spLocks noChangeArrowheads="1"/>
              </p:cNvSpPr>
              <p:nvPr/>
            </p:nvSpPr>
            <p:spPr bwMode="auto">
              <a:xfrm>
                <a:off x="3491880" y="5652537"/>
                <a:ext cx="3816424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  <a:sym typeface="Symbol" pitchFamily="18" charset="2"/>
                  </a:rPr>
                  <a:t>Coupure du trafic sur le quai en rive gauche (durant les travaux)</a:t>
                </a:r>
                <a:endParaRPr lang="fr-BE" sz="1600">
                  <a:solidFill>
                    <a:schemeClr val="bg1"/>
                  </a:solidFill>
                  <a:latin typeface="Gill Sans MT"/>
                  <a:cs typeface="Arial" pitchFamily="34" charset="0"/>
                </a:endParaRPr>
              </a:p>
            </p:txBody>
          </p:sp>
          <p:sp>
            <p:nvSpPr>
              <p:cNvPr id="46100" name="ZoneTexte 48"/>
              <p:cNvSpPr txBox="1">
                <a:spLocks noChangeArrowheads="1"/>
              </p:cNvSpPr>
              <p:nvPr/>
            </p:nvSpPr>
            <p:spPr bwMode="auto">
              <a:xfrm>
                <a:off x="3203848" y="5705381"/>
                <a:ext cx="50405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BE" sz="2800">
                    <a:solidFill>
                      <a:schemeClr val="bg1"/>
                    </a:solidFill>
                    <a:latin typeface="Gill Sans MT"/>
                    <a:sym typeface="Symbol" pitchFamily="18" charset="2"/>
                  </a:rPr>
                  <a:t></a:t>
                </a:r>
                <a:endParaRPr lang="fr-BE" sz="2800">
                  <a:solidFill>
                    <a:schemeClr val="bg1"/>
                  </a:solidFill>
                  <a:latin typeface="Gill Sans MT"/>
                </a:endParaRPr>
              </a:p>
            </p:txBody>
          </p:sp>
        </p:grpSp>
        <p:grpSp>
          <p:nvGrpSpPr>
            <p:cNvPr id="14" name="Groupe 49"/>
            <p:cNvGrpSpPr>
              <a:grpSpLocks/>
            </p:cNvGrpSpPr>
            <p:nvPr/>
          </p:nvGrpSpPr>
          <p:grpSpPr bwMode="auto">
            <a:xfrm>
              <a:off x="5148263" y="2636838"/>
              <a:ext cx="2782887" cy="584200"/>
              <a:chOff x="2699792" y="3035280"/>
              <a:chExt cx="2782618" cy="584775"/>
            </a:xfrm>
          </p:grpSpPr>
          <p:sp>
            <p:nvSpPr>
              <p:cNvPr id="46097" name="Rectangle 50"/>
              <p:cNvSpPr>
                <a:spLocks noChangeArrowheads="1"/>
              </p:cNvSpPr>
              <p:nvPr/>
            </p:nvSpPr>
            <p:spPr bwMode="auto">
              <a:xfrm>
                <a:off x="2994228" y="3035280"/>
                <a:ext cx="2488182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</a:rPr>
                  <a:t>Caractère emblématique </a:t>
                </a:r>
              </a:p>
              <a:p>
                <a:r>
                  <a:rPr lang="fr-BE" sz="1600">
                    <a:solidFill>
                      <a:schemeClr val="bg1"/>
                    </a:solidFill>
                    <a:latin typeface="Gill Sans MT"/>
                    <a:cs typeface="Arial" pitchFamily="34" charset="0"/>
                  </a:rPr>
                  <a:t>de l’architecture </a:t>
                </a:r>
              </a:p>
            </p:txBody>
          </p:sp>
          <p:sp>
            <p:nvSpPr>
              <p:cNvPr id="46098" name="ZoneTexte 51"/>
              <p:cNvSpPr txBox="1">
                <a:spLocks noChangeArrowheads="1"/>
              </p:cNvSpPr>
              <p:nvPr/>
            </p:nvSpPr>
            <p:spPr bwMode="auto">
              <a:xfrm>
                <a:off x="2699792" y="3088124"/>
                <a:ext cx="50405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BE" sz="2800">
                    <a:solidFill>
                      <a:schemeClr val="bg1"/>
                    </a:solidFill>
                    <a:latin typeface="Gill Sans MT"/>
                    <a:sym typeface="Symbol" pitchFamily="18" charset="2"/>
                  </a:rPr>
                  <a:t></a:t>
                </a:r>
                <a:endParaRPr lang="fr-BE" sz="2800">
                  <a:solidFill>
                    <a:schemeClr val="bg1"/>
                  </a:solidFill>
                  <a:latin typeface="Gill Sans MT"/>
                </a:endParaRPr>
              </a:p>
            </p:txBody>
          </p:sp>
        </p:grpSp>
      </p:grpSp>
      <p:sp>
        <p:nvSpPr>
          <p:cNvPr id="46083" name="Rectangle 23"/>
          <p:cNvSpPr>
            <a:spLocks noChangeArrowheads="1"/>
          </p:cNvSpPr>
          <p:nvPr/>
        </p:nvSpPr>
        <p:spPr bwMode="auto">
          <a:xfrm>
            <a:off x="666750" y="188640"/>
            <a:ext cx="80184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 anchor="ctr"/>
          <a:lstStyle/>
          <a:p>
            <a:pPr algn="ctr" defTabSz="830263" eaLnBrk="0" hangingPunct="0">
              <a:lnSpc>
                <a:spcPct val="150000"/>
              </a:lnSpc>
            </a:pPr>
            <a:r>
              <a:rPr lang="fr-BE" sz="2800" dirty="0" err="1">
                <a:solidFill>
                  <a:schemeClr val="bg1"/>
                </a:solidFill>
              </a:rPr>
              <a:t>Multi-critères</a:t>
            </a:r>
            <a:endParaRPr lang="fr-BE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563" y="169863"/>
            <a:ext cx="4676775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088" y="3644900"/>
            <a:ext cx="3336925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4788" y="5103813"/>
            <a:ext cx="14986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1713" y="3068638"/>
            <a:ext cx="14986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llipse 1"/>
          <p:cNvSpPr/>
          <p:nvPr/>
        </p:nvSpPr>
        <p:spPr>
          <a:xfrm>
            <a:off x="6804248" y="2852936"/>
            <a:ext cx="2339752" cy="172819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5427339" y="1340768"/>
            <a:ext cx="3537149" cy="9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 anchor="ctr"/>
          <a:lstStyle/>
          <a:p>
            <a:pPr algn="ctr" defTabSz="830263" eaLnBrk="0" hangingPunct="0">
              <a:lnSpc>
                <a:spcPct val="150000"/>
              </a:lnSpc>
            </a:pPr>
            <a:r>
              <a:rPr lang="fr-BE" sz="2800" dirty="0" smtClean="0">
                <a:solidFill>
                  <a:schemeClr val="bg1"/>
                </a:solidFill>
              </a:rPr>
              <a:t>Validation du choix de remplacer totalement le tablier</a:t>
            </a:r>
            <a:endParaRPr lang="fr-BE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15888"/>
            <a:ext cx="7893050" cy="667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3"/>
          <p:cNvSpPr>
            <a:spLocks noChangeArrowheads="1"/>
          </p:cNvSpPr>
          <p:nvPr/>
        </p:nvSpPr>
        <p:spPr bwMode="auto">
          <a:xfrm>
            <a:off x="4355976" y="115888"/>
            <a:ext cx="4176837" cy="8648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lIns="91429" tIns="45715" rIns="91429" bIns="45715" anchor="ctr"/>
          <a:lstStyle/>
          <a:p>
            <a:pPr algn="ctr" defTabSz="830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Gill Sans MT"/>
              </a:rPr>
              <a:t>Choix architectural</a:t>
            </a:r>
          </a:p>
          <a:p>
            <a:pPr algn="ctr" defTabSz="830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Gill Sans MT"/>
              </a:rPr>
              <a:t>Intégration paysagère de la culée</a:t>
            </a:r>
            <a:endParaRPr lang="fr-FR" sz="2000" dirty="0">
              <a:solidFill>
                <a:srgbClr val="000000">
                  <a:lumMod val="65000"/>
                  <a:lumOff val="35000"/>
                </a:srgbClr>
              </a:solidFill>
              <a:latin typeface="Gill Sans MT"/>
            </a:endParaRPr>
          </a:p>
        </p:txBody>
      </p:sp>
      <p:sp>
        <p:nvSpPr>
          <p:cNvPr id="7172" name="Ellipse 6"/>
          <p:cNvSpPr>
            <a:spLocks noChangeArrowheads="1"/>
          </p:cNvSpPr>
          <p:nvPr/>
        </p:nvSpPr>
        <p:spPr bwMode="auto">
          <a:xfrm>
            <a:off x="5867400" y="3452813"/>
            <a:ext cx="1079500" cy="1416050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79525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5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535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2" t="31931" r="3615" b="27084"/>
          <a:stretch>
            <a:fillRect/>
          </a:stretch>
        </p:blipFill>
        <p:spPr bwMode="auto">
          <a:xfrm>
            <a:off x="323850" y="692150"/>
            <a:ext cx="669607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3"/>
          <p:cNvSpPr>
            <a:spLocks noChangeArrowheads="1"/>
          </p:cNvSpPr>
          <p:nvPr/>
        </p:nvSpPr>
        <p:spPr bwMode="auto">
          <a:xfrm>
            <a:off x="2484438" y="-26988"/>
            <a:ext cx="4464050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Intervention sur le quai Saint-Brice</a:t>
            </a:r>
          </a:p>
        </p:txBody>
      </p:sp>
      <p:pic>
        <p:nvPicPr>
          <p:cNvPr id="52228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4" t="31615" r="3398" b="26990"/>
          <a:stretch>
            <a:fillRect/>
          </a:stretch>
        </p:blipFill>
        <p:spPr bwMode="auto">
          <a:xfrm>
            <a:off x="2352675" y="3860800"/>
            <a:ext cx="6696075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23"/>
          <p:cNvSpPr>
            <a:spLocks noChangeArrowheads="1"/>
          </p:cNvSpPr>
          <p:nvPr/>
        </p:nvSpPr>
        <p:spPr bwMode="auto">
          <a:xfrm>
            <a:off x="7050088" y="1354138"/>
            <a:ext cx="16557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1600" smtClean="0">
                <a:solidFill>
                  <a:srgbClr val="FFFFFF"/>
                </a:solidFill>
                <a:latin typeface="Gill Sans MT" pitchFamily="34" charset="0"/>
              </a:rPr>
              <a:t>Situation actuelle</a:t>
            </a:r>
          </a:p>
        </p:txBody>
      </p:sp>
      <p:sp>
        <p:nvSpPr>
          <p:cNvPr id="52230" name="Rectangle 23"/>
          <p:cNvSpPr>
            <a:spLocks noChangeArrowheads="1"/>
          </p:cNvSpPr>
          <p:nvPr/>
        </p:nvSpPr>
        <p:spPr bwMode="auto">
          <a:xfrm>
            <a:off x="107950" y="4581525"/>
            <a:ext cx="20875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1600" smtClean="0">
                <a:solidFill>
                  <a:srgbClr val="FFFFFF"/>
                </a:solidFill>
                <a:latin typeface="Gill Sans MT" pitchFamily="34" charset="0"/>
              </a:rPr>
              <a:t>Situation après élargissement de l’Escaut</a:t>
            </a:r>
          </a:p>
        </p:txBody>
      </p:sp>
    </p:spTree>
    <p:extLst>
      <p:ext uri="{BB962C8B-B14F-4D97-AF65-F5344CB8AC3E}">
        <p14:creationId xmlns:p14="http://schemas.microsoft.com/office/powerpoint/2010/main" val="1523328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 1"/>
          <p:cNvPicPr>
            <a:picLocks noChangeAspect="1"/>
          </p:cNvPicPr>
          <p:nvPr/>
        </p:nvPicPr>
        <p:blipFill>
          <a:blip r:embed="rId2" cstate="print"/>
          <a:srcRect t="17238" b="17203"/>
          <a:stretch>
            <a:fillRect/>
          </a:stretch>
        </p:blipFill>
        <p:spPr bwMode="auto">
          <a:xfrm>
            <a:off x="209004" y="1700808"/>
            <a:ext cx="861146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7412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3"/>
          <p:cNvSpPr>
            <a:spLocks noChangeArrowheads="1"/>
          </p:cNvSpPr>
          <p:nvPr/>
        </p:nvSpPr>
        <p:spPr bwMode="auto">
          <a:xfrm>
            <a:off x="1151731" y="-26988"/>
            <a:ext cx="6228581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Travail paysager sur la culée du pont à Ponts</a:t>
            </a:r>
          </a:p>
        </p:txBody>
      </p:sp>
      <p:pic>
        <p:nvPicPr>
          <p:cNvPr id="53251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4" t="31615" r="3398" b="26990"/>
          <a:stretch>
            <a:fillRect/>
          </a:stretch>
        </p:blipFill>
        <p:spPr bwMode="auto">
          <a:xfrm>
            <a:off x="127000" y="603250"/>
            <a:ext cx="6696075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23"/>
          <p:cNvSpPr>
            <a:spLocks noChangeArrowheads="1"/>
          </p:cNvSpPr>
          <p:nvPr/>
        </p:nvSpPr>
        <p:spPr bwMode="auto">
          <a:xfrm>
            <a:off x="7050088" y="1354138"/>
            <a:ext cx="16557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1600" smtClean="0">
                <a:solidFill>
                  <a:srgbClr val="FFFFFF"/>
                </a:solidFill>
                <a:latin typeface="Gill Sans MT" pitchFamily="34" charset="0"/>
              </a:rPr>
              <a:t>Situation après l’élargissement de l’Escaut</a:t>
            </a:r>
          </a:p>
        </p:txBody>
      </p:sp>
      <p:sp>
        <p:nvSpPr>
          <p:cNvPr id="53253" name="Rectangle 23"/>
          <p:cNvSpPr>
            <a:spLocks noChangeArrowheads="1"/>
          </p:cNvSpPr>
          <p:nvPr/>
        </p:nvSpPr>
        <p:spPr bwMode="auto">
          <a:xfrm>
            <a:off x="107950" y="4581525"/>
            <a:ext cx="20875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1600" smtClean="0">
                <a:solidFill>
                  <a:srgbClr val="FFFFFF"/>
                </a:solidFill>
                <a:latin typeface="Gill Sans MT" pitchFamily="34" charset="0"/>
              </a:rPr>
              <a:t>Situation finale projetée</a:t>
            </a:r>
          </a:p>
        </p:txBody>
      </p:sp>
      <p:pic>
        <p:nvPicPr>
          <p:cNvPr id="5325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6" t="31941" r="3604" b="26682"/>
          <a:stretch>
            <a:fillRect/>
          </a:stretch>
        </p:blipFill>
        <p:spPr bwMode="auto">
          <a:xfrm>
            <a:off x="2195513" y="3835400"/>
            <a:ext cx="66960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759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271463"/>
            <a:ext cx="8780463" cy="639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3"/>
          <p:cNvSpPr>
            <a:spLocks noChangeArrowheads="1"/>
          </p:cNvSpPr>
          <p:nvPr/>
        </p:nvSpPr>
        <p:spPr bwMode="auto">
          <a:xfrm>
            <a:off x="5148263" y="276224"/>
            <a:ext cx="3816350" cy="7765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lIns="91429" tIns="45715" rIns="91429" bIns="45715" anchor="ctr"/>
          <a:lstStyle/>
          <a:p>
            <a:pPr algn="ctr" defTabSz="830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Gill Sans MT"/>
              </a:rPr>
              <a:t>Choix architectural</a:t>
            </a:r>
          </a:p>
          <a:p>
            <a:pPr algn="ctr" defTabSz="830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Gill Sans MT"/>
                <a:sym typeface="Wingdings" pitchFamily="2" charset="2"/>
              </a:rPr>
              <a:t>Affectation </a:t>
            </a:r>
            <a:r>
              <a:rPr lang="fr-BE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Gill Sans MT"/>
                <a:sym typeface="Wingdings" pitchFamily="2" charset="2"/>
              </a:rPr>
              <a:t>tablier ?</a:t>
            </a:r>
            <a:endParaRPr lang="fr-FR" sz="2000" dirty="0">
              <a:solidFill>
                <a:srgbClr val="000000">
                  <a:lumMod val="65000"/>
                  <a:lumOff val="35000"/>
                </a:srgbClr>
              </a:solidFill>
              <a:latin typeface="Gill Sans MT"/>
            </a:endParaRPr>
          </a:p>
        </p:txBody>
      </p:sp>
      <p:grpSp>
        <p:nvGrpSpPr>
          <p:cNvPr id="10244" name="Groupe 10"/>
          <p:cNvGrpSpPr>
            <a:grpSpLocks/>
          </p:cNvGrpSpPr>
          <p:nvPr/>
        </p:nvGrpSpPr>
        <p:grpSpPr bwMode="auto">
          <a:xfrm rot="-6739958">
            <a:off x="5322094" y="3271044"/>
            <a:ext cx="433388" cy="355600"/>
            <a:chOff x="3491880" y="1556792"/>
            <a:chExt cx="576064" cy="643566"/>
          </a:xfrm>
        </p:grpSpPr>
        <p:cxnSp>
          <p:nvCxnSpPr>
            <p:cNvPr id="10245" name="Connecteur droit 11"/>
            <p:cNvCxnSpPr>
              <a:cxnSpLocks noChangeShapeType="1"/>
            </p:cNvCxnSpPr>
            <p:nvPr/>
          </p:nvCxnSpPr>
          <p:spPr bwMode="auto">
            <a:xfrm>
              <a:off x="3491880" y="1556792"/>
              <a:ext cx="288032" cy="576064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46" name="Connecteur droit 12"/>
            <p:cNvCxnSpPr>
              <a:cxnSpLocks noChangeShapeType="1"/>
            </p:cNvCxnSpPr>
            <p:nvPr/>
          </p:nvCxnSpPr>
          <p:spPr bwMode="auto">
            <a:xfrm flipH="1">
              <a:off x="3779912" y="1556792"/>
              <a:ext cx="288032" cy="576064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Arc 13"/>
            <p:cNvSpPr/>
            <p:nvPr/>
          </p:nvSpPr>
          <p:spPr bwMode="auto">
            <a:xfrm rot="18822457">
              <a:off x="3588946" y="1785567"/>
              <a:ext cx="425213" cy="390372"/>
            </a:xfrm>
            <a:prstGeom prst="arc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27952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BE" sz="250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734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31788" r="25999" b="30545"/>
          <a:stretch/>
        </p:blipFill>
        <p:spPr bwMode="auto">
          <a:xfrm>
            <a:off x="755576" y="4146884"/>
            <a:ext cx="7051129" cy="267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3"/>
          <p:cNvSpPr>
            <a:spLocks noChangeArrowheads="1"/>
          </p:cNvSpPr>
          <p:nvPr/>
        </p:nvSpPr>
        <p:spPr bwMode="auto">
          <a:xfrm>
            <a:off x="5220146" y="116632"/>
            <a:ext cx="3816350" cy="3882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lIns="91429" tIns="45715" rIns="91429" bIns="45715" anchor="ctr"/>
          <a:lstStyle/>
          <a:p>
            <a:pPr algn="ctr" defTabSz="830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Gill Sans MT"/>
              </a:rPr>
              <a:t>Existant</a:t>
            </a:r>
            <a:endParaRPr lang="fr-FR" sz="2000" dirty="0">
              <a:solidFill>
                <a:srgbClr val="000000">
                  <a:lumMod val="65000"/>
                  <a:lumOff val="35000"/>
                </a:srgbClr>
              </a:solidFill>
              <a:latin typeface="Gill Sans MT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" t="4763" r="853" b="43481"/>
          <a:stretch/>
        </p:blipFill>
        <p:spPr bwMode="auto">
          <a:xfrm>
            <a:off x="755575" y="919904"/>
            <a:ext cx="7051129" cy="229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5220146" y="3645024"/>
            <a:ext cx="3816350" cy="3882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lIns="91429" tIns="45715" rIns="91429" bIns="45715" anchor="ctr"/>
          <a:lstStyle/>
          <a:p>
            <a:pPr algn="ctr" defTabSz="830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Gill Sans MT"/>
              </a:rPr>
              <a:t>Projeté</a:t>
            </a:r>
            <a:endParaRPr lang="fr-FR" sz="2000" dirty="0">
              <a:solidFill>
                <a:srgbClr val="000000">
                  <a:lumMod val="65000"/>
                  <a:lumOff val="35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33614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271463"/>
            <a:ext cx="8780463" cy="639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3"/>
          <p:cNvSpPr>
            <a:spLocks noChangeArrowheads="1"/>
          </p:cNvSpPr>
          <p:nvPr/>
        </p:nvSpPr>
        <p:spPr bwMode="auto">
          <a:xfrm>
            <a:off x="5004048" y="276224"/>
            <a:ext cx="3960565" cy="7765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lIns="91429" tIns="45715" rIns="91429" bIns="45715" anchor="ctr"/>
          <a:lstStyle/>
          <a:p>
            <a:pPr algn="ctr" defTabSz="830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Gill Sans MT"/>
              </a:rPr>
              <a:t>Choix architectural</a:t>
            </a:r>
          </a:p>
          <a:p>
            <a:pPr algn="ctr" defTabSz="830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Gill Sans MT"/>
                <a:sym typeface="Wingdings" pitchFamily="2" charset="2"/>
              </a:rPr>
              <a:t>Marquer la traversée de l’Escaut</a:t>
            </a:r>
            <a:endParaRPr lang="fr-FR" sz="2000" dirty="0">
              <a:solidFill>
                <a:srgbClr val="000000">
                  <a:lumMod val="65000"/>
                  <a:lumOff val="35000"/>
                </a:srgbClr>
              </a:solidFill>
              <a:latin typeface="Gill Sans MT"/>
            </a:endParaRPr>
          </a:p>
        </p:txBody>
      </p:sp>
      <p:sp>
        <p:nvSpPr>
          <p:cNvPr id="8" name="Ellipse 6"/>
          <p:cNvSpPr>
            <a:spLocks noChangeArrowheads="1"/>
          </p:cNvSpPr>
          <p:nvPr/>
        </p:nvSpPr>
        <p:spPr bwMode="auto">
          <a:xfrm>
            <a:off x="4067944" y="3068960"/>
            <a:ext cx="648072" cy="1224136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79525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5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Ellipse 6"/>
          <p:cNvSpPr>
            <a:spLocks noChangeArrowheads="1"/>
          </p:cNvSpPr>
          <p:nvPr/>
        </p:nvSpPr>
        <p:spPr bwMode="auto">
          <a:xfrm>
            <a:off x="2699792" y="3068960"/>
            <a:ext cx="648072" cy="1224136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79525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5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12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344488"/>
            <a:ext cx="6875462" cy="459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4"/>
          <p:cNvGrpSpPr>
            <a:grpSpLocks/>
          </p:cNvGrpSpPr>
          <p:nvPr/>
        </p:nvGrpSpPr>
        <p:grpSpPr bwMode="auto">
          <a:xfrm>
            <a:off x="2987676" y="836613"/>
            <a:ext cx="2952476" cy="1871662"/>
            <a:chOff x="1763424" y="1628800"/>
            <a:chExt cx="2952001" cy="1872208"/>
          </a:xfrm>
        </p:grpSpPr>
        <p:cxnSp>
          <p:nvCxnSpPr>
            <p:cNvPr id="23573" name="Connecteur droit avec flèche 3"/>
            <p:cNvCxnSpPr>
              <a:cxnSpLocks noChangeShapeType="1"/>
              <a:stCxn id="6" idx="2"/>
            </p:cNvCxnSpPr>
            <p:nvPr/>
          </p:nvCxnSpPr>
          <p:spPr bwMode="auto">
            <a:xfrm>
              <a:off x="3239425" y="2205230"/>
              <a:ext cx="1044547" cy="129577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6" name="Rectangle 23"/>
            <p:cNvSpPr>
              <a:spLocks noChangeArrowheads="1"/>
            </p:cNvSpPr>
            <p:nvPr/>
          </p:nvSpPr>
          <p:spPr bwMode="auto">
            <a:xfrm>
              <a:off x="1763424" y="1628800"/>
              <a:ext cx="2952001" cy="5764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txBody>
            <a:bodyPr lIns="91429" tIns="45715" rIns="91429" bIns="45715" anchor="ctr"/>
            <a:lstStyle/>
            <a:p>
              <a:pPr algn="ctr" defTabSz="830263" eaLnBrk="0" hangingPunct="0">
                <a:defRPr/>
              </a:pPr>
              <a:r>
                <a:rPr lang="fr-BE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 MT"/>
                </a:rPr>
                <a:t>Mortier hydraulique - impression type </a:t>
              </a:r>
              <a:r>
                <a:rPr lang="fr-B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 MT"/>
                </a:rPr>
                <a:t>pavés lisses</a:t>
              </a:r>
              <a:endPara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endParaRPr>
            </a:p>
          </p:txBody>
        </p:sp>
      </p:grpSp>
      <p:grpSp>
        <p:nvGrpSpPr>
          <p:cNvPr id="4" name="Groupe 7"/>
          <p:cNvGrpSpPr>
            <a:grpSpLocks/>
          </p:cNvGrpSpPr>
          <p:nvPr/>
        </p:nvGrpSpPr>
        <p:grpSpPr bwMode="auto">
          <a:xfrm>
            <a:off x="107949" y="3429000"/>
            <a:ext cx="3023891" cy="1152525"/>
            <a:chOff x="2232284" y="2068625"/>
            <a:chExt cx="3024607" cy="1152557"/>
          </a:xfrm>
        </p:grpSpPr>
        <p:cxnSp>
          <p:nvCxnSpPr>
            <p:cNvPr id="23571" name="Connecteur droit avec flèche 8"/>
            <p:cNvCxnSpPr>
              <a:cxnSpLocks noChangeShapeType="1"/>
            </p:cNvCxnSpPr>
            <p:nvPr/>
          </p:nvCxnSpPr>
          <p:spPr bwMode="auto">
            <a:xfrm flipV="1">
              <a:off x="3204435" y="2068625"/>
              <a:ext cx="1676427" cy="575535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10" name="Rectangle 23"/>
            <p:cNvSpPr>
              <a:spLocks noChangeArrowheads="1"/>
            </p:cNvSpPr>
            <p:nvPr/>
          </p:nvSpPr>
          <p:spPr bwMode="auto">
            <a:xfrm>
              <a:off x="2232284" y="2652841"/>
              <a:ext cx="3024607" cy="5683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txBody>
            <a:bodyPr lIns="91429" tIns="45715" rIns="91429" bIns="45715" anchor="ctr"/>
            <a:lstStyle/>
            <a:p>
              <a:pPr algn="ctr" defTabSz="830263" eaLnBrk="0" hangingPunct="0">
                <a:defRPr/>
              </a:pPr>
              <a:r>
                <a:rPr lang="fr-BE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 MT"/>
                </a:rPr>
                <a:t>Mortier hydraulique – impression type </a:t>
              </a:r>
              <a:r>
                <a:rPr lang="fr-B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 MT"/>
                </a:rPr>
                <a:t>pavés en relief</a:t>
              </a:r>
              <a:endPara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endParaRPr>
            </a:p>
          </p:txBody>
        </p:sp>
      </p:grpSp>
      <p:grpSp>
        <p:nvGrpSpPr>
          <p:cNvPr id="5" name="Groupe 13"/>
          <p:cNvGrpSpPr>
            <a:grpSpLocks/>
          </p:cNvGrpSpPr>
          <p:nvPr/>
        </p:nvGrpSpPr>
        <p:grpSpPr bwMode="auto">
          <a:xfrm>
            <a:off x="6732588" y="1412875"/>
            <a:ext cx="1800225" cy="1939925"/>
            <a:chOff x="6804248" y="1776710"/>
            <a:chExt cx="1800200" cy="1940322"/>
          </a:xfrm>
        </p:grpSpPr>
        <p:cxnSp>
          <p:nvCxnSpPr>
            <p:cNvPr id="23569" name="Connecteur droit avec flèche 11"/>
            <p:cNvCxnSpPr>
              <a:cxnSpLocks noChangeShapeType="1"/>
              <a:stCxn id="13" idx="2"/>
            </p:cNvCxnSpPr>
            <p:nvPr/>
          </p:nvCxnSpPr>
          <p:spPr bwMode="auto">
            <a:xfrm flipH="1">
              <a:off x="6804248" y="2277468"/>
              <a:ext cx="900100" cy="1439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3" name="Rectangle 23"/>
            <p:cNvSpPr>
              <a:spLocks noChangeArrowheads="1"/>
            </p:cNvSpPr>
            <p:nvPr/>
          </p:nvSpPr>
          <p:spPr bwMode="auto">
            <a:xfrm>
              <a:off x="6804248" y="1776710"/>
              <a:ext cx="1800200" cy="500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txBody>
            <a:bodyPr lIns="91429" tIns="45715" rIns="91429" bIns="45715" anchor="ctr"/>
            <a:lstStyle/>
            <a:p>
              <a:pPr algn="ctr" defTabSz="830263" eaLnBrk="0" hangingPunct="0">
                <a:defRPr/>
              </a:pPr>
              <a:r>
                <a:rPr lang="fr-B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 MT"/>
                </a:rPr>
                <a:t>Garde-corps en inox </a:t>
              </a:r>
              <a:r>
                <a:rPr lang="fr-BE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 MT"/>
                </a:rPr>
                <a:t>micro-billé</a:t>
              </a:r>
              <a:endPara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endParaRPr>
            </a:p>
          </p:txBody>
        </p:sp>
      </p:grpSp>
      <p:grpSp>
        <p:nvGrpSpPr>
          <p:cNvPr id="7" name="Groupe 15"/>
          <p:cNvGrpSpPr>
            <a:grpSpLocks/>
          </p:cNvGrpSpPr>
          <p:nvPr/>
        </p:nvGrpSpPr>
        <p:grpSpPr bwMode="auto">
          <a:xfrm>
            <a:off x="323850" y="981075"/>
            <a:ext cx="4176713" cy="1800225"/>
            <a:chOff x="2615782" y="2020802"/>
            <a:chExt cx="2784203" cy="1027882"/>
          </a:xfrm>
        </p:grpSpPr>
        <p:cxnSp>
          <p:nvCxnSpPr>
            <p:cNvPr id="23567" name="Connecteur droit avec flèche 16"/>
            <p:cNvCxnSpPr>
              <a:cxnSpLocks noChangeShapeType="1"/>
              <a:stCxn id="18" idx="2"/>
            </p:cNvCxnSpPr>
            <p:nvPr/>
          </p:nvCxnSpPr>
          <p:spPr bwMode="auto">
            <a:xfrm>
              <a:off x="3192023" y="2232907"/>
              <a:ext cx="2207962" cy="815777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2615782" y="2020802"/>
              <a:ext cx="1152413" cy="2121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txBody>
            <a:bodyPr lIns="91429" tIns="45715" rIns="91429" bIns="45715" anchor="ctr"/>
            <a:lstStyle/>
            <a:p>
              <a:pPr algn="ctr" defTabSz="830263" eaLnBrk="0" hangingPunct="0">
                <a:lnSpc>
                  <a:spcPct val="150000"/>
                </a:lnSpc>
                <a:defRPr/>
              </a:pPr>
              <a:r>
                <a:rPr lang="fr-B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 MT"/>
                </a:rPr>
                <a:t>Caillebotis inox</a:t>
              </a:r>
              <a:endPara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endParaRPr>
            </a:p>
          </p:txBody>
        </p:sp>
      </p:grpSp>
      <p:grpSp>
        <p:nvGrpSpPr>
          <p:cNvPr id="8" name="Groupe 18"/>
          <p:cNvGrpSpPr>
            <a:grpSpLocks/>
          </p:cNvGrpSpPr>
          <p:nvPr/>
        </p:nvGrpSpPr>
        <p:grpSpPr bwMode="auto">
          <a:xfrm>
            <a:off x="4211959" y="3573016"/>
            <a:ext cx="1801813" cy="1020195"/>
            <a:chOff x="2210995" y="3675487"/>
            <a:chExt cx="1801336" cy="1020452"/>
          </a:xfrm>
        </p:grpSpPr>
        <p:cxnSp>
          <p:nvCxnSpPr>
            <p:cNvPr id="23565" name="Connecteur droit avec flèche 19"/>
            <p:cNvCxnSpPr>
              <a:cxnSpLocks noChangeShapeType="1"/>
            </p:cNvCxnSpPr>
            <p:nvPr/>
          </p:nvCxnSpPr>
          <p:spPr bwMode="auto">
            <a:xfrm flipV="1">
              <a:off x="2591305" y="3675487"/>
              <a:ext cx="1040713" cy="52344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2210995" y="4198927"/>
              <a:ext cx="1801336" cy="497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txBody>
            <a:bodyPr lIns="91429" tIns="45715" rIns="91429" bIns="45715" anchor="ctr"/>
            <a:lstStyle/>
            <a:p>
              <a:pPr algn="ctr" defTabSz="830263" eaLnBrk="0" hangingPunct="0">
                <a:defRPr/>
              </a:pPr>
              <a:r>
                <a:rPr lang="fr-B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 MT"/>
                </a:rPr>
                <a:t>Plancher en aluminium</a:t>
              </a:r>
              <a:endPara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endParaRPr>
            </a:p>
          </p:txBody>
        </p:sp>
      </p:grpSp>
      <p:grpSp>
        <p:nvGrpSpPr>
          <p:cNvPr id="9" name="Groupe 31"/>
          <p:cNvGrpSpPr>
            <a:grpSpLocks/>
          </p:cNvGrpSpPr>
          <p:nvPr/>
        </p:nvGrpSpPr>
        <p:grpSpPr bwMode="auto">
          <a:xfrm>
            <a:off x="7092950" y="3790950"/>
            <a:ext cx="1944688" cy="998538"/>
            <a:chOff x="3137866" y="2725329"/>
            <a:chExt cx="1944216" cy="997501"/>
          </a:xfrm>
        </p:grpSpPr>
        <p:cxnSp>
          <p:nvCxnSpPr>
            <p:cNvPr id="23563" name="Connecteur droit avec flèche 32"/>
            <p:cNvCxnSpPr>
              <a:cxnSpLocks noChangeShapeType="1"/>
              <a:stCxn id="34" idx="0"/>
            </p:cNvCxnSpPr>
            <p:nvPr/>
          </p:nvCxnSpPr>
          <p:spPr bwMode="auto">
            <a:xfrm flipH="1" flipV="1">
              <a:off x="3241253" y="2725329"/>
              <a:ext cx="868722" cy="429764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34" name="Rectangle 23"/>
            <p:cNvSpPr>
              <a:spLocks noChangeArrowheads="1"/>
            </p:cNvSpPr>
            <p:nvPr/>
          </p:nvSpPr>
          <p:spPr bwMode="auto">
            <a:xfrm>
              <a:off x="3137866" y="3155095"/>
              <a:ext cx="1944216" cy="5677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txBody>
            <a:bodyPr lIns="91429" tIns="45715" rIns="91429" bIns="45715" anchor="ctr"/>
            <a:lstStyle/>
            <a:p>
              <a:pPr algn="ctr" defTabSz="830263" eaLnBrk="0" hangingPunct="0">
                <a:defRPr/>
              </a:pPr>
              <a:r>
                <a:rPr lang="fr-B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 MT"/>
                </a:rPr>
                <a:t>Tablier en acier,</a:t>
              </a:r>
            </a:p>
            <a:p>
              <a:pPr algn="ctr" defTabSz="830263" eaLnBrk="0" hangingPunct="0">
                <a:defRPr/>
              </a:pPr>
              <a:r>
                <a:rPr lang="fr-B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 MT"/>
                </a:rPr>
                <a:t>teinte gris clair</a:t>
              </a:r>
              <a:endPara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2" t="5174" r="37809" b="38005"/>
          <a:stretch/>
        </p:blipFill>
        <p:spPr bwMode="auto">
          <a:xfrm>
            <a:off x="251520" y="558283"/>
            <a:ext cx="3744416" cy="560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583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271463"/>
            <a:ext cx="8780463" cy="639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3"/>
          <p:cNvSpPr>
            <a:spLocks noChangeArrowheads="1"/>
          </p:cNvSpPr>
          <p:nvPr/>
        </p:nvSpPr>
        <p:spPr bwMode="auto">
          <a:xfrm>
            <a:off x="3779838" y="260350"/>
            <a:ext cx="5184775" cy="9364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lIns="91429" tIns="45715" rIns="91429" bIns="45715" anchor="ctr"/>
          <a:lstStyle/>
          <a:p>
            <a:pPr algn="ctr" defTabSz="830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Gill Sans MT"/>
              </a:rPr>
              <a:t>Choix architectural</a:t>
            </a:r>
          </a:p>
          <a:p>
            <a:pPr algn="ctr" defTabSz="830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Gill Sans MT"/>
                <a:sym typeface="Wingdings" pitchFamily="2" charset="2"/>
              </a:rPr>
              <a:t>Travail </a:t>
            </a:r>
            <a:r>
              <a:rPr lang="fr-BE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Gill Sans MT"/>
                <a:sym typeface="Wingdings" pitchFamily="2" charset="2"/>
              </a:rPr>
              <a:t>sur les piles en rive gauche</a:t>
            </a:r>
            <a:endParaRPr lang="fr-FR" sz="2000" dirty="0">
              <a:solidFill>
                <a:srgbClr val="000000">
                  <a:lumMod val="65000"/>
                  <a:lumOff val="35000"/>
                </a:srgbClr>
              </a:solidFill>
              <a:latin typeface="Gill Sans MT"/>
            </a:endParaRPr>
          </a:p>
        </p:txBody>
      </p:sp>
      <p:sp>
        <p:nvSpPr>
          <p:cNvPr id="18436" name="Ellipse 6"/>
          <p:cNvSpPr>
            <a:spLocks noChangeArrowheads="1"/>
          </p:cNvSpPr>
          <p:nvPr/>
        </p:nvSpPr>
        <p:spPr bwMode="auto">
          <a:xfrm>
            <a:off x="2339975" y="2895600"/>
            <a:ext cx="863600" cy="1470025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79525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5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795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3"/>
          <p:cNvSpPr>
            <a:spLocks noChangeArrowheads="1"/>
          </p:cNvSpPr>
          <p:nvPr/>
        </p:nvSpPr>
        <p:spPr bwMode="auto">
          <a:xfrm>
            <a:off x="2124075" y="333375"/>
            <a:ext cx="51847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/>
                <a:sym typeface="Wingdings" pitchFamily="2" charset="2"/>
              </a:rPr>
              <a:t>Travail sur les piles en rive gauche</a:t>
            </a:r>
            <a:endParaRPr lang="fr-FR" altLang="fr-FR" sz="2000" dirty="0" smtClean="0">
              <a:solidFill>
                <a:srgbClr val="FFFFFF"/>
              </a:solidFill>
              <a:latin typeface="Gill Sans MT"/>
            </a:endParaRPr>
          </a:p>
        </p:txBody>
      </p:sp>
      <p:pic>
        <p:nvPicPr>
          <p:cNvPr id="19459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"/>
          <a:stretch>
            <a:fillRect/>
          </a:stretch>
        </p:blipFill>
        <p:spPr bwMode="auto">
          <a:xfrm>
            <a:off x="107950" y="1924050"/>
            <a:ext cx="48069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4" t="2126" r="17023"/>
          <a:stretch>
            <a:fillRect/>
          </a:stretch>
        </p:blipFill>
        <p:spPr bwMode="auto">
          <a:xfrm>
            <a:off x="5072063" y="1924050"/>
            <a:ext cx="12287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9" t="2132" r="16858"/>
          <a:stretch>
            <a:fillRect/>
          </a:stretch>
        </p:blipFill>
        <p:spPr bwMode="auto">
          <a:xfrm>
            <a:off x="6443663" y="1924050"/>
            <a:ext cx="1223962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7" t="2135" r="16640"/>
          <a:stretch>
            <a:fillRect/>
          </a:stretch>
        </p:blipFill>
        <p:spPr bwMode="auto">
          <a:xfrm>
            <a:off x="7813675" y="1924050"/>
            <a:ext cx="1222375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917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27" y="0"/>
            <a:ext cx="5610619" cy="3744479"/>
          </a:xfrm>
          <a:prstGeom prst="rect">
            <a:avLst/>
          </a:prstGeom>
        </p:spPr>
      </p:pic>
      <p:pic>
        <p:nvPicPr>
          <p:cNvPr id="3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830" y="2780928"/>
            <a:ext cx="6129682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656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2" y="954806"/>
            <a:ext cx="89281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666751" y="116632"/>
            <a:ext cx="801846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BE" altLang="fr-FR" sz="2800" dirty="0" smtClean="0">
                <a:solidFill>
                  <a:prstClr val="white"/>
                </a:solidFill>
              </a:rPr>
              <a:t>Projet retenu</a:t>
            </a:r>
            <a:endParaRPr lang="fr-FR" altLang="fr-FR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26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3"/>
          <p:cNvSpPr>
            <a:spLocks noChangeArrowheads="1"/>
          </p:cNvSpPr>
          <p:nvPr/>
        </p:nvSpPr>
        <p:spPr bwMode="auto">
          <a:xfrm>
            <a:off x="666750" y="268288"/>
            <a:ext cx="8018463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 typeface="Arial" pitchFamily="34" charset="0"/>
              <a:buNone/>
            </a:pPr>
            <a:r>
              <a:rPr lang="fr-BE" altLang="fr-FR" sz="2000" u="sng" smtClean="0">
                <a:solidFill>
                  <a:srgbClr val="FFFFFF"/>
                </a:solidFill>
                <a:latin typeface="Gill Sans MT" pitchFamily="34" charset="0"/>
              </a:rPr>
              <a:t>Situation existante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89281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75"/>
          <a:stretch/>
        </p:blipFill>
        <p:spPr bwMode="auto">
          <a:xfrm>
            <a:off x="107950" y="1268413"/>
            <a:ext cx="89281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293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7" y="404664"/>
            <a:ext cx="9074150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485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t="32918" r="4942" b="42332"/>
          <a:stretch>
            <a:fillRect/>
          </a:stretch>
        </p:blipFill>
        <p:spPr bwMode="auto">
          <a:xfrm>
            <a:off x="23813" y="1484313"/>
            <a:ext cx="9085262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05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" y="476255"/>
            <a:ext cx="8988425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435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333375"/>
            <a:ext cx="88566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fr-BE" altLang="fr-FR" sz="2000" u="sng" dirty="0" smtClean="0">
                <a:solidFill>
                  <a:srgbClr val="FFFFFF"/>
                </a:solidFill>
                <a:latin typeface="Gill Sans MT" pitchFamily="34" charset="0"/>
              </a:rPr>
              <a:t>Plan de l’exposé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fr-BE" altLang="fr-FR" sz="2000" dirty="0">
              <a:solidFill>
                <a:srgbClr val="FFFFFF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Le pont à Ponts sur la carte du monde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Modernisation de la traversée de l’Escaut à Tournai – un maillon de la chaîne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Modernisation de la traversée de l’Escaut à Tournai – </a:t>
            </a: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deux obstacles principaux pour le passage des bateaux de gabarit Va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Conception du nouveau pont à Ponts – intégration architecturale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rgbClr val="FFFFFF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rgbClr val="FFFFFF"/>
                </a:solidFill>
                <a:latin typeface="Gill Sans MT" pitchFamily="34" charset="0"/>
              </a:rPr>
              <a:t>Détails techniques du projet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rgbClr val="FFFFFF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Etapes constructives de l’ouvrage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En pratique et en photos…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fr-BE" altLang="fr-FR" sz="2000" dirty="0" smtClean="0">
              <a:solidFill>
                <a:srgbClr val="FFFFFF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2000" dirty="0" smtClean="0">
              <a:solidFill>
                <a:srgbClr val="FFFFFF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35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38" y="764704"/>
            <a:ext cx="8784979" cy="343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5" y="4797152"/>
            <a:ext cx="8784976" cy="140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484438" y="-26988"/>
            <a:ext cx="4464050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Coupes transversales</a:t>
            </a:r>
          </a:p>
        </p:txBody>
      </p:sp>
    </p:spTree>
    <p:extLst>
      <p:ext uri="{BB962C8B-B14F-4D97-AF65-F5344CB8AC3E}">
        <p14:creationId xmlns:p14="http://schemas.microsoft.com/office/powerpoint/2010/main" val="817637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333375"/>
            <a:ext cx="88566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fr-BE" altLang="fr-FR" sz="2000" dirty="0" smtClean="0">
              <a:solidFill>
                <a:srgbClr val="FF0000"/>
              </a:solidFill>
              <a:latin typeface="Gill Sans M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1" y="333376"/>
            <a:ext cx="8374853" cy="628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345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333375"/>
            <a:ext cx="88566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fr-BE" altLang="fr-FR" sz="2000" dirty="0" smtClean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1763688" y="-26988"/>
            <a:ext cx="5904656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Coupes transversales courantes : 3 ou 5 âmes</a:t>
            </a: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/>
          <a:stretch/>
        </p:blipFill>
        <p:spPr bwMode="auto">
          <a:xfrm>
            <a:off x="0" y="2549004"/>
            <a:ext cx="9144000" cy="19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5380"/>
          <a:stretch/>
        </p:blipFill>
        <p:spPr bwMode="auto">
          <a:xfrm>
            <a:off x="0" y="4725144"/>
            <a:ext cx="9144000" cy="18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1" b="13821"/>
          <a:stretch/>
        </p:blipFill>
        <p:spPr bwMode="auto">
          <a:xfrm>
            <a:off x="-23698" y="794539"/>
            <a:ext cx="9167698" cy="15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642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333375"/>
            <a:ext cx="88566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fr-BE" altLang="fr-FR" sz="2000" dirty="0" smtClean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1763688" y="-26988"/>
            <a:ext cx="5904656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Coupe transversale au droit des jours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24213" b="53411"/>
          <a:stretch/>
        </p:blipFill>
        <p:spPr bwMode="auto">
          <a:xfrm>
            <a:off x="0" y="3933056"/>
            <a:ext cx="9144000" cy="163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1" b="13821"/>
          <a:stretch/>
        </p:blipFill>
        <p:spPr bwMode="auto">
          <a:xfrm>
            <a:off x="-23698" y="1628800"/>
            <a:ext cx="9167698" cy="15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383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333375"/>
            <a:ext cx="88566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fr-BE" altLang="fr-FR" sz="2000" dirty="0" smtClean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1763688" y="-26988"/>
            <a:ext cx="5904656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Coupe transversale au droit de la culée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69"/>
          <a:stretch/>
        </p:blipFill>
        <p:spPr bwMode="auto">
          <a:xfrm>
            <a:off x="-23698" y="3501008"/>
            <a:ext cx="9167698" cy="210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1" b="13821"/>
          <a:stretch/>
        </p:blipFill>
        <p:spPr bwMode="auto">
          <a:xfrm>
            <a:off x="-23698" y="1628800"/>
            <a:ext cx="9167698" cy="15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226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333375"/>
            <a:ext cx="88566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fr-BE" altLang="fr-FR" sz="2000" dirty="0" smtClean="0">
              <a:solidFill>
                <a:srgbClr val="FF0000"/>
              </a:solidFill>
              <a:latin typeface="Gill Sans MT" pitchFamily="34" charset="0"/>
            </a:endParaRP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8" b="5230"/>
          <a:stretch/>
        </p:blipFill>
        <p:spPr bwMode="auto">
          <a:xfrm>
            <a:off x="464617" y="683441"/>
            <a:ext cx="5903887" cy="579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5"/>
          <a:stretch/>
        </p:blipFill>
        <p:spPr bwMode="auto">
          <a:xfrm>
            <a:off x="6659880" y="1704689"/>
            <a:ext cx="2296796" cy="337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484438" y="-26988"/>
            <a:ext cx="4464050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Clouage sur la culée C2</a:t>
            </a:r>
          </a:p>
        </p:txBody>
      </p:sp>
    </p:spTree>
    <p:extLst>
      <p:ext uri="{BB962C8B-B14F-4D97-AF65-F5344CB8AC3E}">
        <p14:creationId xmlns:p14="http://schemas.microsoft.com/office/powerpoint/2010/main" val="2044347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333375"/>
            <a:ext cx="88566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BE" altLang="fr-FR" sz="2000" u="sng" dirty="0" smtClean="0">
                <a:solidFill>
                  <a:schemeClr val="bg1"/>
                </a:solidFill>
                <a:latin typeface="Gill Sans MT" pitchFamily="34" charset="0"/>
              </a:rPr>
              <a:t>Plan de l’exposé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fr-BE" altLang="fr-FR" sz="2000" dirty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Le pont à Ponts sur la carte du monde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bg1"/>
                </a:solidFill>
                <a:latin typeface="Gill Sans MT" pitchFamily="34" charset="0"/>
              </a:rPr>
              <a:t>Modernisation de la traversée de l’Escaut à Tournai – un maillon de la chaîne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Modernisation de la traversée de l’Escaut à Tournai – </a:t>
            </a: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deux obstacles principaux pour le passage des bateaux de gabarit Va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Conception du nouveau pont à Ponts – intégration architecturale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Détails techniques du projet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Etapes constructives de l’ouvrage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En pratique et en photos…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fr-BE" altLang="fr-FR" sz="20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2000" dirty="0" smtClean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569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333375"/>
            <a:ext cx="88566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fr-BE" altLang="fr-FR" sz="2000" dirty="0" smtClean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484438" y="-26988"/>
            <a:ext cx="4464050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Contreflèche longitudinale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1" b="13821"/>
          <a:stretch/>
        </p:blipFill>
        <p:spPr bwMode="auto">
          <a:xfrm>
            <a:off x="-23698" y="1484784"/>
            <a:ext cx="9167698" cy="15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"/>
          <a:stretch/>
        </p:blipFill>
        <p:spPr bwMode="auto">
          <a:xfrm>
            <a:off x="107949" y="3645023"/>
            <a:ext cx="8856663" cy="2708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101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333375"/>
            <a:ext cx="88566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fr-BE" altLang="fr-FR" sz="2000" dirty="0" smtClean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484438" y="-26988"/>
            <a:ext cx="4464050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Piles</a:t>
            </a:r>
          </a:p>
        </p:txBody>
      </p: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09" y="764704"/>
            <a:ext cx="9232900" cy="593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472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333375"/>
            <a:ext cx="88566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fr-BE" altLang="fr-FR" sz="2000" dirty="0" smtClean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484438" y="-26988"/>
            <a:ext cx="4464050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Etanchéité</a:t>
            </a: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97" y="836712"/>
            <a:ext cx="8618968" cy="479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707904" y="2564904"/>
            <a:ext cx="216024" cy="21602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79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406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333375"/>
            <a:ext cx="88566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fr-BE" altLang="fr-FR" sz="2000" dirty="0" smtClean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484438" y="-26988"/>
            <a:ext cx="4464050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Etanchéité</a:t>
            </a:r>
          </a:p>
        </p:txBody>
      </p: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27" y="548680"/>
            <a:ext cx="8043505" cy="610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0" t="32884" r="8621" b="55554"/>
          <a:stretch/>
        </p:blipFill>
        <p:spPr bwMode="auto">
          <a:xfrm>
            <a:off x="6842653" y="4412057"/>
            <a:ext cx="155786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118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333375"/>
            <a:ext cx="88566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fr-BE" altLang="fr-FR" sz="2000" dirty="0" smtClean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484438" y="-26988"/>
            <a:ext cx="4464050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Etanchéité</a:t>
            </a:r>
          </a:p>
        </p:txBody>
      </p:sp>
      <p:pic>
        <p:nvPicPr>
          <p:cNvPr id="135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5" t="64117"/>
          <a:stretch/>
        </p:blipFill>
        <p:spPr bwMode="auto">
          <a:xfrm>
            <a:off x="158541" y="1124744"/>
            <a:ext cx="8877955" cy="509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660233" y="1412776"/>
            <a:ext cx="144015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AC10 base 4-2, ép. 4 cm </a:t>
            </a:r>
            <a:endParaRPr lang="fr-B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732240" y="1566795"/>
            <a:ext cx="1563201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AC10 base 3-1, ép. 4 cm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236296" y="1752964"/>
            <a:ext cx="115212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MA-6.3-11, ép. 3 cm</a:t>
            </a:r>
          </a:p>
        </p:txBody>
      </p:sp>
    </p:spTree>
    <p:extLst>
      <p:ext uri="{BB962C8B-B14F-4D97-AF65-F5344CB8AC3E}">
        <p14:creationId xmlns:p14="http://schemas.microsoft.com/office/powerpoint/2010/main" val="4169069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5" y="3173900"/>
            <a:ext cx="4840125" cy="3630094"/>
          </a:xfrm>
          <a:prstGeom prst="rect">
            <a:avLst/>
          </a:prstGeom>
        </p:spPr>
      </p:pic>
      <p:sp>
        <p:nvSpPr>
          <p:cNvPr id="37890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333375"/>
            <a:ext cx="88566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fr-BE" altLang="fr-FR" sz="2000" dirty="0" smtClean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484438" y="-26988"/>
            <a:ext cx="4464050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Etanchéité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62"/>
          <a:stretch/>
        </p:blipFill>
        <p:spPr>
          <a:xfrm>
            <a:off x="91915" y="498997"/>
            <a:ext cx="4840125" cy="258603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6538" y="1166508"/>
            <a:ext cx="5340085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47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3"/>
          <p:cNvSpPr>
            <a:spLocks noChangeArrowheads="1"/>
          </p:cNvSpPr>
          <p:nvPr/>
        </p:nvSpPr>
        <p:spPr bwMode="auto">
          <a:xfrm>
            <a:off x="468313" y="-26988"/>
            <a:ext cx="835183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2000" smtClean="0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333375"/>
            <a:ext cx="885666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fr-BE" altLang="fr-FR" sz="2000" u="sng" dirty="0" smtClean="0">
                <a:solidFill>
                  <a:srgbClr val="FFFFFF"/>
                </a:solidFill>
                <a:latin typeface="Gill Sans MT" pitchFamily="34" charset="0"/>
              </a:rPr>
              <a:t>Plan de l’exposé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fr-BE" altLang="fr-FR" sz="2000" dirty="0">
              <a:solidFill>
                <a:srgbClr val="FFFFFF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Le pont à Ponts sur la carte du monde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Modernisation de la traversée de l’Escaut à Tournai – un maillon de la chaîne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Modernisation de la traversée de l’Escaut à Tournai – </a:t>
            </a: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deux obstacles principaux pour le passage des bateaux de gabarit Va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Conception du nouveau pont à Ponts – intégration architecturale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Détails techniques du projet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 smtClean="0">
              <a:solidFill>
                <a:srgbClr val="FFFFFF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rgbClr val="FFFFFF"/>
                </a:solidFill>
                <a:latin typeface="Gill Sans MT" pitchFamily="34" charset="0"/>
              </a:rPr>
              <a:t>Etapes constructives  de l’ouvrage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800" dirty="0">
              <a:solidFill>
                <a:srgbClr val="FFFFFF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En pratique et en photos…</a:t>
            </a:r>
            <a:endParaRPr lang="fr-BE" altLang="fr-FR" sz="1800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fr-BE" altLang="fr-FR" sz="2000" dirty="0" smtClean="0">
              <a:solidFill>
                <a:srgbClr val="FFFFFF"/>
              </a:solidFill>
              <a:latin typeface="Gill Sans MT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BE" altLang="fr-FR" sz="2000" dirty="0" smtClean="0">
              <a:solidFill>
                <a:srgbClr val="FFFFFF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35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1160653" y="0"/>
            <a:ext cx="6768752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Réalisation d’une paroi de pieux sécants et d’une galerie</a:t>
            </a:r>
          </a:p>
        </p:txBody>
      </p:sp>
      <p:pic>
        <p:nvPicPr>
          <p:cNvPr id="14029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3" b="4919"/>
          <a:stretch/>
        </p:blipFill>
        <p:spPr bwMode="auto">
          <a:xfrm>
            <a:off x="-1" y="4038600"/>
            <a:ext cx="9143999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"/>
          <a:stretch/>
        </p:blipFill>
        <p:spPr bwMode="auto">
          <a:xfrm>
            <a:off x="-5764" y="1124744"/>
            <a:ext cx="9158384" cy="238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3451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3999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9143999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1160653" y="0"/>
            <a:ext cx="6768752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Démolition du pont et des parties supérieures des culées</a:t>
            </a:r>
          </a:p>
        </p:txBody>
      </p:sp>
    </p:spTree>
    <p:extLst>
      <p:ext uri="{BB962C8B-B14F-4D97-AF65-F5344CB8AC3E}">
        <p14:creationId xmlns:p14="http://schemas.microsoft.com/office/powerpoint/2010/main" val="24421383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1066125" y="0"/>
            <a:ext cx="7011747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000" dirty="0" smtClean="0">
                <a:solidFill>
                  <a:srgbClr val="FFFFFF"/>
                </a:solidFill>
                <a:latin typeface="Gill Sans MT" pitchFamily="34" charset="0"/>
              </a:rPr>
              <a:t>Mise en place des appuis provisoires et du nouveau tablier</a:t>
            </a: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4743"/>
            <a:ext cx="9143999" cy="204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573016"/>
            <a:ext cx="9143999" cy="24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750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Thème Office">
  <a:themeElements>
    <a:clrScheme name="Thème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hème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795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795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uvelle présentation">
  <a:themeElements>
    <a:clrScheme name="Nouvelle présentation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Nouvelle pré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84" charset="0"/>
          </a:defRPr>
        </a:defPPr>
      </a:lstStyle>
    </a:lnDef>
  </a:objectDefaults>
  <a:extraClrSchemeLst>
    <a:extraClrScheme>
      <a:clrScheme name="Nouvelle présentation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Thème Office">
  <a:themeElements>
    <a:clrScheme name="Thème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hème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795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795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hème Office">
  <a:themeElements>
    <a:clrScheme name="Thème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hème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795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795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Nouvelle présentation">
  <a:themeElements>
    <a:clrScheme name="Nouvelle présentation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Nouvelle pré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84" charset="0"/>
          </a:defRPr>
        </a:defPPr>
      </a:lstStyle>
    </a:lnDef>
  </a:objectDefaults>
  <a:extraClrSchemeLst>
    <a:extraClrScheme>
      <a:clrScheme name="Nouvelle présentation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Thème Office">
  <a:themeElements>
    <a:clrScheme name="Thème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hème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795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795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Thème Office">
  <a:themeElements>
    <a:clrScheme name="Thème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hème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795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795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Thème Office">
  <a:themeElements>
    <a:clrScheme name="Thème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hème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795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795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4238</TotalTime>
  <Words>2055</Words>
  <Application>Microsoft Office PowerPoint</Application>
  <PresentationFormat>Affichage à l'écran (4:3)</PresentationFormat>
  <Paragraphs>504</Paragraphs>
  <Slides>121</Slides>
  <Notes>43</Notes>
  <HiddenSlides>0</HiddenSlides>
  <MMClips>0</MMClips>
  <ScaleCrop>false</ScaleCrop>
  <HeadingPairs>
    <vt:vector size="6" baseType="variant">
      <vt:variant>
        <vt:lpstr>Thème</vt:lpstr>
      </vt:variant>
      <vt:variant>
        <vt:i4>11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121</vt:i4>
      </vt:variant>
    </vt:vector>
  </HeadingPairs>
  <TitlesOfParts>
    <vt:vector size="134" baseType="lpstr">
      <vt:lpstr>Thème Office</vt:lpstr>
      <vt:lpstr>1_Nouvelle présentation</vt:lpstr>
      <vt:lpstr>3_Thème Office</vt:lpstr>
      <vt:lpstr>7_Thème Office</vt:lpstr>
      <vt:lpstr>1_Thème Office</vt:lpstr>
      <vt:lpstr>2_Nouvelle présentation</vt:lpstr>
      <vt:lpstr>2_Thème Office</vt:lpstr>
      <vt:lpstr>4_Thème Office</vt:lpstr>
      <vt:lpstr>5_Thème Office</vt:lpstr>
      <vt:lpstr>6_Thème Office</vt:lpstr>
      <vt:lpstr>8_Thème Office</vt:lpstr>
      <vt:lpstr>Photo Editor Photo</vt:lpstr>
      <vt:lpstr>Acrobat Document</vt:lpstr>
      <vt:lpstr>Ir Isabelle André Ir Frédéric Gens</vt:lpstr>
      <vt:lpstr>Principaux intervenants du chantier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enjeux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Frédéric GENS</dc:creator>
  <cp:lastModifiedBy>Frédéric GENS</cp:lastModifiedBy>
  <cp:revision>304</cp:revision>
  <dcterms:created xsi:type="dcterms:W3CDTF">2016-11-04T12:32:28Z</dcterms:created>
  <dcterms:modified xsi:type="dcterms:W3CDTF">2019-03-11T10:31:22Z</dcterms:modified>
</cp:coreProperties>
</file>