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62" r:id="rId4"/>
    <p:sldId id="325" r:id="rId5"/>
    <p:sldId id="265" r:id="rId6"/>
    <p:sldId id="271" r:id="rId7"/>
    <p:sldId id="291" r:id="rId8"/>
    <p:sldId id="290" r:id="rId9"/>
    <p:sldId id="270" r:id="rId10"/>
    <p:sldId id="273" r:id="rId11"/>
    <p:sldId id="272" r:id="rId12"/>
    <p:sldId id="274" r:id="rId13"/>
    <p:sldId id="275" r:id="rId14"/>
    <p:sldId id="286" r:id="rId15"/>
    <p:sldId id="294" r:id="rId16"/>
    <p:sldId id="280" r:id="rId17"/>
    <p:sldId id="281" r:id="rId18"/>
    <p:sldId id="279" r:id="rId19"/>
    <p:sldId id="285" r:id="rId20"/>
    <p:sldId id="323" r:id="rId21"/>
    <p:sldId id="300" r:id="rId22"/>
    <p:sldId id="301" r:id="rId23"/>
    <p:sldId id="302" r:id="rId24"/>
    <p:sldId id="303" r:id="rId25"/>
    <p:sldId id="309" r:id="rId26"/>
    <p:sldId id="310" r:id="rId27"/>
    <p:sldId id="332" r:id="rId28"/>
    <p:sldId id="333" r:id="rId29"/>
    <p:sldId id="313" r:id="rId30"/>
    <p:sldId id="334" r:id="rId31"/>
    <p:sldId id="316" r:id="rId32"/>
    <p:sldId id="317" r:id="rId33"/>
    <p:sldId id="324" r:id="rId34"/>
    <p:sldId id="336" r:id="rId35"/>
    <p:sldId id="326" r:id="rId36"/>
    <p:sldId id="327" r:id="rId37"/>
    <p:sldId id="328" r:id="rId38"/>
    <p:sldId id="319" r:id="rId39"/>
    <p:sldId id="320" r:id="rId40"/>
    <p:sldId id="321" r:id="rId41"/>
    <p:sldId id="266" r:id="rId42"/>
    <p:sldId id="330" r:id="rId43"/>
    <p:sldId id="331" r:id="rId44"/>
  </p:sldIdLst>
  <p:sldSz cx="9144000" cy="5143500" type="screen16x9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0E2F"/>
    <a:srgbClr val="4EC4B9"/>
    <a:srgbClr val="000000"/>
    <a:srgbClr val="F9B000"/>
    <a:srgbClr val="FFFFCC"/>
    <a:srgbClr val="898989"/>
    <a:srgbClr val="7AB929"/>
    <a:srgbClr val="0071B9"/>
    <a:srgbClr val="002D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8" autoAdjust="0"/>
    <p:restoredTop sz="85960" autoAdjust="0"/>
  </p:normalViewPr>
  <p:slideViewPr>
    <p:cSldViewPr snapToGrid="0" snapToObjects="1">
      <p:cViewPr varScale="1">
        <p:scale>
          <a:sx n="126" d="100"/>
          <a:sy n="126" d="100"/>
        </p:scale>
        <p:origin x="-90" y="-5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-3762" y="-102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79A8-068F-4C2C-8D8D-ABAF1E3EE949}" type="datetimeFigureOut">
              <a:rPr lang="fr-BE" smtClean="0"/>
              <a:pPr/>
              <a:t>28/02/2019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017FD-E1F6-4D9B-8D59-6B6029298992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B93DF-A8C7-4386-B13E-559B0BB2BA6E}" type="datetimeFigureOut">
              <a:rPr lang="fr-BE" smtClean="0"/>
              <a:pPr/>
              <a:t>28/02/2019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3256E-AC6D-41E2-B20E-D5F08DE7BB1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1</a:t>
            </a:fld>
            <a:endParaRPr lang="fr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19</a:t>
            </a:fld>
            <a:endParaRPr lang="fr-B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20</a:t>
            </a:fld>
            <a:endParaRPr lang="fr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21</a:t>
            </a:fld>
            <a:endParaRPr lang="fr-B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22</a:t>
            </a:fld>
            <a:endParaRPr lang="fr-B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23</a:t>
            </a:fld>
            <a:endParaRPr lang="fr-B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24</a:t>
            </a:fld>
            <a:endParaRPr lang="fr-B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26</a:t>
            </a:fld>
            <a:endParaRPr lang="fr-B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27</a:t>
            </a:fld>
            <a:endParaRPr lang="fr-B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28</a:t>
            </a:fld>
            <a:endParaRPr lang="fr-B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29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2</a:t>
            </a:fld>
            <a:endParaRPr lang="fr-B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31</a:t>
            </a:fld>
            <a:endParaRPr lang="fr-B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32</a:t>
            </a:fld>
            <a:endParaRPr lang="fr-B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33</a:t>
            </a:fld>
            <a:endParaRPr lang="fr-B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Extraction de facteurs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BE" dirty="0" smtClean="0">
                <a:latin typeface="Arial"/>
                <a:cs typeface="Arial"/>
              </a:rPr>
              <a:t>Pondération des facteurs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BE" dirty="0" smtClean="0">
                <a:latin typeface="Arial"/>
                <a:cs typeface="Arial"/>
              </a:rPr>
              <a:t>Calcul d’un facteur de dangerosité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dirty="0" smtClean="0">
                <a:latin typeface="Arial"/>
                <a:cs typeface="Arial"/>
              </a:rPr>
              <a:t>Seuillage du facteur de dangerosité</a:t>
            </a:r>
          </a:p>
          <a:p>
            <a:pPr marL="342900" indent="-342900">
              <a:spcBef>
                <a:spcPct val="20000"/>
              </a:spcBef>
              <a:buFont typeface="Wingdings"/>
              <a:buChar char="è"/>
            </a:pPr>
            <a:r>
              <a:rPr lang="fr-BE" dirty="0" smtClean="0">
                <a:latin typeface="Arial"/>
                <a:cs typeface="Arial"/>
              </a:rPr>
              <a:t>Cartographie par tronçons de 10 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35</a:t>
            </a:fld>
            <a:endParaRPr lang="fr-B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38</a:t>
            </a:fld>
            <a:endParaRPr lang="fr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3</a:t>
            </a:fld>
            <a:endParaRPr lang="fr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8</a:t>
            </a:fld>
            <a:endParaRPr lang="fr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12</a:t>
            </a:fld>
            <a:endParaRPr lang="fr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13</a:t>
            </a:fld>
            <a:endParaRPr lang="fr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Qui dit « parois rocheuses »,dit :</a:t>
            </a:r>
            <a:r>
              <a:rPr lang="fr-BE" baseline="0" dirty="0" smtClean="0"/>
              <a:t> v</a:t>
            </a:r>
            <a:r>
              <a:rPr lang="fr-BE" dirty="0" smtClean="0"/>
              <a:t>erticalité, différence d’altitude, pente, distance à une paroi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14</a:t>
            </a:fld>
            <a:endParaRPr lang="fr-B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16</a:t>
            </a:fld>
            <a:endParaRPr lang="fr-B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18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R:\DGO1_Geotech_ParoisRocheuses\Administration\JOA_2019\DGO1-3H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-2618"/>
            <a:ext cx="8996363" cy="2170113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0" y="4248000"/>
            <a:ext cx="367529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F9B00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3866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54182" y="204787"/>
            <a:ext cx="2911332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4847252" cy="41547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4182" y="1076327"/>
            <a:ext cx="2911332" cy="3283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284623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34679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20592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3771847"/>
            <a:ext cx="5486400" cy="7352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2895069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16621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548284" y="205980"/>
            <a:ext cx="1874018" cy="4141846"/>
          </a:xfrm>
        </p:spPr>
        <p:txBody>
          <a:bodyPr vert="eaVert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54182" y="205979"/>
            <a:ext cx="5922818" cy="41508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223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205980"/>
            <a:ext cx="7868120" cy="415123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2046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155007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54181" y="1124288"/>
            <a:ext cx="3888000" cy="3229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36119" y="1124289"/>
            <a:ext cx="3888000" cy="3229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8313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tre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54181" y="1124288"/>
            <a:ext cx="3888000" cy="158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sz="half" idx="11"/>
          </p:nvPr>
        </p:nvSpPr>
        <p:spPr>
          <a:xfrm>
            <a:off x="554181" y="2769488"/>
            <a:ext cx="3888000" cy="158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2"/>
          </p:nvPr>
        </p:nvSpPr>
        <p:spPr>
          <a:xfrm>
            <a:off x="4536119" y="1124288"/>
            <a:ext cx="3888000" cy="158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3"/>
          </p:nvPr>
        </p:nvSpPr>
        <p:spPr>
          <a:xfrm>
            <a:off x="4536119" y="2769488"/>
            <a:ext cx="3888000" cy="158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8313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7482" y="1127739"/>
            <a:ext cx="3888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57483" y="1672449"/>
            <a:ext cx="3888000" cy="2689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534302" y="1127739"/>
            <a:ext cx="3888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534302" y="1672449"/>
            <a:ext cx="3888000" cy="2689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554182" y="205979"/>
            <a:ext cx="7868120" cy="857250"/>
          </a:xfrm>
        </p:spPr>
        <p:txBody>
          <a:bodyPr anchor="ctr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10053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2565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18616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DGO1_Geotech_ParoisRocheuses\Administration\JOA_2019\DGO1-3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8492" y="4275226"/>
            <a:ext cx="3621087" cy="890587"/>
          </a:xfrm>
          <a:prstGeom prst="rect">
            <a:avLst/>
          </a:prstGeom>
          <a:noFill/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129363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e la date 3"/>
          <p:cNvSpPr txBox="1">
            <a:spLocks/>
          </p:cNvSpPr>
          <p:nvPr/>
        </p:nvSpPr>
        <p:spPr>
          <a:xfrm>
            <a:off x="7258384" y="4471581"/>
            <a:ext cx="1800000" cy="4388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dirty="0" smtClean="0">
              <a:solidFill>
                <a:srgbClr val="898989"/>
              </a:solidFill>
            </a:endParaRPr>
          </a:p>
          <a:p>
            <a:r>
              <a:rPr lang="fr-FR" sz="1200" dirty="0" smtClean="0">
                <a:solidFill>
                  <a:srgbClr val="898989"/>
                </a:solidFill>
              </a:rPr>
              <a:t>12/03/2019</a:t>
            </a:r>
          </a:p>
          <a:p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7AB929"/>
          </a:solidFill>
          <a:ln>
            <a:noFill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/>
        </p:nvSpPr>
        <p:spPr bwMode="auto">
          <a:xfrm>
            <a:off x="0" y="4557168"/>
            <a:ext cx="806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dirty="0" smtClean="0">
                <a:solidFill>
                  <a:srgbClr val="F9B000"/>
                </a:solidFill>
                <a:effectLst/>
                <a:latin typeface="Arial"/>
                <a:ea typeface="ＭＳ Ｐゴシック" charset="0"/>
                <a:cs typeface="Arial"/>
              </a:rPr>
              <a:t>infrastructures routes bâtiments</a:t>
            </a:r>
            <a:r>
              <a:rPr lang="fr-FR" sz="1200" b="1" dirty="0" smtClean="0">
                <a:solidFill>
                  <a:srgbClr val="F9B000"/>
                </a:solidFill>
                <a:effectLst/>
                <a:latin typeface="Arial"/>
                <a:cs typeface="Arial"/>
              </a:rPr>
              <a:t> </a:t>
            </a:r>
            <a:endParaRPr lang="fr-FR" sz="1200" b="1" dirty="0" smtClean="0">
              <a:solidFill>
                <a:srgbClr val="F9B000"/>
              </a:solidFill>
              <a:latin typeface="Arial"/>
              <a:cs typeface="Arial"/>
            </a:endParaRPr>
          </a:p>
          <a:p>
            <a:pPr algn="r" eaLnBrk="1" hangingPunct="1"/>
            <a:r>
              <a:rPr lang="fr-FR" sz="1200" b="1" kern="1200" dirty="0" smtClean="0">
                <a:solidFill>
                  <a:srgbClr val="7AB929"/>
                </a:solidFill>
                <a:effectLst/>
                <a:latin typeface="Arial"/>
                <a:ea typeface="ＭＳ Ｐゴシック" charset="0"/>
                <a:cs typeface="Arial"/>
              </a:rPr>
              <a:t>agriculture ressources naturelles environnement</a:t>
            </a:r>
            <a:r>
              <a:rPr lang="fr-FR" sz="1200" b="1" dirty="0" smtClean="0">
                <a:solidFill>
                  <a:srgbClr val="7AB929"/>
                </a:solidFill>
                <a:effectLst/>
                <a:latin typeface="Arial"/>
                <a:cs typeface="Arial"/>
              </a:rPr>
              <a:t> </a:t>
            </a:r>
            <a:endParaRPr lang="fr-FR" sz="1200" b="1" dirty="0">
              <a:solidFill>
                <a:srgbClr val="7AB929"/>
              </a:solidFill>
              <a:latin typeface="Arial"/>
              <a:cs typeface="Arial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244000" y="4963500"/>
            <a:ext cx="450000" cy="180000"/>
          </a:xfrm>
          <a:prstGeom prst="rect">
            <a:avLst/>
          </a:prstGeom>
          <a:solidFill>
            <a:srgbClr val="F9B000"/>
          </a:solidFill>
          <a:ln>
            <a:noFill/>
          </a:ln>
          <a:extLst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2" r:id="rId5"/>
    <p:sldLayoutId id="2147483664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F9B0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5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\\wallonie.intra\Partages\Projet\DGO1_Geotech_ParoisRocheuses\Administration\JOA_2019\Suisse_JAO2019.mp4" TargetMode="Externa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\\wallonie.intra\Partages\Projet\DGO1_Geotech_ParoisRocheuses\Administration\JOA_2019\Couvin_JAO2019.mp4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video" Target="file:///\\wallonie.intra\Partages\Projet\DGO1_Geotech_ParoisRocheuses\Administration\JOA_2019\Dave_JAO2019.mp4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65889" y="1807929"/>
            <a:ext cx="8609566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kern="0" cap="small" dirty="0" smtClean="0">
                <a:solidFill>
                  <a:srgbClr val="FFC000"/>
                </a:solidFill>
                <a:latin typeface="+mj-lt"/>
                <a:ea typeface="Geneva" pitchFamily="64" charset="-128"/>
                <a:cs typeface="Arial" pitchFamily="34" charset="0"/>
              </a:rPr>
              <a:t>Stabilité de parois rocheuses</a:t>
            </a:r>
            <a:endParaRPr lang="fr-BE" sz="4000" b="1" kern="0" cap="small" dirty="0" smtClean="0">
              <a:solidFill>
                <a:srgbClr val="FFC000"/>
              </a:solidFill>
              <a:latin typeface="+mj-lt"/>
              <a:ea typeface="Geneva" pitchFamily="64" charset="-128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100" b="1" kern="0" cap="small" dirty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kern="0" cap="small" dirty="0" smtClean="0">
                <a:solidFill>
                  <a:srgbClr val="FFC000"/>
                </a:solidFill>
                <a:latin typeface="+mj-lt"/>
                <a:ea typeface="Geneva" pitchFamily="64" charset="-128"/>
                <a:cs typeface="Arial" pitchFamily="34" charset="0"/>
              </a:rPr>
              <a:t>Mise au point d’une procédure d’inventaire automatique et de classement basé sur un coefficient de dangerosité.  Impact sur la sécurité des routes.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Geneva" pitchFamily="64" charset="-128"/>
                <a:cs typeface="Geneva" pitchFamily="96" charset="-128"/>
              </a:rPr>
              <a:t/>
            </a:r>
            <a:b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Geneva" pitchFamily="64" charset="-128"/>
                <a:cs typeface="Geneva" pitchFamily="96" charset="-128"/>
              </a:rPr>
            </a:br>
            <a:endParaRPr kumimoji="0" lang="fr-FR" sz="1800" b="1" i="1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Geneva" pitchFamily="64" charset="-128"/>
              <a:cs typeface="Geneva" pitchFamily="96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32137" y="3575937"/>
            <a:ext cx="2597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BE" sz="1600" b="1" dirty="0" smtClean="0"/>
              <a:t>Ir Luc FUNCKEN</a:t>
            </a:r>
          </a:p>
          <a:p>
            <a:pPr algn="ctr">
              <a:defRPr/>
            </a:pPr>
            <a:r>
              <a:rPr lang="fr-BE" sz="1200" dirty="0" smtClean="0"/>
              <a:t>Ingénieur des Mines et Hydrologue</a:t>
            </a:r>
            <a:endParaRPr lang="de-DE" sz="12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4708293" y="3571204"/>
            <a:ext cx="2597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BE" sz="1600" b="1" dirty="0" smtClean="0"/>
              <a:t>Marc SALMON</a:t>
            </a:r>
          </a:p>
          <a:p>
            <a:pPr algn="ctr">
              <a:defRPr/>
            </a:pPr>
            <a:r>
              <a:rPr lang="fr-BE" sz="1200" dirty="0" smtClean="0"/>
              <a:t>Géographe expert S.I.G.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Evolution dans la recherche des solutions</a:t>
            </a:r>
            <a:endParaRPr lang="fr-B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b="13647"/>
          <a:stretch>
            <a:fillRect/>
          </a:stretch>
        </p:blipFill>
        <p:spPr bwMode="auto">
          <a:xfrm>
            <a:off x="2392138" y="1462773"/>
            <a:ext cx="4356000" cy="2778486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2392138" y="1462774"/>
            <a:ext cx="7614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</a:rPr>
              <a:t>Infrabel</a:t>
            </a:r>
            <a:endParaRPr lang="fr-BE" sz="12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554184" y="895711"/>
            <a:ext cx="8330413" cy="567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Paroi rocheuse entre </a:t>
            </a:r>
            <a:r>
              <a:rPr lang="fr-BE" sz="1400" dirty="0" err="1" smtClean="0">
                <a:latin typeface="Arial"/>
                <a:cs typeface="Arial"/>
              </a:rPr>
              <a:t>Beez</a:t>
            </a:r>
            <a:r>
              <a:rPr lang="fr-BE" sz="1400" dirty="0" smtClean="0">
                <a:latin typeface="Arial"/>
                <a:cs typeface="Arial"/>
              </a:rPr>
              <a:t> et Marche-les-Dames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Chute d’un bloc qui, en ricochant sur la route, est arrivé sur les voies du chemin de 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Evolution dans la recherche des solutions</a:t>
            </a:r>
            <a:endParaRPr lang="fr-B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181" y="895711"/>
            <a:ext cx="1819317" cy="34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4873" y="2146111"/>
            <a:ext cx="303972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1421" y="1299637"/>
            <a:ext cx="386770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Connecteur droit 11"/>
          <p:cNvCxnSpPr/>
          <p:nvPr/>
        </p:nvCxnSpPr>
        <p:spPr>
          <a:xfrm rot="5400000">
            <a:off x="574165" y="2943609"/>
            <a:ext cx="1716503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rot="5400000">
            <a:off x="2449950" y="2347936"/>
            <a:ext cx="1716503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2211421" y="895712"/>
            <a:ext cx="6673174" cy="403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Réalisation d’une campagne de reconnaissance par drone (DGO-4)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Evolution dans la recherche des solutions</a:t>
            </a:r>
            <a:endParaRPr lang="fr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b="3994"/>
          <a:stretch>
            <a:fillRect/>
          </a:stretch>
        </p:blipFill>
        <p:spPr bwMode="auto">
          <a:xfrm>
            <a:off x="255868" y="2166696"/>
            <a:ext cx="3168000" cy="207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b="3143"/>
          <a:stretch>
            <a:fillRect/>
          </a:stretch>
        </p:blipFill>
        <p:spPr bwMode="auto">
          <a:xfrm>
            <a:off x="3879896" y="1172816"/>
            <a:ext cx="2445917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 l="3610" t="2375" r="3557" b="2462"/>
          <a:stretch>
            <a:fillRect/>
          </a:stretch>
        </p:blipFill>
        <p:spPr bwMode="auto">
          <a:xfrm>
            <a:off x="6734836" y="1172535"/>
            <a:ext cx="2157348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554183" y="895710"/>
            <a:ext cx="8329798" cy="1270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La problématique des chutes de rochers est prise en considération depuis plus de 20 ans chez INFRABEL.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Réalisation d’un inventaire</a:t>
            </a:r>
            <a:br>
              <a:rPr lang="fr-BE" sz="1400" dirty="0" smtClean="0">
                <a:latin typeface="Arial"/>
                <a:cs typeface="Arial"/>
              </a:rPr>
            </a:br>
            <a:r>
              <a:rPr lang="fr-BE" sz="1400" dirty="0" smtClean="0">
                <a:latin typeface="Arial"/>
                <a:cs typeface="Arial"/>
              </a:rPr>
              <a:t>des parois dangereuses.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Planification des travaux.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Evolution dans la recherche des solutions</a:t>
            </a:r>
            <a:endParaRPr lang="fr-BE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1400" dirty="0" smtClean="0"/>
              <a:t>La DGO1 décide de prendre la problématique des chutes de rochers en considération de manière globale.</a:t>
            </a:r>
          </a:p>
          <a:p>
            <a:r>
              <a:rPr lang="fr-BE" sz="1400" dirty="0" smtClean="0"/>
              <a:t>Mise au point d’une procédure d’inventaire de parois rocheuses.</a:t>
            </a:r>
          </a:p>
          <a:p>
            <a:r>
              <a:rPr lang="fr-BE" sz="1400" dirty="0" smtClean="0"/>
              <a:t>Définir une méthodologie pour réaliser une première inspection.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54182" y="2187526"/>
            <a:ext cx="7502618" cy="1651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B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Création d’un groupe de travail: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Luc FUNCKEN,		 	Direction de la Géotechnique,		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Laurent POISSON, 		Extérieur au S.P.W., Société de travaux en hauteur,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Marc SALMON, 			Direction des Risques Industriels, Géologiques et Miniers de la DGO3,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Christophe SCHENKE,		 Direction de la </a:t>
            </a:r>
            <a:r>
              <a:rPr kumimoji="0" lang="fr-FR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Géométrologie</a:t>
            </a:r>
            <a:r>
              <a:rPr kumimoji="0" lang="fr-FR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du Secrétariat Général,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Pierre Michael WARNIER,	Direction de la </a:t>
            </a:r>
            <a:r>
              <a:rPr kumimoji="0" lang="fr-FR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Géomatique</a:t>
            </a:r>
            <a:r>
              <a:rPr kumimoji="0" lang="fr-FR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DGO4.</a:t>
            </a:r>
            <a:endParaRPr kumimoji="0" lang="fr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R:\DGO1_Geotech_ParoisRocheuses\Administration\JOA_2019\LiD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942" y="1783391"/>
            <a:ext cx="6561000" cy="2520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pc="-100" dirty="0" smtClean="0"/>
              <a:t>Mise au point d’une procédure de classement des parois rocheuses</a:t>
            </a:r>
            <a:endParaRPr lang="fr-BE" spc="-1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54182" y="1129363"/>
            <a:ext cx="7868120" cy="725378"/>
          </a:xfrm>
        </p:spPr>
        <p:txBody>
          <a:bodyPr>
            <a:normAutofit/>
          </a:bodyPr>
          <a:lstStyle/>
          <a:p>
            <a:r>
              <a:rPr lang="fr-BE" sz="2000" dirty="0" smtClean="0"/>
              <a:t>Depuis 2014, le SPW dispose d’une </a:t>
            </a:r>
            <a:r>
              <a:rPr lang="fr-BE" sz="2000" dirty="0" smtClean="0">
                <a:solidFill>
                  <a:srgbClr val="C00000"/>
                </a:solidFill>
              </a:rPr>
              <a:t>information altimétrique de précision</a:t>
            </a:r>
            <a:r>
              <a:rPr lang="fr-BE" sz="2000" dirty="0" smtClean="0"/>
              <a:t> grâce aux données </a:t>
            </a:r>
            <a:r>
              <a:rPr lang="fr-BE" sz="2000" dirty="0" err="1" smtClean="0"/>
              <a:t>LiDAR</a:t>
            </a:r>
            <a:r>
              <a:rPr lang="fr-BE" sz="2000" dirty="0" smtClean="0"/>
              <a:t> (XY : </a:t>
            </a:r>
            <a:r>
              <a:rPr lang="fr-BE" sz="1800" dirty="0" smtClean="0"/>
              <a:t>±0.5m, Z : ±0.2m)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4182897" y="2976663"/>
            <a:ext cx="4504759" cy="648510"/>
            <a:chOff x="4182895" y="2976664"/>
            <a:chExt cx="4504759" cy="648510"/>
          </a:xfrm>
        </p:grpSpPr>
        <p:sp>
          <p:nvSpPr>
            <p:cNvPr id="13" name="ZoneTexte 12"/>
            <p:cNvSpPr txBox="1"/>
            <p:nvPr/>
          </p:nvSpPr>
          <p:spPr>
            <a:xfrm>
              <a:off x="4182895" y="3255842"/>
              <a:ext cx="4504759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BE" b="1" dirty="0" smtClean="0">
                  <a:solidFill>
                    <a:srgbClr val="C00000"/>
                  </a:solidFill>
                </a:rPr>
                <a:t>Image de l’altitude du sol (sous la végétation)</a:t>
              </a:r>
              <a:endParaRPr lang="fr-BE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92857" y="2976664"/>
              <a:ext cx="2684834" cy="298315"/>
            </a:xfrm>
            <a:prstGeom prst="rect">
              <a:avLst/>
            </a:prstGeom>
            <a:noFill/>
            <a:ln w="38100">
              <a:solidFill>
                <a:srgbClr val="A10E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DGO1_Geotech_ParoisRocheuses\Administration\JOA_2019\slope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16272" y="1123951"/>
            <a:ext cx="3508137" cy="3228975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pc="-100" dirty="0" smtClean="0"/>
              <a:t>Mise au point d’une procédure de classement des parois rocheuses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fr-BE" sz="2000" dirty="0" smtClean="0"/>
              <a:t>Pour localiser les parois, la première idée se porte sur la méthode « classique » de </a:t>
            </a:r>
            <a:r>
              <a:rPr lang="fr-BE" sz="2000" b="1" dirty="0" smtClean="0">
                <a:solidFill>
                  <a:srgbClr val="A10E2F"/>
                </a:solidFill>
              </a:rPr>
              <a:t>calcul des pentes</a:t>
            </a:r>
            <a:r>
              <a:rPr lang="fr-BE" sz="2000" dirty="0" smtClean="0"/>
              <a:t>.</a:t>
            </a:r>
            <a:endParaRPr lang="fr-BE" sz="1400" dirty="0" smtClean="0"/>
          </a:p>
          <a:p>
            <a:r>
              <a:rPr lang="fr-BE" sz="2000" dirty="0" smtClean="0"/>
              <a:t>Ensuite, on procède à un </a:t>
            </a:r>
            <a:r>
              <a:rPr lang="fr-BE" sz="2000" b="1" dirty="0" smtClean="0">
                <a:solidFill>
                  <a:srgbClr val="A10E2F"/>
                </a:solidFill>
              </a:rPr>
              <a:t>seuillage des valeurs de pente</a:t>
            </a:r>
            <a:r>
              <a:rPr lang="fr-BE" sz="2000" dirty="0" smtClean="0"/>
              <a:t> pour mettre en évidence les zones de parois rocheuses.</a:t>
            </a:r>
          </a:p>
        </p:txBody>
      </p:sp>
      <p:pic>
        <p:nvPicPr>
          <p:cNvPr id="15" name="Picture 2" descr="R:\DGO1_Geotech_ParoisRocheuses\Administration\JOA_2019\slope.png"/>
          <p:cNvPicPr>
            <a:picLocks noChangeAspect="1" noChangeArrowheads="1"/>
          </p:cNvPicPr>
          <p:nvPr/>
        </p:nvPicPr>
        <p:blipFill>
          <a:blip r:embed="rId2"/>
          <a:srcRect r="70609" b="48487"/>
          <a:stretch>
            <a:fillRect/>
          </a:stretch>
        </p:blipFill>
        <p:spPr bwMode="auto">
          <a:xfrm>
            <a:off x="4270945" y="923761"/>
            <a:ext cx="1031086" cy="1663333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4408835" y="4017572"/>
            <a:ext cx="3523017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lvl="2" algn="ctr"/>
            <a:r>
              <a:rPr lang="fr-BE" sz="1400" dirty="0" smtClean="0"/>
              <a:t>sachant que </a:t>
            </a:r>
            <a:r>
              <a:rPr lang="fr-BE" sz="1400" dirty="0" err="1" smtClean="0"/>
              <a:t>dist</a:t>
            </a:r>
            <a:r>
              <a:rPr lang="fr-BE" sz="1400" dirty="0" smtClean="0"/>
              <a:t> varie entre 1.00 m ou 1.41 m</a:t>
            </a:r>
            <a:br>
              <a:rPr lang="fr-BE" sz="1400" dirty="0" smtClean="0"/>
            </a:br>
            <a:r>
              <a:rPr lang="fr-BE" sz="1400" dirty="0" smtClean="0"/>
              <a:t>(MNT </a:t>
            </a:r>
            <a:r>
              <a:rPr lang="fr-BE" sz="1400" dirty="0" err="1" smtClean="0"/>
              <a:t>LiDAR</a:t>
            </a:r>
            <a:r>
              <a:rPr lang="fr-BE" sz="1400" dirty="0" smtClean="0"/>
              <a:t> SPW)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90182" y="3654836"/>
            <a:ext cx="292349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lvl="2" algn="ctr"/>
            <a:r>
              <a:rPr lang="fr-BE" b="1" dirty="0" smtClean="0">
                <a:solidFill>
                  <a:srgbClr val="A10E2F"/>
                </a:solidFill>
              </a:rPr>
              <a:t>Pente = | </a:t>
            </a:r>
            <a:r>
              <a:rPr lang="fr-BE" b="1" dirty="0" err="1" smtClean="0">
                <a:solidFill>
                  <a:srgbClr val="A10E2F"/>
                </a:solidFill>
              </a:rPr>
              <a:t>arctan</a:t>
            </a:r>
            <a:r>
              <a:rPr lang="fr-BE" b="1" dirty="0" smtClean="0">
                <a:solidFill>
                  <a:srgbClr val="A10E2F"/>
                </a:solidFill>
              </a:rPr>
              <a:t>(Z</a:t>
            </a:r>
            <a:r>
              <a:rPr lang="fr-BE" b="1" baseline="-25000" dirty="0" smtClean="0">
                <a:solidFill>
                  <a:srgbClr val="A10E2F"/>
                </a:solidFill>
              </a:rPr>
              <a:t>1</a:t>
            </a:r>
            <a:r>
              <a:rPr lang="fr-BE" b="1" dirty="0" smtClean="0">
                <a:solidFill>
                  <a:srgbClr val="A10E2F"/>
                </a:solidFill>
              </a:rPr>
              <a:t>-Z</a:t>
            </a:r>
            <a:r>
              <a:rPr lang="fr-BE" b="1" baseline="-25000" dirty="0" smtClean="0">
                <a:solidFill>
                  <a:srgbClr val="A10E2F"/>
                </a:solidFill>
              </a:rPr>
              <a:t>2</a:t>
            </a:r>
            <a:r>
              <a:rPr lang="fr-BE" b="1" dirty="0" smtClean="0">
                <a:solidFill>
                  <a:srgbClr val="A10E2F"/>
                </a:solidFill>
              </a:rPr>
              <a:t>/</a:t>
            </a:r>
            <a:r>
              <a:rPr lang="fr-BE" b="1" dirty="0" err="1" smtClean="0">
                <a:solidFill>
                  <a:srgbClr val="A10E2F"/>
                </a:solidFill>
              </a:rPr>
              <a:t>dist</a:t>
            </a:r>
            <a:r>
              <a:rPr lang="fr-BE" b="1" dirty="0" smtClean="0">
                <a:solidFill>
                  <a:srgbClr val="A10E2F"/>
                </a:solidFill>
              </a:rPr>
              <a:t>) |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4463470" y="1430608"/>
            <a:ext cx="1945562" cy="709560"/>
            <a:chOff x="4463470" y="1430607"/>
            <a:chExt cx="1945562" cy="709560"/>
          </a:xfrm>
        </p:grpSpPr>
        <p:sp>
          <p:nvSpPr>
            <p:cNvPr id="9" name="ZoneTexte 8"/>
            <p:cNvSpPr txBox="1"/>
            <p:nvPr/>
          </p:nvSpPr>
          <p:spPr>
            <a:xfrm>
              <a:off x="5116269" y="1770835"/>
              <a:ext cx="497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BE" b="1" dirty="0" smtClean="0">
                  <a:solidFill>
                    <a:srgbClr val="A10E2F"/>
                  </a:solidFill>
                </a:rPr>
                <a:t>35°</a:t>
              </a:r>
              <a:endParaRPr lang="fr-BE" b="1" dirty="0">
                <a:solidFill>
                  <a:srgbClr val="A10E2F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4463470" y="2006256"/>
              <a:ext cx="687421" cy="0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5086041" y="1430607"/>
              <a:ext cx="1322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b="1" dirty="0" err="1" smtClean="0">
                  <a:solidFill>
                    <a:srgbClr val="A10E2F"/>
                  </a:solidFill>
                </a:rPr>
                <a:t>Subvertical</a:t>
              </a:r>
              <a:r>
                <a:rPr lang="fr-BE" b="1" dirty="0" smtClean="0">
                  <a:solidFill>
                    <a:srgbClr val="A10E2F"/>
                  </a:solidFill>
                </a:rPr>
                <a:t>°</a:t>
              </a:r>
              <a:endParaRPr lang="fr-BE" b="1" dirty="0">
                <a:solidFill>
                  <a:srgbClr val="A10E2F"/>
                </a:solidFill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4469955" y="1664743"/>
              <a:ext cx="687421" cy="0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ZoneTexte 15"/>
          <p:cNvSpPr txBox="1"/>
          <p:nvPr/>
        </p:nvSpPr>
        <p:spPr>
          <a:xfrm>
            <a:off x="7835966" y="132151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Altitudes</a:t>
            </a:r>
            <a:endParaRPr lang="fr-BE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7835966" y="1955501"/>
            <a:ext cx="825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Pentes</a:t>
            </a:r>
            <a:endParaRPr lang="fr-BE" b="1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6582168" y="2177953"/>
            <a:ext cx="1099518" cy="146881"/>
          </a:xfrm>
          <a:prstGeom prst="straightConnector1">
            <a:avLst/>
          </a:prstGeom>
          <a:ln w="38100">
            <a:solidFill>
              <a:srgbClr val="A10E2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1958" t="2548" r="1671" b="1912"/>
          <a:stretch>
            <a:fillRect/>
          </a:stretch>
        </p:blipFill>
        <p:spPr bwMode="auto">
          <a:xfrm>
            <a:off x="4648156" y="1425280"/>
            <a:ext cx="423582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106" t="2958" r="1741" b="453"/>
          <a:stretch>
            <a:fillRect/>
          </a:stretch>
        </p:blipFill>
        <p:spPr bwMode="auto">
          <a:xfrm>
            <a:off x="247606" y="1425280"/>
            <a:ext cx="424364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pc="-100" dirty="0" smtClean="0"/>
              <a:t>Mise au point d’une procédure de classement des parois rocheuses</a:t>
            </a:r>
            <a:endParaRPr lang="fr-BE" spc="-100" dirty="0"/>
          </a:p>
        </p:txBody>
      </p:sp>
      <p:sp>
        <p:nvSpPr>
          <p:cNvPr id="6" name="ZoneTexte 5"/>
          <p:cNvSpPr txBox="1"/>
          <p:nvPr/>
        </p:nvSpPr>
        <p:spPr>
          <a:xfrm>
            <a:off x="1584000" y="3472502"/>
            <a:ext cx="619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Meuse</a:t>
            </a:r>
            <a:endParaRPr lang="fr-BE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6538800" y="1622297"/>
            <a:ext cx="619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Meuse</a:t>
            </a:r>
            <a:endParaRPr lang="fr-B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54183" y="0"/>
            <a:ext cx="7426765" cy="857250"/>
          </a:xfrm>
        </p:spPr>
        <p:txBody>
          <a:bodyPr>
            <a:noAutofit/>
          </a:bodyPr>
          <a:lstStyle/>
          <a:p>
            <a:r>
              <a:rPr lang="fr-BE" spc="-100" dirty="0" smtClean="0"/>
              <a:t>Classement</a:t>
            </a:r>
            <a:br>
              <a:rPr lang="fr-BE" spc="-100" dirty="0" smtClean="0"/>
            </a:br>
            <a:r>
              <a:rPr lang="fr-BE" spc="-100" dirty="0" smtClean="0"/>
              <a:t>basé sur un « coefficient de dangerosité »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554182" y="958316"/>
            <a:ext cx="7868120" cy="352224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fr-FR" sz="1000" dirty="0" smtClean="0"/>
              <a:t>Automatique, basé sur des paramètres géométriques, applicable à l’ensemble du réseau routier wallon.</a:t>
            </a:r>
          </a:p>
          <a:p>
            <a:pPr>
              <a:spcBef>
                <a:spcPts val="0"/>
              </a:spcBef>
            </a:pPr>
            <a:endParaRPr lang="fr-FR" sz="1000" dirty="0" smtClean="0"/>
          </a:p>
          <a:p>
            <a:pPr>
              <a:spcBef>
                <a:spcPts val="0"/>
              </a:spcBef>
            </a:pPr>
            <a:r>
              <a:rPr lang="fr-FR" sz="1000" dirty="0" smtClean="0"/>
              <a:t>Peut être étendu aux voiries communales ,…</a:t>
            </a:r>
          </a:p>
          <a:p>
            <a:pPr>
              <a:spcBef>
                <a:spcPts val="0"/>
              </a:spcBef>
              <a:buNone/>
            </a:pPr>
            <a:endParaRPr lang="fr-FR" sz="1000" dirty="0" smtClean="0"/>
          </a:p>
          <a:p>
            <a:pPr>
              <a:spcBef>
                <a:spcPts val="0"/>
              </a:spcBef>
            </a:pPr>
            <a:r>
              <a:rPr lang="fr-FR" sz="1000" dirty="0" smtClean="0"/>
              <a:t>Donne une </a:t>
            </a:r>
            <a:r>
              <a:rPr lang="fr-FR" sz="1000" b="1" dirty="0" smtClean="0"/>
              <a:t>première</a:t>
            </a:r>
            <a:r>
              <a:rPr lang="fr-FR" sz="1000" dirty="0" smtClean="0"/>
              <a:t> idée sur la dangerosité et permet de définir un premier classement.</a:t>
            </a:r>
          </a:p>
          <a:p>
            <a:pPr>
              <a:spcBef>
                <a:spcPts val="0"/>
              </a:spcBef>
            </a:pPr>
            <a:endParaRPr lang="fr-FR" sz="1000" dirty="0" smtClean="0"/>
          </a:p>
          <a:p>
            <a:pPr>
              <a:spcBef>
                <a:spcPts val="0"/>
              </a:spcBef>
            </a:pPr>
            <a:r>
              <a:rPr lang="fr-FR" sz="1000" b="1" dirty="0" smtClean="0"/>
              <a:t>Ne prend pas en compte</a:t>
            </a:r>
            <a:r>
              <a:rPr lang="fr-FR" sz="1000" dirty="0" smtClean="0"/>
              <a:t> la géologie, la nature ou la structure des rochers, ni l’aspect couverture végétale,…</a:t>
            </a:r>
          </a:p>
          <a:p>
            <a:pPr>
              <a:spcBef>
                <a:spcPts val="0"/>
              </a:spcBef>
            </a:pPr>
            <a:endParaRPr lang="fr-FR" sz="1000" dirty="0" smtClean="0"/>
          </a:p>
          <a:p>
            <a:pPr>
              <a:spcBef>
                <a:spcPts val="0"/>
              </a:spcBef>
            </a:pPr>
            <a:r>
              <a:rPr lang="fr-FR" sz="1000" dirty="0" smtClean="0"/>
              <a:t>Permettra de décider les premières inspections à réaliser.</a:t>
            </a:r>
          </a:p>
          <a:p>
            <a:pPr>
              <a:spcBef>
                <a:spcPts val="0"/>
              </a:spcBef>
            </a:pPr>
            <a:endParaRPr lang="fr-FR" sz="1000" dirty="0" smtClean="0"/>
          </a:p>
          <a:p>
            <a:pPr lvl="1">
              <a:spcBef>
                <a:spcPts val="0"/>
              </a:spcBef>
            </a:pPr>
            <a:r>
              <a:rPr lang="fr-FR" sz="1000" dirty="0" smtClean="0"/>
              <a:t>Définition d’une procédure de « première inspection » par des experts et réalisée par des « inspecteurs », d’une manière comparable à l’inspection des ouvrages d’art.</a:t>
            </a:r>
          </a:p>
          <a:p>
            <a:pPr>
              <a:spcBef>
                <a:spcPts val="0"/>
              </a:spcBef>
            </a:pPr>
            <a:endParaRPr lang="fr-FR" sz="1000" dirty="0" smtClean="0"/>
          </a:p>
          <a:p>
            <a:pPr lvl="1">
              <a:spcBef>
                <a:spcPts val="0"/>
              </a:spcBef>
            </a:pPr>
            <a:r>
              <a:rPr lang="fr-FR" sz="1000" dirty="0" smtClean="0"/>
              <a:t>Définition et priorisation de travaux de confortement à réaliser.</a:t>
            </a:r>
          </a:p>
          <a:p>
            <a:pPr>
              <a:spcBef>
                <a:spcPts val="0"/>
              </a:spcBef>
            </a:pPr>
            <a:endParaRPr lang="fr-FR" sz="1000" dirty="0" smtClean="0"/>
          </a:p>
          <a:p>
            <a:pPr lvl="1">
              <a:spcBef>
                <a:spcPts val="0"/>
              </a:spcBef>
            </a:pPr>
            <a:r>
              <a:rPr lang="fr-FR" sz="1000" dirty="0" smtClean="0"/>
              <a:t>Maintien d’une banque de données qui reprendra les observations de terrain croisées avec les résultats obtenus de manière automatique,</a:t>
            </a:r>
          </a:p>
          <a:p>
            <a:pPr>
              <a:spcBef>
                <a:spcPts val="0"/>
              </a:spcBef>
            </a:pPr>
            <a:endParaRPr lang="fr-FR" sz="1000" dirty="0" smtClean="0"/>
          </a:p>
          <a:p>
            <a:pPr lvl="1">
              <a:spcBef>
                <a:spcPts val="0"/>
              </a:spcBef>
            </a:pPr>
            <a:r>
              <a:rPr lang="fr-FR" sz="1000" dirty="0" smtClean="0"/>
              <a:t>Procéder à une méthodologie de sécurisation des parois rocheuses le long du réseau routier wallon.  Allocation d’un montant annuel.</a:t>
            </a:r>
          </a:p>
          <a:p>
            <a:pPr>
              <a:spcBef>
                <a:spcPts val="0"/>
              </a:spcBef>
            </a:pPr>
            <a:endParaRPr lang="fr-FR" sz="1000" dirty="0" smtClean="0"/>
          </a:p>
          <a:p>
            <a:pPr lvl="1">
              <a:spcBef>
                <a:spcPts val="0"/>
              </a:spcBef>
            </a:pPr>
            <a:r>
              <a:rPr lang="fr-FR" sz="1000" dirty="0" smtClean="0"/>
              <a:t>Outil d’aide à la décision pour les Directions Territoriales.</a:t>
            </a:r>
            <a:endParaRPr lang="fr-BE" sz="1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210208" y="3102014"/>
            <a:ext cx="642156" cy="257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Forme libre 52"/>
          <p:cNvSpPr/>
          <p:nvPr/>
        </p:nvSpPr>
        <p:spPr>
          <a:xfrm>
            <a:off x="1853503" y="1199698"/>
            <a:ext cx="4191846" cy="1902222"/>
          </a:xfrm>
          <a:custGeom>
            <a:avLst/>
            <a:gdLst>
              <a:gd name="connsiteX0" fmla="*/ 0 w 5452534"/>
              <a:gd name="connsiteY0" fmla="*/ 3268134 h 3268134"/>
              <a:gd name="connsiteX1" fmla="*/ 321734 w 5452534"/>
              <a:gd name="connsiteY1" fmla="*/ 3217334 h 3268134"/>
              <a:gd name="connsiteX2" fmla="*/ 465667 w 5452534"/>
              <a:gd name="connsiteY2" fmla="*/ 2921000 h 3268134"/>
              <a:gd name="connsiteX3" fmla="*/ 660400 w 5452534"/>
              <a:gd name="connsiteY3" fmla="*/ 2853267 h 3268134"/>
              <a:gd name="connsiteX4" fmla="*/ 914400 w 5452534"/>
              <a:gd name="connsiteY4" fmla="*/ 2743200 h 3268134"/>
              <a:gd name="connsiteX5" fmla="*/ 1075267 w 5452534"/>
              <a:gd name="connsiteY5" fmla="*/ 2463800 h 3268134"/>
              <a:gd name="connsiteX6" fmla="*/ 1151467 w 5452534"/>
              <a:gd name="connsiteY6" fmla="*/ 1667934 h 3268134"/>
              <a:gd name="connsiteX7" fmla="*/ 1312334 w 5452534"/>
              <a:gd name="connsiteY7" fmla="*/ 1989667 h 3268134"/>
              <a:gd name="connsiteX8" fmla="*/ 1642534 w 5452534"/>
              <a:gd name="connsiteY8" fmla="*/ 2201334 h 3268134"/>
              <a:gd name="connsiteX9" fmla="*/ 1871134 w 5452534"/>
              <a:gd name="connsiteY9" fmla="*/ 1871134 h 3268134"/>
              <a:gd name="connsiteX10" fmla="*/ 2167467 w 5452534"/>
              <a:gd name="connsiteY10" fmla="*/ 1261534 h 3268134"/>
              <a:gd name="connsiteX11" fmla="*/ 2523067 w 5452534"/>
              <a:gd name="connsiteY11" fmla="*/ 1143000 h 3268134"/>
              <a:gd name="connsiteX12" fmla="*/ 2980267 w 5452534"/>
              <a:gd name="connsiteY12" fmla="*/ 863600 h 3268134"/>
              <a:gd name="connsiteX13" fmla="*/ 3513667 w 5452534"/>
              <a:gd name="connsiteY13" fmla="*/ 863600 h 3268134"/>
              <a:gd name="connsiteX14" fmla="*/ 3598334 w 5452534"/>
              <a:gd name="connsiteY14" fmla="*/ 897467 h 3268134"/>
              <a:gd name="connsiteX15" fmla="*/ 4385734 w 5452534"/>
              <a:gd name="connsiteY15" fmla="*/ 1092200 h 3268134"/>
              <a:gd name="connsiteX16" fmla="*/ 5054600 w 5452534"/>
              <a:gd name="connsiteY16" fmla="*/ 211667 h 3268134"/>
              <a:gd name="connsiteX17" fmla="*/ 5401734 w 5452534"/>
              <a:gd name="connsiteY17" fmla="*/ 42334 h 3268134"/>
              <a:gd name="connsiteX18" fmla="*/ 5452534 w 5452534"/>
              <a:gd name="connsiteY18" fmla="*/ 0 h 3268134"/>
              <a:gd name="connsiteX0" fmla="*/ 0 w 5452534"/>
              <a:gd name="connsiteY0" fmla="*/ 3268134 h 3268134"/>
              <a:gd name="connsiteX1" fmla="*/ 321734 w 5452534"/>
              <a:gd name="connsiteY1" fmla="*/ 3217334 h 3268134"/>
              <a:gd name="connsiteX2" fmla="*/ 465667 w 5452534"/>
              <a:gd name="connsiteY2" fmla="*/ 2921000 h 3268134"/>
              <a:gd name="connsiteX3" fmla="*/ 660400 w 5452534"/>
              <a:gd name="connsiteY3" fmla="*/ 2853267 h 3268134"/>
              <a:gd name="connsiteX4" fmla="*/ 914400 w 5452534"/>
              <a:gd name="connsiteY4" fmla="*/ 2743200 h 3268134"/>
              <a:gd name="connsiteX5" fmla="*/ 1075267 w 5452534"/>
              <a:gd name="connsiteY5" fmla="*/ 2463800 h 3268134"/>
              <a:gd name="connsiteX6" fmla="*/ 1312334 w 5452534"/>
              <a:gd name="connsiteY6" fmla="*/ 1989667 h 3268134"/>
              <a:gd name="connsiteX7" fmla="*/ 1642534 w 5452534"/>
              <a:gd name="connsiteY7" fmla="*/ 2201334 h 3268134"/>
              <a:gd name="connsiteX8" fmla="*/ 1871134 w 5452534"/>
              <a:gd name="connsiteY8" fmla="*/ 1871134 h 3268134"/>
              <a:gd name="connsiteX9" fmla="*/ 2167467 w 5452534"/>
              <a:gd name="connsiteY9" fmla="*/ 1261534 h 3268134"/>
              <a:gd name="connsiteX10" fmla="*/ 2523067 w 5452534"/>
              <a:gd name="connsiteY10" fmla="*/ 1143000 h 3268134"/>
              <a:gd name="connsiteX11" fmla="*/ 2980267 w 5452534"/>
              <a:gd name="connsiteY11" fmla="*/ 863600 h 3268134"/>
              <a:gd name="connsiteX12" fmla="*/ 3513667 w 5452534"/>
              <a:gd name="connsiteY12" fmla="*/ 863600 h 3268134"/>
              <a:gd name="connsiteX13" fmla="*/ 3598334 w 5452534"/>
              <a:gd name="connsiteY13" fmla="*/ 897467 h 3268134"/>
              <a:gd name="connsiteX14" fmla="*/ 4385734 w 5452534"/>
              <a:gd name="connsiteY14" fmla="*/ 1092200 h 3268134"/>
              <a:gd name="connsiteX15" fmla="*/ 5054600 w 5452534"/>
              <a:gd name="connsiteY15" fmla="*/ 211667 h 3268134"/>
              <a:gd name="connsiteX16" fmla="*/ 5401734 w 5452534"/>
              <a:gd name="connsiteY16" fmla="*/ 42334 h 3268134"/>
              <a:gd name="connsiteX17" fmla="*/ 5452534 w 5452534"/>
              <a:gd name="connsiteY17" fmla="*/ 0 h 3268134"/>
              <a:gd name="connsiteX0" fmla="*/ 0 w 5452534"/>
              <a:gd name="connsiteY0" fmla="*/ 3268134 h 3268134"/>
              <a:gd name="connsiteX1" fmla="*/ 321734 w 5452534"/>
              <a:gd name="connsiteY1" fmla="*/ 3217334 h 3268134"/>
              <a:gd name="connsiteX2" fmla="*/ 465667 w 5452534"/>
              <a:gd name="connsiteY2" fmla="*/ 2921000 h 3268134"/>
              <a:gd name="connsiteX3" fmla="*/ 660400 w 5452534"/>
              <a:gd name="connsiteY3" fmla="*/ 2853267 h 3268134"/>
              <a:gd name="connsiteX4" fmla="*/ 914400 w 5452534"/>
              <a:gd name="connsiteY4" fmla="*/ 2743200 h 3268134"/>
              <a:gd name="connsiteX5" fmla="*/ 1075267 w 5452534"/>
              <a:gd name="connsiteY5" fmla="*/ 2463800 h 3268134"/>
              <a:gd name="connsiteX6" fmla="*/ 1642534 w 5452534"/>
              <a:gd name="connsiteY6" fmla="*/ 2201334 h 3268134"/>
              <a:gd name="connsiteX7" fmla="*/ 1871134 w 5452534"/>
              <a:gd name="connsiteY7" fmla="*/ 1871134 h 3268134"/>
              <a:gd name="connsiteX8" fmla="*/ 2167467 w 5452534"/>
              <a:gd name="connsiteY8" fmla="*/ 1261534 h 3268134"/>
              <a:gd name="connsiteX9" fmla="*/ 2523067 w 5452534"/>
              <a:gd name="connsiteY9" fmla="*/ 1143000 h 3268134"/>
              <a:gd name="connsiteX10" fmla="*/ 2980267 w 5452534"/>
              <a:gd name="connsiteY10" fmla="*/ 863600 h 3268134"/>
              <a:gd name="connsiteX11" fmla="*/ 3513667 w 5452534"/>
              <a:gd name="connsiteY11" fmla="*/ 863600 h 3268134"/>
              <a:gd name="connsiteX12" fmla="*/ 3598334 w 5452534"/>
              <a:gd name="connsiteY12" fmla="*/ 897467 h 3268134"/>
              <a:gd name="connsiteX13" fmla="*/ 4385734 w 5452534"/>
              <a:gd name="connsiteY13" fmla="*/ 1092200 h 3268134"/>
              <a:gd name="connsiteX14" fmla="*/ 5054600 w 5452534"/>
              <a:gd name="connsiteY14" fmla="*/ 211667 h 3268134"/>
              <a:gd name="connsiteX15" fmla="*/ 5401734 w 5452534"/>
              <a:gd name="connsiteY15" fmla="*/ 42334 h 3268134"/>
              <a:gd name="connsiteX16" fmla="*/ 5452534 w 5452534"/>
              <a:gd name="connsiteY16" fmla="*/ 0 h 3268134"/>
              <a:gd name="connsiteX0" fmla="*/ 0 w 5452534"/>
              <a:gd name="connsiteY0" fmla="*/ 3268134 h 3268134"/>
              <a:gd name="connsiteX1" fmla="*/ 321734 w 5452534"/>
              <a:gd name="connsiteY1" fmla="*/ 3217334 h 3268134"/>
              <a:gd name="connsiteX2" fmla="*/ 465667 w 5452534"/>
              <a:gd name="connsiteY2" fmla="*/ 2921000 h 3268134"/>
              <a:gd name="connsiteX3" fmla="*/ 660400 w 5452534"/>
              <a:gd name="connsiteY3" fmla="*/ 2853267 h 3268134"/>
              <a:gd name="connsiteX4" fmla="*/ 914400 w 5452534"/>
              <a:gd name="connsiteY4" fmla="*/ 2743200 h 3268134"/>
              <a:gd name="connsiteX5" fmla="*/ 1075267 w 5452534"/>
              <a:gd name="connsiteY5" fmla="*/ 2463800 h 3268134"/>
              <a:gd name="connsiteX6" fmla="*/ 1642534 w 5452534"/>
              <a:gd name="connsiteY6" fmla="*/ 2201334 h 3268134"/>
              <a:gd name="connsiteX7" fmla="*/ 1871134 w 5452534"/>
              <a:gd name="connsiteY7" fmla="*/ 1871134 h 3268134"/>
              <a:gd name="connsiteX8" fmla="*/ 2523067 w 5452534"/>
              <a:gd name="connsiteY8" fmla="*/ 1143000 h 3268134"/>
              <a:gd name="connsiteX9" fmla="*/ 2980267 w 5452534"/>
              <a:gd name="connsiteY9" fmla="*/ 863600 h 3268134"/>
              <a:gd name="connsiteX10" fmla="*/ 3513667 w 5452534"/>
              <a:gd name="connsiteY10" fmla="*/ 863600 h 3268134"/>
              <a:gd name="connsiteX11" fmla="*/ 3598334 w 5452534"/>
              <a:gd name="connsiteY11" fmla="*/ 897467 h 3268134"/>
              <a:gd name="connsiteX12" fmla="*/ 4385734 w 5452534"/>
              <a:gd name="connsiteY12" fmla="*/ 1092200 h 3268134"/>
              <a:gd name="connsiteX13" fmla="*/ 5054600 w 5452534"/>
              <a:gd name="connsiteY13" fmla="*/ 211667 h 3268134"/>
              <a:gd name="connsiteX14" fmla="*/ 5401734 w 5452534"/>
              <a:gd name="connsiteY14" fmla="*/ 42334 h 3268134"/>
              <a:gd name="connsiteX15" fmla="*/ 5452534 w 5452534"/>
              <a:gd name="connsiteY15" fmla="*/ 0 h 3268134"/>
              <a:gd name="connsiteX0" fmla="*/ 0 w 5452534"/>
              <a:gd name="connsiteY0" fmla="*/ 3268134 h 3268134"/>
              <a:gd name="connsiteX1" fmla="*/ 321734 w 5452534"/>
              <a:gd name="connsiteY1" fmla="*/ 3217334 h 3268134"/>
              <a:gd name="connsiteX2" fmla="*/ 465667 w 5452534"/>
              <a:gd name="connsiteY2" fmla="*/ 2921000 h 3268134"/>
              <a:gd name="connsiteX3" fmla="*/ 660400 w 5452534"/>
              <a:gd name="connsiteY3" fmla="*/ 2853267 h 3268134"/>
              <a:gd name="connsiteX4" fmla="*/ 914400 w 5452534"/>
              <a:gd name="connsiteY4" fmla="*/ 2743200 h 3268134"/>
              <a:gd name="connsiteX5" fmla="*/ 1075267 w 5452534"/>
              <a:gd name="connsiteY5" fmla="*/ 2463800 h 3268134"/>
              <a:gd name="connsiteX6" fmla="*/ 1642534 w 5452534"/>
              <a:gd name="connsiteY6" fmla="*/ 2201334 h 3268134"/>
              <a:gd name="connsiteX7" fmla="*/ 1871134 w 5452534"/>
              <a:gd name="connsiteY7" fmla="*/ 1871134 h 3268134"/>
              <a:gd name="connsiteX8" fmla="*/ 2523067 w 5452534"/>
              <a:gd name="connsiteY8" fmla="*/ 1143000 h 3268134"/>
              <a:gd name="connsiteX9" fmla="*/ 2980267 w 5452534"/>
              <a:gd name="connsiteY9" fmla="*/ 863600 h 3268134"/>
              <a:gd name="connsiteX10" fmla="*/ 3513667 w 5452534"/>
              <a:gd name="connsiteY10" fmla="*/ 863600 h 3268134"/>
              <a:gd name="connsiteX11" fmla="*/ 3598334 w 5452534"/>
              <a:gd name="connsiteY11" fmla="*/ 897467 h 3268134"/>
              <a:gd name="connsiteX12" fmla="*/ 4385734 w 5452534"/>
              <a:gd name="connsiteY12" fmla="*/ 1092200 h 3268134"/>
              <a:gd name="connsiteX13" fmla="*/ 5054600 w 5452534"/>
              <a:gd name="connsiteY13" fmla="*/ 211667 h 3268134"/>
              <a:gd name="connsiteX14" fmla="*/ 5452534 w 5452534"/>
              <a:gd name="connsiteY14" fmla="*/ 0 h 3268134"/>
              <a:gd name="connsiteX0" fmla="*/ 0 w 5054600"/>
              <a:gd name="connsiteY0" fmla="*/ 3056467 h 3056467"/>
              <a:gd name="connsiteX1" fmla="*/ 321734 w 5054600"/>
              <a:gd name="connsiteY1" fmla="*/ 3005667 h 3056467"/>
              <a:gd name="connsiteX2" fmla="*/ 465667 w 5054600"/>
              <a:gd name="connsiteY2" fmla="*/ 2709333 h 3056467"/>
              <a:gd name="connsiteX3" fmla="*/ 660400 w 5054600"/>
              <a:gd name="connsiteY3" fmla="*/ 2641600 h 3056467"/>
              <a:gd name="connsiteX4" fmla="*/ 914400 w 5054600"/>
              <a:gd name="connsiteY4" fmla="*/ 2531533 h 3056467"/>
              <a:gd name="connsiteX5" fmla="*/ 1075267 w 5054600"/>
              <a:gd name="connsiteY5" fmla="*/ 2252133 h 3056467"/>
              <a:gd name="connsiteX6" fmla="*/ 1642534 w 5054600"/>
              <a:gd name="connsiteY6" fmla="*/ 1989667 h 3056467"/>
              <a:gd name="connsiteX7" fmla="*/ 1871134 w 5054600"/>
              <a:gd name="connsiteY7" fmla="*/ 1659467 h 3056467"/>
              <a:gd name="connsiteX8" fmla="*/ 2523067 w 5054600"/>
              <a:gd name="connsiteY8" fmla="*/ 931333 h 3056467"/>
              <a:gd name="connsiteX9" fmla="*/ 2980267 w 5054600"/>
              <a:gd name="connsiteY9" fmla="*/ 651933 h 3056467"/>
              <a:gd name="connsiteX10" fmla="*/ 3513667 w 5054600"/>
              <a:gd name="connsiteY10" fmla="*/ 651933 h 3056467"/>
              <a:gd name="connsiteX11" fmla="*/ 3598334 w 5054600"/>
              <a:gd name="connsiteY11" fmla="*/ 685800 h 3056467"/>
              <a:gd name="connsiteX12" fmla="*/ 4385734 w 5054600"/>
              <a:gd name="connsiteY12" fmla="*/ 880533 h 3056467"/>
              <a:gd name="connsiteX13" fmla="*/ 5054600 w 5054600"/>
              <a:gd name="connsiteY13" fmla="*/ 0 h 3056467"/>
              <a:gd name="connsiteX0" fmla="*/ 0 w 5054600"/>
              <a:gd name="connsiteY0" fmla="*/ 3056467 h 3056467"/>
              <a:gd name="connsiteX1" fmla="*/ 321734 w 5054600"/>
              <a:gd name="connsiteY1" fmla="*/ 3005667 h 3056467"/>
              <a:gd name="connsiteX2" fmla="*/ 465667 w 5054600"/>
              <a:gd name="connsiteY2" fmla="*/ 2709333 h 3056467"/>
              <a:gd name="connsiteX3" fmla="*/ 660400 w 5054600"/>
              <a:gd name="connsiteY3" fmla="*/ 2641600 h 3056467"/>
              <a:gd name="connsiteX4" fmla="*/ 914400 w 5054600"/>
              <a:gd name="connsiteY4" fmla="*/ 2531533 h 3056467"/>
              <a:gd name="connsiteX5" fmla="*/ 1075267 w 5054600"/>
              <a:gd name="connsiteY5" fmla="*/ 2252133 h 3056467"/>
              <a:gd name="connsiteX6" fmla="*/ 1642534 w 5054600"/>
              <a:gd name="connsiteY6" fmla="*/ 1989667 h 3056467"/>
              <a:gd name="connsiteX7" fmla="*/ 1871134 w 5054600"/>
              <a:gd name="connsiteY7" fmla="*/ 1659467 h 3056467"/>
              <a:gd name="connsiteX8" fmla="*/ 2523067 w 5054600"/>
              <a:gd name="connsiteY8" fmla="*/ 931333 h 3056467"/>
              <a:gd name="connsiteX9" fmla="*/ 2980267 w 5054600"/>
              <a:gd name="connsiteY9" fmla="*/ 651933 h 3056467"/>
              <a:gd name="connsiteX10" fmla="*/ 3513667 w 5054600"/>
              <a:gd name="connsiteY10" fmla="*/ 651933 h 3056467"/>
              <a:gd name="connsiteX11" fmla="*/ 3598334 w 5054600"/>
              <a:gd name="connsiteY11" fmla="*/ 685800 h 3056467"/>
              <a:gd name="connsiteX12" fmla="*/ 5054600 w 5054600"/>
              <a:gd name="connsiteY12" fmla="*/ 0 h 3056467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465667 w 3959035"/>
              <a:gd name="connsiteY2" fmla="*/ 2965069 h 3312203"/>
              <a:gd name="connsiteX3" fmla="*/ 660400 w 3959035"/>
              <a:gd name="connsiteY3" fmla="*/ 2897336 h 3312203"/>
              <a:gd name="connsiteX4" fmla="*/ 914400 w 3959035"/>
              <a:gd name="connsiteY4" fmla="*/ 2787269 h 3312203"/>
              <a:gd name="connsiteX5" fmla="*/ 1075267 w 3959035"/>
              <a:gd name="connsiteY5" fmla="*/ 2507869 h 3312203"/>
              <a:gd name="connsiteX6" fmla="*/ 1642534 w 3959035"/>
              <a:gd name="connsiteY6" fmla="*/ 2245403 h 3312203"/>
              <a:gd name="connsiteX7" fmla="*/ 1871134 w 3959035"/>
              <a:gd name="connsiteY7" fmla="*/ 1915203 h 3312203"/>
              <a:gd name="connsiteX8" fmla="*/ 2523067 w 3959035"/>
              <a:gd name="connsiteY8" fmla="*/ 1187069 h 3312203"/>
              <a:gd name="connsiteX9" fmla="*/ 2980267 w 3959035"/>
              <a:gd name="connsiteY9" fmla="*/ 907669 h 3312203"/>
              <a:gd name="connsiteX10" fmla="*/ 3513667 w 3959035"/>
              <a:gd name="connsiteY10" fmla="*/ 907669 h 3312203"/>
              <a:gd name="connsiteX11" fmla="*/ 3598334 w 3959035"/>
              <a:gd name="connsiteY11" fmla="*/ 941536 h 3312203"/>
              <a:gd name="connsiteX12" fmla="*/ 3959035 w 3959035"/>
              <a:gd name="connsiteY12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465667 w 3959035"/>
              <a:gd name="connsiteY2" fmla="*/ 2965069 h 3312203"/>
              <a:gd name="connsiteX3" fmla="*/ 660400 w 3959035"/>
              <a:gd name="connsiteY3" fmla="*/ 2897336 h 3312203"/>
              <a:gd name="connsiteX4" fmla="*/ 914400 w 3959035"/>
              <a:gd name="connsiteY4" fmla="*/ 2787269 h 3312203"/>
              <a:gd name="connsiteX5" fmla="*/ 1075267 w 3959035"/>
              <a:gd name="connsiteY5" fmla="*/ 2507869 h 3312203"/>
              <a:gd name="connsiteX6" fmla="*/ 1642534 w 3959035"/>
              <a:gd name="connsiteY6" fmla="*/ 2245403 h 3312203"/>
              <a:gd name="connsiteX7" fmla="*/ 1871134 w 3959035"/>
              <a:gd name="connsiteY7" fmla="*/ 1915203 h 3312203"/>
              <a:gd name="connsiteX8" fmla="*/ 2523067 w 3959035"/>
              <a:gd name="connsiteY8" fmla="*/ 1187069 h 3312203"/>
              <a:gd name="connsiteX9" fmla="*/ 2980267 w 3959035"/>
              <a:gd name="connsiteY9" fmla="*/ 907669 h 3312203"/>
              <a:gd name="connsiteX10" fmla="*/ 3513667 w 3959035"/>
              <a:gd name="connsiteY10" fmla="*/ 907669 h 3312203"/>
              <a:gd name="connsiteX11" fmla="*/ 3959035 w 3959035"/>
              <a:gd name="connsiteY11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660400 w 3959035"/>
              <a:gd name="connsiteY3" fmla="*/ 2897336 h 3312203"/>
              <a:gd name="connsiteX4" fmla="*/ 914400 w 3959035"/>
              <a:gd name="connsiteY4" fmla="*/ 2787269 h 3312203"/>
              <a:gd name="connsiteX5" fmla="*/ 1075267 w 3959035"/>
              <a:gd name="connsiteY5" fmla="*/ 2507869 h 3312203"/>
              <a:gd name="connsiteX6" fmla="*/ 1642534 w 3959035"/>
              <a:gd name="connsiteY6" fmla="*/ 2245403 h 3312203"/>
              <a:gd name="connsiteX7" fmla="*/ 1871134 w 3959035"/>
              <a:gd name="connsiteY7" fmla="*/ 1915203 h 3312203"/>
              <a:gd name="connsiteX8" fmla="*/ 2523067 w 3959035"/>
              <a:gd name="connsiteY8" fmla="*/ 1187069 h 3312203"/>
              <a:gd name="connsiteX9" fmla="*/ 2980267 w 3959035"/>
              <a:gd name="connsiteY9" fmla="*/ 907669 h 3312203"/>
              <a:gd name="connsiteX10" fmla="*/ 3513667 w 3959035"/>
              <a:gd name="connsiteY10" fmla="*/ 907669 h 3312203"/>
              <a:gd name="connsiteX11" fmla="*/ 3959035 w 3959035"/>
              <a:gd name="connsiteY11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914400 w 3959035"/>
              <a:gd name="connsiteY3" fmla="*/ 2787269 h 3312203"/>
              <a:gd name="connsiteX4" fmla="*/ 1075267 w 3959035"/>
              <a:gd name="connsiteY4" fmla="*/ 2507869 h 3312203"/>
              <a:gd name="connsiteX5" fmla="*/ 1642534 w 3959035"/>
              <a:gd name="connsiteY5" fmla="*/ 2245403 h 3312203"/>
              <a:gd name="connsiteX6" fmla="*/ 1871134 w 3959035"/>
              <a:gd name="connsiteY6" fmla="*/ 1915203 h 3312203"/>
              <a:gd name="connsiteX7" fmla="*/ 2523067 w 3959035"/>
              <a:gd name="connsiteY7" fmla="*/ 1187069 h 3312203"/>
              <a:gd name="connsiteX8" fmla="*/ 2980267 w 3959035"/>
              <a:gd name="connsiteY8" fmla="*/ 907669 h 3312203"/>
              <a:gd name="connsiteX9" fmla="*/ 3513667 w 3959035"/>
              <a:gd name="connsiteY9" fmla="*/ 907669 h 3312203"/>
              <a:gd name="connsiteX10" fmla="*/ 3959035 w 3959035"/>
              <a:gd name="connsiteY10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1075267 w 3959035"/>
              <a:gd name="connsiteY3" fmla="*/ 2507869 h 3312203"/>
              <a:gd name="connsiteX4" fmla="*/ 1642534 w 3959035"/>
              <a:gd name="connsiteY4" fmla="*/ 2245403 h 3312203"/>
              <a:gd name="connsiteX5" fmla="*/ 1871134 w 3959035"/>
              <a:gd name="connsiteY5" fmla="*/ 1915203 h 3312203"/>
              <a:gd name="connsiteX6" fmla="*/ 2523067 w 3959035"/>
              <a:gd name="connsiteY6" fmla="*/ 1187069 h 3312203"/>
              <a:gd name="connsiteX7" fmla="*/ 2980267 w 3959035"/>
              <a:gd name="connsiteY7" fmla="*/ 907669 h 3312203"/>
              <a:gd name="connsiteX8" fmla="*/ 3513667 w 3959035"/>
              <a:gd name="connsiteY8" fmla="*/ 907669 h 3312203"/>
              <a:gd name="connsiteX9" fmla="*/ 3959035 w 3959035"/>
              <a:gd name="connsiteY9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1075267 w 3959035"/>
              <a:gd name="connsiteY3" fmla="*/ 2507869 h 3312203"/>
              <a:gd name="connsiteX4" fmla="*/ 1871134 w 3959035"/>
              <a:gd name="connsiteY4" fmla="*/ 1915203 h 3312203"/>
              <a:gd name="connsiteX5" fmla="*/ 2523067 w 3959035"/>
              <a:gd name="connsiteY5" fmla="*/ 1187069 h 3312203"/>
              <a:gd name="connsiteX6" fmla="*/ 2980267 w 3959035"/>
              <a:gd name="connsiteY6" fmla="*/ 907669 h 3312203"/>
              <a:gd name="connsiteX7" fmla="*/ 3513667 w 3959035"/>
              <a:gd name="connsiteY7" fmla="*/ 907669 h 3312203"/>
              <a:gd name="connsiteX8" fmla="*/ 3959035 w 3959035"/>
              <a:gd name="connsiteY8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1075267 w 3959035"/>
              <a:gd name="connsiteY3" fmla="*/ 2507869 h 3312203"/>
              <a:gd name="connsiteX4" fmla="*/ 1726788 w 3959035"/>
              <a:gd name="connsiteY4" fmla="*/ 360040 h 3312203"/>
              <a:gd name="connsiteX5" fmla="*/ 2523067 w 3959035"/>
              <a:gd name="connsiteY5" fmla="*/ 1187069 h 3312203"/>
              <a:gd name="connsiteX6" fmla="*/ 2980267 w 3959035"/>
              <a:gd name="connsiteY6" fmla="*/ 907669 h 3312203"/>
              <a:gd name="connsiteX7" fmla="*/ 3513667 w 3959035"/>
              <a:gd name="connsiteY7" fmla="*/ 907669 h 3312203"/>
              <a:gd name="connsiteX8" fmla="*/ 3959035 w 3959035"/>
              <a:gd name="connsiteY8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1075267 w 3959035"/>
              <a:gd name="connsiteY3" fmla="*/ 2507869 h 3312203"/>
              <a:gd name="connsiteX4" fmla="*/ 1726788 w 3959035"/>
              <a:gd name="connsiteY4" fmla="*/ 360040 h 3312203"/>
              <a:gd name="connsiteX5" fmla="*/ 2806908 w 3959035"/>
              <a:gd name="connsiteY5" fmla="*/ 360040 h 3312203"/>
              <a:gd name="connsiteX6" fmla="*/ 2980267 w 3959035"/>
              <a:gd name="connsiteY6" fmla="*/ 907669 h 3312203"/>
              <a:gd name="connsiteX7" fmla="*/ 3513667 w 3959035"/>
              <a:gd name="connsiteY7" fmla="*/ 907669 h 3312203"/>
              <a:gd name="connsiteX8" fmla="*/ 3959035 w 3959035"/>
              <a:gd name="connsiteY8" fmla="*/ 0 h 3312203"/>
              <a:gd name="connsiteX0" fmla="*/ 0 w 3959035"/>
              <a:gd name="connsiteY0" fmla="*/ 3456219 h 3456219"/>
              <a:gd name="connsiteX1" fmla="*/ 321734 w 3959035"/>
              <a:gd name="connsiteY1" fmla="*/ 3405419 h 3456219"/>
              <a:gd name="connsiteX2" fmla="*/ 790684 w 3959035"/>
              <a:gd name="connsiteY2" fmla="*/ 3384376 h 3456219"/>
              <a:gd name="connsiteX3" fmla="*/ 1075267 w 3959035"/>
              <a:gd name="connsiteY3" fmla="*/ 2651885 h 3456219"/>
              <a:gd name="connsiteX4" fmla="*/ 1726788 w 3959035"/>
              <a:gd name="connsiteY4" fmla="*/ 504056 h 3456219"/>
              <a:gd name="connsiteX5" fmla="*/ 2806908 w 3959035"/>
              <a:gd name="connsiteY5" fmla="*/ 504056 h 3456219"/>
              <a:gd name="connsiteX6" fmla="*/ 3094940 w 3959035"/>
              <a:gd name="connsiteY6" fmla="*/ 0 h 3456219"/>
              <a:gd name="connsiteX7" fmla="*/ 3513667 w 3959035"/>
              <a:gd name="connsiteY7" fmla="*/ 1051685 h 3456219"/>
              <a:gd name="connsiteX8" fmla="*/ 3959035 w 3959035"/>
              <a:gd name="connsiteY8" fmla="*/ 144016 h 3456219"/>
              <a:gd name="connsiteX0" fmla="*/ 0 w 3959035"/>
              <a:gd name="connsiteY0" fmla="*/ 3456219 h 3456219"/>
              <a:gd name="connsiteX1" fmla="*/ 321734 w 3959035"/>
              <a:gd name="connsiteY1" fmla="*/ 3405419 h 3456219"/>
              <a:gd name="connsiteX2" fmla="*/ 790684 w 3959035"/>
              <a:gd name="connsiteY2" fmla="*/ 3384376 h 3456219"/>
              <a:gd name="connsiteX3" fmla="*/ 1075267 w 3959035"/>
              <a:gd name="connsiteY3" fmla="*/ 2651885 h 3456219"/>
              <a:gd name="connsiteX4" fmla="*/ 1438756 w 3959035"/>
              <a:gd name="connsiteY4" fmla="*/ 1440160 h 3456219"/>
              <a:gd name="connsiteX5" fmla="*/ 2806908 w 3959035"/>
              <a:gd name="connsiteY5" fmla="*/ 504056 h 3456219"/>
              <a:gd name="connsiteX6" fmla="*/ 3094940 w 3959035"/>
              <a:gd name="connsiteY6" fmla="*/ 0 h 3456219"/>
              <a:gd name="connsiteX7" fmla="*/ 3513667 w 3959035"/>
              <a:gd name="connsiteY7" fmla="*/ 1051685 h 3456219"/>
              <a:gd name="connsiteX8" fmla="*/ 3959035 w 3959035"/>
              <a:gd name="connsiteY8" fmla="*/ 144016 h 3456219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1075267 w 3959035"/>
              <a:gd name="connsiteY3" fmla="*/ 2507869 h 3312203"/>
              <a:gd name="connsiteX4" fmla="*/ 1438756 w 3959035"/>
              <a:gd name="connsiteY4" fmla="*/ 1296144 h 3312203"/>
              <a:gd name="connsiteX5" fmla="*/ 2806908 w 3959035"/>
              <a:gd name="connsiteY5" fmla="*/ 360040 h 3312203"/>
              <a:gd name="connsiteX6" fmla="*/ 3094940 w 3959035"/>
              <a:gd name="connsiteY6" fmla="*/ 216024 h 3312203"/>
              <a:gd name="connsiteX7" fmla="*/ 3513667 w 3959035"/>
              <a:gd name="connsiteY7" fmla="*/ 907669 h 3312203"/>
              <a:gd name="connsiteX8" fmla="*/ 3959035 w 3959035"/>
              <a:gd name="connsiteY8" fmla="*/ 0 h 3312203"/>
              <a:gd name="connsiteX0" fmla="*/ 0 w 3959035"/>
              <a:gd name="connsiteY0" fmla="*/ 3319465 h 3319465"/>
              <a:gd name="connsiteX1" fmla="*/ 321734 w 3959035"/>
              <a:gd name="connsiteY1" fmla="*/ 3268665 h 3319465"/>
              <a:gd name="connsiteX2" fmla="*/ 790684 w 3959035"/>
              <a:gd name="connsiteY2" fmla="*/ 3247622 h 3319465"/>
              <a:gd name="connsiteX3" fmla="*/ 1075267 w 3959035"/>
              <a:gd name="connsiteY3" fmla="*/ 2515131 h 3319465"/>
              <a:gd name="connsiteX4" fmla="*/ 1438756 w 3959035"/>
              <a:gd name="connsiteY4" fmla="*/ 1303406 h 3319465"/>
              <a:gd name="connsiteX5" fmla="*/ 2806908 w 3959035"/>
              <a:gd name="connsiteY5" fmla="*/ 367302 h 3319465"/>
              <a:gd name="connsiteX6" fmla="*/ 3094940 w 3959035"/>
              <a:gd name="connsiteY6" fmla="*/ 223286 h 3319465"/>
              <a:gd name="connsiteX7" fmla="*/ 3598996 w 3959035"/>
              <a:gd name="connsiteY7" fmla="*/ 151278 h 3319465"/>
              <a:gd name="connsiteX8" fmla="*/ 3959035 w 3959035"/>
              <a:gd name="connsiteY8" fmla="*/ 7262 h 3319465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1075267 w 5615220"/>
              <a:gd name="connsiteY3" fmla="*/ 2579877 h 3384211"/>
              <a:gd name="connsiteX4" fmla="*/ 1438756 w 5615220"/>
              <a:gd name="connsiteY4" fmla="*/ 1368152 h 3384211"/>
              <a:gd name="connsiteX5" fmla="*/ 2806908 w 5615220"/>
              <a:gd name="connsiteY5" fmla="*/ 432048 h 3384211"/>
              <a:gd name="connsiteX6" fmla="*/ 3094940 w 5615220"/>
              <a:gd name="connsiteY6" fmla="*/ 288032 h 3384211"/>
              <a:gd name="connsiteX7" fmla="*/ 3598996 w 5615220"/>
              <a:gd name="connsiteY7" fmla="*/ 216024 h 3384211"/>
              <a:gd name="connsiteX8" fmla="*/ 5615220 w 5615220"/>
              <a:gd name="connsiteY8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1075267 w 5615220"/>
              <a:gd name="connsiteY3" fmla="*/ 2579877 h 3384211"/>
              <a:gd name="connsiteX4" fmla="*/ 1870803 w 5615220"/>
              <a:gd name="connsiteY4" fmla="*/ 2304256 h 3384211"/>
              <a:gd name="connsiteX5" fmla="*/ 2806908 w 5615220"/>
              <a:gd name="connsiteY5" fmla="*/ 432048 h 3384211"/>
              <a:gd name="connsiteX6" fmla="*/ 3094940 w 5615220"/>
              <a:gd name="connsiteY6" fmla="*/ 288032 h 3384211"/>
              <a:gd name="connsiteX7" fmla="*/ 3598996 w 5615220"/>
              <a:gd name="connsiteY7" fmla="*/ 216024 h 3384211"/>
              <a:gd name="connsiteX8" fmla="*/ 5615220 w 5615220"/>
              <a:gd name="connsiteY8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1075267 w 5615220"/>
              <a:gd name="connsiteY3" fmla="*/ 2579877 h 3384211"/>
              <a:gd name="connsiteX4" fmla="*/ 1870803 w 5615220"/>
              <a:gd name="connsiteY4" fmla="*/ 2304256 h 3384211"/>
              <a:gd name="connsiteX5" fmla="*/ 2086827 w 5615220"/>
              <a:gd name="connsiteY5" fmla="*/ 720080 h 3384211"/>
              <a:gd name="connsiteX6" fmla="*/ 3094940 w 5615220"/>
              <a:gd name="connsiteY6" fmla="*/ 288032 h 3384211"/>
              <a:gd name="connsiteX7" fmla="*/ 3598996 w 5615220"/>
              <a:gd name="connsiteY7" fmla="*/ 216024 h 3384211"/>
              <a:gd name="connsiteX8" fmla="*/ 5615220 w 5615220"/>
              <a:gd name="connsiteY8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792238 w 5615220"/>
              <a:gd name="connsiteY3" fmla="*/ 3155918 h 3384211"/>
              <a:gd name="connsiteX4" fmla="*/ 1075267 w 5615220"/>
              <a:gd name="connsiteY4" fmla="*/ 2579877 h 3384211"/>
              <a:gd name="connsiteX5" fmla="*/ 1870803 w 5615220"/>
              <a:gd name="connsiteY5" fmla="*/ 2304256 h 3384211"/>
              <a:gd name="connsiteX6" fmla="*/ 2086827 w 5615220"/>
              <a:gd name="connsiteY6" fmla="*/ 720080 h 3384211"/>
              <a:gd name="connsiteX7" fmla="*/ 3094940 w 5615220"/>
              <a:gd name="connsiteY7" fmla="*/ 288032 h 3384211"/>
              <a:gd name="connsiteX8" fmla="*/ 3598996 w 5615220"/>
              <a:gd name="connsiteY8" fmla="*/ 216024 h 3384211"/>
              <a:gd name="connsiteX9" fmla="*/ 5615220 w 5615220"/>
              <a:gd name="connsiteY9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792238 w 5615220"/>
              <a:gd name="connsiteY3" fmla="*/ 3155918 h 3384211"/>
              <a:gd name="connsiteX4" fmla="*/ 1360987 w 5615220"/>
              <a:gd name="connsiteY4" fmla="*/ 2579877 h 3384211"/>
              <a:gd name="connsiteX5" fmla="*/ 1870803 w 5615220"/>
              <a:gd name="connsiteY5" fmla="*/ 2304256 h 3384211"/>
              <a:gd name="connsiteX6" fmla="*/ 2086827 w 5615220"/>
              <a:gd name="connsiteY6" fmla="*/ 720080 h 3384211"/>
              <a:gd name="connsiteX7" fmla="*/ 3094940 w 5615220"/>
              <a:gd name="connsiteY7" fmla="*/ 288032 h 3384211"/>
              <a:gd name="connsiteX8" fmla="*/ 3598996 w 5615220"/>
              <a:gd name="connsiteY8" fmla="*/ 216024 h 3384211"/>
              <a:gd name="connsiteX9" fmla="*/ 5615220 w 5615220"/>
              <a:gd name="connsiteY9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792238 w 5615220"/>
              <a:gd name="connsiteY3" fmla="*/ 3155918 h 3384211"/>
              <a:gd name="connsiteX4" fmla="*/ 943791 w 5615220"/>
              <a:gd name="connsiteY4" fmla="*/ 3142064 h 3384211"/>
              <a:gd name="connsiteX5" fmla="*/ 1360987 w 5615220"/>
              <a:gd name="connsiteY5" fmla="*/ 2579877 h 3384211"/>
              <a:gd name="connsiteX6" fmla="*/ 1870803 w 5615220"/>
              <a:gd name="connsiteY6" fmla="*/ 2304256 h 3384211"/>
              <a:gd name="connsiteX7" fmla="*/ 2086827 w 5615220"/>
              <a:gd name="connsiteY7" fmla="*/ 720080 h 3384211"/>
              <a:gd name="connsiteX8" fmla="*/ 3094940 w 5615220"/>
              <a:gd name="connsiteY8" fmla="*/ 288032 h 3384211"/>
              <a:gd name="connsiteX9" fmla="*/ 3598996 w 5615220"/>
              <a:gd name="connsiteY9" fmla="*/ 216024 h 3384211"/>
              <a:gd name="connsiteX10" fmla="*/ 5615220 w 5615220"/>
              <a:gd name="connsiteY10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792238 w 5615220"/>
              <a:gd name="connsiteY3" fmla="*/ 3155918 h 3384211"/>
              <a:gd name="connsiteX4" fmla="*/ 800947 w 5615220"/>
              <a:gd name="connsiteY4" fmla="*/ 3150773 h 3384211"/>
              <a:gd name="connsiteX5" fmla="*/ 943791 w 5615220"/>
              <a:gd name="connsiteY5" fmla="*/ 3142064 h 3384211"/>
              <a:gd name="connsiteX6" fmla="*/ 1360987 w 5615220"/>
              <a:gd name="connsiteY6" fmla="*/ 2579877 h 3384211"/>
              <a:gd name="connsiteX7" fmla="*/ 1870803 w 5615220"/>
              <a:gd name="connsiteY7" fmla="*/ 2304256 h 3384211"/>
              <a:gd name="connsiteX8" fmla="*/ 2086827 w 5615220"/>
              <a:gd name="connsiteY8" fmla="*/ 72008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792238 w 5615220"/>
              <a:gd name="connsiteY3" fmla="*/ 3155918 h 3384211"/>
              <a:gd name="connsiteX4" fmla="*/ 943791 w 5615220"/>
              <a:gd name="connsiteY4" fmla="*/ 3142064 h 3384211"/>
              <a:gd name="connsiteX5" fmla="*/ 1360987 w 5615220"/>
              <a:gd name="connsiteY5" fmla="*/ 2579877 h 3384211"/>
              <a:gd name="connsiteX6" fmla="*/ 1870803 w 5615220"/>
              <a:gd name="connsiteY6" fmla="*/ 2304256 h 3384211"/>
              <a:gd name="connsiteX7" fmla="*/ 2086827 w 5615220"/>
              <a:gd name="connsiteY7" fmla="*/ 720080 h 3384211"/>
              <a:gd name="connsiteX8" fmla="*/ 3094940 w 5615220"/>
              <a:gd name="connsiteY8" fmla="*/ 288032 h 3384211"/>
              <a:gd name="connsiteX9" fmla="*/ 3598996 w 5615220"/>
              <a:gd name="connsiteY9" fmla="*/ 216024 h 3384211"/>
              <a:gd name="connsiteX10" fmla="*/ 5615220 w 5615220"/>
              <a:gd name="connsiteY10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870803 w 5615220"/>
              <a:gd name="connsiteY5" fmla="*/ 2304256 h 3384211"/>
              <a:gd name="connsiteX6" fmla="*/ 2086827 w 5615220"/>
              <a:gd name="connsiteY6" fmla="*/ 720080 h 3384211"/>
              <a:gd name="connsiteX7" fmla="*/ 3094940 w 5615220"/>
              <a:gd name="connsiteY7" fmla="*/ 288032 h 3384211"/>
              <a:gd name="connsiteX8" fmla="*/ 3598996 w 5615220"/>
              <a:gd name="connsiteY8" fmla="*/ 216024 h 3384211"/>
              <a:gd name="connsiteX9" fmla="*/ 5615220 w 5615220"/>
              <a:gd name="connsiteY9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870803 w 5615220"/>
              <a:gd name="connsiteY5" fmla="*/ 2304256 h 3384211"/>
              <a:gd name="connsiteX6" fmla="*/ 2086827 w 5615220"/>
              <a:gd name="connsiteY6" fmla="*/ 720080 h 3384211"/>
              <a:gd name="connsiteX7" fmla="*/ 3094940 w 5615220"/>
              <a:gd name="connsiteY7" fmla="*/ 288032 h 3384211"/>
              <a:gd name="connsiteX8" fmla="*/ 3598996 w 5615220"/>
              <a:gd name="connsiteY8" fmla="*/ 216024 h 3384211"/>
              <a:gd name="connsiteX9" fmla="*/ 5615220 w 5615220"/>
              <a:gd name="connsiteY9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870803 w 5615220"/>
              <a:gd name="connsiteY6" fmla="*/ 2304256 h 3384211"/>
              <a:gd name="connsiteX7" fmla="*/ 2086827 w 5615220"/>
              <a:gd name="connsiteY7" fmla="*/ 720080 h 3384211"/>
              <a:gd name="connsiteX8" fmla="*/ 3094940 w 5615220"/>
              <a:gd name="connsiteY8" fmla="*/ 288032 h 3384211"/>
              <a:gd name="connsiteX9" fmla="*/ 3598996 w 5615220"/>
              <a:gd name="connsiteY9" fmla="*/ 216024 h 3384211"/>
              <a:gd name="connsiteX10" fmla="*/ 5615220 w 5615220"/>
              <a:gd name="connsiteY10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2086827 w 5615220"/>
              <a:gd name="connsiteY7" fmla="*/ 720080 h 3384211"/>
              <a:gd name="connsiteX8" fmla="*/ 3094940 w 5615220"/>
              <a:gd name="connsiteY8" fmla="*/ 288032 h 3384211"/>
              <a:gd name="connsiteX9" fmla="*/ 3598996 w 5615220"/>
              <a:gd name="connsiteY9" fmla="*/ 216024 h 3384211"/>
              <a:gd name="connsiteX10" fmla="*/ 5615220 w 5615220"/>
              <a:gd name="connsiteY10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086827 w 5615220"/>
              <a:gd name="connsiteY8" fmla="*/ 72008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3605107 w 5615220"/>
              <a:gd name="connsiteY11" fmla="*/ 198567 h 3384211"/>
              <a:gd name="connsiteX12" fmla="*/ 5615220 w 5615220"/>
              <a:gd name="connsiteY12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3605107 w 5615220"/>
              <a:gd name="connsiteY11" fmla="*/ 198567 h 3384211"/>
              <a:gd name="connsiteX12" fmla="*/ 5615220 w 5615220"/>
              <a:gd name="connsiteY12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3598996"/>
              <a:gd name="connsiteY0" fmla="*/ 3168187 h 3168187"/>
              <a:gd name="connsiteX1" fmla="*/ 321734 w 3598996"/>
              <a:gd name="connsiteY1" fmla="*/ 3117387 h 3168187"/>
              <a:gd name="connsiteX2" fmla="*/ 790684 w 3598996"/>
              <a:gd name="connsiteY2" fmla="*/ 3096344 h 3168187"/>
              <a:gd name="connsiteX3" fmla="*/ 943791 w 3598996"/>
              <a:gd name="connsiteY3" fmla="*/ 2926040 h 3168187"/>
              <a:gd name="connsiteX4" fmla="*/ 1360987 w 3598996"/>
              <a:gd name="connsiteY4" fmla="*/ 2363853 h 3168187"/>
              <a:gd name="connsiteX5" fmla="*/ 1375713 w 3598996"/>
              <a:gd name="connsiteY5" fmla="*/ 2368691 h 3168187"/>
              <a:gd name="connsiteX6" fmla="*/ 1656457 w 3598996"/>
              <a:gd name="connsiteY6" fmla="*/ 2088232 h 3168187"/>
              <a:gd name="connsiteX7" fmla="*/ 1933061 w 3598996"/>
              <a:gd name="connsiteY7" fmla="*/ 1205258 h 3168187"/>
              <a:gd name="connsiteX8" fmla="*/ 2301109 w 3598996"/>
              <a:gd name="connsiteY8" fmla="*/ 718346 h 3168187"/>
              <a:gd name="connsiteX9" fmla="*/ 3094940 w 3598996"/>
              <a:gd name="connsiteY9" fmla="*/ 72008 h 3168187"/>
              <a:gd name="connsiteX10" fmla="*/ 3598996 w 3598996"/>
              <a:gd name="connsiteY10" fmla="*/ 0 h 3168187"/>
              <a:gd name="connsiteX0" fmla="*/ 0 w 4741972"/>
              <a:gd name="connsiteY0" fmla="*/ 3382525 h 3382525"/>
              <a:gd name="connsiteX1" fmla="*/ 321734 w 4741972"/>
              <a:gd name="connsiteY1" fmla="*/ 3331725 h 3382525"/>
              <a:gd name="connsiteX2" fmla="*/ 790684 w 4741972"/>
              <a:gd name="connsiteY2" fmla="*/ 3310682 h 3382525"/>
              <a:gd name="connsiteX3" fmla="*/ 943791 w 4741972"/>
              <a:gd name="connsiteY3" fmla="*/ 3140378 h 3382525"/>
              <a:gd name="connsiteX4" fmla="*/ 1360987 w 4741972"/>
              <a:gd name="connsiteY4" fmla="*/ 2578191 h 3382525"/>
              <a:gd name="connsiteX5" fmla="*/ 1375713 w 4741972"/>
              <a:gd name="connsiteY5" fmla="*/ 2583029 h 3382525"/>
              <a:gd name="connsiteX6" fmla="*/ 1656457 w 4741972"/>
              <a:gd name="connsiteY6" fmla="*/ 2302570 h 3382525"/>
              <a:gd name="connsiteX7" fmla="*/ 1933061 w 4741972"/>
              <a:gd name="connsiteY7" fmla="*/ 1419596 h 3382525"/>
              <a:gd name="connsiteX8" fmla="*/ 2301109 w 4741972"/>
              <a:gd name="connsiteY8" fmla="*/ 932684 h 3382525"/>
              <a:gd name="connsiteX9" fmla="*/ 3094940 w 4741972"/>
              <a:gd name="connsiteY9" fmla="*/ 286346 h 3382525"/>
              <a:gd name="connsiteX10" fmla="*/ 4741972 w 4741972"/>
              <a:gd name="connsiteY10" fmla="*/ 0 h 3382525"/>
              <a:gd name="connsiteX0" fmla="*/ 0 w 5170568"/>
              <a:gd name="connsiteY0" fmla="*/ 3382525 h 3382525"/>
              <a:gd name="connsiteX1" fmla="*/ 321734 w 5170568"/>
              <a:gd name="connsiteY1" fmla="*/ 3331725 h 3382525"/>
              <a:gd name="connsiteX2" fmla="*/ 790684 w 5170568"/>
              <a:gd name="connsiteY2" fmla="*/ 3310682 h 3382525"/>
              <a:gd name="connsiteX3" fmla="*/ 943791 w 5170568"/>
              <a:gd name="connsiteY3" fmla="*/ 3140378 h 3382525"/>
              <a:gd name="connsiteX4" fmla="*/ 1360987 w 5170568"/>
              <a:gd name="connsiteY4" fmla="*/ 2578191 h 3382525"/>
              <a:gd name="connsiteX5" fmla="*/ 1375713 w 5170568"/>
              <a:gd name="connsiteY5" fmla="*/ 2583029 h 3382525"/>
              <a:gd name="connsiteX6" fmla="*/ 1656457 w 5170568"/>
              <a:gd name="connsiteY6" fmla="*/ 2302570 h 3382525"/>
              <a:gd name="connsiteX7" fmla="*/ 1933061 w 5170568"/>
              <a:gd name="connsiteY7" fmla="*/ 1419596 h 3382525"/>
              <a:gd name="connsiteX8" fmla="*/ 2301109 w 5170568"/>
              <a:gd name="connsiteY8" fmla="*/ 932684 h 3382525"/>
              <a:gd name="connsiteX9" fmla="*/ 3094940 w 5170568"/>
              <a:gd name="connsiteY9" fmla="*/ 286346 h 3382525"/>
              <a:gd name="connsiteX10" fmla="*/ 5170568 w 5170568"/>
              <a:gd name="connsiteY10" fmla="*/ 0 h 338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0568" h="3382525">
                <a:moveTo>
                  <a:pt x="0" y="3382525"/>
                </a:moveTo>
                <a:lnTo>
                  <a:pt x="321734" y="3331725"/>
                </a:lnTo>
                <a:lnTo>
                  <a:pt x="790684" y="3310682"/>
                </a:lnTo>
                <a:lnTo>
                  <a:pt x="943791" y="3140378"/>
                </a:lnTo>
                <a:lnTo>
                  <a:pt x="1360987" y="2578191"/>
                </a:lnTo>
                <a:lnTo>
                  <a:pt x="1375713" y="2583029"/>
                </a:lnTo>
                <a:lnTo>
                  <a:pt x="1656457" y="2302570"/>
                </a:lnTo>
                <a:lnTo>
                  <a:pt x="1933061" y="1419596"/>
                </a:lnTo>
                <a:lnTo>
                  <a:pt x="2301109" y="932684"/>
                </a:lnTo>
                <a:lnTo>
                  <a:pt x="3094940" y="286346"/>
                </a:lnTo>
                <a:cubicBezTo>
                  <a:pt x="3326765" y="227141"/>
                  <a:pt x="5002549" y="24003"/>
                  <a:pt x="5170568" y="0"/>
                </a:cubicBezTo>
              </a:path>
            </a:pathLst>
          </a:custGeom>
          <a:noFill/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4" name="Connecteur droit 53"/>
          <p:cNvCxnSpPr/>
          <p:nvPr/>
        </p:nvCxnSpPr>
        <p:spPr>
          <a:xfrm>
            <a:off x="1231003" y="3140905"/>
            <a:ext cx="4864920" cy="8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1231005" y="2859683"/>
            <a:ext cx="5212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/>
              <a:t>Route</a:t>
            </a:r>
            <a:endParaRPr lang="fr-BE" sz="1100" dirty="0"/>
          </a:p>
        </p:txBody>
      </p:sp>
      <p:cxnSp>
        <p:nvCxnSpPr>
          <p:cNvPr id="56" name="Connecteur droit 55"/>
          <p:cNvCxnSpPr/>
          <p:nvPr/>
        </p:nvCxnSpPr>
        <p:spPr>
          <a:xfrm rot="5400000">
            <a:off x="1426704" y="3261329"/>
            <a:ext cx="883391" cy="644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1462666" y="2658812"/>
            <a:ext cx="4633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/>
              <a:t>Bord</a:t>
            </a:r>
            <a:endParaRPr lang="fr-BE" sz="1100" dirty="0"/>
          </a:p>
        </p:txBody>
      </p:sp>
      <p:sp>
        <p:nvSpPr>
          <p:cNvPr id="58" name="ZoneTexte 57"/>
          <p:cNvSpPr txBox="1"/>
          <p:nvPr/>
        </p:nvSpPr>
        <p:spPr>
          <a:xfrm>
            <a:off x="3489718" y="2056195"/>
            <a:ext cx="11003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/>
              <a:t>Paroi rocheuse</a:t>
            </a:r>
            <a:endParaRPr lang="fr-BE" sz="1100" dirty="0"/>
          </a:p>
        </p:txBody>
      </p:sp>
      <p:cxnSp>
        <p:nvCxnSpPr>
          <p:cNvPr id="59" name="Connecteur droit avec flèche 58"/>
          <p:cNvCxnSpPr/>
          <p:nvPr/>
        </p:nvCxnSpPr>
        <p:spPr>
          <a:xfrm>
            <a:off x="1868076" y="3301603"/>
            <a:ext cx="4112016" cy="8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/>
        </p:nvSpPr>
        <p:spPr>
          <a:xfrm>
            <a:off x="3605549" y="3101692"/>
            <a:ext cx="667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/>
              <a:t>150 m</a:t>
            </a:r>
            <a:endParaRPr lang="fr-BE" sz="1100" dirty="0"/>
          </a:p>
        </p:txBody>
      </p:sp>
      <p:sp>
        <p:nvSpPr>
          <p:cNvPr id="61" name="ZoneTexte 60"/>
          <p:cNvSpPr txBox="1"/>
          <p:nvPr/>
        </p:nvSpPr>
        <p:spPr>
          <a:xfrm>
            <a:off x="4705947" y="3477791"/>
            <a:ext cx="3199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BE" sz="1200" b="1" dirty="0" smtClean="0"/>
              <a:t>  Distance entre bord de route et  </a:t>
            </a:r>
            <a:r>
              <a:rPr lang="fr-BE" sz="1200" b="1" dirty="0" err="1" smtClean="0"/>
              <a:t>lim</a:t>
            </a:r>
            <a:r>
              <a:rPr lang="fr-BE" sz="1200" b="1" dirty="0" smtClean="0"/>
              <a:t> 15°</a:t>
            </a:r>
          </a:p>
          <a:p>
            <a:pPr>
              <a:buFontTx/>
              <a:buChar char="-"/>
            </a:pPr>
            <a:r>
              <a:rPr lang="fr-BE" sz="1200" b="1" dirty="0" smtClean="0"/>
              <a:t>  Pente locale maximum et distance ~ </a:t>
            </a:r>
            <a:r>
              <a:rPr lang="fr-BE" sz="1200" b="1" dirty="0" err="1" smtClean="0"/>
              <a:t>lim</a:t>
            </a:r>
            <a:r>
              <a:rPr lang="fr-BE" sz="1200" b="1" dirty="0" smtClean="0"/>
              <a:t> 15°</a:t>
            </a:r>
          </a:p>
          <a:p>
            <a:pPr>
              <a:buFontTx/>
              <a:buChar char="-"/>
            </a:pPr>
            <a:r>
              <a:rPr lang="fr-BE" sz="1200" b="1" dirty="0" smtClean="0"/>
              <a:t>  Pente moyenne ~ </a:t>
            </a:r>
            <a:r>
              <a:rPr lang="fr-BE" sz="1200" b="1" dirty="0" err="1" smtClean="0"/>
              <a:t>lim</a:t>
            </a:r>
            <a:r>
              <a:rPr lang="fr-BE" sz="1200" b="1" dirty="0" smtClean="0"/>
              <a:t> 15°</a:t>
            </a:r>
          </a:p>
          <a:p>
            <a:pPr>
              <a:buFontTx/>
              <a:buChar char="-"/>
            </a:pPr>
            <a:r>
              <a:rPr lang="fr-BE" sz="1200" b="1" dirty="0" smtClean="0"/>
              <a:t>  Delta « Z » Max</a:t>
            </a:r>
            <a:endParaRPr lang="fr-BE" sz="1200" b="1" dirty="0"/>
          </a:p>
        </p:txBody>
      </p:sp>
      <p:cxnSp>
        <p:nvCxnSpPr>
          <p:cNvPr id="62" name="Connecteur droit avec flèche 61"/>
          <p:cNvCxnSpPr/>
          <p:nvPr/>
        </p:nvCxnSpPr>
        <p:spPr>
          <a:xfrm>
            <a:off x="1868078" y="3502029"/>
            <a:ext cx="637073" cy="8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 rot="5400000">
            <a:off x="2164212" y="3200621"/>
            <a:ext cx="682518" cy="64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1810162" y="3301602"/>
            <a:ext cx="6949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solidFill>
                  <a:srgbClr val="FF0000"/>
                </a:solidFill>
              </a:rPr>
              <a:t>Lim &gt;15°</a:t>
            </a:r>
            <a:endParaRPr lang="fr-BE" sz="1100" dirty="0">
              <a:solidFill>
                <a:srgbClr val="FF0000"/>
              </a:solidFill>
            </a:endParaRPr>
          </a:p>
        </p:txBody>
      </p:sp>
      <p:cxnSp>
        <p:nvCxnSpPr>
          <p:cNvPr id="65" name="Connecteur droit 64"/>
          <p:cNvCxnSpPr/>
          <p:nvPr/>
        </p:nvCxnSpPr>
        <p:spPr>
          <a:xfrm rot="5400000" flipH="1" flipV="1">
            <a:off x="2693268" y="1947402"/>
            <a:ext cx="1245407" cy="57915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3315969" y="2417765"/>
            <a:ext cx="1563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solidFill>
                  <a:srgbClr val="00B050"/>
                </a:solidFill>
              </a:rPr>
              <a:t>Pente locale max (PLM).</a:t>
            </a:r>
            <a:endParaRPr lang="fr-BE" sz="1100" dirty="0">
              <a:solidFill>
                <a:srgbClr val="00B050"/>
              </a:solidFill>
            </a:endParaRPr>
          </a:p>
        </p:txBody>
      </p:sp>
      <p:cxnSp>
        <p:nvCxnSpPr>
          <p:cNvPr id="70" name="Connecteur droit 69"/>
          <p:cNvCxnSpPr/>
          <p:nvPr/>
        </p:nvCxnSpPr>
        <p:spPr>
          <a:xfrm rot="5400000">
            <a:off x="2635896" y="2919400"/>
            <a:ext cx="1244960" cy="64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2505149" y="3502029"/>
            <a:ext cx="752904" cy="8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/>
          <p:cNvSpPr txBox="1"/>
          <p:nvPr/>
        </p:nvSpPr>
        <p:spPr>
          <a:xfrm>
            <a:off x="2505149" y="3301602"/>
            <a:ext cx="810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 smtClean="0">
                <a:solidFill>
                  <a:srgbClr val="00B050"/>
                </a:solidFill>
              </a:rPr>
              <a:t>Dist</a:t>
            </a:r>
            <a:r>
              <a:rPr lang="fr-BE" sz="1100" dirty="0" smtClean="0">
                <a:solidFill>
                  <a:srgbClr val="00B050"/>
                </a:solidFill>
              </a:rPr>
              <a:t> (PLM</a:t>
            </a:r>
            <a:r>
              <a:rPr lang="fr-BE" sz="1100" dirty="0" smtClean="0"/>
              <a:t>) </a:t>
            </a:r>
            <a:endParaRPr lang="fr-BE" sz="1100" dirty="0"/>
          </a:p>
        </p:txBody>
      </p:sp>
      <p:cxnSp>
        <p:nvCxnSpPr>
          <p:cNvPr id="73" name="Connecteur droit 72"/>
          <p:cNvCxnSpPr/>
          <p:nvPr/>
        </p:nvCxnSpPr>
        <p:spPr>
          <a:xfrm flipV="1">
            <a:off x="2447234" y="1333056"/>
            <a:ext cx="1516436" cy="17686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/>
          <p:nvPr/>
        </p:nvSpPr>
        <p:spPr>
          <a:xfrm>
            <a:off x="1704958" y="2016021"/>
            <a:ext cx="1447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rgbClr val="FF0000"/>
                </a:solidFill>
              </a:rPr>
              <a:t>Pente </a:t>
            </a:r>
            <a:r>
              <a:rPr lang="fr-BE" sz="1200" dirty="0" err="1" smtClean="0">
                <a:solidFill>
                  <a:srgbClr val="FF0000"/>
                </a:solidFill>
              </a:rPr>
              <a:t>moy</a:t>
            </a:r>
            <a:r>
              <a:rPr lang="fr-BE" sz="1200" dirty="0" smtClean="0">
                <a:solidFill>
                  <a:srgbClr val="FF0000"/>
                </a:solidFill>
              </a:rPr>
              <a:t>. ~</a:t>
            </a:r>
            <a:r>
              <a:rPr lang="fr-BE" sz="1200" dirty="0" err="1" smtClean="0">
                <a:solidFill>
                  <a:srgbClr val="FF0000"/>
                </a:solidFill>
              </a:rPr>
              <a:t>lim</a:t>
            </a:r>
            <a:r>
              <a:rPr lang="fr-BE" sz="1200" dirty="0" smtClean="0">
                <a:solidFill>
                  <a:srgbClr val="FF0000"/>
                </a:solidFill>
              </a:rPr>
              <a:t> 15°</a:t>
            </a:r>
            <a:endParaRPr lang="fr-BE" sz="1200" dirty="0">
              <a:solidFill>
                <a:srgbClr val="FF0000"/>
              </a:solidFill>
            </a:endParaRPr>
          </a:p>
        </p:txBody>
      </p:sp>
      <p:cxnSp>
        <p:nvCxnSpPr>
          <p:cNvPr id="78" name="Connecteur droit avec flèche 77"/>
          <p:cNvCxnSpPr/>
          <p:nvPr/>
        </p:nvCxnSpPr>
        <p:spPr>
          <a:xfrm rot="5400000" flipH="1" flipV="1">
            <a:off x="5128014" y="2180444"/>
            <a:ext cx="1943542" cy="77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>
            <a:off x="3315969" y="1197043"/>
            <a:ext cx="2837870" cy="8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6153841" y="1935672"/>
            <a:ext cx="637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/>
              <a:t>DZ max</a:t>
            </a:r>
            <a:endParaRPr lang="fr-BE" sz="1100" dirty="0"/>
          </a:p>
        </p:txBody>
      </p:sp>
      <p:cxnSp>
        <p:nvCxnSpPr>
          <p:cNvPr id="83" name="Connecteur droit 82"/>
          <p:cNvCxnSpPr/>
          <p:nvPr/>
        </p:nvCxnSpPr>
        <p:spPr>
          <a:xfrm rot="5400000">
            <a:off x="4855434" y="2256648"/>
            <a:ext cx="2249321" cy="128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pc="-100" dirty="0" smtClean="0"/>
              <a:t>Classement</a:t>
            </a:r>
            <a:br>
              <a:rPr lang="fr-BE" spc="-100" dirty="0" smtClean="0"/>
            </a:br>
            <a:r>
              <a:rPr lang="fr-BE" spc="-100" dirty="0" smtClean="0"/>
              <a:t>basé sur un « coefficient de dangerosité »</a:t>
            </a:r>
            <a:endParaRPr lang="fr-BE" spc="-100" dirty="0"/>
          </a:p>
        </p:txBody>
      </p:sp>
      <p:sp>
        <p:nvSpPr>
          <p:cNvPr id="102" name="Rectangle 101"/>
          <p:cNvSpPr/>
          <p:nvPr/>
        </p:nvSpPr>
        <p:spPr>
          <a:xfrm>
            <a:off x="554183" y="1126145"/>
            <a:ext cx="7868120" cy="3176157"/>
          </a:xfrm>
          <a:prstGeom prst="rect">
            <a:avLst/>
          </a:prstGeom>
          <a:solidFill>
            <a:schemeClr val="accent5">
              <a:lumMod val="20000"/>
              <a:lumOff val="80000"/>
              <a:alpha val="20000"/>
            </a:schemeClr>
          </a:solidFill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8400" y="1204301"/>
            <a:ext cx="160501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ZoneTexte 50"/>
          <p:cNvSpPr txBox="1"/>
          <p:nvPr/>
        </p:nvSpPr>
        <p:spPr>
          <a:xfrm>
            <a:off x="617351" y="3664438"/>
            <a:ext cx="3623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/>
              <a:t>Paramètres affectant la dangerosité</a:t>
            </a:r>
          </a:p>
          <a:p>
            <a:r>
              <a:rPr lang="fr-BE" sz="1600" b="1" dirty="0" smtClean="0"/>
              <a:t>d’une paroi rocheuse le long d’une route </a:t>
            </a:r>
            <a:endParaRPr lang="fr-BE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uiExpand="1" build="allAtOnce"/>
      <p:bldP spid="64" grpId="0"/>
      <p:bldP spid="66" grpId="0"/>
      <p:bldP spid="72" grpId="0"/>
      <p:bldP spid="74" grpId="0"/>
      <p:bldP spid="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pc="-100" dirty="0" smtClean="0"/>
              <a:t>Classement</a:t>
            </a:r>
            <a:br>
              <a:rPr lang="fr-BE" spc="-100" dirty="0" smtClean="0"/>
            </a:br>
            <a:r>
              <a:rPr lang="fr-BE" spc="-100" dirty="0" smtClean="0"/>
              <a:t>basé sur un « coefficient de dangerosité »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"/>
          </p:nvPr>
        </p:nvSpPr>
        <p:spPr>
          <a:xfrm>
            <a:off x="554182" y="1533379"/>
            <a:ext cx="3888000" cy="2820573"/>
          </a:xfrm>
        </p:spPr>
        <p:txBody>
          <a:bodyPr anchor="ctr">
            <a:normAutofit/>
          </a:bodyPr>
          <a:lstStyle/>
          <a:p>
            <a:r>
              <a:rPr lang="fr-FR" sz="1400" dirty="0" smtClean="0"/>
              <a:t>Critère qui donne un information locale sur l’existence d’une « falaise ».</a:t>
            </a:r>
          </a:p>
          <a:p>
            <a:r>
              <a:rPr lang="fr-FR" sz="1400" dirty="0" smtClean="0"/>
              <a:t>Des blocs peuvent plus facilement « tomber » s’il existe une zone plus verticale.</a:t>
            </a:r>
          </a:p>
          <a:p>
            <a:r>
              <a:rPr lang="fr-FR" sz="1400" dirty="0" smtClean="0"/>
              <a:t> Ce critère n’est pas représentatif de l’ensemble de la paroi. </a:t>
            </a:r>
          </a:p>
          <a:p>
            <a:r>
              <a:rPr lang="fr-FR" sz="1400" dirty="0" smtClean="0"/>
              <a:t>Ce critère est la combinaison de deux facteurs:</a:t>
            </a:r>
          </a:p>
          <a:p>
            <a:pPr lvl="1"/>
            <a:r>
              <a:rPr lang="fr-FR" sz="1100" dirty="0" smtClean="0"/>
              <a:t>Distance par rapport au pied de versant,</a:t>
            </a:r>
          </a:p>
          <a:p>
            <a:pPr lvl="1"/>
            <a:r>
              <a:rPr lang="fr-FR" sz="1100" dirty="0" smtClean="0"/>
              <a:t>Pente locale maximale.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35490" y="1436404"/>
            <a:ext cx="3889375" cy="260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1856937" y="1164046"/>
            <a:ext cx="139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smtClean="0"/>
              <a:t>Critère 1</a:t>
            </a:r>
            <a:endParaRPr lang="fr-BE" sz="2000" b="1" dirty="0"/>
          </a:p>
        </p:txBody>
      </p:sp>
      <p:sp>
        <p:nvSpPr>
          <p:cNvPr id="7" name="Ellipse 6"/>
          <p:cNvSpPr/>
          <p:nvPr/>
        </p:nvSpPr>
        <p:spPr>
          <a:xfrm>
            <a:off x="5876927" y="2114549"/>
            <a:ext cx="904875" cy="6191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6667501" y="2543176"/>
            <a:ext cx="666750" cy="50006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Problématique générale</a:t>
            </a:r>
            <a:endParaRPr lang="fr-B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1344" y="1199746"/>
            <a:ext cx="4821035" cy="316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5238458" y="4086001"/>
            <a:ext cx="14296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N96  - Anhée (2017)</a:t>
            </a:r>
            <a:endParaRPr lang="fr-BE" sz="12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54182" y="856800"/>
            <a:ext cx="7868120" cy="479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Le réseau routier en Wallonie est fréquemment confronté à des chutes de blocs rocheux,…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pc="-100" dirty="0" smtClean="0"/>
              <a:t>Classement</a:t>
            </a:r>
            <a:br>
              <a:rPr lang="fr-BE" spc="-100" dirty="0" smtClean="0"/>
            </a:br>
            <a:r>
              <a:rPr lang="fr-BE" spc="-100" dirty="0" smtClean="0"/>
              <a:t>basé sur un « coefficient de dangerosité »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"/>
          </p:nvPr>
        </p:nvSpPr>
        <p:spPr>
          <a:xfrm>
            <a:off x="247653" y="1564157"/>
            <a:ext cx="4591634" cy="834338"/>
          </a:xfrm>
        </p:spPr>
        <p:txBody>
          <a:bodyPr anchor="ctr">
            <a:normAutofit fontScale="85000" lnSpcReduction="20000"/>
          </a:bodyPr>
          <a:lstStyle/>
          <a:p>
            <a:r>
              <a:rPr lang="fr-FR" sz="1600" dirty="0" smtClean="0"/>
              <a:t>Critère qui donne une image « globale » de la pente sur laquelle les blocs peuvent rouler vers la route.</a:t>
            </a:r>
          </a:p>
          <a:p>
            <a:r>
              <a:rPr lang="fr-FR" sz="1600" dirty="0" smtClean="0"/>
              <a:t>Le danger évolue de manière « sinusoïdale ».</a:t>
            </a:r>
          </a:p>
          <a:p>
            <a:endParaRPr lang="fr-FR" sz="1400" dirty="0" smtClean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45065" y="1450892"/>
            <a:ext cx="3889375" cy="260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1856937" y="1164046"/>
            <a:ext cx="139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smtClean="0"/>
              <a:t>Critère 2</a:t>
            </a:r>
            <a:endParaRPr lang="fr-BE" sz="2000" b="1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442" y="2398495"/>
            <a:ext cx="3887787" cy="177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ZoneTexte 16"/>
          <p:cNvSpPr txBox="1"/>
          <p:nvPr/>
        </p:nvSpPr>
        <p:spPr>
          <a:xfrm>
            <a:off x="1926375" y="3797049"/>
            <a:ext cx="1002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 dirty="0" smtClean="0"/>
              <a:t>Risque faible</a:t>
            </a:r>
            <a:endParaRPr lang="fr-BE" sz="10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2775209" y="3269823"/>
            <a:ext cx="1233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 dirty="0" smtClean="0"/>
              <a:t>Risque augmente de manière notable</a:t>
            </a:r>
            <a:endParaRPr lang="fr-BE" sz="10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1926375" y="2466297"/>
            <a:ext cx="1336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 dirty="0" smtClean="0"/>
              <a:t>Risque augmente peu</a:t>
            </a:r>
            <a:endParaRPr lang="fr-BE" sz="1000" b="1" dirty="0"/>
          </a:p>
        </p:txBody>
      </p:sp>
      <p:sp>
        <p:nvSpPr>
          <p:cNvPr id="20" name="Ellipse 19"/>
          <p:cNvSpPr/>
          <p:nvPr/>
        </p:nvSpPr>
        <p:spPr>
          <a:xfrm rot="21012327">
            <a:off x="3285286" y="2479469"/>
            <a:ext cx="981333" cy="342561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Ellipse 20"/>
          <p:cNvSpPr/>
          <p:nvPr/>
        </p:nvSpPr>
        <p:spPr>
          <a:xfrm rot="21012327">
            <a:off x="870698" y="3750908"/>
            <a:ext cx="981333" cy="342561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Ellipse 21"/>
          <p:cNvSpPr/>
          <p:nvPr/>
        </p:nvSpPr>
        <p:spPr>
          <a:xfrm rot="19631212">
            <a:off x="1689540" y="3054813"/>
            <a:ext cx="1835435" cy="399940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pc="-100" dirty="0" smtClean="0"/>
              <a:t>Classement</a:t>
            </a:r>
            <a:br>
              <a:rPr lang="fr-BE" spc="-100" dirty="0" smtClean="0"/>
            </a:br>
            <a:r>
              <a:rPr lang="fr-BE" spc="-100" dirty="0" smtClean="0"/>
              <a:t>basé sur un « coefficient de dangerosité »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"/>
          </p:nvPr>
        </p:nvSpPr>
        <p:spPr>
          <a:xfrm>
            <a:off x="554182" y="1437178"/>
            <a:ext cx="3888000" cy="1587377"/>
          </a:xfrm>
        </p:spPr>
        <p:txBody>
          <a:bodyPr anchor="ctr">
            <a:normAutofit/>
          </a:bodyPr>
          <a:lstStyle/>
          <a:p>
            <a:r>
              <a:rPr lang="fr-FR" sz="1400" dirty="0" smtClean="0"/>
              <a:t>Critère « basique » qui donne une importance sur la hauteur de la paroi.  Plus c’est haut, plus c’est dangereux.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35490" y="1437178"/>
            <a:ext cx="3889375" cy="260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1856937" y="1164046"/>
            <a:ext cx="139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smtClean="0"/>
              <a:t>Critère 3</a:t>
            </a:r>
            <a:endParaRPr lang="fr-BE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pc="-100" dirty="0" smtClean="0"/>
              <a:t>Classement</a:t>
            </a:r>
            <a:br>
              <a:rPr lang="fr-BE" spc="-100" dirty="0" smtClean="0"/>
            </a:br>
            <a:r>
              <a:rPr lang="fr-BE" spc="-100" dirty="0" smtClean="0"/>
              <a:t>basé sur un « coefficient de dangerosité »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r>
              <a:rPr lang="fr-FR" sz="1400" dirty="0" smtClean="0"/>
              <a:t>Critère de sécurité sur « l’espace disponible » entre le bord de la route et le pied de versant ou la paroi rocheuse.</a:t>
            </a:r>
          </a:p>
          <a:p>
            <a:pPr>
              <a:buNone/>
            </a:pPr>
            <a:endParaRPr lang="fr-FR" sz="1400" dirty="0" smtClean="0"/>
          </a:p>
          <a:p>
            <a:r>
              <a:rPr lang="fr-FR" sz="1400" dirty="0" smtClean="0"/>
              <a:t>Les premiers mètres sont les plus importants.  </a:t>
            </a:r>
          </a:p>
          <a:p>
            <a:endParaRPr lang="fr-FR" sz="1400" dirty="0" smtClean="0"/>
          </a:p>
          <a:p>
            <a:r>
              <a:rPr lang="fr-FR" sz="1400" dirty="0" smtClean="0"/>
              <a:t>Le « danger »  décroit ensuite de manière « exponentielle ».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35490" y="1467127"/>
            <a:ext cx="3889375" cy="254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1856937" y="1164046"/>
            <a:ext cx="139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smtClean="0"/>
              <a:t>Critère 4</a:t>
            </a:r>
            <a:endParaRPr lang="fr-BE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pc="-100" dirty="0" smtClean="0"/>
              <a:t>Classement</a:t>
            </a:r>
            <a:br>
              <a:rPr lang="fr-BE" spc="-100" dirty="0" smtClean="0"/>
            </a:br>
            <a:r>
              <a:rPr lang="fr-BE" spc="-100" dirty="0" smtClean="0"/>
              <a:t>basé sur un « coefficient de dangerosité »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554182" y="1129363"/>
            <a:ext cx="8027110" cy="3227849"/>
          </a:xfrm>
        </p:spPr>
        <p:txBody>
          <a:bodyPr anchor="ctr">
            <a:normAutofit/>
          </a:bodyPr>
          <a:lstStyle/>
          <a:p>
            <a:r>
              <a:rPr lang="fr-BE" sz="1400" dirty="0" smtClean="0"/>
              <a:t>En fonction de la géométrie du site, des « points » sont attribués pour les différents facteurs</a:t>
            </a:r>
          </a:p>
          <a:p>
            <a:endParaRPr lang="fr-BE" sz="1400" dirty="0" smtClean="0"/>
          </a:p>
          <a:p>
            <a:pPr lvl="1"/>
            <a:r>
              <a:rPr lang="fr-FR" sz="1100" dirty="0" smtClean="0"/>
              <a:t>P</a:t>
            </a:r>
            <a:r>
              <a:rPr lang="fr-FR" sz="1100" baseline="-25000" dirty="0" smtClean="0"/>
              <a:t>F1</a:t>
            </a:r>
            <a:r>
              <a:rPr lang="fr-FR" sz="1100" dirty="0" smtClean="0"/>
              <a:t> et P</a:t>
            </a:r>
            <a:r>
              <a:rPr lang="fr-FR" sz="1100" baseline="-25000" dirty="0" smtClean="0"/>
              <a:t>F2 	</a:t>
            </a:r>
            <a:r>
              <a:rPr lang="fr-FR" sz="1100" dirty="0" smtClean="0"/>
              <a:t>varient entre (0 et 9).</a:t>
            </a:r>
          </a:p>
          <a:p>
            <a:pPr lvl="1"/>
            <a:r>
              <a:rPr lang="fr-FR" sz="1100" dirty="0" smtClean="0"/>
              <a:t>P</a:t>
            </a:r>
            <a:r>
              <a:rPr lang="fr-FR" sz="1100" baseline="-25000" dirty="0" smtClean="0"/>
              <a:t>F3</a:t>
            </a:r>
            <a:r>
              <a:rPr lang="fr-FR" sz="1100" dirty="0" smtClean="0"/>
              <a:t>   	varie entre (2 et 9).</a:t>
            </a:r>
          </a:p>
          <a:p>
            <a:pPr lvl="1"/>
            <a:r>
              <a:rPr lang="fr-FR" sz="1100" dirty="0" smtClean="0"/>
              <a:t>P</a:t>
            </a:r>
            <a:r>
              <a:rPr lang="fr-FR" sz="1100" baseline="-25000" dirty="0" smtClean="0"/>
              <a:t>F4</a:t>
            </a:r>
            <a:r>
              <a:rPr lang="fr-FR" sz="1100" dirty="0" smtClean="0"/>
              <a:t>   	varie entre (1,5 et 9).</a:t>
            </a:r>
          </a:p>
          <a:p>
            <a:pPr>
              <a:buNone/>
            </a:pPr>
            <a:endParaRPr lang="fr-BE" sz="1400" dirty="0" smtClean="0"/>
          </a:p>
          <a:p>
            <a:r>
              <a:rPr lang="fr-BE" sz="1400" dirty="0" smtClean="0"/>
              <a:t>Le coefficient de dangerosité est calculé de la manière empirique suivante :  il varie de 1 à 74.</a:t>
            </a:r>
          </a:p>
          <a:p>
            <a:endParaRPr lang="fr-BE" sz="1400" dirty="0" smtClean="0"/>
          </a:p>
          <a:p>
            <a:pPr algn="ctr">
              <a:buNone/>
            </a:pPr>
            <a:r>
              <a:rPr lang="fr-BE" b="1" dirty="0" smtClean="0"/>
              <a:t>C</a:t>
            </a:r>
            <a:r>
              <a:rPr lang="fr-BE" b="1" baseline="-25000" dirty="0" smtClean="0"/>
              <a:t>d</a:t>
            </a:r>
            <a:r>
              <a:rPr lang="fr-BE" b="1" dirty="0" smtClean="0"/>
              <a:t> =  (P</a:t>
            </a:r>
            <a:r>
              <a:rPr lang="fr-BE" b="1" baseline="-25000" dirty="0" smtClean="0"/>
              <a:t>F1</a:t>
            </a:r>
            <a:r>
              <a:rPr lang="fr-BE" b="1" dirty="0" smtClean="0"/>
              <a:t>/3 + 2*P</a:t>
            </a:r>
            <a:r>
              <a:rPr lang="fr-BE" b="1" baseline="-25000" dirty="0" smtClean="0"/>
              <a:t>F2</a:t>
            </a:r>
            <a:r>
              <a:rPr lang="fr-BE" b="1" dirty="0" smtClean="0"/>
              <a:t> + P</a:t>
            </a:r>
            <a:r>
              <a:rPr lang="fr-BE" b="1" baseline="-25000" dirty="0" smtClean="0"/>
              <a:t>F3</a:t>
            </a:r>
            <a:r>
              <a:rPr lang="fr-BE" b="1" dirty="0" smtClean="0"/>
              <a:t> ) / ln( P</a:t>
            </a:r>
            <a:r>
              <a:rPr lang="fr-BE" b="1" baseline="-25000" dirty="0" smtClean="0"/>
              <a:t>F4</a:t>
            </a:r>
            <a:r>
              <a:rPr lang="fr-BE" b="1" dirty="0" smtClean="0"/>
              <a:t>)</a:t>
            </a:r>
            <a:endParaRPr lang="fr-BE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pc="-100" dirty="0" smtClean="0"/>
              <a:t>Classement</a:t>
            </a:r>
            <a:br>
              <a:rPr lang="fr-BE" spc="-100" dirty="0" smtClean="0"/>
            </a:br>
            <a:r>
              <a:rPr lang="fr-BE" spc="-100" dirty="0" smtClean="0"/>
              <a:t>basé sur un « coefficient de dangerosité »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fr-BE" sz="1400" dirty="0" smtClean="0"/>
              <a:t>La méthodologie  a été testée sur une série de sites  dits « cas école » à savoir :</a:t>
            </a:r>
          </a:p>
          <a:p>
            <a:pPr>
              <a:buNone/>
            </a:pPr>
            <a:endParaRPr lang="fr-BE" sz="1400" dirty="0" smtClean="0"/>
          </a:p>
          <a:p>
            <a:pPr algn="ctr">
              <a:buNone/>
            </a:pPr>
            <a:r>
              <a:rPr lang="fr-BE" sz="1000" dirty="0" err="1" smtClean="0"/>
              <a:t>Beez</a:t>
            </a:r>
            <a:r>
              <a:rPr lang="fr-BE" sz="1000" dirty="0" smtClean="0"/>
              <a:t> / Marche-les-Dames, Thon-Samson, </a:t>
            </a:r>
            <a:r>
              <a:rPr lang="fr-BE" sz="1000" dirty="0" err="1" smtClean="0"/>
              <a:t>Lustin</a:t>
            </a:r>
            <a:r>
              <a:rPr lang="fr-BE" sz="1000" dirty="0" smtClean="0"/>
              <a:t>, Dinant, </a:t>
            </a:r>
            <a:r>
              <a:rPr lang="fr-BE" sz="1000" dirty="0" err="1" smtClean="0"/>
              <a:t>Bertogne</a:t>
            </a:r>
            <a:r>
              <a:rPr lang="fr-BE" sz="1000" dirty="0" smtClean="0"/>
              <a:t>, Esneux, Comblain-au-Pont, </a:t>
            </a:r>
            <a:r>
              <a:rPr lang="fr-BE" sz="1000" dirty="0" err="1" smtClean="0"/>
              <a:t>Angleur</a:t>
            </a:r>
            <a:r>
              <a:rPr lang="fr-BE" sz="1000" dirty="0" smtClean="0"/>
              <a:t>, </a:t>
            </a:r>
            <a:r>
              <a:rPr lang="fr-BE" sz="1000" dirty="0" err="1" smtClean="0"/>
              <a:t>Noiseux</a:t>
            </a:r>
            <a:r>
              <a:rPr lang="fr-BE" sz="1000" dirty="0" smtClean="0"/>
              <a:t>,…</a:t>
            </a:r>
          </a:p>
          <a:p>
            <a:endParaRPr lang="fr-BE" sz="1400" dirty="0" smtClean="0"/>
          </a:p>
          <a:p>
            <a:r>
              <a:rPr lang="fr-BE" sz="1400" dirty="0" smtClean="0"/>
              <a:t>La méthodologie  a été vérifiée à plusieurs reprises, sur </a:t>
            </a:r>
            <a:br>
              <a:rPr lang="fr-BE" sz="1400" dirty="0" smtClean="0"/>
            </a:br>
            <a:r>
              <a:rPr lang="fr-BE" sz="1400" dirty="0" smtClean="0"/>
              <a:t>des sites de chutes de rochers.  </a:t>
            </a:r>
          </a:p>
          <a:p>
            <a:endParaRPr lang="fr-BE" sz="1400" dirty="0" smtClean="0"/>
          </a:p>
          <a:p>
            <a:r>
              <a:rPr lang="fr-BE" sz="1400" dirty="0" smtClean="0"/>
              <a:t>Fin 2017, suite à une chute de blocs sur la N96 à Anhée,</a:t>
            </a:r>
            <a:br>
              <a:rPr lang="fr-BE" sz="1400" dirty="0" smtClean="0"/>
            </a:br>
            <a:r>
              <a:rPr lang="fr-BE" sz="1400" dirty="0" smtClean="0"/>
              <a:t>la méthode a été utilisée comme élément de réponse</a:t>
            </a:r>
            <a:br>
              <a:rPr lang="fr-BE" sz="1400" dirty="0" smtClean="0"/>
            </a:br>
            <a:r>
              <a:rPr lang="fr-BE" sz="1400" dirty="0" smtClean="0"/>
              <a:t>à une note de Cabinet.  </a:t>
            </a:r>
          </a:p>
          <a:p>
            <a:endParaRPr lang="fr-BE" sz="1400" dirty="0" smtClean="0"/>
          </a:p>
          <a:p>
            <a:r>
              <a:rPr lang="fr-BE" sz="1400" dirty="0" smtClean="0"/>
              <a:t>Cette méthode est un </a:t>
            </a:r>
            <a:r>
              <a:rPr lang="fr-BE" sz="1400" b="1" dirty="0" smtClean="0"/>
              <a:t>outil d’aide à la décision</a:t>
            </a:r>
            <a:r>
              <a:rPr lang="fr-BE" sz="1400" dirty="0" smtClean="0"/>
              <a:t>.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2810" y="2350131"/>
            <a:ext cx="2735318" cy="179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R:\DGO1_Geotech_ParoisRocheuses\Travail\RochersSimplifié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63602" y="1500188"/>
            <a:ext cx="7248525" cy="2486025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Mise en œuvre – Données source</a:t>
            </a:r>
            <a:endParaRPr lang="fr-BE" dirty="0"/>
          </a:p>
        </p:txBody>
      </p:sp>
      <p:sp>
        <p:nvSpPr>
          <p:cNvPr id="9" name="Rectangle 8"/>
          <p:cNvSpPr/>
          <p:nvPr/>
        </p:nvSpPr>
        <p:spPr>
          <a:xfrm>
            <a:off x="5441006" y="1500188"/>
            <a:ext cx="1147121" cy="575046"/>
          </a:xfrm>
          <a:prstGeom prst="rect">
            <a:avLst/>
          </a:prstGeom>
          <a:noFill/>
          <a:ln w="38100">
            <a:solidFill>
              <a:srgbClr val="A1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863600" y="2453499"/>
            <a:ext cx="1147121" cy="575046"/>
          </a:xfrm>
          <a:prstGeom prst="rect">
            <a:avLst/>
          </a:prstGeom>
          <a:noFill/>
          <a:ln w="38100">
            <a:solidFill>
              <a:srgbClr val="A1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Mise en œuvre – Tronçons à analyser</a:t>
            </a:r>
            <a:endParaRPr lang="fr-BE" dirty="0"/>
          </a:p>
        </p:txBody>
      </p:sp>
      <p:pic>
        <p:nvPicPr>
          <p:cNvPr id="9" name="Picture 2" descr="R:\DGO1_Geotech_ParoisRocheuses\Administration\JOA_2019\Figures\JOA_2019_Figure_WAL_TRONCONS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4645" y="1129363"/>
            <a:ext cx="6121302" cy="3228975"/>
          </a:xfrm>
          <a:prstGeom prst="rect">
            <a:avLst/>
          </a:prstGeom>
          <a:noFill/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6446198" y="2055779"/>
            <a:ext cx="2438399" cy="2301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>
              <a:spcBef>
                <a:spcPct val="20000"/>
              </a:spcBef>
            </a:pPr>
            <a:r>
              <a:rPr lang="fr-BE" sz="1500" dirty="0" smtClean="0">
                <a:latin typeface="Arial"/>
                <a:cs typeface="Arial"/>
              </a:rPr>
              <a:t>Limitation des traitements aux tronçons de routes présentant une </a:t>
            </a:r>
            <a:r>
              <a:rPr lang="fr-BE" sz="1500" b="1" dirty="0" smtClean="0">
                <a:solidFill>
                  <a:srgbClr val="A10E2F"/>
                </a:solidFill>
                <a:latin typeface="Arial"/>
                <a:cs typeface="Arial"/>
              </a:rPr>
              <a:t>paroi à proximité</a:t>
            </a:r>
            <a:r>
              <a:rPr lang="fr-BE" sz="1500" dirty="0" smtClean="0">
                <a:latin typeface="Arial"/>
                <a:cs typeface="Arial"/>
              </a:rPr>
              <a:t> :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</a:pPr>
            <a:r>
              <a:rPr lang="fr-BE" sz="1300" dirty="0" smtClean="0">
                <a:latin typeface="Arial"/>
                <a:cs typeface="Arial"/>
              </a:rPr>
              <a:t> tronçons de 50m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</a:pPr>
            <a:r>
              <a:rPr lang="fr-BE" sz="1300" dirty="0" smtClean="0">
                <a:latin typeface="Arial"/>
                <a:cs typeface="Arial"/>
              </a:rPr>
              <a:t> 30m de part et d’autre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</a:pPr>
            <a:r>
              <a:rPr lang="fr-BE" sz="1300" dirty="0" smtClean="0">
                <a:latin typeface="Arial"/>
                <a:cs typeface="Arial"/>
              </a:rPr>
              <a:t> présence d’une zone &gt; 35°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</a:pPr>
            <a:r>
              <a:rPr lang="fr-BE" sz="1300" dirty="0" smtClean="0">
                <a:latin typeface="Arial"/>
                <a:cs typeface="Arial"/>
              </a:rPr>
              <a:t> avec un </a:t>
            </a:r>
            <a:r>
              <a:rPr lang="fr-BE" sz="1300" dirty="0" err="1" smtClean="0">
                <a:latin typeface="Arial"/>
                <a:cs typeface="Arial"/>
              </a:rPr>
              <a:t>dZ</a:t>
            </a:r>
            <a:r>
              <a:rPr lang="fr-BE" sz="1300" dirty="0" smtClean="0">
                <a:latin typeface="Arial"/>
                <a:cs typeface="Arial"/>
              </a:rPr>
              <a:t> &gt; 3m</a:t>
            </a:r>
          </a:p>
          <a:p>
            <a:pPr lvl="0" algn="ctr">
              <a:spcBef>
                <a:spcPct val="20000"/>
              </a:spcBef>
            </a:pPr>
            <a:r>
              <a:rPr lang="fr-BE" sz="1500" dirty="0" smtClean="0">
                <a:latin typeface="Arial"/>
                <a:cs typeface="Arial"/>
                <a:sym typeface="Wingdings"/>
              </a:rPr>
              <a:t></a:t>
            </a:r>
            <a:endParaRPr lang="fr-BE" sz="1500" dirty="0" smtClean="0">
              <a:latin typeface="Arial"/>
              <a:cs typeface="Arial"/>
            </a:endParaRPr>
          </a:p>
          <a:p>
            <a:pPr lvl="0" algn="ctr">
              <a:spcBef>
                <a:spcPct val="20000"/>
              </a:spcBef>
            </a:pPr>
            <a:r>
              <a:rPr lang="fr-BE" sz="1500" dirty="0" smtClean="0">
                <a:latin typeface="Arial"/>
                <a:cs typeface="Arial"/>
              </a:rPr>
              <a:t>2500 km / 8600 km à analyser</a:t>
            </a:r>
          </a:p>
          <a:p>
            <a:pPr lvl="0" algn="ctr">
              <a:spcBef>
                <a:spcPct val="20000"/>
              </a:spcBef>
            </a:pPr>
            <a:r>
              <a:rPr lang="fr-BE" sz="1500" dirty="0" smtClean="0">
                <a:latin typeface="Arial"/>
                <a:cs typeface="Arial"/>
              </a:rPr>
              <a:t>71% des tronçons éliminés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3990447" y="3340149"/>
            <a:ext cx="2306596" cy="732177"/>
            <a:chOff x="3990447" y="3340151"/>
            <a:chExt cx="2306596" cy="732177"/>
          </a:xfrm>
        </p:grpSpPr>
        <p:sp>
          <p:nvSpPr>
            <p:cNvPr id="11" name="ZoneTexte 10"/>
            <p:cNvSpPr txBox="1"/>
            <p:nvPr/>
          </p:nvSpPr>
          <p:spPr>
            <a:xfrm>
              <a:off x="3996932" y="3702996"/>
              <a:ext cx="587020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BE" b="1" dirty="0" smtClean="0">
                  <a:solidFill>
                    <a:srgbClr val="A10E2F"/>
                  </a:solidFill>
                </a:rPr>
                <a:t>29%</a:t>
              </a:r>
              <a:endParaRPr lang="fr-BE" b="1" dirty="0">
                <a:solidFill>
                  <a:srgbClr val="A10E2F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4520124" y="3715966"/>
              <a:ext cx="1776919" cy="0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3990447" y="3340151"/>
              <a:ext cx="587020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BE" b="1" dirty="0" smtClean="0">
                  <a:solidFill>
                    <a:srgbClr val="A10E2F"/>
                  </a:solidFill>
                </a:rPr>
                <a:t>71%</a:t>
              </a:r>
              <a:endParaRPr lang="fr-BE" b="1" dirty="0">
                <a:solidFill>
                  <a:srgbClr val="A10E2F"/>
                </a:solidFill>
              </a:endParaRPr>
            </a:p>
          </p:txBody>
        </p:sp>
      </p:grpSp>
      <p:pic>
        <p:nvPicPr>
          <p:cNvPr id="15" name="Picture 5" descr="R:\DGO1_Geotech_ParoisRocheuses\Travail\RochersSimplifié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7395" y="1129363"/>
            <a:ext cx="2437200" cy="83588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6960947" y="1129363"/>
            <a:ext cx="386680" cy="517855"/>
          </a:xfrm>
          <a:prstGeom prst="rect">
            <a:avLst/>
          </a:prstGeom>
          <a:noFill/>
          <a:ln w="38100">
            <a:solidFill>
              <a:srgbClr val="A1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dirty="0" smtClean="0"/>
              <a:t>Mise en œuvre – Bords de route</a:t>
            </a:r>
            <a:endParaRPr lang="fr-BE" dirty="0"/>
          </a:p>
        </p:txBody>
      </p:sp>
      <p:pic>
        <p:nvPicPr>
          <p:cNvPr id="15" name="Picture 5" descr="R:\DGO1_Geotech_ParoisRocheuses\Travail\RochersSimplifié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7395" y="1129363"/>
            <a:ext cx="2437200" cy="83588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7474294" y="1461279"/>
            <a:ext cx="386680" cy="185939"/>
          </a:xfrm>
          <a:prstGeom prst="rect">
            <a:avLst/>
          </a:prstGeom>
          <a:noFill/>
          <a:ln w="38100">
            <a:solidFill>
              <a:srgbClr val="A1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246434" y="1129363"/>
            <a:ext cx="6108972" cy="835886"/>
          </a:xfrm>
        </p:spPr>
        <p:txBody>
          <a:bodyPr>
            <a:normAutofit/>
          </a:bodyPr>
          <a:lstStyle/>
          <a:p>
            <a:r>
              <a:rPr lang="fr-BE" sz="1600" dirty="0" smtClean="0"/>
              <a:t>La présence de fortes dénivelées dans les 1</a:t>
            </a:r>
            <a:r>
              <a:rPr lang="fr-BE" sz="1600" baseline="30000" dirty="0" smtClean="0"/>
              <a:t>er</a:t>
            </a:r>
            <a:r>
              <a:rPr lang="fr-BE" sz="1600" dirty="0" smtClean="0"/>
              <a:t> mètres est la situation la plus problématique. Il est donc important de connaître précisément la </a:t>
            </a:r>
            <a:r>
              <a:rPr lang="fr-BE" sz="1600" b="1" dirty="0" smtClean="0">
                <a:solidFill>
                  <a:srgbClr val="A10E2F"/>
                </a:solidFill>
              </a:rPr>
              <a:t>localisation du bord de route</a:t>
            </a:r>
            <a:r>
              <a:rPr lang="fr-BE" sz="1600" dirty="0" smtClean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t="8306"/>
          <a:stretch>
            <a:fillRect/>
          </a:stretch>
        </p:blipFill>
        <p:spPr bwMode="auto">
          <a:xfrm>
            <a:off x="3924675" y="2052735"/>
            <a:ext cx="4973422" cy="231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Espace réservé du contenu 12"/>
          <p:cNvSpPr txBox="1">
            <a:spLocks/>
          </p:cNvSpPr>
          <p:nvPr/>
        </p:nvSpPr>
        <p:spPr>
          <a:xfrm>
            <a:off x="246436" y="1816360"/>
            <a:ext cx="3585337" cy="254085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B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BE" sz="6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BE" sz="6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Qu’est ce que le bord de route ?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BE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voies de circulation</a:t>
            </a:r>
            <a:br>
              <a:rPr kumimoji="0" lang="fr-BE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fr-BE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les zones parking ?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BE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 limite de la zone asphaltée ?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BE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 localisation des filets d’eau 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BE" sz="6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Comment récupérer cette donnée (depuis</a:t>
            </a:r>
            <a:r>
              <a:rPr kumimoji="0" lang="fr-BE" sz="6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le </a:t>
            </a:r>
            <a:r>
              <a:rPr kumimoji="0" lang="fr-BE" sz="6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PICC) ?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BE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Digitalisation d’une série d’éléments :</a:t>
            </a:r>
            <a:br>
              <a:rPr kumimoji="0" lang="fr-BE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fr-BE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parking, voirie – bord, chemin – bord, rigole, zone d'arrêt de bus, …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BE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 de différence entre les territoires public ou privé</a:t>
            </a:r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8764555" y="2817846"/>
            <a:ext cx="133542" cy="18661"/>
          </a:xfrm>
          <a:prstGeom prst="line">
            <a:avLst/>
          </a:prstGeom>
          <a:ln w="38100">
            <a:solidFill>
              <a:srgbClr val="A10E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7474296" y="2836506"/>
            <a:ext cx="1290261" cy="186612"/>
          </a:xfrm>
          <a:prstGeom prst="line">
            <a:avLst/>
          </a:prstGeom>
          <a:ln w="38100">
            <a:solidFill>
              <a:srgbClr val="A10E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5791200" y="3023118"/>
            <a:ext cx="1683094" cy="547396"/>
          </a:xfrm>
          <a:prstGeom prst="line">
            <a:avLst/>
          </a:prstGeom>
          <a:ln w="38100">
            <a:solidFill>
              <a:srgbClr val="A10E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5102053" y="3334139"/>
            <a:ext cx="1653310" cy="46653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>
            <a:off x="6755363" y="3228392"/>
            <a:ext cx="478972" cy="10574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>
            <a:off x="7234335" y="3023119"/>
            <a:ext cx="1443134" cy="20527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>
            <a:off x="8677469" y="3004458"/>
            <a:ext cx="213346" cy="186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>
            <a:off x="5102053" y="3570515"/>
            <a:ext cx="689148" cy="23015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>
            <a:off x="3924675" y="3800669"/>
            <a:ext cx="1177378" cy="31724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H="1">
            <a:off x="5105173" y="3511419"/>
            <a:ext cx="1653310" cy="46653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H="1">
            <a:off x="6758483" y="3405673"/>
            <a:ext cx="478972" cy="10574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H="1">
            <a:off x="7237455" y="3200398"/>
            <a:ext cx="1443134" cy="20527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>
            <a:off x="8680589" y="3181738"/>
            <a:ext cx="213346" cy="186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H="1">
            <a:off x="3927795" y="3977950"/>
            <a:ext cx="1177378" cy="31724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 rot="21165022">
            <a:off x="7409571" y="2629398"/>
            <a:ext cx="90281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A10E2F"/>
                </a:solidFill>
              </a:rPr>
              <a:t>parking</a:t>
            </a:r>
            <a:endParaRPr lang="fr-BE" b="1" dirty="0">
              <a:solidFill>
                <a:srgbClr val="A10E2F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 rot="20545500">
            <a:off x="5034329" y="3374155"/>
            <a:ext cx="72423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00B0F0"/>
                </a:solidFill>
              </a:rPr>
              <a:t>rigole</a:t>
            </a:r>
            <a:endParaRPr lang="fr-BE" b="1" dirty="0">
              <a:solidFill>
                <a:srgbClr val="00B0F0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 rot="20767361">
            <a:off x="3834207" y="3629403"/>
            <a:ext cx="134992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voirie - bord</a:t>
            </a:r>
            <a:endParaRPr lang="fr-BE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DGO1_Geotech_ParoisRocheuses\Administration\JOA_2019\Figures\JOA_2019_Figure_MLD_PROFILS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6063" y="1132037"/>
            <a:ext cx="6108700" cy="3222327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Mise en œuvre – Profils perpendiculaires</a:t>
            </a:r>
            <a:endParaRPr lang="fr-BE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6446198" y="2055779"/>
            <a:ext cx="2438399" cy="2301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BE" sz="1400" dirty="0" smtClean="0"/>
              <a:t>Création de profils, de 150m de long, </a:t>
            </a:r>
            <a:r>
              <a:rPr lang="fr-BE" sz="1400" b="1" dirty="0" smtClean="0">
                <a:solidFill>
                  <a:srgbClr val="A10E2F"/>
                </a:solidFill>
              </a:rPr>
              <a:t>perpendiculaires</a:t>
            </a:r>
            <a:r>
              <a:rPr lang="fr-BE" sz="1400" dirty="0" smtClean="0"/>
              <a:t> au bord de route :</a:t>
            </a:r>
          </a:p>
          <a:p>
            <a:pPr>
              <a:buFont typeface="Arial" pitchFamily="34" charset="0"/>
              <a:buChar char="•"/>
            </a:pPr>
            <a:r>
              <a:rPr lang="fr-BE" sz="1200" dirty="0" smtClean="0"/>
              <a:t> tous les 10 m (représentatif malgré la sinuosité des routes)</a:t>
            </a:r>
          </a:p>
          <a:p>
            <a:pPr>
              <a:buFont typeface="Arial" pitchFamily="34" charset="0"/>
              <a:buChar char="•"/>
            </a:pPr>
            <a:r>
              <a:rPr lang="fr-BE" sz="1200" dirty="0" smtClean="0"/>
              <a:t> vers les dénivelées positives (danger venant du dessus)</a:t>
            </a:r>
          </a:p>
        </p:txBody>
      </p:sp>
      <p:pic>
        <p:nvPicPr>
          <p:cNvPr id="15" name="Picture 5" descr="R:\DGO1_Geotech_ParoisRocheuses\Travail\RochersSimplifié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7395" y="1129363"/>
            <a:ext cx="2437200" cy="83588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7987641" y="1461279"/>
            <a:ext cx="386680" cy="185939"/>
          </a:xfrm>
          <a:prstGeom prst="rect">
            <a:avLst/>
          </a:prstGeom>
          <a:noFill/>
          <a:ln w="38100">
            <a:solidFill>
              <a:srgbClr val="A1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42" name="Groupe 41"/>
          <p:cNvGrpSpPr/>
          <p:nvPr/>
        </p:nvGrpSpPr>
        <p:grpSpPr>
          <a:xfrm>
            <a:off x="3580347" y="3019441"/>
            <a:ext cx="1974003" cy="1138857"/>
            <a:chOff x="3580345" y="3019440"/>
            <a:chExt cx="1974003" cy="1138857"/>
          </a:xfrm>
        </p:grpSpPr>
        <p:sp>
          <p:nvSpPr>
            <p:cNvPr id="46" name="Rectangle 45"/>
            <p:cNvSpPr/>
            <p:nvPr/>
          </p:nvSpPr>
          <p:spPr>
            <a:xfrm>
              <a:off x="3580345" y="3019440"/>
              <a:ext cx="1974003" cy="113885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48" name="Connecteur droit 47"/>
            <p:cNvCxnSpPr/>
            <p:nvPr/>
          </p:nvCxnSpPr>
          <p:spPr>
            <a:xfrm flipV="1">
              <a:off x="3981855" y="3698145"/>
              <a:ext cx="123221" cy="1626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4105076" y="3686418"/>
              <a:ext cx="54474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V="1">
              <a:off x="4649825" y="3537204"/>
              <a:ext cx="259404" cy="1492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4649825" y="3686418"/>
              <a:ext cx="791183" cy="1"/>
            </a:xfrm>
            <a:prstGeom prst="straightConnector1">
              <a:avLst/>
            </a:prstGeom>
            <a:ln>
              <a:solidFill>
                <a:srgbClr val="A10E2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flipH="1">
              <a:off x="4909229" y="3312992"/>
              <a:ext cx="123218" cy="2242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 flipH="1">
              <a:off x="5032447" y="3192844"/>
              <a:ext cx="152400" cy="1201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flipH="1">
              <a:off x="5184847" y="3117901"/>
              <a:ext cx="152400" cy="749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>
              <a:off x="4649825" y="3136965"/>
              <a:ext cx="0" cy="545833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ZoneTexte 74"/>
            <p:cNvSpPr txBox="1"/>
            <p:nvPr/>
          </p:nvSpPr>
          <p:spPr>
            <a:xfrm>
              <a:off x="3580345" y="3019440"/>
              <a:ext cx="585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 smtClean="0"/>
                <a:t>Coupe</a:t>
              </a:r>
              <a:endParaRPr lang="fr-BE" sz="1200" dirty="0"/>
            </a:p>
          </p:txBody>
        </p:sp>
        <p:cxnSp>
          <p:nvCxnSpPr>
            <p:cNvPr id="77" name="Connecteur droit 76"/>
            <p:cNvCxnSpPr/>
            <p:nvPr/>
          </p:nvCxnSpPr>
          <p:spPr>
            <a:xfrm flipV="1">
              <a:off x="3780817" y="3863521"/>
              <a:ext cx="201038" cy="189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flipV="1">
              <a:off x="3657596" y="3888177"/>
              <a:ext cx="123221" cy="1626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>
              <a:off x="4165762" y="3470974"/>
              <a:ext cx="4347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800" dirty="0" smtClean="0"/>
                <a:t>Route</a:t>
              </a:r>
              <a:endParaRPr lang="fr-BE" sz="800" dirty="0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1551219" y="2848029"/>
            <a:ext cx="1974003" cy="1310269"/>
            <a:chOff x="1551217" y="2848028"/>
            <a:chExt cx="1974003" cy="1310269"/>
          </a:xfrm>
        </p:grpSpPr>
        <p:sp>
          <p:nvSpPr>
            <p:cNvPr id="21" name="Rectangle 20"/>
            <p:cNvSpPr/>
            <p:nvPr/>
          </p:nvSpPr>
          <p:spPr>
            <a:xfrm>
              <a:off x="1551217" y="3019440"/>
              <a:ext cx="1974003" cy="113885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cxnSp>
          <p:nvCxnSpPr>
            <p:cNvPr id="17" name="Connecteur droit 16"/>
            <p:cNvCxnSpPr/>
            <p:nvPr/>
          </p:nvCxnSpPr>
          <p:spPr>
            <a:xfrm rot="20309567">
              <a:off x="2886764" y="3577956"/>
              <a:ext cx="0" cy="420097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rot="21209567">
              <a:off x="2697916" y="3632077"/>
              <a:ext cx="0" cy="420097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flipH="1">
              <a:off x="2430666" y="3592581"/>
              <a:ext cx="107864" cy="402292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H="1">
              <a:off x="2155860" y="3537204"/>
              <a:ext cx="261836" cy="323585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19409567">
              <a:off x="3072070" y="3484639"/>
              <a:ext cx="0" cy="420097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3033033" y="3414278"/>
              <a:ext cx="360000" cy="245092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3071595" y="3296439"/>
              <a:ext cx="385276" cy="26371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rot="20309567">
              <a:off x="1959766" y="3324684"/>
              <a:ext cx="0" cy="420097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rot="21209567">
              <a:off x="2021693" y="3307973"/>
              <a:ext cx="0" cy="420097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rot="9509567" flipV="1">
              <a:off x="1980041" y="3348648"/>
              <a:ext cx="210050" cy="363816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rot="20309567" flipH="1">
              <a:off x="1997091" y="3444956"/>
              <a:ext cx="322226" cy="256637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rot="18509567">
              <a:off x="1896451" y="3373921"/>
              <a:ext cx="0" cy="420097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rot="9509567" flipH="1" flipV="1">
              <a:off x="1703206" y="3543340"/>
              <a:ext cx="304267" cy="271112"/>
            </a:xfrm>
            <a:prstGeom prst="line">
              <a:avLst/>
            </a:prstGeom>
            <a:ln>
              <a:solidFill>
                <a:srgbClr val="A10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 rot="20309567">
              <a:off x="1640639" y="3304052"/>
              <a:ext cx="783771" cy="771409"/>
            </a:xfrm>
            <a:prstGeom prst="arc">
              <a:avLst>
                <a:gd name="adj1" fmla="val 11572490"/>
                <a:gd name="adj2" fmla="val 20831744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Arc 39"/>
            <p:cNvSpPr/>
            <p:nvPr/>
          </p:nvSpPr>
          <p:spPr>
            <a:xfrm rot="9509567">
              <a:off x="2282949" y="2848028"/>
              <a:ext cx="783771" cy="771409"/>
            </a:xfrm>
            <a:prstGeom prst="arc">
              <a:avLst>
                <a:gd name="adj1" fmla="val 11572490"/>
                <a:gd name="adj2" fmla="val 20831744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1551217" y="3019440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 smtClean="0"/>
                <a:t>Plan</a:t>
              </a:r>
              <a:endParaRPr lang="fr-BE" sz="1200" dirty="0"/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2458959" y="3389281"/>
              <a:ext cx="4347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800" dirty="0" smtClean="0"/>
                <a:t>Route</a:t>
              </a:r>
              <a:endParaRPr lang="fr-BE" sz="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dirty="0" smtClean="0"/>
              <a:t>Mise en œuvre – Extraction des altitudes</a:t>
            </a:r>
            <a:endParaRPr lang="fr-BE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6446198" y="2055779"/>
            <a:ext cx="2438399" cy="2301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fr-BE" sz="1400" dirty="0" smtClean="0">
                <a:latin typeface="Arial"/>
                <a:cs typeface="Arial"/>
              </a:rPr>
              <a:t>MNT à 1 m de résolution</a:t>
            </a:r>
          </a:p>
          <a:p>
            <a:pPr lvl="0" algn="ctr">
              <a:spcBef>
                <a:spcPct val="20000"/>
              </a:spcBef>
            </a:pPr>
            <a:r>
              <a:rPr lang="fr-BE" sz="1400" dirty="0" smtClean="0">
                <a:latin typeface="Arial"/>
                <a:cs typeface="Arial"/>
                <a:sym typeface="Wingdings"/>
              </a:rPr>
              <a:t></a:t>
            </a:r>
            <a:endParaRPr lang="fr-BE" sz="1400" dirty="0" smtClean="0">
              <a:latin typeface="Arial"/>
              <a:cs typeface="Arial"/>
            </a:endParaRPr>
          </a:p>
          <a:p>
            <a:pPr algn="ctr">
              <a:spcBef>
                <a:spcPct val="20000"/>
              </a:spcBef>
            </a:pPr>
            <a:r>
              <a:rPr lang="fr-BE" sz="1400" dirty="0" smtClean="0">
                <a:latin typeface="Arial"/>
                <a:cs typeface="Arial"/>
              </a:rPr>
              <a:t>Récupération de l’</a:t>
            </a:r>
            <a:r>
              <a:rPr lang="fr-BE" sz="1400" b="1" dirty="0" smtClean="0">
                <a:solidFill>
                  <a:srgbClr val="A10E2F"/>
                </a:solidFill>
                <a:latin typeface="Arial"/>
                <a:cs typeface="Arial"/>
              </a:rPr>
              <a:t>altitude</a:t>
            </a:r>
            <a:r>
              <a:rPr lang="fr-BE" sz="1400" dirty="0" smtClean="0">
                <a:latin typeface="Arial"/>
                <a:cs typeface="Arial"/>
              </a:rPr>
              <a:t> </a:t>
            </a:r>
            <a:r>
              <a:rPr lang="fr-BE" sz="1400" b="1" dirty="0" smtClean="0">
                <a:solidFill>
                  <a:srgbClr val="A10E2F"/>
                </a:solidFill>
                <a:latin typeface="Arial"/>
                <a:cs typeface="Arial"/>
              </a:rPr>
              <a:t>tous les mètres</a:t>
            </a:r>
            <a:r>
              <a:rPr lang="fr-BE" sz="1400" dirty="0" smtClean="0">
                <a:latin typeface="Arial"/>
                <a:cs typeface="Arial"/>
              </a:rPr>
              <a:t/>
            </a:r>
            <a:br>
              <a:rPr lang="fr-BE" sz="1400" dirty="0" smtClean="0">
                <a:latin typeface="Arial"/>
                <a:cs typeface="Arial"/>
              </a:rPr>
            </a:br>
            <a:r>
              <a:rPr lang="fr-BE" sz="1400" dirty="0" smtClean="0">
                <a:latin typeface="Arial"/>
                <a:cs typeface="Arial"/>
              </a:rPr>
              <a:t>de chaque profil</a:t>
            </a:r>
          </a:p>
          <a:p>
            <a:pPr algn="ctr"/>
            <a:r>
              <a:rPr lang="fr-BE" sz="1400" dirty="0" smtClean="0"/>
              <a:t>(valeur du pixel le plus proche)</a:t>
            </a:r>
          </a:p>
          <a:p>
            <a:pPr lvl="0">
              <a:spcBef>
                <a:spcPct val="20000"/>
              </a:spcBef>
            </a:pPr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15" name="Picture 5" descr="R:\DGO1_Geotech_ParoisRocheuses\Travail\RochersSimplifié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7395" y="1129363"/>
            <a:ext cx="2437200" cy="83588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8497915" y="1461279"/>
            <a:ext cx="386680" cy="185939"/>
          </a:xfrm>
          <a:prstGeom prst="rect">
            <a:avLst/>
          </a:prstGeom>
          <a:noFill/>
          <a:ln w="38100">
            <a:solidFill>
              <a:srgbClr val="A1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915497" y="1709973"/>
            <a:ext cx="288000" cy="288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1208537" y="1709973"/>
            <a:ext cx="288000" cy="288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1501577" y="1709973"/>
            <a:ext cx="288000" cy="288000"/>
          </a:xfrm>
          <a:prstGeom prst="rect">
            <a:avLst/>
          </a:prstGeom>
          <a:solidFill>
            <a:srgbClr val="A10E2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1794617" y="1709973"/>
            <a:ext cx="288000" cy="288000"/>
          </a:xfrm>
          <a:prstGeom prst="rect">
            <a:avLst/>
          </a:prstGeom>
          <a:solidFill>
            <a:srgbClr val="A10E2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2087657" y="1709973"/>
            <a:ext cx="288000" cy="288000"/>
          </a:xfrm>
          <a:prstGeom prst="rect">
            <a:avLst/>
          </a:prstGeom>
          <a:solidFill>
            <a:srgbClr val="A10E2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2380697" y="1709973"/>
            <a:ext cx="288000" cy="288000"/>
          </a:xfrm>
          <a:prstGeom prst="rect">
            <a:avLst/>
          </a:prstGeom>
          <a:solidFill>
            <a:srgbClr val="A10E2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915497" y="1992491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ectangle 19"/>
          <p:cNvSpPr/>
          <p:nvPr/>
        </p:nvSpPr>
        <p:spPr>
          <a:xfrm>
            <a:off x="1208537" y="1992491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1501577" y="1992491"/>
            <a:ext cx="288000" cy="288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1794617" y="1992491"/>
            <a:ext cx="288000" cy="288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2087657" y="1992491"/>
            <a:ext cx="288000" cy="288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/>
          <p:cNvSpPr/>
          <p:nvPr/>
        </p:nvSpPr>
        <p:spPr>
          <a:xfrm>
            <a:off x="2380697" y="1992491"/>
            <a:ext cx="288000" cy="288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/>
          <p:cNvSpPr/>
          <p:nvPr/>
        </p:nvSpPr>
        <p:spPr>
          <a:xfrm>
            <a:off x="915497" y="2280491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Rectangle 25"/>
          <p:cNvSpPr/>
          <p:nvPr/>
        </p:nvSpPr>
        <p:spPr>
          <a:xfrm>
            <a:off x="1208537" y="2280491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Rectangle 26"/>
          <p:cNvSpPr/>
          <p:nvPr/>
        </p:nvSpPr>
        <p:spPr>
          <a:xfrm>
            <a:off x="1501577" y="2280491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Rectangle 27"/>
          <p:cNvSpPr/>
          <p:nvPr/>
        </p:nvSpPr>
        <p:spPr>
          <a:xfrm>
            <a:off x="1794617" y="2280491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Rectangle 28"/>
          <p:cNvSpPr/>
          <p:nvPr/>
        </p:nvSpPr>
        <p:spPr>
          <a:xfrm>
            <a:off x="2087657" y="2280491"/>
            <a:ext cx="288000" cy="288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Rectangle 29"/>
          <p:cNvSpPr/>
          <p:nvPr/>
        </p:nvSpPr>
        <p:spPr>
          <a:xfrm>
            <a:off x="2380697" y="2280491"/>
            <a:ext cx="288000" cy="288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Rectangle 30"/>
          <p:cNvSpPr/>
          <p:nvPr/>
        </p:nvSpPr>
        <p:spPr>
          <a:xfrm>
            <a:off x="915497" y="2569229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Rectangle 31"/>
          <p:cNvSpPr/>
          <p:nvPr/>
        </p:nvSpPr>
        <p:spPr>
          <a:xfrm>
            <a:off x="1208537" y="2569229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3" name="Rectangle 32"/>
          <p:cNvSpPr/>
          <p:nvPr/>
        </p:nvSpPr>
        <p:spPr>
          <a:xfrm>
            <a:off x="1501577" y="2569229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Rectangle 33"/>
          <p:cNvSpPr/>
          <p:nvPr/>
        </p:nvSpPr>
        <p:spPr>
          <a:xfrm>
            <a:off x="1794617" y="2569229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Rectangle 34"/>
          <p:cNvSpPr/>
          <p:nvPr/>
        </p:nvSpPr>
        <p:spPr>
          <a:xfrm>
            <a:off x="2087657" y="2569229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Rectangle 35"/>
          <p:cNvSpPr/>
          <p:nvPr/>
        </p:nvSpPr>
        <p:spPr>
          <a:xfrm>
            <a:off x="2380697" y="2569229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Rectangle 36"/>
          <p:cNvSpPr/>
          <p:nvPr/>
        </p:nvSpPr>
        <p:spPr>
          <a:xfrm>
            <a:off x="915497" y="2857229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Rectangle 37"/>
          <p:cNvSpPr/>
          <p:nvPr/>
        </p:nvSpPr>
        <p:spPr>
          <a:xfrm>
            <a:off x="1208537" y="2857229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Rectangle 38"/>
          <p:cNvSpPr/>
          <p:nvPr/>
        </p:nvSpPr>
        <p:spPr>
          <a:xfrm>
            <a:off x="1501577" y="2857229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Rectangle 39"/>
          <p:cNvSpPr/>
          <p:nvPr/>
        </p:nvSpPr>
        <p:spPr>
          <a:xfrm>
            <a:off x="1794617" y="2857229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" name="Rectangle 40"/>
          <p:cNvSpPr/>
          <p:nvPr/>
        </p:nvSpPr>
        <p:spPr>
          <a:xfrm>
            <a:off x="2087657" y="2857229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Rectangle 41"/>
          <p:cNvSpPr/>
          <p:nvPr/>
        </p:nvSpPr>
        <p:spPr>
          <a:xfrm>
            <a:off x="2380697" y="2857229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Rectangle 42"/>
          <p:cNvSpPr/>
          <p:nvPr/>
        </p:nvSpPr>
        <p:spPr>
          <a:xfrm>
            <a:off x="915497" y="3145967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Rectangle 43"/>
          <p:cNvSpPr/>
          <p:nvPr/>
        </p:nvSpPr>
        <p:spPr>
          <a:xfrm>
            <a:off x="1208537" y="3145967"/>
            <a:ext cx="288000" cy="288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Rectangle 44"/>
          <p:cNvSpPr/>
          <p:nvPr/>
        </p:nvSpPr>
        <p:spPr>
          <a:xfrm>
            <a:off x="1501577" y="3145967"/>
            <a:ext cx="288000" cy="288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Rectangle 45"/>
          <p:cNvSpPr/>
          <p:nvPr/>
        </p:nvSpPr>
        <p:spPr>
          <a:xfrm>
            <a:off x="1794617" y="3145967"/>
            <a:ext cx="288000" cy="288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Rectangle 46"/>
          <p:cNvSpPr/>
          <p:nvPr/>
        </p:nvSpPr>
        <p:spPr>
          <a:xfrm>
            <a:off x="2087657" y="3145967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2380697" y="3145967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Rectangle 48"/>
          <p:cNvSpPr/>
          <p:nvPr/>
        </p:nvSpPr>
        <p:spPr>
          <a:xfrm>
            <a:off x="915497" y="3434535"/>
            <a:ext cx="288000" cy="288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Rectangle 49"/>
          <p:cNvSpPr/>
          <p:nvPr/>
        </p:nvSpPr>
        <p:spPr>
          <a:xfrm>
            <a:off x="1208537" y="3434535"/>
            <a:ext cx="288000" cy="288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Rectangle 50"/>
          <p:cNvSpPr/>
          <p:nvPr/>
        </p:nvSpPr>
        <p:spPr>
          <a:xfrm>
            <a:off x="1501577" y="3434535"/>
            <a:ext cx="288000" cy="288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Rectangle 51"/>
          <p:cNvSpPr/>
          <p:nvPr/>
        </p:nvSpPr>
        <p:spPr>
          <a:xfrm>
            <a:off x="1794617" y="3434535"/>
            <a:ext cx="288000" cy="288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Rectangle 52"/>
          <p:cNvSpPr/>
          <p:nvPr/>
        </p:nvSpPr>
        <p:spPr>
          <a:xfrm>
            <a:off x="2087657" y="3434535"/>
            <a:ext cx="288000" cy="288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4" name="Rectangle 53"/>
          <p:cNvSpPr/>
          <p:nvPr/>
        </p:nvSpPr>
        <p:spPr>
          <a:xfrm>
            <a:off x="2380697" y="3434535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5" name="Rectangle 54"/>
          <p:cNvSpPr/>
          <p:nvPr/>
        </p:nvSpPr>
        <p:spPr>
          <a:xfrm>
            <a:off x="915497" y="3723273"/>
            <a:ext cx="288000" cy="288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6" name="Rectangle 55"/>
          <p:cNvSpPr/>
          <p:nvPr/>
        </p:nvSpPr>
        <p:spPr>
          <a:xfrm>
            <a:off x="1208537" y="3723273"/>
            <a:ext cx="288000" cy="288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7" name="Rectangle 56"/>
          <p:cNvSpPr/>
          <p:nvPr/>
        </p:nvSpPr>
        <p:spPr>
          <a:xfrm>
            <a:off x="1501577" y="3723273"/>
            <a:ext cx="288000" cy="288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8" name="Rectangle 57"/>
          <p:cNvSpPr/>
          <p:nvPr/>
        </p:nvSpPr>
        <p:spPr>
          <a:xfrm>
            <a:off x="1794617" y="3723273"/>
            <a:ext cx="288000" cy="288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9" name="Rectangle 58"/>
          <p:cNvSpPr/>
          <p:nvPr/>
        </p:nvSpPr>
        <p:spPr>
          <a:xfrm>
            <a:off x="2087657" y="3723273"/>
            <a:ext cx="288000" cy="288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0" name="Rectangle 59"/>
          <p:cNvSpPr/>
          <p:nvPr/>
        </p:nvSpPr>
        <p:spPr>
          <a:xfrm>
            <a:off x="2380697" y="3723273"/>
            <a:ext cx="288000" cy="288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1" name="Rectangle 60"/>
          <p:cNvSpPr/>
          <p:nvPr/>
        </p:nvSpPr>
        <p:spPr>
          <a:xfrm>
            <a:off x="2671057" y="1709973"/>
            <a:ext cx="288000" cy="288000"/>
          </a:xfrm>
          <a:prstGeom prst="rect">
            <a:avLst/>
          </a:prstGeom>
          <a:solidFill>
            <a:srgbClr val="A10E2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2" name="Rectangle 61"/>
          <p:cNvSpPr/>
          <p:nvPr/>
        </p:nvSpPr>
        <p:spPr>
          <a:xfrm>
            <a:off x="2964097" y="1709973"/>
            <a:ext cx="288000" cy="288000"/>
          </a:xfrm>
          <a:prstGeom prst="rect">
            <a:avLst/>
          </a:prstGeom>
          <a:solidFill>
            <a:srgbClr val="A10E2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3" name="Rectangle 62"/>
          <p:cNvSpPr/>
          <p:nvPr/>
        </p:nvSpPr>
        <p:spPr>
          <a:xfrm>
            <a:off x="2671057" y="1992491"/>
            <a:ext cx="288000" cy="288000"/>
          </a:xfrm>
          <a:prstGeom prst="rect">
            <a:avLst/>
          </a:prstGeom>
          <a:solidFill>
            <a:srgbClr val="A10E2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4" name="Rectangle 63"/>
          <p:cNvSpPr/>
          <p:nvPr/>
        </p:nvSpPr>
        <p:spPr>
          <a:xfrm>
            <a:off x="2964097" y="1992491"/>
            <a:ext cx="288000" cy="288000"/>
          </a:xfrm>
          <a:prstGeom prst="rect">
            <a:avLst/>
          </a:prstGeom>
          <a:solidFill>
            <a:srgbClr val="A10E2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5" name="Rectangle 64"/>
          <p:cNvSpPr/>
          <p:nvPr/>
        </p:nvSpPr>
        <p:spPr>
          <a:xfrm>
            <a:off x="2671057" y="2280491"/>
            <a:ext cx="288000" cy="288000"/>
          </a:xfrm>
          <a:prstGeom prst="rect">
            <a:avLst/>
          </a:prstGeom>
          <a:solidFill>
            <a:srgbClr val="A10E2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6" name="Rectangle 65"/>
          <p:cNvSpPr/>
          <p:nvPr/>
        </p:nvSpPr>
        <p:spPr>
          <a:xfrm>
            <a:off x="2964097" y="2280491"/>
            <a:ext cx="288000" cy="288000"/>
          </a:xfrm>
          <a:prstGeom prst="rect">
            <a:avLst/>
          </a:prstGeom>
          <a:solidFill>
            <a:srgbClr val="A10E2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7" name="Rectangle 66"/>
          <p:cNvSpPr/>
          <p:nvPr/>
        </p:nvSpPr>
        <p:spPr>
          <a:xfrm>
            <a:off x="2671057" y="2569229"/>
            <a:ext cx="288000" cy="288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8" name="Rectangle 67"/>
          <p:cNvSpPr/>
          <p:nvPr/>
        </p:nvSpPr>
        <p:spPr>
          <a:xfrm>
            <a:off x="2964097" y="2569229"/>
            <a:ext cx="288000" cy="288000"/>
          </a:xfrm>
          <a:prstGeom prst="rect">
            <a:avLst/>
          </a:prstGeom>
          <a:solidFill>
            <a:srgbClr val="A10E2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9" name="Rectangle 68"/>
          <p:cNvSpPr/>
          <p:nvPr/>
        </p:nvSpPr>
        <p:spPr>
          <a:xfrm>
            <a:off x="2671057" y="2857967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0" name="Rectangle 69"/>
          <p:cNvSpPr/>
          <p:nvPr/>
        </p:nvSpPr>
        <p:spPr>
          <a:xfrm>
            <a:off x="2964097" y="2857967"/>
            <a:ext cx="288000" cy="288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1" name="Rectangle 70"/>
          <p:cNvSpPr/>
          <p:nvPr/>
        </p:nvSpPr>
        <p:spPr>
          <a:xfrm>
            <a:off x="2671057" y="3146705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2" name="Rectangle 71"/>
          <p:cNvSpPr/>
          <p:nvPr/>
        </p:nvSpPr>
        <p:spPr>
          <a:xfrm>
            <a:off x="2964097" y="3146705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3" name="Rectangle 72"/>
          <p:cNvSpPr/>
          <p:nvPr/>
        </p:nvSpPr>
        <p:spPr>
          <a:xfrm>
            <a:off x="2671057" y="3434535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4" name="Rectangle 73"/>
          <p:cNvSpPr/>
          <p:nvPr/>
        </p:nvSpPr>
        <p:spPr>
          <a:xfrm>
            <a:off x="2964097" y="3434535"/>
            <a:ext cx="288000" cy="28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5" name="Rectangle 74"/>
          <p:cNvSpPr/>
          <p:nvPr/>
        </p:nvSpPr>
        <p:spPr>
          <a:xfrm>
            <a:off x="2671057" y="3724011"/>
            <a:ext cx="288000" cy="288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6" name="Rectangle 75"/>
          <p:cNvSpPr/>
          <p:nvPr/>
        </p:nvSpPr>
        <p:spPr>
          <a:xfrm>
            <a:off x="2964097" y="3724011"/>
            <a:ext cx="288000" cy="28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1300758" y="1716194"/>
            <a:ext cx="1551621" cy="20432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0" name="Groupe 89"/>
          <p:cNvGrpSpPr/>
          <p:nvPr/>
        </p:nvGrpSpPr>
        <p:grpSpPr>
          <a:xfrm>
            <a:off x="1372811" y="1802638"/>
            <a:ext cx="1419612" cy="1829741"/>
            <a:chOff x="4231534" y="1773999"/>
            <a:chExt cx="1419612" cy="1829741"/>
          </a:xfrm>
        </p:grpSpPr>
        <p:sp>
          <p:nvSpPr>
            <p:cNvPr id="80" name="Ellipse 79"/>
            <p:cNvSpPr/>
            <p:nvPr/>
          </p:nvSpPr>
          <p:spPr>
            <a:xfrm>
              <a:off x="5395542" y="1965554"/>
              <a:ext cx="110106" cy="1057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1" name="Ellipse 80"/>
            <p:cNvSpPr/>
            <p:nvPr/>
          </p:nvSpPr>
          <p:spPr>
            <a:xfrm>
              <a:off x="5541040" y="1773999"/>
              <a:ext cx="110106" cy="1057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2" name="Ellipse 81"/>
            <p:cNvSpPr/>
            <p:nvPr/>
          </p:nvSpPr>
          <p:spPr>
            <a:xfrm>
              <a:off x="5104540" y="2348664"/>
              <a:ext cx="110106" cy="1057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3" name="Ellipse 82"/>
            <p:cNvSpPr/>
            <p:nvPr/>
          </p:nvSpPr>
          <p:spPr>
            <a:xfrm>
              <a:off x="5250041" y="2157109"/>
              <a:ext cx="110106" cy="1057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4" name="Ellipse 83"/>
            <p:cNvSpPr/>
            <p:nvPr/>
          </p:nvSpPr>
          <p:spPr>
            <a:xfrm>
              <a:off x="4813538" y="2731774"/>
              <a:ext cx="110106" cy="1057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5" name="Ellipse 84"/>
            <p:cNvSpPr/>
            <p:nvPr/>
          </p:nvSpPr>
          <p:spPr>
            <a:xfrm>
              <a:off x="4959039" y="2540219"/>
              <a:ext cx="110106" cy="1057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6" name="Ellipse 85"/>
            <p:cNvSpPr/>
            <p:nvPr/>
          </p:nvSpPr>
          <p:spPr>
            <a:xfrm>
              <a:off x="4522536" y="3114884"/>
              <a:ext cx="110106" cy="1057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7" name="Ellipse 86"/>
            <p:cNvSpPr/>
            <p:nvPr/>
          </p:nvSpPr>
          <p:spPr>
            <a:xfrm>
              <a:off x="4668037" y="2923329"/>
              <a:ext cx="110106" cy="1057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8" name="Ellipse 87"/>
            <p:cNvSpPr/>
            <p:nvPr/>
          </p:nvSpPr>
          <p:spPr>
            <a:xfrm>
              <a:off x="4231534" y="3497993"/>
              <a:ext cx="110106" cy="1057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9" name="Ellipse 88"/>
            <p:cNvSpPr/>
            <p:nvPr/>
          </p:nvSpPr>
          <p:spPr>
            <a:xfrm>
              <a:off x="4377035" y="3306439"/>
              <a:ext cx="110106" cy="1057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95" name="Arc 94"/>
          <p:cNvSpPr/>
          <p:nvPr/>
        </p:nvSpPr>
        <p:spPr>
          <a:xfrm rot="2777748" flipV="1">
            <a:off x="358505" y="3289598"/>
            <a:ext cx="1569199" cy="288738"/>
          </a:xfrm>
          <a:prstGeom prst="arc">
            <a:avLst>
              <a:gd name="adj1" fmla="val 13009904"/>
              <a:gd name="adj2" fmla="val 21437923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08" name="Groupe 107"/>
          <p:cNvGrpSpPr/>
          <p:nvPr/>
        </p:nvGrpSpPr>
        <p:grpSpPr>
          <a:xfrm>
            <a:off x="2064923" y="1744250"/>
            <a:ext cx="4077819" cy="1832223"/>
            <a:chOff x="2064921" y="1744250"/>
            <a:chExt cx="4077819" cy="1832223"/>
          </a:xfrm>
        </p:grpSpPr>
        <p:sp>
          <p:nvSpPr>
            <p:cNvPr id="98" name="ZoneTexte 97"/>
            <p:cNvSpPr txBox="1"/>
            <p:nvPr/>
          </p:nvSpPr>
          <p:spPr>
            <a:xfrm>
              <a:off x="3807998" y="2653143"/>
              <a:ext cx="2334742" cy="92333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BE" b="1" dirty="0" smtClean="0">
                  <a:solidFill>
                    <a:srgbClr val="A10E2F"/>
                  </a:solidFill>
                </a:rPr>
                <a:t>Pour chaque profil, </a:t>
              </a:r>
              <a:br>
                <a:rPr lang="fr-BE" b="1" dirty="0" smtClean="0">
                  <a:solidFill>
                    <a:srgbClr val="A10E2F"/>
                  </a:solidFill>
                </a:rPr>
              </a:br>
              <a:r>
                <a:rPr lang="fr-BE" b="1" dirty="0" smtClean="0">
                  <a:solidFill>
                    <a:srgbClr val="A10E2F"/>
                  </a:solidFill>
                </a:rPr>
                <a:t>mètre après mètre,</a:t>
              </a:r>
              <a:br>
                <a:rPr lang="fr-BE" b="1" dirty="0" smtClean="0">
                  <a:solidFill>
                    <a:srgbClr val="A10E2F"/>
                  </a:solidFill>
                </a:rPr>
              </a:br>
              <a:r>
                <a:rPr lang="fr-BE" b="1" dirty="0" smtClean="0">
                  <a:solidFill>
                    <a:srgbClr val="A10E2F"/>
                  </a:solidFill>
                </a:rPr>
                <a:t>150 valeurs d’altitudes</a:t>
              </a:r>
            </a:p>
          </p:txBody>
        </p:sp>
        <p:cxnSp>
          <p:nvCxnSpPr>
            <p:cNvPr id="99" name="Connecteur droit avec flèche 98"/>
            <p:cNvCxnSpPr>
              <a:stCxn id="84" idx="6"/>
            </p:cNvCxnSpPr>
            <p:nvPr/>
          </p:nvCxnSpPr>
          <p:spPr>
            <a:xfrm flipV="1">
              <a:off x="2064921" y="2806543"/>
              <a:ext cx="1781173" cy="6743"/>
            </a:xfrm>
            <a:prstGeom prst="straightConnector1">
              <a:avLst/>
            </a:prstGeom>
            <a:ln w="38100">
              <a:solidFill>
                <a:srgbClr val="A10E2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/>
            <p:cNvSpPr/>
            <p:nvPr/>
          </p:nvSpPr>
          <p:spPr>
            <a:xfrm>
              <a:off x="4102601" y="2174696"/>
              <a:ext cx="165823" cy="46955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266336" y="2104250"/>
              <a:ext cx="165823" cy="54000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430071" y="2104250"/>
              <a:ext cx="165823" cy="54000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593806" y="2032250"/>
              <a:ext cx="165823" cy="612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757541" y="1960250"/>
              <a:ext cx="165823" cy="684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921276" y="1960250"/>
              <a:ext cx="165823" cy="684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085011" y="1852250"/>
              <a:ext cx="165823" cy="792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248746" y="1852250"/>
              <a:ext cx="165823" cy="792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412481" y="1852250"/>
              <a:ext cx="165823" cy="792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576216" y="1744250"/>
              <a:ext cx="165823" cy="900000"/>
            </a:xfrm>
            <a:prstGeom prst="rect">
              <a:avLst/>
            </a:prstGeom>
            <a:solidFill>
              <a:srgbClr val="A10E2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Problématique générale</a:t>
            </a:r>
            <a:endParaRPr lang="fr-BE" dirty="0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554182" y="856801"/>
            <a:ext cx="6852458" cy="277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Ces effondrements se produisent principalement  le long des routes dans les vallées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629" y="1134638"/>
            <a:ext cx="2388543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8636" y="1134638"/>
            <a:ext cx="2417448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6021" y="1134638"/>
            <a:ext cx="2340796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960498" y="1134639"/>
            <a:ext cx="1540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N90  -  Thon Samson</a:t>
            </a:r>
            <a:endParaRPr lang="fr-BE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6231760" y="1134639"/>
            <a:ext cx="2311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N959  -  </a:t>
            </a:r>
            <a:r>
              <a:rPr lang="fr-BE" sz="1200" dirty="0" err="1" smtClean="0"/>
              <a:t>Beez</a:t>
            </a:r>
            <a:r>
              <a:rPr lang="fr-BE" sz="1200" dirty="0" smtClean="0"/>
              <a:t> / Marche-les-Dames</a:t>
            </a:r>
            <a:endParaRPr lang="fr-BE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973019" y="1134639"/>
            <a:ext cx="1186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N947  -  </a:t>
            </a:r>
            <a:r>
              <a:rPr lang="fr-BE" sz="1200" dirty="0" err="1" smtClean="0"/>
              <a:t>Lustin</a:t>
            </a:r>
            <a:endParaRPr lang="fr-B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Mise en œuvre – Calcul des facteurs &amp; coefficients</a:t>
            </a:r>
            <a:endParaRPr lang="fr-BE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54182" y="1129363"/>
            <a:ext cx="4745606" cy="3227849"/>
          </a:xfrm>
        </p:spPr>
        <p:txBody>
          <a:bodyPr>
            <a:normAutofit fontScale="70000" lnSpcReduction="20000"/>
          </a:bodyPr>
          <a:lstStyle/>
          <a:p>
            <a:r>
              <a:rPr lang="fr-BE" dirty="0" smtClean="0"/>
              <a:t>Au départ de la liste d’altitudes de chaque profil, </a:t>
            </a:r>
            <a:r>
              <a:rPr lang="fr-BE" b="1" dirty="0" smtClean="0">
                <a:solidFill>
                  <a:srgbClr val="A10E2F"/>
                </a:solidFill>
              </a:rPr>
              <a:t>calcul des différents facteurs</a:t>
            </a:r>
            <a:r>
              <a:rPr lang="fr-BE" dirty="0" smtClean="0"/>
              <a:t>.</a:t>
            </a:r>
          </a:p>
          <a:p>
            <a:r>
              <a:rPr lang="fr-BE" dirty="0" smtClean="0"/>
              <a:t>Affectation de </a:t>
            </a:r>
            <a:r>
              <a:rPr lang="fr-BE" b="1" dirty="0" smtClean="0">
                <a:solidFill>
                  <a:srgbClr val="A10E2F"/>
                </a:solidFill>
              </a:rPr>
              <a:t>points</a:t>
            </a:r>
            <a:r>
              <a:rPr lang="fr-BE" dirty="0" smtClean="0"/>
              <a:t> aux valeurs obtenues pour chaque facteur (par application d’une fonction)</a:t>
            </a:r>
          </a:p>
          <a:p>
            <a:r>
              <a:rPr lang="fr-BE" dirty="0" smtClean="0"/>
              <a:t>Calcul du </a:t>
            </a:r>
            <a:r>
              <a:rPr lang="fr-BE" b="1" dirty="0" smtClean="0">
                <a:solidFill>
                  <a:srgbClr val="A10E2F"/>
                </a:solidFill>
              </a:rPr>
              <a:t>coefficient de dangerosité</a:t>
            </a:r>
          </a:p>
          <a:p>
            <a:pPr lvl="0" algn="ctr">
              <a:buNone/>
            </a:pPr>
            <a:r>
              <a:rPr lang="fr-BE" dirty="0" smtClean="0">
                <a:sym typeface="Wingdings"/>
              </a:rPr>
              <a:t></a:t>
            </a:r>
            <a:endParaRPr lang="fr-BE" dirty="0" smtClean="0"/>
          </a:p>
          <a:p>
            <a:r>
              <a:rPr lang="fr-BE" dirty="0" smtClean="0"/>
              <a:t>On obtient donc pour chaque profil :</a:t>
            </a:r>
          </a:p>
          <a:p>
            <a:pPr lvl="1"/>
            <a:r>
              <a:rPr lang="fr-BE" dirty="0" smtClean="0"/>
              <a:t>La liste des altitudes mètre par mètre depuis le bord de la route,</a:t>
            </a:r>
          </a:p>
          <a:p>
            <a:pPr lvl="1"/>
            <a:r>
              <a:rPr lang="fr-BE" dirty="0" smtClean="0"/>
              <a:t>Les valeurs des différents facteurs,</a:t>
            </a:r>
          </a:p>
          <a:p>
            <a:pPr lvl="1"/>
            <a:r>
              <a:rPr lang="fr-BE" dirty="0" smtClean="0"/>
              <a:t>Les valeurs des coefficients pondérés,</a:t>
            </a:r>
          </a:p>
          <a:p>
            <a:pPr lvl="1"/>
            <a:r>
              <a:rPr lang="fr-BE" dirty="0" smtClean="0"/>
              <a:t>Un coefficient de dangerosité.</a:t>
            </a:r>
          </a:p>
        </p:txBody>
      </p:sp>
      <p:pic>
        <p:nvPicPr>
          <p:cNvPr id="7" name="Picture 5" descr="R:\DGO1_Geotech_ParoisRocheuses\Travail\RochersSimplifié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7395" y="1129363"/>
            <a:ext cx="2437200" cy="83588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993226" y="1779310"/>
            <a:ext cx="891371" cy="185939"/>
          </a:xfrm>
          <a:prstGeom prst="rect">
            <a:avLst/>
          </a:prstGeom>
          <a:noFill/>
          <a:ln w="38100">
            <a:solidFill>
              <a:srgbClr val="A1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6" name="Picture 2" descr="R:\DGO1_Geotech_ParoisRocheuses\Administration\JOA_2019\Figures\Facteurs_20190204_Facteur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9274" y="2053211"/>
            <a:ext cx="3475323" cy="230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Mise en œuvre – Génération des  graphiques</a:t>
            </a:r>
            <a:endParaRPr lang="fr-BE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6446198" y="2055780"/>
            <a:ext cx="2438399" cy="1681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BE" sz="1400" dirty="0" smtClean="0">
                <a:latin typeface="Arial"/>
                <a:cs typeface="Arial"/>
              </a:rPr>
              <a:t>Au départ des valeurs extraites ou calculées pour chaque profil, on peut générer automatiquement une </a:t>
            </a:r>
            <a:r>
              <a:rPr lang="fr-BE" sz="1400" b="1" dirty="0" smtClean="0">
                <a:solidFill>
                  <a:srgbClr val="A10E2F"/>
                </a:solidFill>
                <a:latin typeface="Arial"/>
                <a:cs typeface="Arial"/>
              </a:rPr>
              <a:t>représentation sous forme de graphique</a:t>
            </a:r>
            <a:r>
              <a:rPr lang="fr-BE" sz="1400" dirty="0" smtClean="0">
                <a:latin typeface="Arial"/>
                <a:cs typeface="Arial"/>
              </a:rPr>
              <a:t>.</a:t>
            </a:r>
          </a:p>
        </p:txBody>
      </p:sp>
      <p:pic>
        <p:nvPicPr>
          <p:cNvPr id="15" name="Picture 5" descr="R:\DGO1_Geotech_ParoisRocheuses\Travail\RochersSimplifié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7395" y="1129363"/>
            <a:ext cx="2437200" cy="83588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7477241" y="1779310"/>
            <a:ext cx="386680" cy="185939"/>
          </a:xfrm>
          <a:prstGeom prst="rect">
            <a:avLst/>
          </a:prstGeom>
          <a:noFill/>
          <a:ln w="38100">
            <a:solidFill>
              <a:srgbClr val="A1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9" name="Picture 3" descr="R:\DGO1_Geotech_ParoisRocheuses\Travail\Test_012\PROFILS\N959000_000001_000002_DRO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2887" y="1131594"/>
            <a:ext cx="2880000" cy="2605715"/>
          </a:xfrm>
          <a:prstGeom prst="rect">
            <a:avLst/>
          </a:prstGeom>
          <a:noFill/>
        </p:spPr>
      </p:pic>
      <p:pic>
        <p:nvPicPr>
          <p:cNvPr id="2054" name="Picture 6" descr="C:\Users\33291\AppData\Local\Temp\arcBB\N959000_000001_000127_DROI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160" y="1131594"/>
            <a:ext cx="2880000" cy="2605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Mise en œuvre – Cartographie</a:t>
            </a:r>
            <a:endParaRPr lang="fr-BE" dirty="0"/>
          </a:p>
        </p:txBody>
      </p:sp>
      <p:pic>
        <p:nvPicPr>
          <p:cNvPr id="15" name="Picture 5" descr="R:\DGO1_Geotech_ParoisRocheuses\Travail\RochersSimplifié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7395" y="1129363"/>
            <a:ext cx="2437200" cy="83588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6960947" y="1779310"/>
            <a:ext cx="386680" cy="185939"/>
          </a:xfrm>
          <a:prstGeom prst="rect">
            <a:avLst/>
          </a:prstGeom>
          <a:noFill/>
          <a:ln w="38100">
            <a:solidFill>
              <a:srgbClr val="A1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074" name="Picture 2" descr="R:\DGO1_Geotech_ParoisRocheuses\Administration\JOA_2019\Figures\JOA_2019_Figure_MLD_DANGER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46063" y="1129363"/>
            <a:ext cx="6108700" cy="3222327"/>
          </a:xfrm>
          <a:prstGeom prst="rect">
            <a:avLst/>
          </a:prstGeom>
          <a:noFill/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6446198" y="2055780"/>
            <a:ext cx="2438399" cy="2295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BE" sz="1400" dirty="0" smtClean="0">
                <a:latin typeface="Arial"/>
                <a:cs typeface="Arial"/>
              </a:rPr>
              <a:t>Et, une </a:t>
            </a:r>
            <a:r>
              <a:rPr lang="fr-BE" sz="1400" b="1" dirty="0" smtClean="0">
                <a:solidFill>
                  <a:srgbClr val="A10E2F"/>
                </a:solidFill>
                <a:latin typeface="Arial"/>
                <a:cs typeface="Arial"/>
              </a:rPr>
              <a:t>représentation cartographique</a:t>
            </a:r>
            <a:r>
              <a:rPr lang="fr-BE" sz="1400" dirty="0" smtClean="0">
                <a:latin typeface="Arial"/>
                <a:cs typeface="Arial"/>
              </a:rPr>
              <a:t>.</a:t>
            </a:r>
          </a:p>
          <a:p>
            <a:pPr lvl="0">
              <a:spcBef>
                <a:spcPct val="20000"/>
              </a:spcBef>
            </a:pPr>
            <a:r>
              <a:rPr lang="fr-BE" sz="1400" dirty="0" smtClean="0">
                <a:latin typeface="Arial"/>
                <a:cs typeface="Arial"/>
              </a:rPr>
              <a:t>Coefficient de dangerosité distingué en 5 classes :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fr-BE" sz="1200" dirty="0" smtClean="0">
                <a:latin typeface="Arial"/>
                <a:cs typeface="Arial"/>
              </a:rPr>
              <a:t> Gris : &lt; 2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fr-BE" sz="1200" dirty="0" smtClean="0">
                <a:latin typeface="Arial"/>
                <a:cs typeface="Arial"/>
              </a:rPr>
              <a:t> Vert : 2 - 10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fr-BE" sz="1200" dirty="0" smtClean="0">
                <a:latin typeface="Arial"/>
                <a:cs typeface="Arial"/>
              </a:rPr>
              <a:t> Jaune : 10 - 30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fr-BE" sz="1200" dirty="0" smtClean="0">
                <a:latin typeface="Arial"/>
                <a:cs typeface="Arial"/>
              </a:rPr>
              <a:t> Orange : 30 - 50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fr-BE" sz="1200" dirty="0" smtClean="0">
                <a:latin typeface="Arial"/>
                <a:cs typeface="Arial"/>
              </a:rPr>
              <a:t> Rouge : 50 – 74 (max)</a:t>
            </a:r>
          </a:p>
          <a:p>
            <a:pPr lvl="0">
              <a:spcBef>
                <a:spcPct val="20000"/>
              </a:spcBef>
            </a:pPr>
            <a:endParaRPr lang="fr-BE" sz="14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Mise en œuvre – Evaluation de terrain</a:t>
            </a:r>
            <a:endParaRPr lang="fr-BE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6446198" y="2055779"/>
            <a:ext cx="2438399" cy="2301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BE" sz="1400" noProof="0" dirty="0" smtClean="0">
                <a:latin typeface="Arial"/>
                <a:cs typeface="Arial"/>
              </a:rPr>
              <a:t>Préparation d’un formulaire de récolte des observations de terrain.</a:t>
            </a:r>
          </a:p>
          <a:p>
            <a:pPr lvl="0" algn="ctr">
              <a:spcBef>
                <a:spcPct val="20000"/>
              </a:spcBef>
            </a:pPr>
            <a:r>
              <a:rPr lang="fr-BE" sz="1400" dirty="0" smtClean="0">
                <a:latin typeface="Arial"/>
                <a:cs typeface="Arial"/>
                <a:sym typeface="Wingdings"/>
              </a:rPr>
              <a:t></a:t>
            </a:r>
            <a:endParaRPr lang="fr-BE" sz="1400" dirty="0" smtClean="0">
              <a:latin typeface="Arial"/>
              <a:cs typeface="Arial"/>
            </a:endParaRPr>
          </a:p>
          <a:p>
            <a:pPr lvl="0" algn="ctr">
              <a:spcBef>
                <a:spcPct val="20000"/>
              </a:spcBef>
            </a:pPr>
            <a:r>
              <a:rPr lang="fr-BE" sz="1400" dirty="0" smtClean="0">
                <a:latin typeface="Arial"/>
                <a:cs typeface="Arial"/>
              </a:rPr>
              <a:t>Validation/Invalidation</a:t>
            </a:r>
            <a:br>
              <a:rPr lang="fr-BE" sz="1400" dirty="0" smtClean="0">
                <a:latin typeface="Arial"/>
                <a:cs typeface="Arial"/>
              </a:rPr>
            </a:br>
            <a:r>
              <a:rPr lang="fr-BE" sz="1400" dirty="0" smtClean="0">
                <a:latin typeface="Arial"/>
                <a:cs typeface="Arial"/>
              </a:rPr>
              <a:t>des classes des profils</a:t>
            </a:r>
          </a:p>
        </p:txBody>
      </p:sp>
      <p:pic>
        <p:nvPicPr>
          <p:cNvPr id="15" name="Picture 5" descr="R:\DGO1_Geotech_ParoisRocheuses\Travail\RochersSimplifié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7395" y="1129363"/>
            <a:ext cx="2437200" cy="83588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6447395" y="1779310"/>
            <a:ext cx="386680" cy="185939"/>
          </a:xfrm>
          <a:prstGeom prst="rect">
            <a:avLst/>
          </a:prstGeom>
          <a:noFill/>
          <a:ln w="38100">
            <a:solidFill>
              <a:srgbClr val="A1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246434" y="1129363"/>
            <a:ext cx="6108972" cy="3227849"/>
          </a:xfrm>
        </p:spPr>
        <p:txBody>
          <a:bodyPr>
            <a:normAutofit fontScale="92500" lnSpcReduction="10000"/>
          </a:bodyPr>
          <a:lstStyle/>
          <a:p>
            <a:r>
              <a:rPr lang="fr-BE" sz="2000" dirty="0" smtClean="0"/>
              <a:t>Formulaire de terrain (observations) :</a:t>
            </a:r>
          </a:p>
          <a:p>
            <a:pPr lvl="1"/>
            <a:r>
              <a:rPr lang="fr-BE" sz="1800" dirty="0" smtClean="0"/>
              <a:t>Type de </a:t>
            </a:r>
            <a:r>
              <a:rPr lang="fr-BE" sz="1800" b="1" dirty="0" smtClean="0">
                <a:solidFill>
                  <a:srgbClr val="A10E2F"/>
                </a:solidFill>
              </a:rPr>
              <a:t>végétation</a:t>
            </a:r>
            <a:r>
              <a:rPr lang="fr-BE" sz="1800" dirty="0" smtClean="0"/>
              <a:t> (broussailles, arbustes, arbres)</a:t>
            </a:r>
          </a:p>
          <a:p>
            <a:pPr lvl="1"/>
            <a:r>
              <a:rPr lang="fr-BE" sz="1800" dirty="0" smtClean="0"/>
              <a:t>Présence de </a:t>
            </a:r>
            <a:r>
              <a:rPr lang="fr-BE" sz="1800" b="1" dirty="0" smtClean="0">
                <a:solidFill>
                  <a:srgbClr val="A10E2F"/>
                </a:solidFill>
              </a:rPr>
              <a:t>blocs</a:t>
            </a:r>
            <a:r>
              <a:rPr lang="fr-BE" sz="1800" dirty="0" smtClean="0"/>
              <a:t> (au niveau du fossé, sur la route)</a:t>
            </a:r>
          </a:p>
          <a:p>
            <a:pPr lvl="1"/>
            <a:r>
              <a:rPr lang="fr-BE" sz="1800" dirty="0" smtClean="0"/>
              <a:t>Etat de la </a:t>
            </a:r>
            <a:r>
              <a:rPr lang="fr-BE" sz="1800" b="1" dirty="0" smtClean="0">
                <a:solidFill>
                  <a:srgbClr val="A10E2F"/>
                </a:solidFill>
              </a:rPr>
              <a:t>fracturation</a:t>
            </a:r>
            <a:r>
              <a:rPr lang="fr-BE" sz="1800" dirty="0" smtClean="0"/>
              <a:t> (fissures, fractures, blocs, surplombs)</a:t>
            </a:r>
          </a:p>
          <a:p>
            <a:pPr lvl="1"/>
            <a:r>
              <a:rPr lang="fr-BE" sz="1800" dirty="0" smtClean="0"/>
              <a:t>Présence et type de </a:t>
            </a:r>
            <a:r>
              <a:rPr lang="fr-BE" sz="1800" b="1" dirty="0" smtClean="0">
                <a:solidFill>
                  <a:srgbClr val="A10E2F"/>
                </a:solidFill>
              </a:rPr>
              <a:t>confortements</a:t>
            </a:r>
          </a:p>
          <a:p>
            <a:pPr lvl="1"/>
            <a:r>
              <a:rPr lang="fr-BE" sz="1800" b="1" dirty="0" smtClean="0">
                <a:solidFill>
                  <a:srgbClr val="A10E2F"/>
                </a:solidFill>
              </a:rPr>
              <a:t>Représentativité</a:t>
            </a:r>
            <a:r>
              <a:rPr lang="fr-BE" sz="1800" dirty="0" smtClean="0"/>
              <a:t> du profil topographique</a:t>
            </a:r>
          </a:p>
          <a:p>
            <a:pPr lvl="1"/>
            <a:r>
              <a:rPr lang="fr-BE" sz="1800" dirty="0" smtClean="0"/>
              <a:t>Représentativité de la classe de danger</a:t>
            </a:r>
          </a:p>
          <a:p>
            <a:pPr lvl="1"/>
            <a:r>
              <a:rPr lang="fr-BE" sz="1800" dirty="0" smtClean="0"/>
              <a:t>Si nécessaire, proposition de modification</a:t>
            </a:r>
          </a:p>
          <a:p>
            <a:pPr lvl="1"/>
            <a:r>
              <a:rPr lang="fr-BE" sz="1800" dirty="0" smtClean="0"/>
              <a:t>Remarques</a:t>
            </a:r>
          </a:p>
          <a:p>
            <a:pPr lvl="1"/>
            <a:r>
              <a:rPr lang="fr-BE" sz="1800" dirty="0" smtClean="0"/>
              <a:t>Photos</a:t>
            </a:r>
            <a:endParaRPr lang="fr-BE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R:\DGO1_Geotech_ParoisRocheuses\Travail\Test_011\cart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901" t="17244" r="7561" b="18451"/>
          <a:stretch>
            <a:fillRect/>
          </a:stretch>
        </p:blipFill>
        <p:spPr bwMode="auto">
          <a:xfrm>
            <a:off x="2316545" y="1128713"/>
            <a:ext cx="6288280" cy="3228975"/>
          </a:xfrm>
          <a:prstGeom prst="rect">
            <a:avLst/>
          </a:prstGeom>
          <a:noFill/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Mise en œuvre – Evaluation de terrain</a:t>
            </a:r>
            <a:endParaRPr lang="fr-BE" dirty="0"/>
          </a:p>
        </p:txBody>
      </p:sp>
      <p:sp>
        <p:nvSpPr>
          <p:cNvPr id="1031" name="AutoShape 7" descr="blob:null/21104bba-e676-44b1-96fc-42506c914ee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33" name="AutoShape 9" descr="blob:null/21104bba-e676-44b1-96fc-42506c914ee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35" name="AutoShape 11" descr="blob:null/21104bba-e676-44b1-96fc-42506c914ee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37" name="AutoShape 13" descr="blob:null/21104bba-e676-44b1-96fc-42506c914ee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21" name="Groupe 20"/>
          <p:cNvGrpSpPr/>
          <p:nvPr/>
        </p:nvGrpSpPr>
        <p:grpSpPr>
          <a:xfrm>
            <a:off x="6375918" y="2407299"/>
            <a:ext cx="2046384" cy="1827212"/>
            <a:chOff x="6375918" y="2407298"/>
            <a:chExt cx="2046384" cy="1827212"/>
          </a:xfrm>
        </p:grpSpPr>
        <p:cxnSp>
          <p:nvCxnSpPr>
            <p:cNvPr id="29" name="Connecteur droit avec flèche 28"/>
            <p:cNvCxnSpPr/>
            <p:nvPr/>
          </p:nvCxnSpPr>
          <p:spPr>
            <a:xfrm flipH="1" flipV="1">
              <a:off x="6375918" y="2407298"/>
              <a:ext cx="606385" cy="387212"/>
            </a:xfrm>
            <a:prstGeom prst="straightConnector1">
              <a:avLst/>
            </a:prstGeom>
            <a:ln w="38100">
              <a:solidFill>
                <a:srgbClr val="A10E2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6982302" y="2794510"/>
              <a:ext cx="1440000" cy="14400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039" name="Picture 15" descr="R:\DGO3_SGW_CarteGeol\travail\travailmc\Présentations\2018_GRC\canvas_0053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47757" y="2859965"/>
              <a:ext cx="1309091" cy="1309091"/>
            </a:xfrm>
            <a:prstGeom prst="rect">
              <a:avLst/>
            </a:prstGeom>
            <a:solidFill>
              <a:srgbClr val="FFFFCC"/>
            </a:solidFill>
          </p:spPr>
        </p:pic>
      </p:grpSp>
      <p:grpSp>
        <p:nvGrpSpPr>
          <p:cNvPr id="18" name="Groupe 17"/>
          <p:cNvGrpSpPr/>
          <p:nvPr/>
        </p:nvGrpSpPr>
        <p:grpSpPr>
          <a:xfrm>
            <a:off x="587661" y="2729055"/>
            <a:ext cx="3292008" cy="1440000"/>
            <a:chOff x="587661" y="2729055"/>
            <a:chExt cx="3292008" cy="1440000"/>
          </a:xfrm>
        </p:grpSpPr>
        <p:cxnSp>
          <p:nvCxnSpPr>
            <p:cNvPr id="17" name="Connecteur droit avec flèche 16"/>
            <p:cNvCxnSpPr>
              <a:stCxn id="22" idx="3"/>
            </p:cNvCxnSpPr>
            <p:nvPr/>
          </p:nvCxnSpPr>
          <p:spPr>
            <a:xfrm>
              <a:off x="2027661" y="3449055"/>
              <a:ext cx="1852008" cy="0"/>
            </a:xfrm>
            <a:prstGeom prst="straightConnector1">
              <a:avLst/>
            </a:prstGeom>
            <a:ln w="38100">
              <a:solidFill>
                <a:srgbClr val="A10E2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587661" y="2729055"/>
              <a:ext cx="1440000" cy="144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040" name="Picture 16" descr="R:\DGO3_SGW_CarteGeol\travail\travailmc\Présentations\2018_GRC\canvas_001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3116" y="2794510"/>
              <a:ext cx="1309091" cy="130909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</p:pic>
      </p:grpSp>
      <p:grpSp>
        <p:nvGrpSpPr>
          <p:cNvPr id="19" name="Groupe 18"/>
          <p:cNvGrpSpPr/>
          <p:nvPr/>
        </p:nvGrpSpPr>
        <p:grpSpPr>
          <a:xfrm>
            <a:off x="587661" y="1181107"/>
            <a:ext cx="4885536" cy="1803757"/>
            <a:chOff x="587661" y="1181106"/>
            <a:chExt cx="4885536" cy="1803757"/>
          </a:xfrm>
        </p:grpSpPr>
        <p:cxnSp>
          <p:nvCxnSpPr>
            <p:cNvPr id="20" name="Connecteur droit avec flèche 19"/>
            <p:cNvCxnSpPr>
              <a:stCxn id="24" idx="3"/>
            </p:cNvCxnSpPr>
            <p:nvPr/>
          </p:nvCxnSpPr>
          <p:spPr>
            <a:xfrm>
              <a:off x="2027661" y="1901106"/>
              <a:ext cx="3445536" cy="1083757"/>
            </a:xfrm>
            <a:prstGeom prst="straightConnector1">
              <a:avLst/>
            </a:prstGeom>
            <a:ln w="38100">
              <a:solidFill>
                <a:srgbClr val="A10E2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587661" y="1181106"/>
              <a:ext cx="1440000" cy="14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041" name="Picture 17" descr="R:\DGO3_SGW_CarteGeol\travail\travailmc\Présentations\2018_GRC\canvas_0036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3116" y="1246561"/>
              <a:ext cx="1309091" cy="130909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</p:grpSp>
      <p:sp>
        <p:nvSpPr>
          <p:cNvPr id="23" name="ZoneTexte 22"/>
          <p:cNvSpPr txBox="1"/>
          <p:nvPr/>
        </p:nvSpPr>
        <p:spPr>
          <a:xfrm>
            <a:off x="4903396" y="1128714"/>
            <a:ext cx="11145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200" dirty="0" smtClean="0"/>
              <a:t>Thon-Samson</a:t>
            </a:r>
            <a:endParaRPr lang="fr-BE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848446" y="1123951"/>
            <a:ext cx="3042499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Mise en œuvre – Evaluation de terrain</a:t>
            </a:r>
            <a:endParaRPr lang="fr-BE" dirty="0"/>
          </a:p>
        </p:txBody>
      </p:sp>
      <p:pic>
        <p:nvPicPr>
          <p:cNvPr id="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44317" y="1123951"/>
            <a:ext cx="322897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Espace réservé du contenu 4"/>
          <p:cNvSpPr txBox="1">
            <a:spLocks/>
          </p:cNvSpPr>
          <p:nvPr/>
        </p:nvSpPr>
        <p:spPr>
          <a:xfrm>
            <a:off x="3473290" y="1193343"/>
            <a:ext cx="3181766" cy="13704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BE" sz="1400" dirty="0" smtClean="0">
                <a:latin typeface="Arial"/>
                <a:cs typeface="Arial"/>
              </a:rPr>
              <a:t>Pente locale max : 54.07° à 43m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Delta Z max : 57.95m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err="1" smtClean="0">
                <a:latin typeface="Arial"/>
                <a:cs typeface="Arial"/>
              </a:rPr>
              <a:t>Dist</a:t>
            </a:r>
            <a:r>
              <a:rPr lang="fr-BE" sz="1400" dirty="0" smtClean="0">
                <a:latin typeface="Arial"/>
                <a:cs typeface="Arial"/>
              </a:rPr>
              <a:t>. &gt;15° : 20m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Pente </a:t>
            </a:r>
            <a:r>
              <a:rPr lang="fr-BE" sz="1400" dirty="0" err="1" smtClean="0">
                <a:latin typeface="Arial"/>
                <a:cs typeface="Arial"/>
              </a:rPr>
              <a:t>moy</a:t>
            </a:r>
            <a:r>
              <a:rPr lang="fr-BE" sz="1400" dirty="0" smtClean="0">
                <a:latin typeface="Arial"/>
                <a:cs typeface="Arial"/>
              </a:rPr>
              <a:t>. depuis &gt;15° : 25.63°</a:t>
            </a:r>
          </a:p>
          <a:p>
            <a:pPr marL="342900" indent="-342900">
              <a:spcBef>
                <a:spcPct val="20000"/>
              </a:spcBef>
              <a:buFont typeface="Wingdings"/>
              <a:buChar char="è"/>
            </a:pPr>
            <a:r>
              <a:rPr lang="fr-BE" sz="1400" dirty="0" smtClean="0">
                <a:latin typeface="Arial"/>
                <a:cs typeface="Arial"/>
              </a:rPr>
              <a:t>Dangerosité : </a:t>
            </a:r>
            <a:r>
              <a:rPr lang="fr-BE" sz="1400" b="1" dirty="0" smtClean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11.07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478971" y="3810001"/>
            <a:ext cx="2214466" cy="176462"/>
          </a:xfrm>
          <a:prstGeom prst="straightConnector1">
            <a:avLst/>
          </a:prstGeom>
          <a:ln w="38100">
            <a:solidFill>
              <a:srgbClr val="A10E2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6353042" y="3766460"/>
            <a:ext cx="264694" cy="1"/>
          </a:xfrm>
          <a:prstGeom prst="straightConnector1">
            <a:avLst/>
          </a:prstGeom>
          <a:ln w="38100">
            <a:solidFill>
              <a:srgbClr val="A10E2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301513" y="1123951"/>
            <a:ext cx="11145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200" dirty="0" smtClean="0"/>
              <a:t>Thon-Samson</a:t>
            </a:r>
            <a:endParaRPr lang="fr-B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71411" y="1123951"/>
            <a:ext cx="3011983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Connecteur droit 20"/>
          <p:cNvCxnSpPr/>
          <p:nvPr/>
        </p:nvCxnSpPr>
        <p:spPr>
          <a:xfrm flipV="1">
            <a:off x="6405956" y="3719806"/>
            <a:ext cx="0" cy="171062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6405956" y="1703755"/>
            <a:ext cx="1263806" cy="2034713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Mise en œuvre – Evaluation de terrain</a:t>
            </a:r>
            <a:endParaRPr lang="fr-BE" dirty="0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248235" y="1123951"/>
            <a:ext cx="322897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Espace réservé du contenu 4"/>
          <p:cNvSpPr txBox="1">
            <a:spLocks/>
          </p:cNvSpPr>
          <p:nvPr/>
        </p:nvSpPr>
        <p:spPr>
          <a:xfrm>
            <a:off x="3477209" y="1240969"/>
            <a:ext cx="3141306" cy="13373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BE" sz="1400" dirty="0" smtClean="0">
                <a:latin typeface="Arial"/>
                <a:cs typeface="Arial"/>
              </a:rPr>
              <a:t>Pente locale max : 85.92° à 34 m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Delta Z max : 72.81 m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err="1" smtClean="0">
                <a:latin typeface="Arial"/>
                <a:cs typeface="Arial"/>
              </a:rPr>
              <a:t>Dist</a:t>
            </a:r>
            <a:r>
              <a:rPr lang="fr-BE" sz="1400" dirty="0" smtClean="0">
                <a:latin typeface="Arial"/>
                <a:cs typeface="Arial"/>
              </a:rPr>
              <a:t>. &gt;15° : 13 m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Pente </a:t>
            </a:r>
            <a:r>
              <a:rPr lang="fr-BE" sz="1400" dirty="0" err="1" smtClean="0">
                <a:latin typeface="Arial"/>
                <a:cs typeface="Arial"/>
              </a:rPr>
              <a:t>moy</a:t>
            </a:r>
            <a:r>
              <a:rPr lang="fr-BE" sz="1400" dirty="0" smtClean="0">
                <a:latin typeface="Arial"/>
                <a:cs typeface="Arial"/>
              </a:rPr>
              <a:t>. depuis &gt;15° : 58.38°</a:t>
            </a:r>
          </a:p>
          <a:p>
            <a:pPr marL="342900" indent="-342900">
              <a:spcBef>
                <a:spcPct val="20000"/>
              </a:spcBef>
            </a:pPr>
            <a:r>
              <a:rPr lang="fr-BE" sz="1400" dirty="0" smtClean="0">
                <a:latin typeface="Arial"/>
                <a:cs typeface="Arial"/>
                <a:sym typeface="Wingdings"/>
              </a:rPr>
              <a:t>	</a:t>
            </a:r>
            <a:r>
              <a:rPr lang="fr-BE" sz="1400" dirty="0" smtClean="0">
                <a:latin typeface="Arial"/>
                <a:cs typeface="Arial"/>
              </a:rPr>
              <a:t>Dangerosité : </a:t>
            </a:r>
            <a:r>
              <a:rPr lang="fr-BE" sz="1400" b="1" dirty="0" smtClean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"/>
                <a:cs typeface="Arial"/>
              </a:rPr>
              <a:t>35.10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554182" y="3502090"/>
            <a:ext cx="2923028" cy="568596"/>
          </a:xfrm>
          <a:prstGeom prst="straightConnector1">
            <a:avLst/>
          </a:prstGeom>
          <a:ln w="38100">
            <a:solidFill>
              <a:srgbClr val="A10E2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6381078" y="3719804"/>
            <a:ext cx="237439" cy="0"/>
          </a:xfrm>
          <a:prstGeom prst="straightConnector1">
            <a:avLst/>
          </a:prstGeom>
          <a:ln w="38100">
            <a:solidFill>
              <a:srgbClr val="A10E2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6861112" y="1735497"/>
            <a:ext cx="99527" cy="144313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618515" y="1735498"/>
            <a:ext cx="746448" cy="1984307"/>
          </a:xfrm>
          <a:prstGeom prst="line">
            <a:avLst/>
          </a:prstGeom>
          <a:ln w="12700">
            <a:solidFill>
              <a:srgbClr val="4EC4B9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1301513" y="1123951"/>
            <a:ext cx="11145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200" dirty="0" smtClean="0"/>
              <a:t>Thon-Samson</a:t>
            </a:r>
            <a:endParaRPr lang="fr-B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46811" y="1123951"/>
            <a:ext cx="3045771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Mise en œuvre – Evaluation de terrain</a:t>
            </a:r>
            <a:endParaRPr lang="fr-BE" dirty="0"/>
          </a:p>
        </p:txBody>
      </p:sp>
      <p:pic>
        <p:nvPicPr>
          <p:cNvPr id="1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0221" y="1123951"/>
            <a:ext cx="322897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Espace réservé du contenu 4"/>
          <p:cNvSpPr txBox="1">
            <a:spLocks/>
          </p:cNvSpPr>
          <p:nvPr/>
        </p:nvSpPr>
        <p:spPr>
          <a:xfrm>
            <a:off x="3469194" y="1204811"/>
            <a:ext cx="3156796" cy="13455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BE" sz="1400" dirty="0" smtClean="0">
                <a:latin typeface="Arial"/>
                <a:cs typeface="Arial"/>
              </a:rPr>
              <a:t>Pente locale max : 84.68° à 14m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Delta Z max : 72.08m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err="1" smtClean="0">
                <a:latin typeface="Arial"/>
                <a:cs typeface="Arial"/>
              </a:rPr>
              <a:t>Dist</a:t>
            </a:r>
            <a:r>
              <a:rPr lang="fr-BE" sz="1400" dirty="0" smtClean="0">
                <a:latin typeface="Arial"/>
                <a:cs typeface="Arial"/>
              </a:rPr>
              <a:t>. &gt;15° : 0m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Pente </a:t>
            </a:r>
            <a:r>
              <a:rPr lang="fr-BE" sz="1400" dirty="0" err="1" smtClean="0">
                <a:latin typeface="Arial"/>
                <a:cs typeface="Arial"/>
              </a:rPr>
              <a:t>moy</a:t>
            </a:r>
            <a:r>
              <a:rPr lang="fr-BE" sz="1400" dirty="0" smtClean="0">
                <a:latin typeface="Arial"/>
                <a:cs typeface="Arial"/>
              </a:rPr>
              <a:t>. depuis &gt;15° : 68.69°</a:t>
            </a:r>
          </a:p>
          <a:p>
            <a:pPr marL="342900" indent="-342900">
              <a:spcBef>
                <a:spcPct val="20000"/>
              </a:spcBef>
            </a:pPr>
            <a:r>
              <a:rPr lang="fr-BE" sz="1400" dirty="0" smtClean="0">
                <a:latin typeface="Arial"/>
                <a:cs typeface="Arial"/>
                <a:sym typeface="Wingdings"/>
              </a:rPr>
              <a:t>	</a:t>
            </a:r>
            <a:r>
              <a:rPr lang="fr-BE" sz="1400" dirty="0" smtClean="0">
                <a:latin typeface="Arial"/>
                <a:cs typeface="Arial"/>
              </a:rPr>
              <a:t>Dangerosité : </a:t>
            </a:r>
            <a:r>
              <a:rPr lang="fr-BE" sz="1400" b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64.40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2158482" y="4042613"/>
            <a:ext cx="235722" cy="1"/>
          </a:xfrm>
          <a:prstGeom prst="straightConnector1">
            <a:avLst/>
          </a:prstGeom>
          <a:ln w="38100">
            <a:solidFill>
              <a:srgbClr val="A10E2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333114" y="3744764"/>
            <a:ext cx="144000" cy="1"/>
          </a:xfrm>
          <a:prstGeom prst="straightConnector1">
            <a:avLst/>
          </a:prstGeom>
          <a:ln w="38100">
            <a:solidFill>
              <a:srgbClr val="A10E2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301513" y="1123951"/>
            <a:ext cx="11145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200" dirty="0" smtClean="0"/>
              <a:t>Thon-Samson</a:t>
            </a:r>
            <a:endParaRPr lang="fr-B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Mise en œuvre – Collecte de terrain</a:t>
            </a:r>
            <a:endParaRPr lang="fr-BE" dirty="0"/>
          </a:p>
        </p:txBody>
      </p:sp>
      <p:pic>
        <p:nvPicPr>
          <p:cNvPr id="1026" name="Picture 2" descr="R:\DGO1_Geotech_ParoisRocheuses\Administration\JOA_2019\Tablette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499427" y="1440120"/>
            <a:ext cx="3198179" cy="2460415"/>
          </a:xfrm>
          <a:prstGeom prst="rect">
            <a:avLst/>
          </a:prstGeom>
          <a:noFill/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697606" y="1124289"/>
            <a:ext cx="5322571" cy="3086764"/>
          </a:xfrm>
        </p:spPr>
        <p:txBody>
          <a:bodyPr>
            <a:normAutofit fontScale="62500" lnSpcReduction="20000"/>
          </a:bodyPr>
          <a:lstStyle/>
          <a:p>
            <a:r>
              <a:rPr lang="fr-BE" b="1" dirty="0" smtClean="0"/>
              <a:t>Application en cours de développement,… </a:t>
            </a:r>
            <a:br>
              <a:rPr lang="fr-BE" b="1" dirty="0" smtClean="0"/>
            </a:br>
            <a:r>
              <a:rPr lang="fr-BE" b="1" dirty="0" smtClean="0"/>
              <a:t>via une convention DGO1-</a:t>
            </a:r>
            <a:r>
              <a:rPr lang="fr-BE" b="1" dirty="0" err="1" smtClean="0"/>
              <a:t>ISSeP</a:t>
            </a:r>
            <a:r>
              <a:rPr lang="fr-BE" b="1" dirty="0" smtClean="0"/>
              <a:t> (CLADAROC).</a:t>
            </a:r>
          </a:p>
          <a:p>
            <a:endParaRPr lang="fr-BE" b="1" dirty="0" smtClean="0"/>
          </a:p>
          <a:p>
            <a:r>
              <a:rPr lang="fr-BE" dirty="0" smtClean="0"/>
              <a:t>Les différentes DT auront accès aux secteurs routiers les concernant.</a:t>
            </a:r>
          </a:p>
          <a:p>
            <a:endParaRPr lang="fr-BE" dirty="0" smtClean="0"/>
          </a:p>
          <a:p>
            <a:r>
              <a:rPr lang="fr-BE" dirty="0" smtClean="0"/>
              <a:t>Préalablement à une inspection de terrain, sélection « de la route » à télécharger sur une tablette, (la même que celle pour l’inspection des ponts).</a:t>
            </a:r>
          </a:p>
          <a:p>
            <a:endParaRPr lang="fr-BE" dirty="0" smtClean="0"/>
          </a:p>
          <a:p>
            <a:r>
              <a:rPr lang="fr-BE" dirty="0" smtClean="0"/>
              <a:t>Visualisation « en direct » des zones à contrôler.</a:t>
            </a:r>
          </a:p>
          <a:p>
            <a:endParaRPr lang="fr-BE" dirty="0" smtClean="0"/>
          </a:p>
          <a:p>
            <a:endParaRPr lang="fr-BE" dirty="0"/>
          </a:p>
        </p:txBody>
      </p:sp>
      <p:pic>
        <p:nvPicPr>
          <p:cNvPr id="5" name="Picture 17" descr="R:\DGO1_Geotech_ParoisRocheuses\Administration\JOA_2019\148204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6115" y="2337943"/>
            <a:ext cx="1149510" cy="1149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60402" y="205979"/>
            <a:ext cx="7868120" cy="609969"/>
          </a:xfrm>
        </p:spPr>
        <p:txBody>
          <a:bodyPr/>
          <a:lstStyle/>
          <a:p>
            <a:r>
              <a:rPr lang="fr-BE" dirty="0" smtClean="0"/>
              <a:t>Mise en œuvre – Collecte de terrain</a:t>
            </a:r>
            <a:endParaRPr lang="fr-BE" dirty="0"/>
          </a:p>
        </p:txBody>
      </p:sp>
      <p:pic>
        <p:nvPicPr>
          <p:cNvPr id="1031" name="Picture 7" descr="R:\DGO1_Geotech_ParoisRocheuses\Administration\JOA_2019\Figures\ArcGIS Collector\ArcGIS_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2520" y="1123951"/>
            <a:ext cx="1816298" cy="3228975"/>
          </a:xfrm>
          <a:prstGeom prst="rect">
            <a:avLst/>
          </a:prstGeom>
          <a:noFill/>
        </p:spPr>
      </p:pic>
      <p:pic>
        <p:nvPicPr>
          <p:cNvPr id="1032" name="Picture 8" descr="R:\DGO1_Geotech_ParoisRocheuses\Administration\JOA_2019\Figures\ArcGIS Collector\ArcGIS_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5630" y="1124289"/>
            <a:ext cx="1816425" cy="3229200"/>
          </a:xfrm>
          <a:prstGeom prst="rect">
            <a:avLst/>
          </a:prstGeom>
          <a:noFill/>
        </p:spPr>
      </p:pic>
      <p:pic>
        <p:nvPicPr>
          <p:cNvPr id="1033" name="Picture 9" descr="R:\DGO1_Geotech_ParoisRocheuses\Administration\JOA_2019\Figures\ArcGIS Collector\ArcGIS_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8865" y="1123725"/>
            <a:ext cx="1816425" cy="3229200"/>
          </a:xfrm>
          <a:prstGeom prst="rect">
            <a:avLst/>
          </a:prstGeom>
          <a:noFill/>
        </p:spPr>
      </p:pic>
      <p:pic>
        <p:nvPicPr>
          <p:cNvPr id="1034" name="Picture 10" descr="R:\DGO1_Geotech_ParoisRocheuses\Administration\JOA_2019\Figures\ArcGIS Collector\ArcGIS_0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2098" y="1123725"/>
            <a:ext cx="1816425" cy="3229200"/>
          </a:xfrm>
          <a:prstGeom prst="rect">
            <a:avLst/>
          </a:prstGeom>
          <a:noFill/>
        </p:spPr>
      </p:pic>
      <p:sp>
        <p:nvSpPr>
          <p:cNvPr id="1036" name="AutoShape 12" descr="Résultat de recherche d'images pour &quot;tactile svg&quot;"/>
          <p:cNvSpPr>
            <a:spLocks noChangeAspect="1" noChangeArrowheads="1"/>
          </p:cNvSpPr>
          <p:nvPr/>
        </p:nvSpPr>
        <p:spPr bwMode="auto">
          <a:xfrm>
            <a:off x="155575" y="-2338387"/>
            <a:ext cx="4876800" cy="4876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41" name="Picture 17" descr="R:\DGO1_Geotech_ParoisRocheuses\Administration\JOA_2019\148204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5628" y="1818413"/>
            <a:ext cx="1440000" cy="1440000"/>
          </a:xfrm>
          <a:prstGeom prst="rect">
            <a:avLst/>
          </a:prstGeom>
          <a:noFill/>
        </p:spPr>
      </p:pic>
      <p:pic>
        <p:nvPicPr>
          <p:cNvPr id="1042" name="Picture 18" descr="R:\DGO1_Geotech_ParoisRocheuses\Administration\JOA_2019\148204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9702" y="2063321"/>
            <a:ext cx="1440000" cy="1440000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759953" y="815949"/>
            <a:ext cx="15614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/>
              <a:t>Tronçons routiers</a:t>
            </a:r>
            <a:endParaRPr lang="fr-BE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960869" y="815949"/>
            <a:ext cx="11459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/>
              <a:t>Sélection</a:t>
            </a:r>
            <a:endParaRPr lang="fr-BE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182170" y="815949"/>
            <a:ext cx="6898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/>
              <a:t>Zoom</a:t>
            </a:r>
            <a:endParaRPr lang="fr-BE" sz="1400" dirty="0"/>
          </a:p>
        </p:txBody>
      </p:sp>
      <p:sp>
        <p:nvSpPr>
          <p:cNvPr id="14" name="Étoile à 5 branches 13"/>
          <p:cNvSpPr/>
          <p:nvPr/>
        </p:nvSpPr>
        <p:spPr>
          <a:xfrm>
            <a:off x="5811877" y="3573840"/>
            <a:ext cx="172800" cy="171010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Étoile à 5 branches 14"/>
          <p:cNvSpPr/>
          <p:nvPr/>
        </p:nvSpPr>
        <p:spPr>
          <a:xfrm>
            <a:off x="3450253" y="2649135"/>
            <a:ext cx="172800" cy="171010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/>
          <p:cNvSpPr txBox="1"/>
          <p:nvPr/>
        </p:nvSpPr>
        <p:spPr>
          <a:xfrm>
            <a:off x="6641814" y="815949"/>
            <a:ext cx="17569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/>
              <a:t>Sélection d’un profil</a:t>
            </a:r>
            <a:endParaRPr lang="fr-BE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729" y="2236596"/>
            <a:ext cx="2777966" cy="205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llipse 5"/>
          <p:cNvSpPr/>
          <p:nvPr/>
        </p:nvSpPr>
        <p:spPr>
          <a:xfrm>
            <a:off x="1151847" y="2666036"/>
            <a:ext cx="1719690" cy="1264282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Problématique générale</a:t>
            </a:r>
            <a:endParaRPr lang="fr-BE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54182" y="856801"/>
            <a:ext cx="5102058" cy="848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Les solutions sont (</a:t>
            </a:r>
            <a:r>
              <a:rPr lang="fr-BE" sz="1400" i="1" dirty="0" smtClean="0">
                <a:latin typeface="Arial"/>
                <a:cs typeface="Arial"/>
              </a:rPr>
              <a:t>étaient</a:t>
            </a:r>
            <a:r>
              <a:rPr lang="fr-BE" sz="1400" dirty="0" smtClean="0">
                <a:latin typeface="Arial"/>
                <a:cs typeface="Arial"/>
              </a:rPr>
              <a:t>) prises souvent au cas par cas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Intervention de la Direction de la Géotechnique de manière ponctuelle suivant le bon vouloir des DT.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6240" y="330694"/>
            <a:ext cx="2942658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Ellipse 14"/>
          <p:cNvSpPr/>
          <p:nvPr/>
        </p:nvSpPr>
        <p:spPr>
          <a:xfrm>
            <a:off x="7117482" y="525554"/>
            <a:ext cx="723600" cy="634771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847" y="1705342"/>
            <a:ext cx="1918010" cy="25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llipse 9"/>
          <p:cNvSpPr/>
          <p:nvPr/>
        </p:nvSpPr>
        <p:spPr>
          <a:xfrm rot="1375961">
            <a:off x="4536447" y="3074190"/>
            <a:ext cx="505242" cy="1108816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llipse 11"/>
          <p:cNvSpPr/>
          <p:nvPr/>
        </p:nvSpPr>
        <p:spPr>
          <a:xfrm rot="5861375">
            <a:off x="3898224" y="1842555"/>
            <a:ext cx="305301" cy="961924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4182" y="205980"/>
            <a:ext cx="7868120" cy="549473"/>
          </a:xfrm>
        </p:spPr>
        <p:txBody>
          <a:bodyPr>
            <a:normAutofit/>
          </a:bodyPr>
          <a:lstStyle/>
          <a:p>
            <a:r>
              <a:rPr lang="fr-BE" dirty="0" smtClean="0"/>
              <a:t>Mise en œuvre – Collecte de terrain</a:t>
            </a:r>
            <a:endParaRPr lang="fr-BE" dirty="0"/>
          </a:p>
        </p:txBody>
      </p:sp>
      <p:pic>
        <p:nvPicPr>
          <p:cNvPr id="6" name="Picture 2" descr="R:\DGO1_Geotech_ParoisRocheuses\Administration\JOA_2019\Figures\ArcGIS Collector\ArcGIS_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4184" y="1124515"/>
            <a:ext cx="1207721" cy="3228975"/>
          </a:xfrm>
          <a:prstGeom prst="rect">
            <a:avLst/>
          </a:prstGeom>
          <a:noFill/>
        </p:spPr>
      </p:pic>
      <p:pic>
        <p:nvPicPr>
          <p:cNvPr id="2051" name="Picture 3" descr="R:\DGO1_Geotech_ParoisRocheuses\Administration\JOA_2019\Figures\ArcGIS Collector\ArcGIS_006.jpg"/>
          <p:cNvPicPr>
            <a:picLocks noChangeAspect="1" noChangeArrowheads="1"/>
          </p:cNvPicPr>
          <p:nvPr/>
        </p:nvPicPr>
        <p:blipFill>
          <a:blip r:embed="rId3"/>
          <a:srcRect b="1390"/>
          <a:stretch>
            <a:fillRect/>
          </a:stretch>
        </p:blipFill>
        <p:spPr bwMode="auto">
          <a:xfrm>
            <a:off x="1229993" y="1454896"/>
            <a:ext cx="2415205" cy="2160000"/>
          </a:xfrm>
          <a:prstGeom prst="rect">
            <a:avLst/>
          </a:prstGeom>
          <a:noFill/>
        </p:spPr>
      </p:pic>
      <p:pic>
        <p:nvPicPr>
          <p:cNvPr id="2052" name="Picture 4" descr="R:\DGO1_Geotech_ParoisRocheuses\Administration\JOA_2019\Figures\ArcGIS Collector\ArcGIS_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1953" y="1127314"/>
            <a:ext cx="1816425" cy="3229200"/>
          </a:xfrm>
          <a:prstGeom prst="rect">
            <a:avLst/>
          </a:prstGeom>
          <a:noFill/>
        </p:spPr>
      </p:pic>
      <p:pic>
        <p:nvPicPr>
          <p:cNvPr id="2053" name="Picture 5" descr="R:\DGO1_Geotech_ParoisRocheuses\Administration\JOA_2019\Figures\ArcGIS Collector\ArcGIS_008.jpg"/>
          <p:cNvPicPr>
            <a:picLocks noChangeAspect="1" noChangeArrowheads="1"/>
          </p:cNvPicPr>
          <p:nvPr/>
        </p:nvPicPr>
        <p:blipFill>
          <a:blip r:embed="rId5"/>
          <a:srcRect t="11990" b="60792"/>
          <a:stretch>
            <a:fillRect/>
          </a:stretch>
        </p:blipFill>
        <p:spPr bwMode="auto">
          <a:xfrm>
            <a:off x="4558700" y="2361237"/>
            <a:ext cx="1818000" cy="879676"/>
          </a:xfrm>
          <a:prstGeom prst="rect">
            <a:avLst/>
          </a:prstGeom>
          <a:noFill/>
        </p:spPr>
      </p:pic>
      <p:pic>
        <p:nvPicPr>
          <p:cNvPr id="2054" name="Picture 6" descr="R:\DGO1_Geotech_ParoisRocheuses\Administration\JOA_2019\Figures\ArcGIS Collector\ArcGIS_00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7452" y="1124514"/>
            <a:ext cx="1818000" cy="3232000"/>
          </a:xfrm>
          <a:prstGeom prst="rect">
            <a:avLst/>
          </a:prstGeom>
          <a:noFill/>
        </p:spPr>
      </p:pic>
      <p:pic>
        <p:nvPicPr>
          <p:cNvPr id="2055" name="Picture 7" descr="R:\DGO1_Geotech_ParoisRocheuses\Administration\JOA_2019\148204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46427" y="2520912"/>
            <a:ext cx="1440000" cy="1440000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6718930" y="808352"/>
            <a:ext cx="16350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/>
              <a:t>Insérer une photo</a:t>
            </a:r>
            <a:endParaRPr lang="fr-BE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713211" y="808352"/>
            <a:ext cx="19731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/>
              <a:t>Validation d’une donnée</a:t>
            </a:r>
            <a:endParaRPr lang="fr-BE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82652" y="808352"/>
            <a:ext cx="25018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/>
              <a:t>Affichage profil topographique</a:t>
            </a:r>
            <a:endParaRPr lang="fr-BE" sz="1400" dirty="0"/>
          </a:p>
        </p:txBody>
      </p:sp>
      <p:pic>
        <p:nvPicPr>
          <p:cNvPr id="14" name="Picture 7" descr="R:\DGO1_Geotech_ParoisRocheuses\Administration\JOA_2019\148204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8700" y="2361236"/>
            <a:ext cx="1440000" cy="14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Questions en suspens</a:t>
            </a:r>
            <a:endParaRPr lang="fr-BE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dirty="0" smtClean="0"/>
              <a:t>Comment finaliser le développement et le traitement de l’entièreté du réseau wallon (CLADAROC) ?</a:t>
            </a:r>
          </a:p>
          <a:p>
            <a:r>
              <a:rPr lang="fr-BE" dirty="0" smtClean="0"/>
              <a:t>Comment répartir le travail de collecte d’observations de terrain auprès des DT ?</a:t>
            </a:r>
          </a:p>
          <a:p>
            <a:r>
              <a:rPr lang="fr-BE" dirty="0" smtClean="0"/>
              <a:t>Comment intégrer les observations collectées pour obtenir un classement final des tronçons problématiques ?</a:t>
            </a:r>
          </a:p>
          <a:p>
            <a:r>
              <a:rPr lang="fr-BE" dirty="0" smtClean="0"/>
              <a:t>Comment diffuser le résultat aux DT ?</a:t>
            </a:r>
          </a:p>
          <a:p>
            <a:pPr lvl="1"/>
            <a:r>
              <a:rPr lang="fr-BE" dirty="0" smtClean="0"/>
              <a:t>Définir le support final : Portail routes ?</a:t>
            </a:r>
          </a:p>
          <a:p>
            <a:pPr lvl="1"/>
            <a:r>
              <a:rPr lang="fr-BE" dirty="0" smtClean="0"/>
              <a:t>Quels droits d’accès ?</a:t>
            </a:r>
          </a:p>
          <a:p>
            <a:pPr lvl="1"/>
            <a:r>
              <a:rPr lang="fr-BE" dirty="0" smtClean="0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uisse_JAO201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1478" y="472253"/>
            <a:ext cx="6440400" cy="3618000"/>
          </a:xfrm>
          <a:prstGeom prst="rect">
            <a:avLst/>
          </a:prstGeom>
        </p:spPr>
      </p:pic>
      <p:pic>
        <p:nvPicPr>
          <p:cNvPr id="1026" name="Picture 2" descr="R:\DGO1_Geotech_ParoisRocheuses\Administration\JOA_2019\Figures\Suiss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9878" y="472940"/>
            <a:ext cx="6432000" cy="361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205980"/>
            <a:ext cx="7868120" cy="4151232"/>
          </a:xfrm>
        </p:spPr>
        <p:txBody>
          <a:bodyPr anchor="ctr"/>
          <a:lstStyle/>
          <a:p>
            <a:pPr algn="ctr">
              <a:buNone/>
            </a:pPr>
            <a:r>
              <a:rPr lang="fr-BE" sz="3200" b="1" dirty="0" smtClean="0">
                <a:ln w="19050">
                  <a:solidFill>
                    <a:schemeClr val="bg1"/>
                  </a:solidFill>
                </a:ln>
              </a:rPr>
              <a:t>NO </a:t>
            </a:r>
            <a:r>
              <a:rPr lang="fr-BE" sz="3200" b="1" dirty="0" smtClean="0">
                <a:ln w="19050">
                  <a:solidFill>
                    <a:schemeClr val="bg1"/>
                  </a:solidFill>
                </a:ln>
              </a:rPr>
              <a:t>STRESS !</a:t>
            </a:r>
          </a:p>
          <a:p>
            <a:pPr algn="ctr">
              <a:buNone/>
            </a:pPr>
            <a:r>
              <a:rPr lang="fr-BE" b="1" dirty="0" smtClean="0">
                <a:ln w="12700">
                  <a:solidFill>
                    <a:schemeClr val="bg1"/>
                  </a:solidFill>
                </a:ln>
              </a:rPr>
              <a:t>(par </a:t>
            </a:r>
            <a:r>
              <a:rPr lang="fr-BE" b="1" dirty="0" smtClean="0">
                <a:ln w="12700">
                  <a:solidFill>
                    <a:schemeClr val="bg1"/>
                  </a:solidFill>
                </a:ln>
              </a:rPr>
              <a:t>rapport à l’étranger</a:t>
            </a:r>
            <a:r>
              <a:rPr lang="fr-BE" b="1" dirty="0" smtClean="0">
                <a:ln w="12700">
                  <a:solidFill>
                    <a:schemeClr val="bg1"/>
                  </a:solidFill>
                </a:ln>
              </a:rPr>
              <a:t>)</a:t>
            </a:r>
            <a:endParaRPr lang="fr-BE" sz="3200" b="1" dirty="0" smtClean="0">
              <a:ln w="12700"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>
              <a:buNone/>
            </a:pPr>
            <a:r>
              <a:rPr lang="fr-BE" sz="3200" dirty="0" smtClean="0"/>
              <a:t>Merci pour votre attention !</a:t>
            </a:r>
          </a:p>
          <a:p>
            <a:pPr algn="ctr">
              <a:buNone/>
            </a:pPr>
            <a:endParaRPr lang="fr-BE" dirty="0" smtClean="0"/>
          </a:p>
          <a:p>
            <a:pPr algn="ctr">
              <a:buNone/>
            </a:pPr>
            <a:r>
              <a:rPr lang="fr-BE" dirty="0" smtClean="0"/>
              <a:t>Des questions ?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r="4631"/>
          <a:stretch>
            <a:fillRect/>
          </a:stretch>
        </p:blipFill>
        <p:spPr bwMode="auto">
          <a:xfrm>
            <a:off x="6971490" y="330636"/>
            <a:ext cx="1919591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Evolution dans la recherche des solutions</a:t>
            </a:r>
            <a:endParaRPr lang="fr-BE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421" y="1992155"/>
            <a:ext cx="6500489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554184" y="895711"/>
            <a:ext cx="6217679" cy="8328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500" dirty="0" smtClean="0">
                <a:latin typeface="Arial"/>
                <a:cs typeface="Arial"/>
              </a:rPr>
              <a:t>2012:  N90 à Thon-Samson (Andenne).  Etude réalisée par la Centre d’Etudes Techniques de Lyon avec la Direction de la Géotechnique.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500" dirty="0" smtClean="0">
                <a:latin typeface="Arial"/>
                <a:cs typeface="Arial"/>
              </a:rPr>
              <a:t>Inspection sur site et  définition de zones à conforter.</a:t>
            </a:r>
            <a:endParaRPr lang="fr-BE" sz="14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Evolution dans la recherche des solutions</a:t>
            </a:r>
            <a:endParaRPr lang="fr-BE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076" y="1728564"/>
            <a:ext cx="3600000" cy="256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6162" y="1328580"/>
            <a:ext cx="4826900" cy="296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554185" y="996280"/>
            <a:ext cx="3392175" cy="487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Recherche des solutions, contrôle et suivi de chantier.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uvin_JAO201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39334" y="842939"/>
            <a:ext cx="6156000" cy="344627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9334" y="842939"/>
            <a:ext cx="6156000" cy="346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Evolution dans la recherche des solutions</a:t>
            </a:r>
            <a:endParaRPr lang="fr-BE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54183" y="895712"/>
            <a:ext cx="2113816" cy="137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Eboulement « surprise » lors d’une visite au chantier autoroutier du contournement de Couvin.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ave_JAO201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77326" y="830656"/>
            <a:ext cx="5914444" cy="3445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520" b="520"/>
          <a:stretch>
            <a:fillRect/>
          </a:stretch>
        </p:blipFill>
        <p:spPr bwMode="auto">
          <a:xfrm>
            <a:off x="2977326" y="830656"/>
            <a:ext cx="5914444" cy="34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Evolution dans la recherche des solutions</a:t>
            </a:r>
            <a:endParaRPr lang="fr-BE" dirty="0"/>
          </a:p>
        </p:txBody>
      </p:sp>
      <p:sp>
        <p:nvSpPr>
          <p:cNvPr id="10" name="Ellipse 9"/>
          <p:cNvSpPr/>
          <p:nvPr/>
        </p:nvSpPr>
        <p:spPr>
          <a:xfrm rot="3626554">
            <a:off x="5627958" y="857976"/>
            <a:ext cx="430091" cy="410509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554183" y="895711"/>
            <a:ext cx="2299264" cy="2171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Avis technique concernant une chute de bloc « contrôlée » aux rochers du </a:t>
            </a:r>
            <a:r>
              <a:rPr lang="fr-BE" sz="1400" dirty="0" err="1" smtClean="0">
                <a:latin typeface="Arial"/>
                <a:cs typeface="Arial"/>
              </a:rPr>
              <a:t>Néviaux</a:t>
            </a:r>
            <a:r>
              <a:rPr lang="fr-BE" sz="1400" dirty="0" smtClean="0">
                <a:latin typeface="Arial"/>
                <a:cs typeface="Arial"/>
              </a:rPr>
              <a:t> bordant la N947 à Dave. 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fr-BE" sz="1400" dirty="0" smtClean="0"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Travaux réalisés par le Club Alpin Belge.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Evolution dans la recherche des solutions</a:t>
            </a:r>
            <a:endParaRPr lang="fr-BE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t="3467" b="13935"/>
          <a:stretch>
            <a:fillRect/>
          </a:stretch>
        </p:blipFill>
        <p:spPr bwMode="auto">
          <a:xfrm>
            <a:off x="247848" y="1673160"/>
            <a:ext cx="3608028" cy="262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3981" y="2604558"/>
            <a:ext cx="5400000" cy="162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554183" y="895712"/>
            <a:ext cx="8329798" cy="660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Journée commune SPW  /  </a:t>
            </a:r>
            <a:r>
              <a:rPr lang="fr-BE" sz="1400" dirty="0" err="1" smtClean="0">
                <a:latin typeface="Arial"/>
                <a:cs typeface="Arial"/>
              </a:rPr>
              <a:t>Infrabel</a:t>
            </a:r>
            <a:r>
              <a:rPr lang="fr-BE" sz="1400" dirty="0" smtClean="0">
                <a:latin typeface="Arial"/>
                <a:cs typeface="Arial"/>
              </a:rPr>
              <a:t> sur la gestion des ouvrages d’art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 smtClean="0">
                <a:latin typeface="Arial"/>
                <a:cs typeface="Arial"/>
              </a:rPr>
              <a:t>Exposé sur une problématique commune : paroi rocheuse </a:t>
            </a:r>
            <a:r>
              <a:rPr lang="fr-BE" sz="1400" dirty="0" err="1" smtClean="0">
                <a:latin typeface="Arial"/>
                <a:cs typeface="Arial"/>
              </a:rPr>
              <a:t>Beez</a:t>
            </a:r>
            <a:r>
              <a:rPr lang="fr-BE" sz="1400" dirty="0" smtClean="0">
                <a:latin typeface="Arial"/>
                <a:cs typeface="Arial"/>
              </a:rPr>
              <a:t> / Marche-les-Dames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13861</TotalTime>
  <Words>1420</Words>
  <Application>Microsoft Office PowerPoint</Application>
  <PresentationFormat>Affichage à l'écran (16:9)</PresentationFormat>
  <Paragraphs>305</Paragraphs>
  <Slides>43</Slides>
  <Notes>24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Thème Office</vt:lpstr>
      <vt:lpstr>Diapositive 1</vt:lpstr>
      <vt:lpstr>Problématique générale</vt:lpstr>
      <vt:lpstr>Problématique générale</vt:lpstr>
      <vt:lpstr>Problématique générale</vt:lpstr>
      <vt:lpstr>Evolution dans la recherche des solutions</vt:lpstr>
      <vt:lpstr>Evolution dans la recherche des solutions</vt:lpstr>
      <vt:lpstr>Evolution dans la recherche des solutions</vt:lpstr>
      <vt:lpstr>Evolution dans la recherche des solutions</vt:lpstr>
      <vt:lpstr>Evolution dans la recherche des solutions</vt:lpstr>
      <vt:lpstr>Evolution dans la recherche des solutions</vt:lpstr>
      <vt:lpstr>Evolution dans la recherche des solutions</vt:lpstr>
      <vt:lpstr>Evolution dans la recherche des solutions</vt:lpstr>
      <vt:lpstr>Evolution dans la recherche des solutions</vt:lpstr>
      <vt:lpstr>Mise au point d’une procédure de classement des parois rocheuses</vt:lpstr>
      <vt:lpstr>Mise au point d’une procédure de classement des parois rocheuses</vt:lpstr>
      <vt:lpstr>Mise au point d’une procédure de classement des parois rocheuses</vt:lpstr>
      <vt:lpstr>Classement basé sur un « coefficient de dangerosité »</vt:lpstr>
      <vt:lpstr>Classement basé sur un « coefficient de dangerosité »</vt:lpstr>
      <vt:lpstr>Classement basé sur un « coefficient de dangerosité »</vt:lpstr>
      <vt:lpstr>Classement basé sur un « coefficient de dangerosité »</vt:lpstr>
      <vt:lpstr>Classement basé sur un « coefficient de dangerosité »</vt:lpstr>
      <vt:lpstr>Classement basé sur un « coefficient de dangerosité »</vt:lpstr>
      <vt:lpstr>Classement basé sur un « coefficient de dangerosité »</vt:lpstr>
      <vt:lpstr>Classement basé sur un « coefficient de dangerosité »</vt:lpstr>
      <vt:lpstr>Mise en œuvre – Données source</vt:lpstr>
      <vt:lpstr>Mise en œuvre – Tronçons à analyser</vt:lpstr>
      <vt:lpstr>Mise en œuvre – Bords de route</vt:lpstr>
      <vt:lpstr>Mise en œuvre – Profils perpendiculaires</vt:lpstr>
      <vt:lpstr>Mise en œuvre – Extraction des altitudes</vt:lpstr>
      <vt:lpstr>Mise en œuvre – Calcul des facteurs &amp; coefficients</vt:lpstr>
      <vt:lpstr>Mise en œuvre – Génération des  graphiques</vt:lpstr>
      <vt:lpstr>Mise en œuvre – Cartographie</vt:lpstr>
      <vt:lpstr>Mise en œuvre – Evaluation de terrain</vt:lpstr>
      <vt:lpstr>Mise en œuvre – Evaluation de terrain</vt:lpstr>
      <vt:lpstr>Mise en œuvre – Evaluation de terrain</vt:lpstr>
      <vt:lpstr>Mise en œuvre – Evaluation de terrain</vt:lpstr>
      <vt:lpstr>Mise en œuvre – Evaluation de terrain</vt:lpstr>
      <vt:lpstr>Mise en œuvre – Collecte de terrain</vt:lpstr>
      <vt:lpstr>Mise en œuvre – Collecte de terrain</vt:lpstr>
      <vt:lpstr>Mise en œuvre – Collecte de terrain</vt:lpstr>
      <vt:lpstr>Questions en suspens</vt:lpstr>
      <vt:lpstr>Diapositive 42</vt:lpstr>
      <vt:lpstr>Diapositive 43</vt:lpstr>
    </vt:vector>
  </TitlesOfParts>
  <Company>Service public de Wallonie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33291</cp:lastModifiedBy>
  <cp:revision>639</cp:revision>
  <dcterms:created xsi:type="dcterms:W3CDTF">2017-06-20T09:48:45Z</dcterms:created>
  <dcterms:modified xsi:type="dcterms:W3CDTF">2019-02-28T18:20:57Z</dcterms:modified>
</cp:coreProperties>
</file>