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4" r:id="rId2"/>
  </p:sldMasterIdLst>
  <p:notesMasterIdLst>
    <p:notesMasterId r:id="rId66"/>
  </p:notesMasterIdLst>
  <p:handoutMasterIdLst>
    <p:handoutMasterId r:id="rId67"/>
  </p:handoutMasterIdLst>
  <p:sldIdLst>
    <p:sldId id="256" r:id="rId3"/>
    <p:sldId id="295" r:id="rId4"/>
    <p:sldId id="384" r:id="rId5"/>
    <p:sldId id="357" r:id="rId6"/>
    <p:sldId id="358" r:id="rId7"/>
    <p:sldId id="359" r:id="rId8"/>
    <p:sldId id="373" r:id="rId9"/>
    <p:sldId id="312" r:id="rId10"/>
    <p:sldId id="299" r:id="rId11"/>
    <p:sldId id="313" r:id="rId12"/>
    <p:sldId id="315" r:id="rId13"/>
    <p:sldId id="316" r:id="rId14"/>
    <p:sldId id="303" r:id="rId15"/>
    <p:sldId id="383" r:id="rId16"/>
    <p:sldId id="301" r:id="rId17"/>
    <p:sldId id="329" r:id="rId18"/>
    <p:sldId id="347" r:id="rId19"/>
    <p:sldId id="327" r:id="rId20"/>
    <p:sldId id="302" r:id="rId21"/>
    <p:sldId id="309" r:id="rId22"/>
    <p:sldId id="300" r:id="rId23"/>
    <p:sldId id="307" r:id="rId24"/>
    <p:sldId id="308" r:id="rId25"/>
    <p:sldId id="310" r:id="rId26"/>
    <p:sldId id="348" r:id="rId27"/>
    <p:sldId id="304" r:id="rId28"/>
    <p:sldId id="305" r:id="rId29"/>
    <p:sldId id="331" r:id="rId30"/>
    <p:sldId id="317" r:id="rId31"/>
    <p:sldId id="321" r:id="rId32"/>
    <p:sldId id="322" r:id="rId33"/>
    <p:sldId id="332" r:id="rId34"/>
    <p:sldId id="324" r:id="rId35"/>
    <p:sldId id="319" r:id="rId36"/>
    <p:sldId id="335" r:id="rId37"/>
    <p:sldId id="336" r:id="rId38"/>
    <p:sldId id="323" r:id="rId39"/>
    <p:sldId id="311" r:id="rId40"/>
    <p:sldId id="343" r:id="rId41"/>
    <p:sldId id="340" r:id="rId42"/>
    <p:sldId id="344" r:id="rId43"/>
    <p:sldId id="353" r:id="rId44"/>
    <p:sldId id="361" r:id="rId45"/>
    <p:sldId id="351" r:id="rId46"/>
    <p:sldId id="352" r:id="rId47"/>
    <p:sldId id="333" r:id="rId48"/>
    <p:sldId id="337" r:id="rId49"/>
    <p:sldId id="334" r:id="rId50"/>
    <p:sldId id="330" r:id="rId51"/>
    <p:sldId id="338" r:id="rId52"/>
    <p:sldId id="345" r:id="rId53"/>
    <p:sldId id="339" r:id="rId54"/>
    <p:sldId id="342" r:id="rId55"/>
    <p:sldId id="378" r:id="rId56"/>
    <p:sldId id="379" r:id="rId57"/>
    <p:sldId id="380" r:id="rId58"/>
    <p:sldId id="381" r:id="rId59"/>
    <p:sldId id="382" r:id="rId60"/>
    <p:sldId id="354" r:id="rId61"/>
    <p:sldId id="385" r:id="rId62"/>
    <p:sldId id="386" r:id="rId63"/>
    <p:sldId id="387" r:id="rId64"/>
    <p:sldId id="294" r:id="rId65"/>
  </p:sldIdLst>
  <p:sldSz cx="9144000" cy="6858000" type="screen4x3"/>
  <p:notesSz cx="6896100" cy="10033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BDE2F6"/>
    <a:srgbClr val="1660A4"/>
    <a:srgbClr val="97CDED"/>
    <a:srgbClr val="6CB7E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9" autoAdjust="0"/>
    <p:restoredTop sz="94681" autoAdjust="0"/>
  </p:normalViewPr>
  <p:slideViewPr>
    <p:cSldViewPr>
      <p:cViewPr>
        <p:scale>
          <a:sx n="100" d="100"/>
          <a:sy n="100" d="100"/>
        </p:scale>
        <p:origin x="-2064" y="-432"/>
      </p:cViewPr>
      <p:guideLst>
        <p:guide orient="horz" pos="2160"/>
        <p:guide orient="horz" pos="1207"/>
        <p:guide orient="horz" pos="3838"/>
        <p:guide orient="horz" pos="618"/>
        <p:guide orient="horz" pos="3179"/>
        <p:guide orient="horz" pos="2568"/>
        <p:guide pos="2880"/>
        <p:guide pos="340"/>
        <p:guide pos="5420"/>
        <p:guide pos="975"/>
        <p:guide pos="4417"/>
        <p:guide pos="1383"/>
      </p:guideLst>
    </p:cSldViewPr>
  </p:slideViewPr>
  <p:outlineViewPr>
    <p:cViewPr>
      <p:scale>
        <a:sx n="33" d="100"/>
        <a:sy n="33" d="100"/>
      </p:scale>
      <p:origin x="0" y="4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2136" y="-246"/>
      </p:cViewPr>
      <p:guideLst>
        <p:guide orient="horz" pos="3160"/>
        <p:guide pos="217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27AAEA-0F09-4A24-AC2B-F2D6AE275D6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9CB4F9-DD95-479E-991B-8AA4C42A3EC3}" type="pres">
      <dgm:prSet presAssocID="{7D27AAEA-0F09-4A24-AC2B-F2D6AE275D6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D043D364-3217-40FF-A00B-5BED0505317D}" type="presOf" srcId="{7D27AAEA-0F09-4A24-AC2B-F2D6AE275D62}" destId="{6A9CB4F9-DD95-479E-991B-8AA4C42A3EC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2635A-9912-49A5-BE1B-07A69BDD25A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AA491A-3CD7-4FD9-A438-A28AC1623BB6}">
      <dgm:prSet/>
      <dgm:spPr/>
      <dgm:t>
        <a:bodyPr/>
        <a:lstStyle/>
        <a:p>
          <a:pPr rtl="0"/>
          <a:r>
            <a:rPr lang="fr-BE" dirty="0" smtClean="0"/>
            <a:t>TMI</a:t>
          </a:r>
          <a:endParaRPr lang="en-US" dirty="0"/>
        </a:p>
      </dgm:t>
    </dgm:pt>
    <dgm:pt modelId="{53F66E2C-B9F3-4D6B-A37E-82C52BDEFA14}" type="parTrans" cxnId="{6AA489CB-01CC-41B0-B630-C252E48B5311}">
      <dgm:prSet/>
      <dgm:spPr/>
      <dgm:t>
        <a:bodyPr/>
        <a:lstStyle/>
        <a:p>
          <a:endParaRPr lang="en-US"/>
        </a:p>
      </dgm:t>
    </dgm:pt>
    <dgm:pt modelId="{BAF451D5-0EF2-429F-8954-A4AF5AB74C83}" type="sibTrans" cxnId="{6AA489CB-01CC-41B0-B630-C252E48B5311}">
      <dgm:prSet/>
      <dgm:spPr/>
      <dgm:t>
        <a:bodyPr/>
        <a:lstStyle/>
        <a:p>
          <a:endParaRPr lang="en-US"/>
        </a:p>
      </dgm:t>
    </dgm:pt>
    <dgm:pt modelId="{A1B1A17F-CC58-4D7D-B6AA-58932CB14E08}">
      <dgm:prSet/>
      <dgm:spPr/>
      <dgm:t>
        <a:bodyPr/>
        <a:lstStyle/>
        <a:p>
          <a:pPr rtl="0"/>
          <a:r>
            <a:rPr lang="en-US" dirty="0" smtClean="0"/>
            <a:t>Construction des </a:t>
          </a:r>
          <a:r>
            <a:rPr lang="fr-BE" noProof="0" dirty="0" smtClean="0"/>
            <a:t>différents</a:t>
          </a:r>
          <a:r>
            <a:rPr lang="en-US" dirty="0" smtClean="0"/>
            <a:t> </a:t>
          </a:r>
          <a:r>
            <a:rPr lang="fr-BE" noProof="0" dirty="0" smtClean="0"/>
            <a:t>éléments</a:t>
          </a:r>
          <a:r>
            <a:rPr lang="en-US" dirty="0" smtClean="0"/>
            <a:t> de la structure </a:t>
          </a:r>
          <a:r>
            <a:rPr lang="fr-BE" noProof="0" dirty="0" smtClean="0"/>
            <a:t>hyperstatique en </a:t>
          </a:r>
          <a:r>
            <a:rPr lang="en-US" dirty="0" smtClean="0"/>
            <a:t>atelier</a:t>
          </a:r>
          <a:endParaRPr lang="en-US" dirty="0"/>
        </a:p>
      </dgm:t>
    </dgm:pt>
    <dgm:pt modelId="{688929E5-0DBC-488A-B8C6-7DCA47FF9050}" type="parTrans" cxnId="{8EAEE732-E7D0-48AA-ACA9-49A910F63CE3}">
      <dgm:prSet/>
      <dgm:spPr/>
      <dgm:t>
        <a:bodyPr/>
        <a:lstStyle/>
        <a:p>
          <a:endParaRPr lang="en-US"/>
        </a:p>
      </dgm:t>
    </dgm:pt>
    <dgm:pt modelId="{941F1A76-E414-4F68-A59C-19F905AC884E}" type="sibTrans" cxnId="{8EAEE732-E7D0-48AA-ACA9-49A910F63CE3}">
      <dgm:prSet/>
      <dgm:spPr/>
      <dgm:t>
        <a:bodyPr/>
        <a:lstStyle/>
        <a:p>
          <a:endParaRPr lang="en-US"/>
        </a:p>
      </dgm:t>
    </dgm:pt>
    <dgm:pt modelId="{09097238-B402-4D15-8CF1-11B98352A6D5}">
      <dgm:prSet/>
      <dgm:spPr/>
      <dgm:t>
        <a:bodyPr/>
        <a:lstStyle/>
        <a:p>
          <a:pPr rtl="0"/>
          <a:r>
            <a:rPr lang="fr-BE" dirty="0" smtClean="0"/>
            <a:t>Travaux de peinture</a:t>
          </a:r>
          <a:endParaRPr lang="en-US" dirty="0"/>
        </a:p>
      </dgm:t>
    </dgm:pt>
    <dgm:pt modelId="{C1522577-D48F-4115-814E-7BE3F080D21A}" type="parTrans" cxnId="{DB7C9245-508F-48E5-B2C7-9C4CCCBE41A6}">
      <dgm:prSet/>
      <dgm:spPr/>
      <dgm:t>
        <a:bodyPr/>
        <a:lstStyle/>
        <a:p>
          <a:endParaRPr lang="en-US"/>
        </a:p>
      </dgm:t>
    </dgm:pt>
    <dgm:pt modelId="{1475F0D7-C59A-4EA5-8928-A37EE681F8B3}" type="sibTrans" cxnId="{DB7C9245-508F-48E5-B2C7-9C4CCCBE41A6}">
      <dgm:prSet/>
      <dgm:spPr/>
      <dgm:t>
        <a:bodyPr/>
        <a:lstStyle/>
        <a:p>
          <a:endParaRPr lang="en-US"/>
        </a:p>
      </dgm:t>
    </dgm:pt>
    <dgm:pt modelId="{0CBC4AC6-BC1F-41BA-AA0C-AE1AF47062D0}">
      <dgm:prSet/>
      <dgm:spPr/>
      <dgm:t>
        <a:bodyPr/>
        <a:lstStyle/>
        <a:p>
          <a:r>
            <a:rPr lang="fr-BE" dirty="0" smtClean="0"/>
            <a:t>Acheminement des éléments de la structure hyperstatique sur chantier par camion </a:t>
          </a:r>
          <a:endParaRPr lang="en-US" dirty="0" smtClean="0"/>
        </a:p>
      </dgm:t>
    </dgm:pt>
    <dgm:pt modelId="{1A8CD661-4B4D-470C-997D-AF17D001373F}" type="parTrans" cxnId="{4F772612-8F54-4D14-BF40-76A6DDED6879}">
      <dgm:prSet/>
      <dgm:spPr/>
      <dgm:t>
        <a:bodyPr/>
        <a:lstStyle/>
        <a:p>
          <a:endParaRPr lang="en-US"/>
        </a:p>
      </dgm:t>
    </dgm:pt>
    <dgm:pt modelId="{0F27F0DF-03D3-404D-853D-8FE3154D5354}" type="sibTrans" cxnId="{4F772612-8F54-4D14-BF40-76A6DDED6879}">
      <dgm:prSet/>
      <dgm:spPr/>
      <dgm:t>
        <a:bodyPr/>
        <a:lstStyle/>
        <a:p>
          <a:endParaRPr lang="en-US"/>
        </a:p>
      </dgm:t>
    </dgm:pt>
    <dgm:pt modelId="{05EEE2DB-DF36-4933-9223-4987C6F66D14}">
      <dgm:prSet/>
      <dgm:spPr/>
      <dgm:t>
        <a:bodyPr/>
        <a:lstStyle/>
        <a:p>
          <a:pPr rtl="0"/>
          <a:r>
            <a:rPr lang="fr-BE" dirty="0" smtClean="0"/>
            <a:t>Assemblage des éléments </a:t>
          </a:r>
          <a:r>
            <a:rPr lang="en-US" dirty="0" smtClean="0"/>
            <a:t>de la structure </a:t>
          </a:r>
          <a:r>
            <a:rPr lang="fr-BE" noProof="0" dirty="0" smtClean="0"/>
            <a:t>hyperstatique sur chantier</a:t>
          </a:r>
          <a:endParaRPr lang="fr-BE" noProof="0" dirty="0"/>
        </a:p>
      </dgm:t>
    </dgm:pt>
    <dgm:pt modelId="{9D00A075-CDE7-4798-8372-916D5A8B9999}" type="parTrans" cxnId="{878792DE-5646-49D3-AAAD-4744D81FC850}">
      <dgm:prSet/>
      <dgm:spPr/>
      <dgm:t>
        <a:bodyPr/>
        <a:lstStyle/>
        <a:p>
          <a:endParaRPr lang="en-US"/>
        </a:p>
      </dgm:t>
    </dgm:pt>
    <dgm:pt modelId="{7AC87C53-8846-4595-B7A7-73D655F02285}" type="sibTrans" cxnId="{878792DE-5646-49D3-AAAD-4744D81FC850}">
      <dgm:prSet/>
      <dgm:spPr/>
      <dgm:t>
        <a:bodyPr/>
        <a:lstStyle/>
        <a:p>
          <a:endParaRPr lang="en-US"/>
        </a:p>
      </dgm:t>
    </dgm:pt>
    <dgm:pt modelId="{6636188D-92A8-43D8-ABB8-A5A67CAE07E0}">
      <dgm:prSet/>
      <dgm:spPr/>
      <dgm:t>
        <a:bodyPr/>
        <a:lstStyle/>
        <a:p>
          <a:pPr rtl="0"/>
          <a:r>
            <a:rPr lang="fr-BE" noProof="0" dirty="0" smtClean="0"/>
            <a:t>Mise en place provisoire de la structure hyperstatique sur la Meuse parallèlement à l’ancienne structure</a:t>
          </a:r>
          <a:endParaRPr lang="fr-BE" noProof="0" dirty="0"/>
        </a:p>
      </dgm:t>
    </dgm:pt>
    <dgm:pt modelId="{674C7AAE-1890-46F4-B58E-DC092B998987}" type="parTrans" cxnId="{7EC537E3-8CAC-48E6-96F1-8B3030B18863}">
      <dgm:prSet/>
      <dgm:spPr/>
      <dgm:t>
        <a:bodyPr/>
        <a:lstStyle/>
        <a:p>
          <a:endParaRPr lang="en-US"/>
        </a:p>
      </dgm:t>
    </dgm:pt>
    <dgm:pt modelId="{307F0778-150F-4CEE-8A2C-612373367C98}" type="sibTrans" cxnId="{7EC537E3-8CAC-48E6-96F1-8B3030B18863}">
      <dgm:prSet/>
      <dgm:spPr/>
      <dgm:t>
        <a:bodyPr/>
        <a:lstStyle/>
        <a:p>
          <a:endParaRPr lang="en-US"/>
        </a:p>
      </dgm:t>
    </dgm:pt>
    <dgm:pt modelId="{2D06255E-2447-4891-B2CB-DBD5821461F8}">
      <dgm:prSet/>
      <dgm:spPr/>
      <dgm:t>
        <a:bodyPr/>
        <a:lstStyle/>
        <a:p>
          <a:r>
            <a:rPr lang="fr-BE" dirty="0" smtClean="0"/>
            <a:t>Construction des sept structures isostatiques en atelier et acheminement sur chantier par bateau</a:t>
          </a:r>
          <a:endParaRPr lang="en-US" dirty="0" smtClean="0"/>
        </a:p>
      </dgm:t>
    </dgm:pt>
    <dgm:pt modelId="{734E44B2-8858-4C78-8B2D-5B34CC3F53C8}" type="parTrans" cxnId="{F2FA51AB-6BB9-4F0B-B050-6CC21C30C679}">
      <dgm:prSet/>
      <dgm:spPr/>
      <dgm:t>
        <a:bodyPr/>
        <a:lstStyle/>
        <a:p>
          <a:endParaRPr lang="en-US"/>
        </a:p>
      </dgm:t>
    </dgm:pt>
    <dgm:pt modelId="{7B6D67CB-BFEA-4D3F-8876-723A0B080F65}" type="sibTrans" cxnId="{F2FA51AB-6BB9-4F0B-B050-6CC21C30C679}">
      <dgm:prSet/>
      <dgm:spPr/>
      <dgm:t>
        <a:bodyPr/>
        <a:lstStyle/>
        <a:p>
          <a:endParaRPr lang="en-US"/>
        </a:p>
      </dgm:t>
    </dgm:pt>
    <dgm:pt modelId="{D3D36675-5ADA-4E73-B9AB-BF96DF551186}">
      <dgm:prSet/>
      <dgm:spPr/>
      <dgm:t>
        <a:bodyPr/>
        <a:lstStyle/>
        <a:p>
          <a:r>
            <a:rPr lang="fr-BE" dirty="0" smtClean="0"/>
            <a:t>Construction et pose des portiques caténaires</a:t>
          </a:r>
          <a:endParaRPr lang="en-US" dirty="0" smtClean="0"/>
        </a:p>
      </dgm:t>
    </dgm:pt>
    <dgm:pt modelId="{BF7DF99E-870C-4490-8B63-0908361CEF41}" type="parTrans" cxnId="{7FC1376B-D85A-44DE-BF02-123FC9DD5F9B}">
      <dgm:prSet/>
      <dgm:spPr/>
      <dgm:t>
        <a:bodyPr/>
        <a:lstStyle/>
        <a:p>
          <a:endParaRPr lang="en-US"/>
        </a:p>
      </dgm:t>
    </dgm:pt>
    <dgm:pt modelId="{E247FBBF-9988-4F21-A709-C647BB79A216}" type="sibTrans" cxnId="{7FC1376B-D85A-44DE-BF02-123FC9DD5F9B}">
      <dgm:prSet/>
      <dgm:spPr/>
      <dgm:t>
        <a:bodyPr/>
        <a:lstStyle/>
        <a:p>
          <a:endParaRPr lang="en-US"/>
        </a:p>
      </dgm:t>
    </dgm:pt>
    <dgm:pt modelId="{E2F0E10E-F777-4D17-AADC-0D95C521CC2D}">
      <dgm:prSet/>
      <dgm:spPr/>
      <dgm:t>
        <a:bodyPr/>
        <a:lstStyle/>
        <a:p>
          <a:r>
            <a:rPr lang="fr-BE" dirty="0" smtClean="0"/>
            <a:t>Construction des passerelles de service inférieures et supérieures</a:t>
          </a:r>
          <a:endParaRPr lang="en-US" dirty="0" smtClean="0"/>
        </a:p>
      </dgm:t>
    </dgm:pt>
    <dgm:pt modelId="{8B33997F-7615-4EDE-AC52-ABFD31F7DD3E}" type="parTrans" cxnId="{BD4FFF63-9D72-4466-A9B1-4E2825CA7E45}">
      <dgm:prSet/>
      <dgm:spPr/>
      <dgm:t>
        <a:bodyPr/>
        <a:lstStyle/>
        <a:p>
          <a:endParaRPr lang="en-US"/>
        </a:p>
      </dgm:t>
    </dgm:pt>
    <dgm:pt modelId="{921B34BD-7C8C-4859-9344-ABABB29A691B}" type="sibTrans" cxnId="{BD4FFF63-9D72-4466-A9B1-4E2825CA7E45}">
      <dgm:prSet/>
      <dgm:spPr/>
      <dgm:t>
        <a:bodyPr/>
        <a:lstStyle/>
        <a:p>
          <a:endParaRPr lang="en-US"/>
        </a:p>
      </dgm:t>
    </dgm:pt>
    <dgm:pt modelId="{51109207-355D-4738-BC63-957269060B81}">
      <dgm:prSet/>
      <dgm:spPr/>
      <dgm:t>
        <a:bodyPr/>
        <a:lstStyle/>
        <a:p>
          <a:endParaRPr lang="en-US" dirty="0" smtClean="0"/>
        </a:p>
      </dgm:t>
    </dgm:pt>
    <dgm:pt modelId="{E6429DF8-9A8C-4AEA-8373-551F88C27E68}" type="parTrans" cxnId="{C690E422-35F8-4F96-91AB-49A478355D42}">
      <dgm:prSet/>
      <dgm:spPr/>
      <dgm:t>
        <a:bodyPr/>
        <a:lstStyle/>
        <a:p>
          <a:endParaRPr lang="en-US"/>
        </a:p>
      </dgm:t>
    </dgm:pt>
    <dgm:pt modelId="{E45C2B1A-A8FF-4FC2-82D9-7D9D55B865FF}" type="sibTrans" cxnId="{C690E422-35F8-4F96-91AB-49A478355D42}">
      <dgm:prSet/>
      <dgm:spPr/>
      <dgm:t>
        <a:bodyPr/>
        <a:lstStyle/>
        <a:p>
          <a:endParaRPr lang="en-US"/>
        </a:p>
      </dgm:t>
    </dgm:pt>
    <dgm:pt modelId="{F8A4F191-B410-4030-BF74-34F22ED6C1CA}" type="pres">
      <dgm:prSet presAssocID="{EA02635A-9912-49A5-BE1B-07A69BDD25A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D18D0A-3004-4A96-91F0-A6ED2B584658}" type="pres">
      <dgm:prSet presAssocID="{57AA491A-3CD7-4FD9-A438-A28AC1623BB6}" presName="node" presStyleLbl="node1" presStyleIdx="0" presStyleCnt="1" custRadScaleRad="100271" custRadScaleInc="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8792DE-5646-49D3-AAAD-4744D81FC850}" srcId="{57AA491A-3CD7-4FD9-A438-A28AC1623BB6}" destId="{05EEE2DB-DF36-4933-9223-4987C6F66D14}" srcOrd="3" destOrd="0" parTransId="{9D00A075-CDE7-4798-8372-916D5A8B9999}" sibTransId="{7AC87C53-8846-4595-B7A7-73D655F02285}"/>
    <dgm:cxn modelId="{C690E422-35F8-4F96-91AB-49A478355D42}" srcId="{57AA491A-3CD7-4FD9-A438-A28AC1623BB6}" destId="{51109207-355D-4738-BC63-957269060B81}" srcOrd="8" destOrd="0" parTransId="{E6429DF8-9A8C-4AEA-8373-551F88C27E68}" sibTransId="{E45C2B1A-A8FF-4FC2-82D9-7D9D55B865FF}"/>
    <dgm:cxn modelId="{C7833602-0F04-4AC1-AD80-6CF8C6396B95}" type="presOf" srcId="{D3D36675-5ADA-4E73-B9AB-BF96DF551186}" destId="{8BD18D0A-3004-4A96-91F0-A6ED2B584658}" srcOrd="0" destOrd="7" presId="urn:microsoft.com/office/officeart/2005/8/layout/cycle2"/>
    <dgm:cxn modelId="{7EC537E3-8CAC-48E6-96F1-8B3030B18863}" srcId="{57AA491A-3CD7-4FD9-A438-A28AC1623BB6}" destId="{6636188D-92A8-43D8-ABB8-A5A67CAE07E0}" srcOrd="4" destOrd="0" parTransId="{674C7AAE-1890-46F4-B58E-DC092B998987}" sibTransId="{307F0778-150F-4CEE-8A2C-612373367C98}"/>
    <dgm:cxn modelId="{4F772612-8F54-4D14-BF40-76A6DDED6879}" srcId="{57AA491A-3CD7-4FD9-A438-A28AC1623BB6}" destId="{0CBC4AC6-BC1F-41BA-AA0C-AE1AF47062D0}" srcOrd="2" destOrd="0" parTransId="{1A8CD661-4B4D-470C-997D-AF17D001373F}" sibTransId="{0F27F0DF-03D3-404D-853D-8FE3154D5354}"/>
    <dgm:cxn modelId="{8EAEE732-E7D0-48AA-ACA9-49A910F63CE3}" srcId="{57AA491A-3CD7-4FD9-A438-A28AC1623BB6}" destId="{A1B1A17F-CC58-4D7D-B6AA-58932CB14E08}" srcOrd="0" destOrd="0" parTransId="{688929E5-0DBC-488A-B8C6-7DCA47FF9050}" sibTransId="{941F1A76-E414-4F68-A59C-19F905AC884E}"/>
    <dgm:cxn modelId="{FEDCB4D7-0282-4C96-8223-E15578159E3B}" type="presOf" srcId="{6636188D-92A8-43D8-ABB8-A5A67CAE07E0}" destId="{8BD18D0A-3004-4A96-91F0-A6ED2B584658}" srcOrd="0" destOrd="5" presId="urn:microsoft.com/office/officeart/2005/8/layout/cycle2"/>
    <dgm:cxn modelId="{77B018D9-F17C-42D9-BCB0-37332EB2F5E6}" type="presOf" srcId="{57AA491A-3CD7-4FD9-A438-A28AC1623BB6}" destId="{8BD18D0A-3004-4A96-91F0-A6ED2B584658}" srcOrd="0" destOrd="0" presId="urn:microsoft.com/office/officeart/2005/8/layout/cycle2"/>
    <dgm:cxn modelId="{F65C37D3-AD2A-4417-B70B-850FA514A062}" type="presOf" srcId="{E2F0E10E-F777-4D17-AADC-0D95C521CC2D}" destId="{8BD18D0A-3004-4A96-91F0-A6ED2B584658}" srcOrd="0" destOrd="8" presId="urn:microsoft.com/office/officeart/2005/8/layout/cycle2"/>
    <dgm:cxn modelId="{8B256F5F-F187-4091-BEBF-ECBBCCAC2A6C}" type="presOf" srcId="{05EEE2DB-DF36-4933-9223-4987C6F66D14}" destId="{8BD18D0A-3004-4A96-91F0-A6ED2B584658}" srcOrd="0" destOrd="4" presId="urn:microsoft.com/office/officeart/2005/8/layout/cycle2"/>
    <dgm:cxn modelId="{6AA489CB-01CC-41B0-B630-C252E48B5311}" srcId="{EA02635A-9912-49A5-BE1B-07A69BDD25A9}" destId="{57AA491A-3CD7-4FD9-A438-A28AC1623BB6}" srcOrd="0" destOrd="0" parTransId="{53F66E2C-B9F3-4D6B-A37E-82C52BDEFA14}" sibTransId="{BAF451D5-0EF2-429F-8954-A4AF5AB74C83}"/>
    <dgm:cxn modelId="{BD4FFF63-9D72-4466-A9B1-4E2825CA7E45}" srcId="{57AA491A-3CD7-4FD9-A438-A28AC1623BB6}" destId="{E2F0E10E-F777-4D17-AADC-0D95C521CC2D}" srcOrd="7" destOrd="0" parTransId="{8B33997F-7615-4EDE-AC52-ABFD31F7DD3E}" sibTransId="{921B34BD-7C8C-4859-9344-ABABB29A691B}"/>
    <dgm:cxn modelId="{7FC1376B-D85A-44DE-BF02-123FC9DD5F9B}" srcId="{57AA491A-3CD7-4FD9-A438-A28AC1623BB6}" destId="{D3D36675-5ADA-4E73-B9AB-BF96DF551186}" srcOrd="6" destOrd="0" parTransId="{BF7DF99E-870C-4490-8B63-0908361CEF41}" sibTransId="{E247FBBF-9988-4F21-A709-C647BB79A216}"/>
    <dgm:cxn modelId="{1D087DBA-ECD7-4B6A-BD6A-8F04C7852726}" type="presOf" srcId="{0CBC4AC6-BC1F-41BA-AA0C-AE1AF47062D0}" destId="{8BD18D0A-3004-4A96-91F0-A6ED2B584658}" srcOrd="0" destOrd="3" presId="urn:microsoft.com/office/officeart/2005/8/layout/cycle2"/>
    <dgm:cxn modelId="{DB7C9245-508F-48E5-B2C7-9C4CCCBE41A6}" srcId="{57AA491A-3CD7-4FD9-A438-A28AC1623BB6}" destId="{09097238-B402-4D15-8CF1-11B98352A6D5}" srcOrd="1" destOrd="0" parTransId="{C1522577-D48F-4115-814E-7BE3F080D21A}" sibTransId="{1475F0D7-C59A-4EA5-8928-A37EE681F8B3}"/>
    <dgm:cxn modelId="{E485B467-8AB4-40A0-B8ED-EFF174D9586B}" type="presOf" srcId="{51109207-355D-4738-BC63-957269060B81}" destId="{8BD18D0A-3004-4A96-91F0-A6ED2B584658}" srcOrd="0" destOrd="9" presId="urn:microsoft.com/office/officeart/2005/8/layout/cycle2"/>
    <dgm:cxn modelId="{F2529040-308E-41B8-8CBA-6AEA16CBCE6A}" type="presOf" srcId="{09097238-B402-4D15-8CF1-11B98352A6D5}" destId="{8BD18D0A-3004-4A96-91F0-A6ED2B584658}" srcOrd="0" destOrd="2" presId="urn:microsoft.com/office/officeart/2005/8/layout/cycle2"/>
    <dgm:cxn modelId="{916B653B-88BA-4179-82FB-3D1DF66355C7}" type="presOf" srcId="{2D06255E-2447-4891-B2CB-DBD5821461F8}" destId="{8BD18D0A-3004-4A96-91F0-A6ED2B584658}" srcOrd="0" destOrd="6" presId="urn:microsoft.com/office/officeart/2005/8/layout/cycle2"/>
    <dgm:cxn modelId="{F2FA51AB-6BB9-4F0B-B050-6CC21C30C679}" srcId="{57AA491A-3CD7-4FD9-A438-A28AC1623BB6}" destId="{2D06255E-2447-4891-B2CB-DBD5821461F8}" srcOrd="5" destOrd="0" parTransId="{734E44B2-8858-4C78-8B2D-5B34CC3F53C8}" sibTransId="{7B6D67CB-BFEA-4D3F-8876-723A0B080F65}"/>
    <dgm:cxn modelId="{83078501-1B21-43E9-89B5-3F7E0B0AA185}" type="presOf" srcId="{A1B1A17F-CC58-4D7D-B6AA-58932CB14E08}" destId="{8BD18D0A-3004-4A96-91F0-A6ED2B584658}" srcOrd="0" destOrd="1" presId="urn:microsoft.com/office/officeart/2005/8/layout/cycle2"/>
    <dgm:cxn modelId="{CECBBBA7-7F37-4C45-844D-089E8A222B99}" type="presOf" srcId="{EA02635A-9912-49A5-BE1B-07A69BDD25A9}" destId="{F8A4F191-B410-4030-BF74-34F22ED6C1CA}" srcOrd="0" destOrd="0" presId="urn:microsoft.com/office/officeart/2005/8/layout/cycle2"/>
    <dgm:cxn modelId="{3CDC845E-DFE2-478A-8E36-01FDB7E2E121}" type="presParOf" srcId="{F8A4F191-B410-4030-BF74-34F22ED6C1CA}" destId="{8BD18D0A-3004-4A96-91F0-A6ED2B58465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D18D0A-3004-4A96-91F0-A6ED2B584658}">
      <dsp:nvSpPr>
        <dsp:cNvPr id="0" name=""/>
        <dsp:cNvSpPr/>
      </dsp:nvSpPr>
      <dsp:spPr>
        <a:xfrm>
          <a:off x="0" y="0"/>
          <a:ext cx="4082231" cy="4082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300" kern="1200" dirty="0" smtClean="0"/>
            <a:t>TMI</a:t>
          </a:r>
          <a:endParaRPr lang="en-US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Construction des </a:t>
          </a:r>
          <a:r>
            <a:rPr lang="fr-BE" sz="1000" kern="1200" noProof="0" dirty="0" smtClean="0"/>
            <a:t>différents</a:t>
          </a:r>
          <a:r>
            <a:rPr lang="en-US" sz="1000" kern="1200" dirty="0" smtClean="0"/>
            <a:t> </a:t>
          </a:r>
          <a:r>
            <a:rPr lang="fr-BE" sz="1000" kern="1200" noProof="0" dirty="0" smtClean="0"/>
            <a:t>éléments</a:t>
          </a:r>
          <a:r>
            <a:rPr lang="en-US" sz="1000" kern="1200" dirty="0" smtClean="0"/>
            <a:t> de la structure </a:t>
          </a:r>
          <a:r>
            <a:rPr lang="fr-BE" sz="1000" kern="1200" noProof="0" dirty="0" smtClean="0"/>
            <a:t>hyperstatique en </a:t>
          </a:r>
          <a:r>
            <a:rPr lang="en-US" sz="1000" kern="1200" dirty="0" smtClean="0"/>
            <a:t>atelier</a:t>
          </a:r>
          <a:endParaRPr lang="en-US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kern="1200" dirty="0" smtClean="0"/>
            <a:t>Travaux de peinture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kern="1200" dirty="0" smtClean="0"/>
            <a:t>Acheminement des éléments de la structure hyperstatique sur chantier par camion </a:t>
          </a:r>
          <a:endParaRPr lang="en-US" sz="1000" kern="1200" dirty="0" smtClean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kern="1200" dirty="0" smtClean="0"/>
            <a:t>Assemblage des éléments </a:t>
          </a:r>
          <a:r>
            <a:rPr lang="en-US" sz="1000" kern="1200" dirty="0" smtClean="0"/>
            <a:t>de la structure </a:t>
          </a:r>
          <a:r>
            <a:rPr lang="fr-BE" sz="1000" kern="1200" noProof="0" dirty="0" smtClean="0"/>
            <a:t>hyperstatique sur chantier</a:t>
          </a:r>
          <a:endParaRPr lang="fr-BE" sz="1000" kern="1200" noProof="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kern="1200" noProof="0" dirty="0" smtClean="0"/>
            <a:t>Mise en place provisoire de la structure hyperstatique sur la Meuse parallèlement à l’ancienne structure</a:t>
          </a:r>
          <a:endParaRPr lang="fr-BE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kern="1200" dirty="0" smtClean="0"/>
            <a:t>Construction des sept structures isostatiques en atelier et acheminement sur chantier par bateau</a:t>
          </a:r>
          <a:endParaRPr lang="en-US" sz="1000" kern="1200" dirty="0" smtClean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kern="1200" dirty="0" smtClean="0"/>
            <a:t>Construction et pose des portiques caténaires</a:t>
          </a:r>
          <a:endParaRPr lang="en-US" sz="1000" kern="1200" dirty="0" smtClean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000" kern="1200" dirty="0" smtClean="0"/>
            <a:t>Construction des passerelles de service inférieures et supérieures</a:t>
          </a:r>
          <a:endParaRPr lang="en-US" sz="1000" kern="1200" dirty="0" smtClean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 smtClean="0"/>
        </a:p>
      </dsp:txBody>
      <dsp:txXfrm>
        <a:off x="0" y="0"/>
        <a:ext cx="4082231" cy="4082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7"/>
          <p:cNvSpPr>
            <a:spLocks noChangeArrowheads="1"/>
          </p:cNvSpPr>
          <p:nvPr/>
        </p:nvSpPr>
        <p:spPr bwMode="auto">
          <a:xfrm>
            <a:off x="612775" y="9421813"/>
            <a:ext cx="1552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z="1100" b="1" dirty="0" smtClean="0"/>
          </a:p>
        </p:txBody>
      </p:sp>
      <p:sp>
        <p:nvSpPr>
          <p:cNvPr id="20483" name="Rectangle 18"/>
          <p:cNvSpPr>
            <a:spLocks noChangeArrowheads="1"/>
          </p:cNvSpPr>
          <p:nvPr/>
        </p:nvSpPr>
        <p:spPr bwMode="auto">
          <a:xfrm>
            <a:off x="2536825" y="9421813"/>
            <a:ext cx="1811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100" b="1" dirty="0" smtClean="0"/>
          </a:p>
        </p:txBody>
      </p:sp>
      <p:sp>
        <p:nvSpPr>
          <p:cNvPr id="20484" name="Rectangle 19"/>
          <p:cNvSpPr>
            <a:spLocks noChangeArrowheads="1"/>
          </p:cNvSpPr>
          <p:nvPr/>
        </p:nvSpPr>
        <p:spPr bwMode="auto">
          <a:xfrm>
            <a:off x="5956300" y="9421813"/>
            <a:ext cx="319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FD26DA4D-092F-4DFC-8A16-4F08E23D4AAC}" type="slidenum">
              <a:rPr lang="en-GB" altLang="en-US" sz="1100" b="1" smtClean="0"/>
              <a:pPr algn="r" eaLnBrk="1" hangingPunct="1">
                <a:defRPr/>
              </a:pPr>
              <a:t>‹N°›</a:t>
            </a:fld>
            <a:endParaRPr lang="en-GB" altLang="en-US" sz="1100" b="1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2475"/>
            <a:ext cx="5016500" cy="376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65675"/>
            <a:ext cx="55181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4" tIns="48367" rIns="96734" bIns="483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777875" y="9421813"/>
            <a:ext cx="1463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z="1100" b="1" dirty="0" smtClean="0"/>
          </a:p>
        </p:txBody>
      </p:sp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2590800" y="9421813"/>
            <a:ext cx="1708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100" b="1" dirty="0" smtClean="0"/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5816600" y="9421813"/>
            <a:ext cx="300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91097779-8669-4945-A269-267C07251787}" type="slidenum">
              <a:rPr lang="en-GB" altLang="en-US" sz="1100" b="1" smtClean="0"/>
              <a:pPr algn="r" eaLnBrk="1" hangingPunct="1">
                <a:defRPr/>
              </a:pPr>
              <a:t>‹N°›</a:t>
            </a:fld>
            <a:endParaRPr lang="en-GB" altLang="en-US" sz="1100" b="1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BE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oto-ppt-title-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813" y="0"/>
            <a:ext cx="5437187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24"/>
          <p:cNvSpPr>
            <a:spLocks/>
          </p:cNvSpPr>
          <p:nvPr/>
        </p:nvSpPr>
        <p:spPr bwMode="auto">
          <a:xfrm>
            <a:off x="0" y="-1588"/>
            <a:ext cx="5789613" cy="6859588"/>
          </a:xfrm>
          <a:custGeom>
            <a:avLst/>
            <a:gdLst>
              <a:gd name="T0" fmla="*/ 0 w 3674"/>
              <a:gd name="T1" fmla="*/ 0 h 4354"/>
              <a:gd name="T2" fmla="*/ 0 w 3674"/>
              <a:gd name="T3" fmla="*/ 2147483647 h 4354"/>
              <a:gd name="T4" fmla="*/ 2147483647 w 3674"/>
              <a:gd name="T5" fmla="*/ 2147483647 h 4354"/>
              <a:gd name="T6" fmla="*/ 2147483647 w 3674"/>
              <a:gd name="T7" fmla="*/ 0 h 4354"/>
              <a:gd name="T8" fmla="*/ 0 w 3674"/>
              <a:gd name="T9" fmla="*/ 0 h 4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74" h="4354">
                <a:moveTo>
                  <a:pt x="0" y="0"/>
                </a:moveTo>
                <a:lnTo>
                  <a:pt x="0" y="4354"/>
                </a:lnTo>
                <a:lnTo>
                  <a:pt x="2359" y="4354"/>
                </a:lnTo>
                <a:lnTo>
                  <a:pt x="367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BE"/>
          </a:p>
        </p:txBody>
      </p:sp>
      <p:pic>
        <p:nvPicPr>
          <p:cNvPr id="6" name="Picture 26" descr="infrabel_logo_color_POS_RGB_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298450"/>
            <a:ext cx="27781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916113"/>
            <a:ext cx="4267200" cy="14414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2727" y="3382963"/>
            <a:ext cx="4086225" cy="503237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900238"/>
            <a:ext cx="3968750" cy="41671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900238"/>
            <a:ext cx="3943350" cy="41671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98BB8B-B950-4B4C-B0DE-AAB085553C12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586E7D-E360-4E5F-8BC2-8ED9EDAF50A9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FD75EC-EFA9-4503-B446-2A8BE3384B11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23A642-72EB-413A-9BBD-D74CBECD401F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686D35-69BE-4A44-A1D4-89F62F29FDF7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2331A7-4A45-406B-901D-F6CAC7D3AB6C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8064500" cy="887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916113"/>
            <a:ext cx="8064500" cy="4176712"/>
          </a:xfrm>
        </p:spPr>
        <p:txBody>
          <a:bodyPr/>
          <a:lstStyle>
            <a:lvl1pPr>
              <a:buFontTx/>
              <a:buNone/>
              <a:defRPr sz="2000"/>
            </a:lvl1pPr>
            <a:lvl2pPr>
              <a:defRPr sz="2000"/>
            </a:lvl2pPr>
            <a:lvl4pPr>
              <a:defRPr sz="2000" i="0"/>
            </a:lvl4pPr>
            <a:lvl5pPr>
              <a:defRPr sz="2000"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" y="6321425"/>
            <a:ext cx="1620838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6EFA8-321B-4872-9E53-AF280AB99749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413" y="6321425"/>
            <a:ext cx="4341812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C8532A2C-E313-4DFE-A1BA-4923A7738A1B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oto-ppt-title-mast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813" y="0"/>
            <a:ext cx="5437187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24"/>
          <p:cNvSpPr>
            <a:spLocks/>
          </p:cNvSpPr>
          <p:nvPr userDrawn="1"/>
        </p:nvSpPr>
        <p:spPr bwMode="auto">
          <a:xfrm>
            <a:off x="0" y="-1588"/>
            <a:ext cx="5789613" cy="6859588"/>
          </a:xfrm>
          <a:custGeom>
            <a:avLst/>
            <a:gdLst>
              <a:gd name="T0" fmla="*/ 0 w 3674"/>
              <a:gd name="T1" fmla="*/ 0 h 4354"/>
              <a:gd name="T2" fmla="*/ 0 w 3674"/>
              <a:gd name="T3" fmla="*/ 2147483647 h 4354"/>
              <a:gd name="T4" fmla="*/ 2147483647 w 3674"/>
              <a:gd name="T5" fmla="*/ 2147483647 h 4354"/>
              <a:gd name="T6" fmla="*/ 2147483647 w 3674"/>
              <a:gd name="T7" fmla="*/ 0 h 4354"/>
              <a:gd name="T8" fmla="*/ 0 w 3674"/>
              <a:gd name="T9" fmla="*/ 0 h 4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74" h="4354">
                <a:moveTo>
                  <a:pt x="0" y="0"/>
                </a:moveTo>
                <a:lnTo>
                  <a:pt x="0" y="4354"/>
                </a:lnTo>
                <a:lnTo>
                  <a:pt x="2359" y="4354"/>
                </a:lnTo>
                <a:lnTo>
                  <a:pt x="367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6" name="AutoShape 8"/>
          <p:cNvSpPr>
            <a:spLocks noChangeArrowheads="1"/>
          </p:cNvSpPr>
          <p:nvPr userDrawn="1"/>
        </p:nvSpPr>
        <p:spPr bwMode="auto">
          <a:xfrm>
            <a:off x="527050" y="6310313"/>
            <a:ext cx="8077200" cy="287337"/>
          </a:xfrm>
          <a:prstGeom prst="roundRect">
            <a:avLst>
              <a:gd name="adj" fmla="val 16667"/>
            </a:avLst>
          </a:prstGeom>
          <a:solidFill>
            <a:srgbClr val="BDE2F6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dirty="0" smtClean="0"/>
          </a:p>
        </p:txBody>
      </p:sp>
      <p:pic>
        <p:nvPicPr>
          <p:cNvPr id="7" name="Picture 17" descr="infrabel_logo_color_POS_RGB_9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3" y="303213"/>
            <a:ext cx="1619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4675192" cy="865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9750" y="1916113"/>
            <a:ext cx="3460746" cy="4151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C1044-522B-4620-BF95-76257FA1D0C1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9B0D0-0E87-4D41-B54B-53926ADF7008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900238"/>
            <a:ext cx="3968750" cy="41671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900238"/>
            <a:ext cx="3943350" cy="41671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AEE9B-6796-4AFA-80F4-D54FE6996F59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B38D-05D7-43C8-89B0-09046D9BB961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16C9A-1A4A-46AD-92BD-C758E8B40368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47ADC-6AD6-4627-94F6-18926BEA5F0D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9F822-DEAF-4DC4-8B12-69D47563597C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AEA34-9167-4EED-8701-7403B50AD02A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oto-ppt-title-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813" y="0"/>
            <a:ext cx="5437187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24"/>
          <p:cNvSpPr>
            <a:spLocks/>
          </p:cNvSpPr>
          <p:nvPr/>
        </p:nvSpPr>
        <p:spPr bwMode="auto">
          <a:xfrm>
            <a:off x="0" y="-1588"/>
            <a:ext cx="5789613" cy="6859588"/>
          </a:xfrm>
          <a:custGeom>
            <a:avLst/>
            <a:gdLst>
              <a:gd name="T0" fmla="*/ 0 w 3674"/>
              <a:gd name="T1" fmla="*/ 0 h 4354"/>
              <a:gd name="T2" fmla="*/ 0 w 3674"/>
              <a:gd name="T3" fmla="*/ 2147483647 h 4354"/>
              <a:gd name="T4" fmla="*/ 2147483647 w 3674"/>
              <a:gd name="T5" fmla="*/ 2147483647 h 4354"/>
              <a:gd name="T6" fmla="*/ 2147483647 w 3674"/>
              <a:gd name="T7" fmla="*/ 0 h 4354"/>
              <a:gd name="T8" fmla="*/ 0 w 3674"/>
              <a:gd name="T9" fmla="*/ 0 h 4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74" h="4354">
                <a:moveTo>
                  <a:pt x="0" y="0"/>
                </a:moveTo>
                <a:lnTo>
                  <a:pt x="0" y="4354"/>
                </a:lnTo>
                <a:lnTo>
                  <a:pt x="2359" y="4354"/>
                </a:lnTo>
                <a:lnTo>
                  <a:pt x="367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BE"/>
          </a:p>
        </p:txBody>
      </p:sp>
      <p:pic>
        <p:nvPicPr>
          <p:cNvPr id="6" name="Picture 26" descr="infrabel_logo_color_POS_RGB_1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298450"/>
            <a:ext cx="2778125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916113"/>
            <a:ext cx="4267200" cy="14414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2727" y="3382963"/>
            <a:ext cx="4086225" cy="503237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8064500" cy="887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916113"/>
            <a:ext cx="8064500" cy="4176712"/>
          </a:xfrm>
        </p:spPr>
        <p:txBody>
          <a:bodyPr/>
          <a:lstStyle>
            <a:lvl1pPr>
              <a:buFontTx/>
              <a:buNone/>
              <a:defRPr sz="2000"/>
            </a:lvl1pPr>
            <a:lvl2pPr>
              <a:defRPr sz="2000"/>
            </a:lvl2pPr>
            <a:lvl4pPr>
              <a:defRPr sz="2000" i="0"/>
            </a:lvl4pPr>
            <a:lvl5pPr>
              <a:defRPr sz="2000"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" y="6321425"/>
            <a:ext cx="1620838" cy="2524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AE908F-4EC4-4ACC-8758-F1A8C3E66411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413" y="6321425"/>
            <a:ext cx="4341812" cy="2524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/>
            </a:lvl1pPr>
          </a:lstStyle>
          <a:p>
            <a:pPr>
              <a:defRPr/>
            </a:pPr>
            <a:fld id="{8B0BE5A1-C195-4186-BF01-E4494B397FA5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oto-ppt-title-mast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813" y="0"/>
            <a:ext cx="5437187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24"/>
          <p:cNvSpPr>
            <a:spLocks/>
          </p:cNvSpPr>
          <p:nvPr userDrawn="1"/>
        </p:nvSpPr>
        <p:spPr bwMode="auto">
          <a:xfrm>
            <a:off x="0" y="-1588"/>
            <a:ext cx="5789613" cy="6859588"/>
          </a:xfrm>
          <a:custGeom>
            <a:avLst/>
            <a:gdLst>
              <a:gd name="T0" fmla="*/ 0 w 3674"/>
              <a:gd name="T1" fmla="*/ 0 h 4354"/>
              <a:gd name="T2" fmla="*/ 0 w 3674"/>
              <a:gd name="T3" fmla="*/ 2147483647 h 4354"/>
              <a:gd name="T4" fmla="*/ 2147483647 w 3674"/>
              <a:gd name="T5" fmla="*/ 2147483647 h 4354"/>
              <a:gd name="T6" fmla="*/ 2147483647 w 3674"/>
              <a:gd name="T7" fmla="*/ 0 h 4354"/>
              <a:gd name="T8" fmla="*/ 0 w 3674"/>
              <a:gd name="T9" fmla="*/ 0 h 4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74" h="4354">
                <a:moveTo>
                  <a:pt x="0" y="0"/>
                </a:moveTo>
                <a:lnTo>
                  <a:pt x="0" y="4354"/>
                </a:lnTo>
                <a:lnTo>
                  <a:pt x="2359" y="4354"/>
                </a:lnTo>
                <a:lnTo>
                  <a:pt x="367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6" name="AutoShape 8"/>
          <p:cNvSpPr>
            <a:spLocks noChangeArrowheads="1"/>
          </p:cNvSpPr>
          <p:nvPr userDrawn="1"/>
        </p:nvSpPr>
        <p:spPr bwMode="auto">
          <a:xfrm>
            <a:off x="527050" y="6310313"/>
            <a:ext cx="8077200" cy="287337"/>
          </a:xfrm>
          <a:prstGeom prst="roundRect">
            <a:avLst>
              <a:gd name="adj" fmla="val 16667"/>
            </a:avLst>
          </a:prstGeom>
          <a:solidFill>
            <a:srgbClr val="BDE2F6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dirty="0" smtClean="0">
              <a:solidFill>
                <a:prstClr val="black"/>
              </a:solidFill>
            </a:endParaRPr>
          </a:p>
        </p:txBody>
      </p:sp>
      <p:pic>
        <p:nvPicPr>
          <p:cNvPr id="7" name="Picture 17" descr="infrabel_logo_color_POS_RGB_9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3" y="303213"/>
            <a:ext cx="1619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4675192" cy="865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9750" y="1916113"/>
            <a:ext cx="3460746" cy="4151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95CC56-E15F-402F-A830-C9F253AA6AE8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012837-B71F-4128-8B22-ADD157D1CE47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8"/>
          <p:cNvSpPr>
            <a:spLocks noChangeArrowheads="1"/>
          </p:cNvSpPr>
          <p:nvPr/>
        </p:nvSpPr>
        <p:spPr bwMode="auto">
          <a:xfrm>
            <a:off x="527050" y="6310313"/>
            <a:ext cx="8077200" cy="287337"/>
          </a:xfrm>
          <a:prstGeom prst="roundRect">
            <a:avLst>
              <a:gd name="adj" fmla="val 16667"/>
            </a:avLst>
          </a:prstGeom>
          <a:solidFill>
            <a:srgbClr val="BDE2F6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dirty="0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981075"/>
            <a:ext cx="80645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916113"/>
            <a:ext cx="8064500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7700" y="6321425"/>
            <a:ext cx="22812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 b="0"/>
            </a:lvl1pPr>
          </a:lstStyle>
          <a:p>
            <a:pPr>
              <a:defRPr/>
            </a:pPr>
            <a:fld id="{776054FE-1830-4296-96ED-6EDDDE2D8246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08313" y="6321425"/>
            <a:ext cx="31480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/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321425"/>
            <a:ext cx="4429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pPr>
              <a:defRPr/>
            </a:pPr>
            <a:fld id="{BA653482-439D-4BFD-ADBA-A0438A18AA16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  <p:pic>
        <p:nvPicPr>
          <p:cNvPr id="1032" name="Picture 17" descr="infrabel_logo_color_POS_RGB_9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2763" y="303213"/>
            <a:ext cx="1619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85" r:id="rId4"/>
    <p:sldLayoutId id="2147484186" r:id="rId5"/>
    <p:sldLayoutId id="2147484187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6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rtl="0" eaLnBrk="0" fontAlgn="base" hangingPunct="0">
        <a:spcBef>
          <a:spcPct val="0"/>
        </a:spcBef>
        <a:spcAft>
          <a:spcPts val="600"/>
        </a:spcAft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41338" indent="-363538" algn="l" rtl="0" eaLnBrk="0" fontAlgn="base" hangingPunct="0">
        <a:spcBef>
          <a:spcPct val="0"/>
        </a:spcBef>
        <a:spcAft>
          <a:spcPts val="600"/>
        </a:spcAft>
        <a:buFont typeface="Wingdings" pitchFamily="2" charset="2"/>
        <a:buChar char="à"/>
        <a:defRPr sz="2000">
          <a:solidFill>
            <a:schemeClr val="tx1"/>
          </a:solidFill>
          <a:latin typeface="+mn-lt"/>
          <a:cs typeface="+mn-cs"/>
        </a:defRPr>
      </a:lvl3pPr>
      <a:lvl4pPr marL="715963" indent="-1778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4pPr>
      <a:lvl5pPr marL="895350" indent="-1778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1074738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6pPr>
      <a:lvl7pPr marL="1252538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7pPr>
      <a:lvl8pPr marL="1438275" indent="-185738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8pPr>
      <a:lvl9pPr marL="1616075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8"/>
          <p:cNvSpPr>
            <a:spLocks noChangeArrowheads="1"/>
          </p:cNvSpPr>
          <p:nvPr/>
        </p:nvSpPr>
        <p:spPr bwMode="auto">
          <a:xfrm>
            <a:off x="527050" y="6310313"/>
            <a:ext cx="8077200" cy="287337"/>
          </a:xfrm>
          <a:prstGeom prst="roundRect">
            <a:avLst>
              <a:gd name="adj" fmla="val 16667"/>
            </a:avLst>
          </a:prstGeom>
          <a:solidFill>
            <a:srgbClr val="BDE2F6"/>
          </a:solidFill>
          <a:ln>
            <a:noFill/>
          </a:ln>
          <a:extLst>
            <a:ext uri="{91240B29-F687-4F45-9708-019B960494DF}"/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l-BE" altLang="en-US" dirty="0" smtClean="0">
              <a:solidFill>
                <a:prstClr val="black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981075"/>
            <a:ext cx="80645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916113"/>
            <a:ext cx="8064500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7700" y="6321425"/>
            <a:ext cx="22812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E255E8-BBFF-4A7E-B6F9-4E96FC0D95B7}" type="datetime1">
              <a:rPr lang="fr-BE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08313" y="6321425"/>
            <a:ext cx="31480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BE"/>
              <a:t>Viaduc des "Allemands" à Visé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321425"/>
            <a:ext cx="4429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2EEC27-8E03-4DE8-B9EE-D8CFB9FCD90C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  <p:pic>
        <p:nvPicPr>
          <p:cNvPr id="2056" name="Picture 17" descr="infrabel_logo_color_POS_RGB_9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2763" y="303213"/>
            <a:ext cx="1619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0C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60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rtl="0" eaLnBrk="0" fontAlgn="base" hangingPunct="0">
        <a:spcBef>
          <a:spcPct val="0"/>
        </a:spcBef>
        <a:spcAft>
          <a:spcPts val="600"/>
        </a:spcAft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541338" indent="-363538" algn="l" rtl="0" eaLnBrk="0" fontAlgn="base" hangingPunct="0">
        <a:spcBef>
          <a:spcPct val="0"/>
        </a:spcBef>
        <a:spcAft>
          <a:spcPts val="600"/>
        </a:spcAft>
        <a:buFont typeface="Wingdings" pitchFamily="2" charset="2"/>
        <a:buChar char="à"/>
        <a:defRPr sz="2000">
          <a:solidFill>
            <a:schemeClr val="tx1"/>
          </a:solidFill>
          <a:latin typeface="+mn-lt"/>
          <a:cs typeface="+mn-cs"/>
        </a:defRPr>
      </a:lvl3pPr>
      <a:lvl4pPr marL="715963" indent="-1778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4pPr>
      <a:lvl5pPr marL="895350" indent="-1778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1074738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6pPr>
      <a:lvl7pPr marL="1252538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7pPr>
      <a:lvl8pPr marL="1438275" indent="-185738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8pPr>
      <a:lvl9pPr marL="1616075" indent="-177800" algn="l" rtl="0" eaLnBrk="1" fontAlgn="base" hangingPunct="1">
        <a:spcBef>
          <a:spcPts val="0"/>
        </a:spcBef>
        <a:spcAft>
          <a:spcPts val="600"/>
        </a:spcAft>
        <a:buFont typeface="Arial" charset="0"/>
        <a:buChar char="-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57338"/>
            <a:ext cx="4824413" cy="2808287"/>
          </a:xfrm>
        </p:spPr>
        <p:txBody>
          <a:bodyPr anchor="ctr"/>
          <a:lstStyle/>
          <a:p>
            <a:pPr algn="ctr" eaLnBrk="1" hangingPunct="1"/>
            <a:r>
              <a:rPr lang="fr-BE" altLang="en-US" smtClean="0">
                <a:solidFill>
                  <a:schemeClr val="accent2"/>
                </a:solidFill>
              </a:rPr>
              <a:t>Remplacement des tabliers du viaduc </a:t>
            </a:r>
            <a:br>
              <a:rPr lang="fr-BE" altLang="en-US" smtClean="0">
                <a:solidFill>
                  <a:schemeClr val="accent2"/>
                </a:solidFill>
              </a:rPr>
            </a:br>
            <a:r>
              <a:rPr lang="fr-BE" altLang="en-US" smtClean="0">
                <a:solidFill>
                  <a:schemeClr val="accent2"/>
                </a:solidFill>
              </a:rPr>
              <a:t>des « Allemands »</a:t>
            </a:r>
            <a:br>
              <a:rPr lang="fr-BE" altLang="en-US" smtClean="0">
                <a:solidFill>
                  <a:schemeClr val="accent2"/>
                </a:solidFill>
              </a:rPr>
            </a:br>
            <a:r>
              <a:rPr lang="fr-BE" altLang="en-US" smtClean="0">
                <a:solidFill>
                  <a:schemeClr val="accent2"/>
                </a:solidFill>
              </a:rPr>
              <a:t>sur la Meuse à Visé</a:t>
            </a:r>
            <a:br>
              <a:rPr lang="fr-BE" altLang="en-US" smtClean="0">
                <a:solidFill>
                  <a:schemeClr val="accent2"/>
                </a:solidFill>
              </a:rPr>
            </a:br>
            <a:r>
              <a:rPr lang="fr-BE" altLang="en-US" smtClean="0">
                <a:solidFill>
                  <a:schemeClr val="accent2"/>
                </a:solidFill>
              </a:rPr>
              <a:t/>
            </a:r>
            <a:br>
              <a:rPr lang="fr-BE" altLang="en-US" smtClean="0">
                <a:solidFill>
                  <a:schemeClr val="accent2"/>
                </a:solidFill>
              </a:rPr>
            </a:br>
            <a:r>
              <a:rPr lang="fr-BE" altLang="en-US" sz="1600" smtClean="0">
                <a:solidFill>
                  <a:schemeClr val="accent2"/>
                </a:solidFill>
              </a:rPr>
              <a:t>Ligne 24 : Y Glons – Aachen</a:t>
            </a:r>
            <a:br>
              <a:rPr lang="fr-BE" altLang="en-US" sz="1600" smtClean="0">
                <a:solidFill>
                  <a:schemeClr val="accent2"/>
                </a:solidFill>
              </a:rPr>
            </a:br>
            <a:r>
              <a:rPr lang="fr-BE" altLang="en-US" sz="1600" smtClean="0">
                <a:solidFill>
                  <a:schemeClr val="accent2"/>
                </a:solidFill>
              </a:rPr>
              <a:t/>
            </a:r>
            <a:br>
              <a:rPr lang="fr-BE" altLang="en-US" sz="1600" smtClean="0">
                <a:solidFill>
                  <a:schemeClr val="accent2"/>
                </a:solidFill>
              </a:rPr>
            </a:br>
            <a:r>
              <a:rPr lang="fr-BE" altLang="en-US" sz="1600" smtClean="0">
                <a:solidFill>
                  <a:schemeClr val="accent2"/>
                </a:solidFill>
              </a:rPr>
              <a:t>bk 17,656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376238" y="5516563"/>
            <a:ext cx="29527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n-US" altLang="en-US" sz="1200"/>
              <a:t>Fabrice Cornet et </a:t>
            </a:r>
            <a:r>
              <a:rPr lang="fr-BE" altLang="en-US" sz="1200"/>
              <a:t>Alain Degueldre</a:t>
            </a:r>
          </a:p>
          <a:p>
            <a:pPr>
              <a:spcBef>
                <a:spcPct val="50000"/>
              </a:spcBef>
            </a:pPr>
            <a:r>
              <a:rPr lang="en-US" altLang="en-US" sz="1200"/>
              <a:t>JOA SPW mars 2018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692150"/>
            <a:ext cx="7921625" cy="5551488"/>
          </a:xfrm>
        </p:spPr>
      </p:pic>
      <p:sp>
        <p:nvSpPr>
          <p:cNvPr id="21507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AB86D0E-CAD2-4E47-8B2F-9D4B1BD5061A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1508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150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B631FC-EFAD-4227-8E58-C3A5B3D93DB5}" type="slidenum">
              <a:rPr lang="en-GB" altLang="en-US" smtClean="0"/>
              <a:pPr/>
              <a:t>10</a:t>
            </a:fld>
            <a:endParaRPr lang="en-GB" altLang="en-US" smtClean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92150" y="773113"/>
            <a:ext cx="8064500" cy="8874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BE" kern="0" dirty="0" smtClean="0"/>
              <a:t>Tablier isostatique</a:t>
            </a:r>
            <a:endParaRPr lang="en-US" kern="0" dirty="0"/>
          </a:p>
        </p:txBody>
      </p:sp>
      <p:pic>
        <p:nvPicPr>
          <p:cNvPr id="21511" name="Espace réservé du contenu 6"/>
          <p:cNvPicPr>
            <a:picLocks noChangeAspect="1"/>
          </p:cNvPicPr>
          <p:nvPr/>
        </p:nvPicPr>
        <p:blipFill>
          <a:blip r:embed="rId3" cstate="print"/>
          <a:srcRect l="3244" t="6715" r="9752" b="8894"/>
          <a:stretch>
            <a:fillRect/>
          </a:stretch>
        </p:blipFill>
        <p:spPr bwMode="auto">
          <a:xfrm>
            <a:off x="2627313" y="3213100"/>
            <a:ext cx="40259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2" r="2707" b="55188"/>
          <a:stretch>
            <a:fillRect/>
          </a:stretch>
        </p:blipFill>
        <p:spPr>
          <a:xfrm>
            <a:off x="179388" y="2551113"/>
            <a:ext cx="8740775" cy="2822575"/>
          </a:xfrm>
        </p:spPr>
      </p:pic>
      <p:sp>
        <p:nvSpPr>
          <p:cNvPr id="2253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95B27F0-0548-4698-A072-5E13CC27CFA1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253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253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89D2DA-D9A1-4A76-BFFA-1BF2C2DB7B74}" type="slidenum">
              <a:rPr lang="en-GB" altLang="en-US" smtClean="0"/>
              <a:pPr/>
              <a:t>11</a:t>
            </a:fld>
            <a:endParaRPr lang="en-GB" altLang="en-US" smtClean="0"/>
          </a:p>
        </p:txBody>
      </p:sp>
      <p:sp>
        <p:nvSpPr>
          <p:cNvPr id="22534" name="Titre 1"/>
          <p:cNvSpPr>
            <a:spLocks noGrp="1"/>
          </p:cNvSpPr>
          <p:nvPr>
            <p:ph type="title"/>
          </p:nvPr>
        </p:nvSpPr>
        <p:spPr>
          <a:xfrm>
            <a:off x="539750" y="1341438"/>
            <a:ext cx="8064500" cy="647700"/>
          </a:xfrm>
        </p:spPr>
        <p:txBody>
          <a:bodyPr/>
          <a:lstStyle/>
          <a:p>
            <a:pPr algn="ctr"/>
            <a:r>
              <a:rPr lang="fr-BE" altLang="en-US" smtClean="0"/>
              <a:t>Tablier hyperstatique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719137"/>
          </a:xfrm>
        </p:spPr>
        <p:txBody>
          <a:bodyPr/>
          <a:lstStyle/>
          <a:p>
            <a:pPr algn="ctr"/>
            <a:r>
              <a:rPr lang="fr-BE" altLang="en-US" smtClean="0"/>
              <a:t>Coupes tablier hyperstatique</a:t>
            </a:r>
          </a:p>
        </p:txBody>
      </p:sp>
      <p:pic>
        <p:nvPicPr>
          <p:cNvPr id="23555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644" b="11555"/>
          <a:stretch>
            <a:fillRect/>
          </a:stretch>
        </p:blipFill>
        <p:spPr>
          <a:xfrm>
            <a:off x="179388" y="1622425"/>
            <a:ext cx="8804275" cy="4614863"/>
          </a:xfrm>
        </p:spPr>
      </p:pic>
      <p:sp>
        <p:nvSpPr>
          <p:cNvPr id="2355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FA342DD-1382-4291-8369-016B6C8BECA4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355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355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8CEDF4-6630-49DC-8513-41F0579D0EAB}" type="slidenum">
              <a:rPr lang="en-GB" altLang="en-US" smtClean="0"/>
              <a:pPr/>
              <a:t>12</a:t>
            </a:fld>
            <a:endParaRPr lang="en-GB" altLang="en-US" smtClean="0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539750" y="836613"/>
            <a:ext cx="8064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BE" altLang="en-US" kern="0" smtClean="0"/>
              <a:t>Coupes tablier hyperstatique</a:t>
            </a:r>
            <a:endParaRPr lang="fr-BE" altLang="en-US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FC40A3A-83BA-4CA1-BF7C-A0F199B1B796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4579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B7A5FB-2673-468B-828A-5F564E5C7172}" type="slidenum">
              <a:rPr lang="en-GB" altLang="en-US" smtClean="0"/>
              <a:pPr/>
              <a:t>13</a:t>
            </a:fld>
            <a:endParaRPr lang="en-GB" altLang="en-US" smtClean="0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292225"/>
            <a:ext cx="735330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Ellipse 1"/>
          <p:cNvSpPr>
            <a:spLocks noChangeArrowheads="1"/>
          </p:cNvSpPr>
          <p:nvPr/>
        </p:nvSpPr>
        <p:spPr bwMode="auto">
          <a:xfrm rot="1324248">
            <a:off x="2940050" y="3840163"/>
            <a:ext cx="3983038" cy="1338262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4583" name="ZoneTexte 2"/>
          <p:cNvSpPr txBox="1">
            <a:spLocks noChangeArrowheads="1"/>
          </p:cNvSpPr>
          <p:nvPr/>
        </p:nvSpPr>
        <p:spPr bwMode="auto">
          <a:xfrm>
            <a:off x="1179513" y="765175"/>
            <a:ext cx="67849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en-US"/>
              <a:t>Zone d’assemblage de la structure hyperstatique + zone de travaux de ferraillage, bétonnage, étanchéité et équipement des tabliers isostatiques.</a:t>
            </a:r>
            <a:endParaRPr lang="en-US" altLang="en-US"/>
          </a:p>
        </p:txBody>
      </p:sp>
      <p:cxnSp>
        <p:nvCxnSpPr>
          <p:cNvPr id="24584" name="Connecteur droit 4"/>
          <p:cNvCxnSpPr>
            <a:cxnSpLocks noChangeShapeType="1"/>
            <a:endCxn id="24583" idx="2"/>
          </p:cNvCxnSpPr>
          <p:nvPr/>
        </p:nvCxnSpPr>
        <p:spPr bwMode="auto">
          <a:xfrm flipH="1" flipV="1">
            <a:off x="4572000" y="1687513"/>
            <a:ext cx="71438" cy="2055812"/>
          </a:xfrm>
          <a:prstGeom prst="line">
            <a:avLst/>
          </a:prstGeom>
          <a:noFill/>
          <a:ln w="3175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FDB4768-95F9-4FF6-AC34-8D93CB05039F}" type="datetime1">
              <a:rPr lang="fr-BE" smtClean="0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BE" smtClean="0"/>
              <a:t>Viaduc des "Allemands" à Visé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0E093E-D037-42D7-BC7E-D03D8E1742C3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468313" y="3643313"/>
            <a:ext cx="2232025" cy="287337"/>
          </a:xfrm>
          <a:prstGeom prst="rect">
            <a:avLst/>
          </a:prstGeom>
          <a:solidFill>
            <a:schemeClr val="accent1"/>
          </a:solidFill>
          <a:ln w="317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BE" altLang="fr-FR"/>
          </a:p>
        </p:txBody>
      </p:sp>
      <p:sp>
        <p:nvSpPr>
          <p:cNvPr id="25606" name="ZoneTexte 5"/>
          <p:cNvSpPr txBox="1">
            <a:spLocks noChangeArrowheads="1"/>
          </p:cNvSpPr>
          <p:nvPr/>
        </p:nvSpPr>
        <p:spPr bwMode="auto">
          <a:xfrm>
            <a:off x="1187450" y="3579813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2016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700338" y="3643313"/>
            <a:ext cx="4392612" cy="287337"/>
          </a:xfrm>
          <a:prstGeom prst="rect">
            <a:avLst/>
          </a:prstGeom>
          <a:solidFill>
            <a:srgbClr val="BDE2F6"/>
          </a:solidFill>
          <a:ln w="317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6875463" y="3643313"/>
            <a:ext cx="2017712" cy="287337"/>
          </a:xfrm>
          <a:prstGeom prst="rect">
            <a:avLst/>
          </a:prstGeom>
          <a:solidFill>
            <a:schemeClr val="accent1"/>
          </a:solidFill>
          <a:ln w="317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BE" altLang="fr-FR"/>
          </a:p>
        </p:txBody>
      </p:sp>
      <p:sp>
        <p:nvSpPr>
          <p:cNvPr id="25609" name="ZoneTexte 10"/>
          <p:cNvSpPr txBox="1">
            <a:spLocks noChangeArrowheads="1"/>
          </p:cNvSpPr>
          <p:nvPr/>
        </p:nvSpPr>
        <p:spPr bwMode="auto">
          <a:xfrm>
            <a:off x="7793038" y="3613150"/>
            <a:ext cx="1223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2018</a:t>
            </a:r>
          </a:p>
        </p:txBody>
      </p:sp>
      <p:sp>
        <p:nvSpPr>
          <p:cNvPr id="25610" name="ZoneTexte 11"/>
          <p:cNvSpPr txBox="1">
            <a:spLocks noChangeArrowheads="1"/>
          </p:cNvSpPr>
          <p:nvPr/>
        </p:nvSpPr>
        <p:spPr bwMode="auto">
          <a:xfrm>
            <a:off x="3703638" y="3584575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2017</a:t>
            </a:r>
          </a:p>
        </p:txBody>
      </p:sp>
      <p:sp>
        <p:nvSpPr>
          <p:cNvPr id="25611" name="ZoneTexte 12"/>
          <p:cNvSpPr txBox="1">
            <a:spLocks noChangeArrowheads="1"/>
          </p:cNvSpPr>
          <p:nvPr/>
        </p:nvSpPr>
        <p:spPr bwMode="auto">
          <a:xfrm>
            <a:off x="107950" y="3214688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sept</a:t>
            </a:r>
          </a:p>
        </p:txBody>
      </p:sp>
      <p:sp>
        <p:nvSpPr>
          <p:cNvPr id="25612" name="ZoneTexte 13"/>
          <p:cNvSpPr txBox="1">
            <a:spLocks noChangeArrowheads="1"/>
          </p:cNvSpPr>
          <p:nvPr/>
        </p:nvSpPr>
        <p:spPr bwMode="auto">
          <a:xfrm>
            <a:off x="103188" y="1052513"/>
            <a:ext cx="2452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Début des travaux</a:t>
            </a:r>
          </a:p>
        </p:txBody>
      </p:sp>
      <p:sp>
        <p:nvSpPr>
          <p:cNvPr id="25613" name="ZoneTexte 14"/>
          <p:cNvSpPr txBox="1">
            <a:spLocks noChangeArrowheads="1"/>
          </p:cNvSpPr>
          <p:nvPr/>
        </p:nvSpPr>
        <p:spPr bwMode="auto">
          <a:xfrm>
            <a:off x="8404225" y="3197225"/>
            <a:ext cx="1223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mai</a:t>
            </a:r>
          </a:p>
        </p:txBody>
      </p:sp>
      <p:sp>
        <p:nvSpPr>
          <p:cNvPr id="25614" name="ZoneTexte 15"/>
          <p:cNvSpPr txBox="1">
            <a:spLocks noChangeArrowheads="1"/>
          </p:cNvSpPr>
          <p:nvPr/>
        </p:nvSpPr>
        <p:spPr bwMode="auto">
          <a:xfrm>
            <a:off x="8016875" y="593725"/>
            <a:ext cx="1060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Fin des travaux</a:t>
            </a:r>
          </a:p>
        </p:txBody>
      </p:sp>
      <p:sp>
        <p:nvSpPr>
          <p:cNvPr id="25615" name="ZoneTexte 6"/>
          <p:cNvSpPr txBox="1">
            <a:spLocks noChangeArrowheads="1"/>
          </p:cNvSpPr>
          <p:nvPr/>
        </p:nvSpPr>
        <p:spPr bwMode="auto">
          <a:xfrm>
            <a:off x="468313" y="1779588"/>
            <a:ext cx="3167062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/>
              <a:t>Etudes</a:t>
            </a:r>
          </a:p>
        </p:txBody>
      </p:sp>
      <p:sp>
        <p:nvSpPr>
          <p:cNvPr id="25616" name="ZoneTexte 17"/>
          <p:cNvSpPr txBox="1">
            <a:spLocks noChangeArrowheads="1"/>
          </p:cNvSpPr>
          <p:nvPr/>
        </p:nvSpPr>
        <p:spPr bwMode="auto">
          <a:xfrm>
            <a:off x="1908175" y="2149475"/>
            <a:ext cx="1295400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/>
              <a:t> C</a:t>
            </a:r>
            <a:r>
              <a:rPr lang="fr-BE" altLang="fr-FR" sz="1400"/>
              <a:t>ommandes des aciers et découpe</a:t>
            </a:r>
          </a:p>
        </p:txBody>
      </p:sp>
      <p:sp>
        <p:nvSpPr>
          <p:cNvPr id="25617" name="ZoneTexte 18"/>
          <p:cNvSpPr txBox="1">
            <a:spLocks noChangeArrowheads="1"/>
          </p:cNvSpPr>
          <p:nvPr/>
        </p:nvSpPr>
        <p:spPr bwMode="auto">
          <a:xfrm>
            <a:off x="3222625" y="2397125"/>
            <a:ext cx="1493838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/>
              <a:t>Fabrication en atelier et sur site en pause.</a:t>
            </a:r>
          </a:p>
        </p:txBody>
      </p:sp>
      <p:sp>
        <p:nvSpPr>
          <p:cNvPr id="25618" name="ZoneTexte 19"/>
          <p:cNvSpPr txBox="1">
            <a:spLocks noChangeArrowheads="1"/>
          </p:cNvSpPr>
          <p:nvPr/>
        </p:nvSpPr>
        <p:spPr bwMode="auto">
          <a:xfrm rot="-5400000">
            <a:off x="1962944" y="3126582"/>
            <a:ext cx="5845175" cy="33813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 sz="1600"/>
              <a:t>Mi-juillet  = transfert pont « hyper » sur les piles en Meuse </a:t>
            </a:r>
          </a:p>
        </p:txBody>
      </p:sp>
      <p:sp>
        <p:nvSpPr>
          <p:cNvPr id="25619" name="ZoneTexte 21"/>
          <p:cNvSpPr txBox="1">
            <a:spLocks noChangeArrowheads="1"/>
          </p:cNvSpPr>
          <p:nvPr/>
        </p:nvSpPr>
        <p:spPr bwMode="auto">
          <a:xfrm rot="-5400000">
            <a:off x="2424112" y="3003551"/>
            <a:ext cx="5845175" cy="5842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 sz="1600"/>
              <a:t>Mi-juillet à mi-septembre = bétonnage dalle, étanchéité, ballastage et mise en place des voies sur « l’hyper » </a:t>
            </a:r>
          </a:p>
        </p:txBody>
      </p:sp>
      <p:sp>
        <p:nvSpPr>
          <p:cNvPr id="25620" name="ZoneTexte 22"/>
          <p:cNvSpPr txBox="1">
            <a:spLocks noChangeArrowheads="1"/>
          </p:cNvSpPr>
          <p:nvPr/>
        </p:nvSpPr>
        <p:spPr bwMode="auto">
          <a:xfrm rot="-5400000">
            <a:off x="2854325" y="3178175"/>
            <a:ext cx="5845175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 sz="1200"/>
              <a:t>Mi-septembre – </a:t>
            </a:r>
            <a:r>
              <a:rPr lang="fr-BE" altLang="fr-FR" sz="1200" b="1"/>
              <a:t>9 jours </a:t>
            </a:r>
            <a:r>
              <a:rPr lang="fr-BE" altLang="fr-FR" sz="1200"/>
              <a:t>– Dépose du vieux tablier et poussage de l’hyper  </a:t>
            </a:r>
          </a:p>
        </p:txBody>
      </p:sp>
      <p:sp>
        <p:nvSpPr>
          <p:cNvPr id="25621" name="ZoneTexte 23"/>
          <p:cNvSpPr txBox="1">
            <a:spLocks noChangeArrowheads="1"/>
          </p:cNvSpPr>
          <p:nvPr/>
        </p:nvSpPr>
        <p:spPr bwMode="auto">
          <a:xfrm>
            <a:off x="5915025" y="3970338"/>
            <a:ext cx="1471613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/>
              <a:t>Fabrication des derniers tabliers iso (5x)</a:t>
            </a:r>
          </a:p>
        </p:txBody>
      </p:sp>
      <p:sp>
        <p:nvSpPr>
          <p:cNvPr id="25622" name="ZoneTexte 24"/>
          <p:cNvSpPr txBox="1">
            <a:spLocks noChangeArrowheads="1"/>
          </p:cNvSpPr>
          <p:nvPr/>
        </p:nvSpPr>
        <p:spPr bwMode="auto">
          <a:xfrm rot="-5400000">
            <a:off x="4931570" y="3507581"/>
            <a:ext cx="5186362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 sz="1200"/>
              <a:t>Mi-mars –</a:t>
            </a:r>
            <a:r>
              <a:rPr lang="fr-BE" altLang="fr-FR" sz="1200" b="1"/>
              <a:t> 7 jours </a:t>
            </a:r>
            <a:r>
              <a:rPr lang="fr-BE" altLang="fr-FR" sz="1200"/>
              <a:t>– Dépose des vieux tabliers et levage des iso  (5x) </a:t>
            </a:r>
          </a:p>
        </p:txBody>
      </p:sp>
      <p:sp>
        <p:nvSpPr>
          <p:cNvPr id="25623" name="ZoneTexte 25"/>
          <p:cNvSpPr txBox="1">
            <a:spLocks noChangeArrowheads="1"/>
          </p:cNvSpPr>
          <p:nvPr/>
        </p:nvSpPr>
        <p:spPr bwMode="auto">
          <a:xfrm>
            <a:off x="7662863" y="4597400"/>
            <a:ext cx="1230312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/>
              <a:t>Travaux divers de finition.</a:t>
            </a:r>
          </a:p>
        </p:txBody>
      </p:sp>
      <p:sp>
        <p:nvSpPr>
          <p:cNvPr id="25624" name="ZoneTexte 26"/>
          <p:cNvSpPr txBox="1">
            <a:spLocks noChangeArrowheads="1"/>
          </p:cNvSpPr>
          <p:nvPr/>
        </p:nvSpPr>
        <p:spPr bwMode="auto">
          <a:xfrm>
            <a:off x="822325" y="4437063"/>
            <a:ext cx="3749675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altLang="fr-FR"/>
              <a:t> Bétonnage des piles et préparations diverses</a:t>
            </a:r>
            <a:endParaRPr lang="fr-BE" altLang="fr-FR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E211B62-1181-4CCD-8337-14C5DE638581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6627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C370721-CCED-4C4B-BE23-6B0F02A96592}" type="slidenum">
              <a:rPr lang="en-GB" altLang="en-US" smtClean="0"/>
              <a:pPr/>
              <a:t>15</a:t>
            </a:fld>
            <a:endParaRPr lang="en-GB" altLang="en-US" smtClean="0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410845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064500" cy="863600"/>
          </a:xfrm>
        </p:spPr>
        <p:txBody>
          <a:bodyPr/>
          <a:lstStyle/>
          <a:p>
            <a:pPr algn="ctr"/>
            <a:r>
              <a:rPr lang="fr-BE" altLang="en-US" u="sng" smtClean="0"/>
              <a:t>Renforcement des piles </a:t>
            </a:r>
            <a:r>
              <a:rPr lang="fr-BE" altLang="en-US" smtClean="0"/>
              <a:t/>
            </a:r>
            <a:br>
              <a:rPr lang="fr-BE" altLang="en-US" smtClean="0"/>
            </a:br>
            <a:r>
              <a:rPr lang="fr-BE" altLang="en-US" smtClean="0"/>
              <a:t>Ferraillage et coffrage d’une pile</a:t>
            </a:r>
            <a:endParaRPr lang="en-US" altLang="en-US" smtClean="0"/>
          </a:p>
        </p:txBody>
      </p:sp>
      <p:sp>
        <p:nvSpPr>
          <p:cNvPr id="27651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 altLang="en-US" smtClean="0"/>
          </a:p>
          <a:p>
            <a:endParaRPr lang="en-US" altLang="en-US" smtClean="0"/>
          </a:p>
        </p:txBody>
      </p:sp>
      <p:pic>
        <p:nvPicPr>
          <p:cNvPr id="27652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773238"/>
            <a:ext cx="3125787" cy="4167187"/>
          </a:xfrm>
        </p:spPr>
      </p:pic>
      <p:sp>
        <p:nvSpPr>
          <p:cNvPr id="2765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7274AD1-AC1B-46B4-9C9C-C37B8B1F0179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765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765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C32606-12EF-41F1-9BF2-6300A33760DD}" type="slidenum">
              <a:rPr lang="en-GB" altLang="en-US" smtClean="0"/>
              <a:pPr/>
              <a:t>16</a:t>
            </a:fld>
            <a:endParaRPr lang="en-GB" altLang="en-US" smtClean="0"/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200275"/>
            <a:ext cx="4414838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7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503237"/>
          </a:xfrm>
        </p:spPr>
        <p:txBody>
          <a:bodyPr/>
          <a:lstStyle/>
          <a:p>
            <a:pPr algn="ctr"/>
            <a:r>
              <a:rPr lang="fr-BE" altLang="en-US" smtClean="0"/>
              <a:t>Coffrage du fût d’une pile</a:t>
            </a:r>
            <a:endParaRPr lang="en-US" altLang="en-US" smtClean="0"/>
          </a:p>
        </p:txBody>
      </p:sp>
      <p:pic>
        <p:nvPicPr>
          <p:cNvPr id="28675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1471613"/>
            <a:ext cx="2808288" cy="4684712"/>
          </a:xfrm>
        </p:spPr>
      </p:pic>
      <p:pic>
        <p:nvPicPr>
          <p:cNvPr id="28676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474788"/>
            <a:ext cx="2808287" cy="4681537"/>
          </a:xfrm>
        </p:spPr>
      </p:pic>
      <p:sp>
        <p:nvSpPr>
          <p:cNvPr id="28677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13F4878-8147-4302-A8DB-6B9DF240BFF0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867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867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D6AC8C-54C2-48EF-B6BB-2BEB201043E6}" type="slidenum">
              <a:rPr lang="en-GB" altLang="en-US" smtClean="0"/>
              <a:pPr/>
              <a:t>17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064500" cy="504825"/>
          </a:xfrm>
        </p:spPr>
        <p:txBody>
          <a:bodyPr/>
          <a:lstStyle/>
          <a:p>
            <a:pPr algn="ctr"/>
            <a:r>
              <a:rPr lang="fr-BE" altLang="en-US" smtClean="0"/>
              <a:t>Une pile renforcée</a:t>
            </a:r>
            <a:endParaRPr lang="en-US" altLang="en-US" smtClean="0"/>
          </a:p>
        </p:txBody>
      </p:sp>
      <p:pic>
        <p:nvPicPr>
          <p:cNvPr id="29699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557338"/>
            <a:ext cx="6046788" cy="4535487"/>
          </a:xfrm>
        </p:spPr>
      </p:pic>
      <p:sp>
        <p:nvSpPr>
          <p:cNvPr id="2970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CBFF6CF-38C2-440C-8372-866B24FC9A69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970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97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DE17DF-1D26-47D8-BFA6-8B56D5E4075B}" type="slidenum">
              <a:rPr lang="en-GB" altLang="en-US" smtClean="0"/>
              <a:pPr/>
              <a:t>18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1D708CA-4DD8-4FFA-81D0-2B7D910D6B08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0723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8EFA67-F09B-4BF5-9A58-94F9C19CDC89}" type="slidenum">
              <a:rPr lang="en-GB" altLang="en-US" smtClean="0"/>
              <a:pPr/>
              <a:t>19</a:t>
            </a:fld>
            <a:endParaRPr lang="en-GB" altLang="en-US" smtClean="0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773238"/>
            <a:ext cx="5834063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539750" y="981075"/>
            <a:ext cx="8064500" cy="5032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BE" altLang="en-US" kern="0" dirty="0" smtClean="0"/>
              <a:t>Renforcement des piles en Meuse</a:t>
            </a:r>
            <a:endParaRPr lang="en-US" altLang="en-US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6913"/>
            <a:ext cx="9144000" cy="546417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sp>
        <p:nvSpPr>
          <p:cNvPr id="13315" name="Titre 1"/>
          <p:cNvSpPr>
            <a:spLocks noGrp="1"/>
          </p:cNvSpPr>
          <p:nvPr>
            <p:ph type="title"/>
          </p:nvPr>
        </p:nvSpPr>
        <p:spPr>
          <a:xfrm>
            <a:off x="1258888" y="188913"/>
            <a:ext cx="8064500" cy="887412"/>
          </a:xfrm>
        </p:spPr>
        <p:txBody>
          <a:bodyPr anchor="ctr"/>
          <a:lstStyle/>
          <a:p>
            <a:pPr algn="ctr"/>
            <a:r>
              <a:rPr lang="fr-BE" altLang="en-US" smtClean="0"/>
              <a:t>La ligne 24 : Y Glons – Aachen</a:t>
            </a:r>
            <a:br>
              <a:rPr lang="fr-BE" altLang="en-US" smtClean="0"/>
            </a:br>
            <a:r>
              <a:rPr lang="fr-BE" altLang="en-US" sz="1800" b="0" smtClean="0"/>
              <a:t>(Ligne exclusivement marchandise depuis 1957)</a:t>
            </a:r>
            <a:endParaRPr lang="en-US" altLang="en-US" sz="1800" b="0" smtClean="0"/>
          </a:p>
        </p:txBody>
      </p:sp>
      <p:sp>
        <p:nvSpPr>
          <p:cNvPr id="1331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3255A0A-D481-4F74-9FAA-2A5B233A6823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1331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133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6F1750-8542-4CEA-AB9B-409A4C60F3BA}" type="slidenum">
              <a:rPr lang="en-GB" altLang="en-US" smtClean="0"/>
              <a:pPr/>
              <a:t>2</a:t>
            </a:fld>
            <a:endParaRPr lang="en-GB" altLang="en-US" smtClean="0"/>
          </a:p>
        </p:txBody>
      </p:sp>
      <p:sp>
        <p:nvSpPr>
          <p:cNvPr id="13319" name="ZoneTexte 1"/>
          <p:cNvSpPr txBox="1">
            <a:spLocks noChangeArrowheads="1"/>
          </p:cNvSpPr>
          <p:nvPr/>
        </p:nvSpPr>
        <p:spPr bwMode="auto">
          <a:xfrm>
            <a:off x="7092950" y="4257675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 sz="1400"/>
              <a:t>Aachen</a:t>
            </a:r>
          </a:p>
        </p:txBody>
      </p:sp>
      <p:sp>
        <p:nvSpPr>
          <p:cNvPr id="13320" name="ZoneTexte 14"/>
          <p:cNvSpPr txBox="1">
            <a:spLocks noChangeArrowheads="1"/>
          </p:cNvSpPr>
          <p:nvPr/>
        </p:nvSpPr>
        <p:spPr bwMode="auto">
          <a:xfrm>
            <a:off x="4859338" y="4110038"/>
            <a:ext cx="12969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Glons</a:t>
            </a:r>
          </a:p>
        </p:txBody>
      </p:sp>
      <p:sp>
        <p:nvSpPr>
          <p:cNvPr id="13321" name="Ellipse 1"/>
          <p:cNvSpPr>
            <a:spLocks noChangeArrowheads="1"/>
          </p:cNvSpPr>
          <p:nvPr/>
        </p:nvSpPr>
        <p:spPr bwMode="auto">
          <a:xfrm>
            <a:off x="6011863" y="4478338"/>
            <a:ext cx="144462" cy="174625"/>
          </a:xfrm>
          <a:prstGeom prst="ellipse">
            <a:avLst/>
          </a:prstGeom>
          <a:solidFill>
            <a:schemeClr val="accent1"/>
          </a:solidFill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BE" altLang="fr-FR"/>
          </a:p>
        </p:txBody>
      </p:sp>
      <p:sp>
        <p:nvSpPr>
          <p:cNvPr id="13322" name="Ellipse 9"/>
          <p:cNvSpPr>
            <a:spLocks noChangeArrowheads="1"/>
          </p:cNvSpPr>
          <p:nvPr/>
        </p:nvSpPr>
        <p:spPr bwMode="auto">
          <a:xfrm>
            <a:off x="6588125" y="4489450"/>
            <a:ext cx="144463" cy="174625"/>
          </a:xfrm>
          <a:prstGeom prst="ellipse">
            <a:avLst/>
          </a:prstGeom>
          <a:solidFill>
            <a:schemeClr val="accent1"/>
          </a:solidFill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BE" altLang="fr-FR"/>
          </a:p>
        </p:txBody>
      </p:sp>
      <p:sp>
        <p:nvSpPr>
          <p:cNvPr id="13323" name="Ellipse 10"/>
          <p:cNvSpPr>
            <a:spLocks noChangeArrowheads="1"/>
          </p:cNvSpPr>
          <p:nvPr/>
        </p:nvSpPr>
        <p:spPr bwMode="auto">
          <a:xfrm>
            <a:off x="6951663" y="4572000"/>
            <a:ext cx="144462" cy="174625"/>
          </a:xfrm>
          <a:prstGeom prst="ellipse">
            <a:avLst/>
          </a:prstGeom>
          <a:solidFill>
            <a:schemeClr val="accent1"/>
          </a:solidFill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BE" altLang="fr-FR"/>
          </a:p>
        </p:txBody>
      </p:sp>
      <p:pic>
        <p:nvPicPr>
          <p:cNvPr id="13324" name="Espace réservé du contenu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981075"/>
            <a:ext cx="212725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325" name="Connecteur en angle 3"/>
          <p:cNvCxnSpPr>
            <a:cxnSpLocks noChangeShapeType="1"/>
          </p:cNvCxnSpPr>
          <p:nvPr/>
        </p:nvCxnSpPr>
        <p:spPr bwMode="auto">
          <a:xfrm rot="5400000" flipH="1" flipV="1">
            <a:off x="5140325" y="3343276"/>
            <a:ext cx="2073275" cy="184150"/>
          </a:xfrm>
          <a:prstGeom prst="bentConnector3">
            <a:avLst>
              <a:gd name="adj1" fmla="val 50000"/>
            </a:avLst>
          </a:prstGeom>
          <a:noFill/>
          <a:ln w="31750" algn="ctr">
            <a:solidFill>
              <a:schemeClr val="accent2"/>
            </a:solidFill>
            <a:round/>
            <a:headEnd/>
            <a:tailEnd type="arrow" w="med" len="med"/>
          </a:ln>
        </p:spPr>
      </p:cxnSp>
      <p:pic>
        <p:nvPicPr>
          <p:cNvPr id="13326" name="Imag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0963" y="2460625"/>
            <a:ext cx="26352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327" name="Connecteur en angle 16"/>
          <p:cNvCxnSpPr>
            <a:cxnSpLocks noChangeShapeType="1"/>
          </p:cNvCxnSpPr>
          <p:nvPr/>
        </p:nvCxnSpPr>
        <p:spPr bwMode="auto">
          <a:xfrm rot="5400000" flipH="1" flipV="1">
            <a:off x="6781006" y="4182269"/>
            <a:ext cx="623888" cy="184150"/>
          </a:xfrm>
          <a:prstGeom prst="bentConnector3">
            <a:avLst>
              <a:gd name="adj1" fmla="val 50000"/>
            </a:avLst>
          </a:prstGeom>
          <a:noFill/>
          <a:ln w="31750" algn="ctr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7381875" y="3713163"/>
            <a:ext cx="1687513" cy="261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en-GB"/>
            </a:defPPr>
            <a:lvl1pPr eaLnBrk="1" hangingPunct="1">
              <a:defRPr sz="1100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fr-BE" altLang="fr-FR" dirty="0" smtClean="0"/>
              <a:t>Viaduc de </a:t>
            </a:r>
            <a:r>
              <a:rPr lang="fr-BE" altLang="fr-FR" dirty="0" err="1" smtClean="0"/>
              <a:t>Moresnet</a:t>
            </a:r>
            <a:endParaRPr lang="fr-BE" altLang="fr-FR" dirty="0" smtClean="0"/>
          </a:p>
        </p:txBody>
      </p:sp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6486525" y="2138363"/>
            <a:ext cx="1685925" cy="260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en-GB"/>
            </a:defPPr>
            <a:lvl1pPr eaLnBrk="1" hangingPunct="1">
              <a:defRPr sz="1100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fr-BE" altLang="fr-FR" dirty="0" smtClean="0"/>
              <a:t>Viaduc des Allemands</a:t>
            </a:r>
          </a:p>
        </p:txBody>
      </p:sp>
      <p:pic>
        <p:nvPicPr>
          <p:cNvPr id="13330" name="Imag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3962400"/>
            <a:ext cx="27590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331" name="Connecteur en angle 22"/>
          <p:cNvCxnSpPr>
            <a:cxnSpLocks noChangeShapeType="1"/>
            <a:stCxn id="13322" idx="4"/>
          </p:cNvCxnSpPr>
          <p:nvPr/>
        </p:nvCxnSpPr>
        <p:spPr bwMode="auto">
          <a:xfrm rot="5400000">
            <a:off x="5345113" y="3986212"/>
            <a:ext cx="636588" cy="1992313"/>
          </a:xfrm>
          <a:prstGeom prst="bentConnector2">
            <a:avLst/>
          </a:prstGeom>
          <a:noFill/>
          <a:ln w="31750" algn="ctr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27" name="ZoneTexte 1"/>
          <p:cNvSpPr txBox="1">
            <a:spLocks noChangeArrowheads="1"/>
          </p:cNvSpPr>
          <p:nvPr/>
        </p:nvSpPr>
        <p:spPr bwMode="auto">
          <a:xfrm>
            <a:off x="1908175" y="3946525"/>
            <a:ext cx="1871663" cy="261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BE" altLang="fr-FR" sz="1100" dirty="0" smtClean="0"/>
              <a:t>Tunnel de </a:t>
            </a:r>
            <a:r>
              <a:rPr lang="fr-BE" altLang="fr-FR" sz="1100" dirty="0" err="1" smtClean="0"/>
              <a:t>Veurs</a:t>
            </a:r>
            <a:r>
              <a:rPr lang="fr-BE" altLang="fr-FR" sz="1100" dirty="0" smtClean="0"/>
              <a:t> (2100 m)</a:t>
            </a:r>
          </a:p>
        </p:txBody>
      </p:sp>
      <p:sp>
        <p:nvSpPr>
          <p:cNvPr id="13333" name="Forme libre 2"/>
          <p:cNvSpPr>
            <a:spLocks/>
          </p:cNvSpPr>
          <p:nvPr/>
        </p:nvSpPr>
        <p:spPr bwMode="auto">
          <a:xfrm>
            <a:off x="5591175" y="4510088"/>
            <a:ext cx="404813" cy="82550"/>
          </a:xfrm>
          <a:custGeom>
            <a:avLst/>
            <a:gdLst>
              <a:gd name="T0" fmla="*/ 0 w 404813"/>
              <a:gd name="T1" fmla="*/ 23770 h 82452"/>
              <a:gd name="T2" fmla="*/ 100013 w 404813"/>
              <a:gd name="T3" fmla="*/ 81192 h 82452"/>
              <a:gd name="T4" fmla="*/ 166688 w 404813"/>
              <a:gd name="T5" fmla="*/ 66837 h 82452"/>
              <a:gd name="T6" fmla="*/ 228600 w 404813"/>
              <a:gd name="T7" fmla="*/ 62052 h 82452"/>
              <a:gd name="T8" fmla="*/ 304800 w 404813"/>
              <a:gd name="T9" fmla="*/ 4628 h 82452"/>
              <a:gd name="T10" fmla="*/ 352425 w 404813"/>
              <a:gd name="T11" fmla="*/ 4628 h 82452"/>
              <a:gd name="T12" fmla="*/ 381000 w 404813"/>
              <a:gd name="T13" fmla="*/ 14201 h 82452"/>
              <a:gd name="T14" fmla="*/ 404813 w 404813"/>
              <a:gd name="T15" fmla="*/ 42912 h 824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4813"/>
              <a:gd name="T25" fmla="*/ 0 h 82452"/>
              <a:gd name="T26" fmla="*/ 404813 w 404813"/>
              <a:gd name="T27" fmla="*/ 82452 h 824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4813" h="82452">
                <a:moveTo>
                  <a:pt x="0" y="23658"/>
                </a:moveTo>
                <a:cubicBezTo>
                  <a:pt x="36116" y="48661"/>
                  <a:pt x="72232" y="73664"/>
                  <a:pt x="100013" y="80808"/>
                </a:cubicBezTo>
                <a:cubicBezTo>
                  <a:pt x="127794" y="87952"/>
                  <a:pt x="145257" y="69696"/>
                  <a:pt x="166688" y="66521"/>
                </a:cubicBezTo>
                <a:cubicBezTo>
                  <a:pt x="188119" y="63346"/>
                  <a:pt x="205581" y="72077"/>
                  <a:pt x="228600" y="61758"/>
                </a:cubicBezTo>
                <a:cubicBezTo>
                  <a:pt x="251619" y="51439"/>
                  <a:pt x="284163" y="14133"/>
                  <a:pt x="304800" y="4608"/>
                </a:cubicBezTo>
                <a:cubicBezTo>
                  <a:pt x="325437" y="-4917"/>
                  <a:pt x="339725" y="3021"/>
                  <a:pt x="352425" y="4608"/>
                </a:cubicBezTo>
                <a:cubicBezTo>
                  <a:pt x="365125" y="6195"/>
                  <a:pt x="372269" y="7783"/>
                  <a:pt x="381000" y="14133"/>
                </a:cubicBezTo>
                <a:cubicBezTo>
                  <a:pt x="389731" y="20483"/>
                  <a:pt x="386557" y="27627"/>
                  <a:pt x="404813" y="42708"/>
                </a:cubicBezTo>
              </a:path>
            </a:pathLst>
          </a:custGeom>
          <a:noFill/>
          <a:ln w="920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BE"/>
          </a:p>
        </p:txBody>
      </p:sp>
      <p:sp>
        <p:nvSpPr>
          <p:cNvPr id="13334" name="Forme libre 3"/>
          <p:cNvSpPr>
            <a:spLocks/>
          </p:cNvSpPr>
          <p:nvPr/>
        </p:nvSpPr>
        <p:spPr bwMode="auto">
          <a:xfrm>
            <a:off x="6157913" y="4560888"/>
            <a:ext cx="428625" cy="50800"/>
          </a:xfrm>
          <a:custGeom>
            <a:avLst/>
            <a:gdLst>
              <a:gd name="T0" fmla="*/ 0 w 428625"/>
              <a:gd name="T1" fmla="*/ 30945 h 50610"/>
              <a:gd name="T2" fmla="*/ 100012 w 428625"/>
              <a:gd name="T3" fmla="*/ 50283 h 50610"/>
              <a:gd name="T4" fmla="*/ 242887 w 428625"/>
              <a:gd name="T5" fmla="*/ 1938 h 50610"/>
              <a:gd name="T6" fmla="*/ 357187 w 428625"/>
              <a:gd name="T7" fmla="*/ 11607 h 50610"/>
              <a:gd name="T8" fmla="*/ 414337 w 428625"/>
              <a:gd name="T9" fmla="*/ 30945 h 50610"/>
              <a:gd name="T10" fmla="*/ 428625 w 428625"/>
              <a:gd name="T11" fmla="*/ 30945 h 506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8625"/>
              <a:gd name="T19" fmla="*/ 0 h 50610"/>
              <a:gd name="T20" fmla="*/ 428625 w 428625"/>
              <a:gd name="T21" fmla="*/ 50610 h 506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8625" h="50610">
                <a:moveTo>
                  <a:pt x="0" y="30485"/>
                </a:moveTo>
                <a:cubicBezTo>
                  <a:pt x="29765" y="42391"/>
                  <a:pt x="59531" y="54297"/>
                  <a:pt x="100012" y="49535"/>
                </a:cubicBezTo>
                <a:cubicBezTo>
                  <a:pt x="140493" y="44773"/>
                  <a:pt x="200025" y="8260"/>
                  <a:pt x="242887" y="1910"/>
                </a:cubicBezTo>
                <a:cubicBezTo>
                  <a:pt x="285749" y="-4440"/>
                  <a:pt x="328612" y="6673"/>
                  <a:pt x="357187" y="11435"/>
                </a:cubicBezTo>
                <a:cubicBezTo>
                  <a:pt x="385762" y="16197"/>
                  <a:pt x="402431" y="27310"/>
                  <a:pt x="414337" y="30485"/>
                </a:cubicBezTo>
                <a:cubicBezTo>
                  <a:pt x="426243" y="33660"/>
                  <a:pt x="427434" y="32072"/>
                  <a:pt x="428625" y="30485"/>
                </a:cubicBezTo>
              </a:path>
            </a:pathLst>
          </a:custGeom>
          <a:noFill/>
          <a:ln w="920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BE"/>
          </a:p>
        </p:txBody>
      </p:sp>
      <p:sp>
        <p:nvSpPr>
          <p:cNvPr id="13335" name="Forme libre 4"/>
          <p:cNvSpPr>
            <a:spLocks/>
          </p:cNvSpPr>
          <p:nvPr/>
        </p:nvSpPr>
        <p:spPr bwMode="auto">
          <a:xfrm>
            <a:off x="6738938" y="4600575"/>
            <a:ext cx="228600" cy="100013"/>
          </a:xfrm>
          <a:custGeom>
            <a:avLst/>
            <a:gdLst>
              <a:gd name="T0" fmla="*/ 0 w 228600"/>
              <a:gd name="T1" fmla="*/ 0 h 100013"/>
              <a:gd name="T2" fmla="*/ 228600 w 228600"/>
              <a:gd name="T3" fmla="*/ 100013 h 100013"/>
              <a:gd name="T4" fmla="*/ 0 60000 65536"/>
              <a:gd name="T5" fmla="*/ 0 60000 65536"/>
              <a:gd name="T6" fmla="*/ 0 w 228600"/>
              <a:gd name="T7" fmla="*/ 0 h 100013"/>
              <a:gd name="T8" fmla="*/ 228600 w 228600"/>
              <a:gd name="T9" fmla="*/ 100013 h 1000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8600" h="100013">
                <a:moveTo>
                  <a:pt x="0" y="0"/>
                </a:moveTo>
                <a:cubicBezTo>
                  <a:pt x="82947" y="46831"/>
                  <a:pt x="165894" y="93663"/>
                  <a:pt x="228600" y="100013"/>
                </a:cubicBezTo>
              </a:path>
            </a:pathLst>
          </a:custGeom>
          <a:noFill/>
          <a:ln w="920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BE"/>
          </a:p>
        </p:txBody>
      </p:sp>
      <p:sp>
        <p:nvSpPr>
          <p:cNvPr id="13336" name="Forme libre 5"/>
          <p:cNvSpPr>
            <a:spLocks/>
          </p:cNvSpPr>
          <p:nvPr/>
        </p:nvSpPr>
        <p:spPr bwMode="auto">
          <a:xfrm>
            <a:off x="7077075" y="4524375"/>
            <a:ext cx="47625" cy="66675"/>
          </a:xfrm>
          <a:custGeom>
            <a:avLst/>
            <a:gdLst>
              <a:gd name="T0" fmla="*/ 0 w 47625"/>
              <a:gd name="T1" fmla="*/ 66675 h 66675"/>
              <a:gd name="T2" fmla="*/ 47625 w 47625"/>
              <a:gd name="T3" fmla="*/ 0 h 66675"/>
              <a:gd name="T4" fmla="*/ 0 60000 65536"/>
              <a:gd name="T5" fmla="*/ 0 60000 65536"/>
              <a:gd name="T6" fmla="*/ 0 w 47625"/>
              <a:gd name="T7" fmla="*/ 0 h 66675"/>
              <a:gd name="T8" fmla="*/ 47625 w 47625"/>
              <a:gd name="T9" fmla="*/ 66675 h 666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625" h="66675">
                <a:moveTo>
                  <a:pt x="0" y="66675"/>
                </a:moveTo>
                <a:lnTo>
                  <a:pt x="47625" y="0"/>
                </a:lnTo>
              </a:path>
            </a:pathLst>
          </a:custGeom>
          <a:noFill/>
          <a:ln w="920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064500" cy="1079500"/>
          </a:xfrm>
        </p:spPr>
        <p:txBody>
          <a:bodyPr/>
          <a:lstStyle/>
          <a:p>
            <a:pPr algn="ctr"/>
            <a:r>
              <a:rPr lang="fr-BE" altLang="en-US" sz="3200" u="sng" smtClean="0"/>
              <a:t>Structure hyperstatique</a:t>
            </a:r>
            <a:r>
              <a:rPr lang="fr-BE" altLang="en-US" smtClean="0"/>
              <a:t/>
            </a:r>
            <a:br>
              <a:rPr lang="fr-BE" altLang="en-US" smtClean="0"/>
            </a:br>
            <a:r>
              <a:rPr lang="fr-BE" altLang="en-US" smtClean="0"/>
              <a:t>Eléments de la structure hyperstatique</a:t>
            </a:r>
            <a:endParaRPr lang="en-US" altLang="en-US" smtClean="0"/>
          </a:p>
        </p:txBody>
      </p:sp>
      <p:pic>
        <p:nvPicPr>
          <p:cNvPr id="3174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7525" y="2060575"/>
            <a:ext cx="5568950" cy="4176713"/>
          </a:xfrm>
        </p:spPr>
      </p:pic>
      <p:sp>
        <p:nvSpPr>
          <p:cNvPr id="31748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0EF8BC2-BEEA-4A5A-9ED2-BAE8EBEE988F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174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17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DBBC9B-75CB-4566-A10A-A5EB344CE55C}" type="slidenum">
              <a:rPr lang="en-GB" altLang="en-US" smtClean="0"/>
              <a:pPr/>
              <a:t>20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6931C5F-B385-420C-842E-CC44C86A0037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2771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80E880-FF67-4935-9266-C863819B77C2}" type="slidenum">
              <a:rPr lang="en-GB" altLang="en-US" smtClean="0"/>
              <a:pPr/>
              <a:t>21</a:t>
            </a:fld>
            <a:endParaRPr lang="en-GB" altLang="en-US" smtClean="0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088" y="908050"/>
            <a:ext cx="6677025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en-US" smtClean="0"/>
              <a:t>Assemblage du treillis hyperstatique</a:t>
            </a:r>
            <a:endParaRPr lang="en-US" altLang="en-US" smtClean="0"/>
          </a:p>
        </p:txBody>
      </p:sp>
      <p:pic>
        <p:nvPicPr>
          <p:cNvPr id="33795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7525" y="1700213"/>
            <a:ext cx="5568950" cy="4176712"/>
          </a:xfrm>
        </p:spPr>
      </p:pic>
      <p:sp>
        <p:nvSpPr>
          <p:cNvPr id="33796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1123507-070B-45AF-8E76-201FC71A0FC9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3797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379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037DE7-3101-4F73-8AFE-453E0ECC85C8}" type="slidenum">
              <a:rPr lang="en-GB" altLang="en-US" smtClean="0"/>
              <a:pPr/>
              <a:t>22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39825" y="981075"/>
            <a:ext cx="6816725" cy="5111750"/>
          </a:xfrm>
        </p:spPr>
      </p:pic>
      <p:sp>
        <p:nvSpPr>
          <p:cNvPr id="34819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F2108C0-2EE5-41D8-B980-E98902D1CB2C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4820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482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FC6949-CB1B-444F-9AA0-B2B936870EBE}" type="slidenum">
              <a:rPr lang="en-GB" altLang="en-US" smtClean="0"/>
              <a:pPr/>
              <a:t>23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8388" y="909638"/>
            <a:ext cx="7104062" cy="5327650"/>
          </a:xfrm>
        </p:spPr>
      </p:pic>
      <p:sp>
        <p:nvSpPr>
          <p:cNvPr id="3584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6AF223D-A9CF-4C74-8F67-686A88A76113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584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584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D3A80B-E477-4CD4-83A8-9343D660D20A}" type="slidenum">
              <a:rPr lang="en-GB" altLang="en-US" smtClean="0"/>
              <a:pPr/>
              <a:t>24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052513"/>
            <a:ext cx="8277225" cy="4968875"/>
          </a:xfrm>
        </p:spPr>
      </p:pic>
      <p:sp>
        <p:nvSpPr>
          <p:cNvPr id="36867" name="Espace réservé de la date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31F7362-AFE2-4906-A812-7287DB164154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6868" name="Espace réservé du pied de page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686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3D92FF-C532-4A41-82B6-2BE0955F201D}" type="slidenum">
              <a:rPr lang="en-GB" altLang="en-US" smtClean="0"/>
              <a:pPr/>
              <a:t>25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C6113D2-E9BD-4361-A442-B442622A77B1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7891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2AE26E-D8A4-4BD4-91DD-8491B2C207EB}" type="slidenum">
              <a:rPr lang="en-GB" altLang="en-US" smtClean="0"/>
              <a:pPr/>
              <a:t>26</a:t>
            </a:fld>
            <a:endParaRPr lang="en-GB" altLang="en-US" smtClean="0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69963"/>
            <a:ext cx="6835775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9C9B5BB-07C4-417A-B256-3007C637687C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8915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D40BDB-603A-4755-A618-68FA34B6E991}" type="slidenum">
              <a:rPr lang="en-GB" altLang="en-US" smtClean="0"/>
              <a:pPr/>
              <a:t>27</a:t>
            </a:fld>
            <a:endParaRPr lang="en-GB" altLang="en-US" smtClean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363" y="908050"/>
            <a:ext cx="697865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887412"/>
          </a:xfrm>
        </p:spPr>
        <p:txBody>
          <a:bodyPr/>
          <a:lstStyle/>
          <a:p>
            <a:pPr algn="ctr"/>
            <a:r>
              <a:rPr lang="fr-BE" altLang="en-US" smtClean="0"/>
              <a:t>Verinage de la structure hyperstatique</a:t>
            </a:r>
            <a:endParaRPr lang="en-US" altLang="en-US" smtClean="0"/>
          </a:p>
        </p:txBody>
      </p:sp>
      <p:pic>
        <p:nvPicPr>
          <p:cNvPr id="39939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484313"/>
            <a:ext cx="7678737" cy="4608512"/>
          </a:xfrm>
        </p:spPr>
      </p:pic>
      <p:sp>
        <p:nvSpPr>
          <p:cNvPr id="3994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9AE7A36-95C7-4500-9286-518DEAFAD58D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3994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399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A067F8-D973-442F-AD0E-C11CC59BFBEA}" type="slidenum">
              <a:rPr lang="en-GB" altLang="en-US" smtClean="0"/>
              <a:pPr/>
              <a:t>28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8064500" cy="576263"/>
          </a:xfrm>
        </p:spPr>
        <p:txBody>
          <a:bodyPr/>
          <a:lstStyle/>
          <a:p>
            <a:pPr algn="ctr"/>
            <a:r>
              <a:rPr lang="fr-BE" altLang="en-US" smtClean="0"/>
              <a:t>Verinage de la structure hyperstatique</a:t>
            </a:r>
            <a:endParaRPr lang="en-US" altLang="en-US" smtClean="0"/>
          </a:p>
        </p:txBody>
      </p:sp>
      <p:sp>
        <p:nvSpPr>
          <p:cNvPr id="4096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73E63AA-94D4-41E7-ACE9-C826405D9662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096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096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3C826B-0B30-4533-965A-5D62AF09B041}" type="slidenum">
              <a:rPr lang="en-GB" altLang="en-US" smtClean="0"/>
              <a:pPr/>
              <a:t>29</a:t>
            </a:fld>
            <a:endParaRPr lang="en-GB" altLang="en-US" smtClean="0"/>
          </a:p>
        </p:txBody>
      </p:sp>
      <p:pic>
        <p:nvPicPr>
          <p:cNvPr id="40966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509713"/>
            <a:ext cx="6992937" cy="4656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Espace réservé du contenu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554038"/>
            <a:ext cx="8577262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re 1"/>
          <p:cNvSpPr>
            <a:spLocks noGrp="1"/>
          </p:cNvSpPr>
          <p:nvPr>
            <p:ph type="title"/>
          </p:nvPr>
        </p:nvSpPr>
        <p:spPr>
          <a:xfrm>
            <a:off x="496888" y="620713"/>
            <a:ext cx="8064500" cy="887412"/>
          </a:xfrm>
        </p:spPr>
        <p:txBody>
          <a:bodyPr anchor="ctr"/>
          <a:lstStyle/>
          <a:p>
            <a:pPr algn="ctr"/>
            <a:r>
              <a:rPr lang="fr-BE" altLang="en-US" smtClean="0"/>
              <a:t>Vue aérienne du viaduc des Allemands</a:t>
            </a:r>
            <a:endParaRPr lang="en-US" altLang="en-US" smtClean="0"/>
          </a:p>
        </p:txBody>
      </p:sp>
      <p:sp>
        <p:nvSpPr>
          <p:cNvPr id="1434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969CE88-C523-459B-B0DE-3755BED06FF9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1434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1434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25554B-51D7-41C6-B2BC-2A147EF6F7DD}" type="slidenum">
              <a:rPr lang="en-GB" altLang="en-US" smtClean="0"/>
              <a:pPr/>
              <a:t>3</a:t>
            </a:fld>
            <a:endParaRPr lang="en-GB" altLang="en-US" smtClean="0"/>
          </a:p>
        </p:txBody>
      </p:sp>
      <p:sp>
        <p:nvSpPr>
          <p:cNvPr id="14343" name="Ellipse 1"/>
          <p:cNvSpPr>
            <a:spLocks noChangeArrowheads="1"/>
          </p:cNvSpPr>
          <p:nvPr/>
        </p:nvSpPr>
        <p:spPr bwMode="auto">
          <a:xfrm rot="-561744">
            <a:off x="1636713" y="2992438"/>
            <a:ext cx="3654425" cy="792162"/>
          </a:xfrm>
          <a:prstGeom prst="ellipse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4344" name="Ellipse 2"/>
          <p:cNvSpPr>
            <a:spLocks noChangeArrowheads="1"/>
          </p:cNvSpPr>
          <p:nvPr/>
        </p:nvSpPr>
        <p:spPr bwMode="auto">
          <a:xfrm rot="-542906">
            <a:off x="5113338" y="2624138"/>
            <a:ext cx="2284412" cy="601662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4345" name="ZoneTexte 3"/>
          <p:cNvSpPr txBox="1">
            <a:spLocks noChangeArrowheads="1"/>
          </p:cNvSpPr>
          <p:nvPr/>
        </p:nvSpPr>
        <p:spPr bwMode="auto">
          <a:xfrm>
            <a:off x="2700338" y="4437063"/>
            <a:ext cx="2016125" cy="1016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1200">
                <a:solidFill>
                  <a:srgbClr val="FFFF00"/>
                </a:solidFill>
              </a:rPr>
              <a:t>Ancien ouvrage isostatique sur la  Meuse (cantilever)</a:t>
            </a:r>
          </a:p>
          <a:p>
            <a:r>
              <a:rPr lang="fr-BE" altLang="en-US" sz="1200">
                <a:solidFill>
                  <a:srgbClr val="FFFF00"/>
                </a:solidFill>
              </a:rPr>
              <a:t>Longueur entre culées et piles = 75 + 90 + 75</a:t>
            </a:r>
          </a:p>
          <a:p>
            <a:r>
              <a:rPr lang="fr-BE" altLang="en-US" sz="1200">
                <a:solidFill>
                  <a:srgbClr val="FFFF00"/>
                </a:solidFill>
              </a:rPr>
              <a:t>                 = 240 mètres</a:t>
            </a:r>
            <a:endParaRPr lang="en-US" altLang="en-US" sz="1200">
              <a:solidFill>
                <a:srgbClr val="FFFF00"/>
              </a:solidFill>
            </a:endParaRPr>
          </a:p>
        </p:txBody>
      </p:sp>
      <p:sp>
        <p:nvSpPr>
          <p:cNvPr id="14346" name="ZoneTexte 9"/>
          <p:cNvSpPr txBox="1">
            <a:spLocks noChangeArrowheads="1"/>
          </p:cNvSpPr>
          <p:nvPr/>
        </p:nvSpPr>
        <p:spPr bwMode="auto">
          <a:xfrm>
            <a:off x="5554663" y="4232275"/>
            <a:ext cx="2185987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1200">
                <a:solidFill>
                  <a:srgbClr val="FF0000"/>
                </a:solidFill>
              </a:rPr>
              <a:t>7 travées isostatiques sur terre-plein.  Longueur = 7 x 41 mètres = 287 mètres.</a:t>
            </a:r>
            <a:endParaRPr lang="en-US" altLang="en-US" sz="1200">
              <a:solidFill>
                <a:srgbClr val="FF0000"/>
              </a:solidFill>
            </a:endParaRPr>
          </a:p>
        </p:txBody>
      </p:sp>
      <p:cxnSp>
        <p:nvCxnSpPr>
          <p:cNvPr id="14347" name="Connecteur droit avec flèche 5"/>
          <p:cNvCxnSpPr>
            <a:cxnSpLocks noChangeShapeType="1"/>
            <a:stCxn id="14346" idx="0"/>
            <a:endCxn id="14344" idx="4"/>
          </p:cNvCxnSpPr>
          <p:nvPr/>
        </p:nvCxnSpPr>
        <p:spPr bwMode="auto">
          <a:xfrm flipH="1" flipV="1">
            <a:off x="6302375" y="3221038"/>
            <a:ext cx="344488" cy="101123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/>
          </a:ln>
        </p:spPr>
      </p:cxnSp>
      <p:cxnSp>
        <p:nvCxnSpPr>
          <p:cNvPr id="14348" name="Connecteur droit avec flèche 8"/>
          <p:cNvCxnSpPr>
            <a:cxnSpLocks noChangeShapeType="1"/>
          </p:cNvCxnSpPr>
          <p:nvPr/>
        </p:nvCxnSpPr>
        <p:spPr bwMode="auto">
          <a:xfrm flipH="1" flipV="1">
            <a:off x="3995738" y="3702050"/>
            <a:ext cx="360362" cy="735013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 type="triangle" w="med" len="med"/>
            <a:tailEnd/>
          </a:ln>
        </p:spPr>
      </p:cxnSp>
      <p:sp>
        <p:nvSpPr>
          <p:cNvPr id="14349" name="ZoneTexte 1"/>
          <p:cNvSpPr txBox="1">
            <a:spLocks noChangeArrowheads="1"/>
          </p:cNvSpPr>
          <p:nvPr/>
        </p:nvSpPr>
        <p:spPr bwMode="auto">
          <a:xfrm>
            <a:off x="233363" y="3908425"/>
            <a:ext cx="1044575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Vers Aachen</a:t>
            </a:r>
          </a:p>
        </p:txBody>
      </p:sp>
      <p:sp>
        <p:nvSpPr>
          <p:cNvPr id="14350" name="ZoneTexte 13"/>
          <p:cNvSpPr txBox="1">
            <a:spLocks noChangeArrowheads="1"/>
          </p:cNvSpPr>
          <p:nvPr/>
        </p:nvSpPr>
        <p:spPr bwMode="auto">
          <a:xfrm>
            <a:off x="5378450" y="1889125"/>
            <a:ext cx="1849438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Canal Albert</a:t>
            </a:r>
          </a:p>
        </p:txBody>
      </p:sp>
      <p:sp>
        <p:nvSpPr>
          <p:cNvPr id="14351" name="ZoneTexte 14"/>
          <p:cNvSpPr txBox="1">
            <a:spLocks noChangeArrowheads="1"/>
          </p:cNvSpPr>
          <p:nvPr/>
        </p:nvSpPr>
        <p:spPr bwMode="auto">
          <a:xfrm>
            <a:off x="8027988" y="1243013"/>
            <a:ext cx="1008062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 sz="1600"/>
              <a:t>Vers Glons (Anvers)</a:t>
            </a:r>
          </a:p>
        </p:txBody>
      </p:sp>
      <p:sp>
        <p:nvSpPr>
          <p:cNvPr id="14352" name="ZoneTexte 13"/>
          <p:cNvSpPr txBox="1">
            <a:spLocks noChangeArrowheads="1"/>
          </p:cNvSpPr>
          <p:nvPr/>
        </p:nvSpPr>
        <p:spPr bwMode="auto">
          <a:xfrm>
            <a:off x="755650" y="2466975"/>
            <a:ext cx="9366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Meuse</a:t>
            </a:r>
          </a:p>
        </p:txBody>
      </p:sp>
      <p:sp>
        <p:nvSpPr>
          <p:cNvPr id="14353" name="ZoneTexte 13"/>
          <p:cNvSpPr txBox="1">
            <a:spLocks noChangeArrowheads="1"/>
          </p:cNvSpPr>
          <p:nvPr/>
        </p:nvSpPr>
        <p:spPr bwMode="auto">
          <a:xfrm>
            <a:off x="7431088" y="5915025"/>
            <a:ext cx="14493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 sz="1400"/>
              <a:t>Vers Maastricht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F2DCBE5-C33C-408E-8AAA-67672D29851C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198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198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AABED-DDFB-41F6-A665-C3A038220A2F}" type="slidenum">
              <a:rPr lang="en-GB" altLang="en-US" smtClean="0"/>
              <a:pPr/>
              <a:t>30</a:t>
            </a:fld>
            <a:endParaRPr lang="en-GB" altLang="en-US" smtClean="0"/>
          </a:p>
        </p:txBody>
      </p:sp>
      <p:pic>
        <p:nvPicPr>
          <p:cNvPr id="41989" name="Espace réservé du contenu 1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4200" y="1268413"/>
            <a:ext cx="7948613" cy="4462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064500" cy="887413"/>
          </a:xfrm>
        </p:spPr>
        <p:txBody>
          <a:bodyPr/>
          <a:lstStyle/>
          <a:p>
            <a:pPr algn="ctr"/>
            <a:r>
              <a:rPr lang="fr-BE" altLang="en-US" smtClean="0"/>
              <a:t>Mise en place des « kamags »</a:t>
            </a:r>
            <a:endParaRPr lang="en-US" altLang="en-US" smtClean="0"/>
          </a:p>
        </p:txBody>
      </p:sp>
      <p:sp>
        <p:nvSpPr>
          <p:cNvPr id="4301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89C0D12-3E32-4B05-82C5-96822DC4ADCF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301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301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D65C97-3FF8-4AF2-B63A-8F64C5D17B47}" type="slidenum">
              <a:rPr lang="en-GB" altLang="en-US" smtClean="0"/>
              <a:pPr/>
              <a:t>31</a:t>
            </a:fld>
            <a:endParaRPr lang="en-GB" altLang="en-US" smtClean="0"/>
          </a:p>
        </p:txBody>
      </p:sp>
      <p:pic>
        <p:nvPicPr>
          <p:cNvPr id="43014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484313"/>
            <a:ext cx="6408738" cy="4806950"/>
          </a:xfrm>
        </p:spPr>
      </p:pic>
      <p:sp>
        <p:nvSpPr>
          <p:cNvPr id="43015" name="Flèche vers le bas 1"/>
          <p:cNvSpPr>
            <a:spLocks noChangeArrowheads="1"/>
          </p:cNvSpPr>
          <p:nvPr/>
        </p:nvSpPr>
        <p:spPr bwMode="auto">
          <a:xfrm rot="10800000">
            <a:off x="3563938" y="3997325"/>
            <a:ext cx="720725" cy="2016125"/>
          </a:xfrm>
          <a:prstGeom prst="downArrow">
            <a:avLst>
              <a:gd name="adj1" fmla="val 50000"/>
              <a:gd name="adj2" fmla="val 49951"/>
            </a:avLst>
          </a:prstGeom>
          <a:solidFill>
            <a:schemeClr val="accent1"/>
          </a:solidFill>
          <a:ln w="317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3016" name="ZoneTexte 2"/>
          <p:cNvSpPr txBox="1">
            <a:spLocks noChangeArrowheads="1"/>
          </p:cNvSpPr>
          <p:nvPr/>
        </p:nvSpPr>
        <p:spPr bwMode="auto">
          <a:xfrm>
            <a:off x="3059113" y="5278438"/>
            <a:ext cx="24495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2800">
                <a:solidFill>
                  <a:schemeClr val="bg1"/>
                </a:solidFill>
              </a:rPr>
              <a:t>800 tonnes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908050"/>
            <a:ext cx="3122612" cy="5205413"/>
          </a:xfrm>
        </p:spPr>
      </p:pic>
      <p:sp>
        <p:nvSpPr>
          <p:cNvPr id="4403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79916F1-1D0A-4855-9BD1-79BEAFB9217A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403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40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B7AA64-EF3B-4255-A7E5-40AFFD26126A}" type="slidenum">
              <a:rPr lang="en-GB" altLang="en-US" smtClean="0"/>
              <a:pPr/>
              <a:t>32</a:t>
            </a:fld>
            <a:endParaRPr lang="en-GB" altLang="en-US" smtClean="0"/>
          </a:p>
        </p:txBody>
      </p:sp>
      <p:pic>
        <p:nvPicPr>
          <p:cNvPr id="44038" name="Espace réservé du contenu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908050"/>
            <a:ext cx="3124200" cy="52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927100"/>
            <a:ext cx="6889750" cy="5165725"/>
          </a:xfrm>
        </p:spPr>
      </p:pic>
      <p:sp>
        <p:nvSpPr>
          <p:cNvPr id="4505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399A06A-116F-478C-8AF6-E746C67F6129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506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506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EA51DB-3FF0-4869-BEA7-F0EE066D3B26}" type="slidenum">
              <a:rPr lang="en-GB" altLang="en-US" smtClean="0"/>
              <a:pPr/>
              <a:t>33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064500" cy="887413"/>
          </a:xfrm>
        </p:spPr>
        <p:txBody>
          <a:bodyPr/>
          <a:lstStyle/>
          <a:p>
            <a:pPr algn="ctr"/>
            <a:r>
              <a:rPr lang="fr-BE" altLang="en-US" smtClean="0"/>
              <a:t>Vue de la mise sur barge d’un « Kamag »</a:t>
            </a:r>
            <a:endParaRPr lang="en-US" altLang="en-US" smtClean="0"/>
          </a:p>
        </p:txBody>
      </p:sp>
      <p:pic>
        <p:nvPicPr>
          <p:cNvPr id="46083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466850"/>
            <a:ext cx="7172325" cy="4770438"/>
          </a:xfrm>
        </p:spPr>
      </p:pic>
      <p:sp>
        <p:nvSpPr>
          <p:cNvPr id="4608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F827F7F-C1CC-4EF0-8941-BB44878DB917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608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60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F6553D-1673-419A-8B6E-FA0664B78A77}" type="slidenum">
              <a:rPr lang="en-GB" altLang="en-US" smtClean="0"/>
              <a:pPr/>
              <a:t>34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938213"/>
            <a:ext cx="8472488" cy="5083175"/>
          </a:xfrm>
        </p:spPr>
      </p:pic>
      <p:sp>
        <p:nvSpPr>
          <p:cNvPr id="47107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9F40212-AF52-46A9-8850-258DEBDB3E0E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710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710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B1ED52-5E57-4AE3-9B81-7E057E7EF4BE}" type="slidenum">
              <a:rPr lang="en-GB" altLang="en-US" smtClean="0"/>
              <a:pPr/>
              <a:t>35</a:t>
            </a:fld>
            <a:endParaRPr lang="en-GB" altLang="en-US" smtClean="0"/>
          </a:p>
        </p:txBody>
      </p:sp>
      <p:sp>
        <p:nvSpPr>
          <p:cNvPr id="47110" name="Flèche vers le bas 5"/>
          <p:cNvSpPr>
            <a:spLocks noChangeArrowheads="1"/>
          </p:cNvSpPr>
          <p:nvPr/>
        </p:nvSpPr>
        <p:spPr bwMode="auto">
          <a:xfrm rot="10800000">
            <a:off x="4643438" y="2989263"/>
            <a:ext cx="720725" cy="2016125"/>
          </a:xfrm>
          <a:prstGeom prst="downArrow">
            <a:avLst>
              <a:gd name="adj1" fmla="val 50000"/>
              <a:gd name="adj2" fmla="val 49951"/>
            </a:avLst>
          </a:prstGeom>
          <a:solidFill>
            <a:schemeClr val="accent1"/>
          </a:solidFill>
          <a:ln w="317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7111" name="ZoneTexte 6"/>
          <p:cNvSpPr txBox="1">
            <a:spLocks noChangeArrowheads="1"/>
          </p:cNvSpPr>
          <p:nvPr/>
        </p:nvSpPr>
        <p:spPr bwMode="auto">
          <a:xfrm>
            <a:off x="4140200" y="4270375"/>
            <a:ext cx="24479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2800">
                <a:solidFill>
                  <a:schemeClr val="bg1"/>
                </a:solidFill>
              </a:rPr>
              <a:t>800 tonnes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981075"/>
            <a:ext cx="8518525" cy="5111750"/>
          </a:xfrm>
        </p:spPr>
      </p:pic>
      <p:sp>
        <p:nvSpPr>
          <p:cNvPr id="4813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865BB0C-5CBD-40BE-A205-1456FD8566B7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813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813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3EBBDA-D02A-4147-B2EE-F437769BAFDC}" type="slidenum">
              <a:rPr lang="en-GB" altLang="en-US" smtClean="0"/>
              <a:pPr/>
              <a:t>36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en-US" smtClean="0"/>
              <a:t>Déplacement de l’ouvrage sur la Meuse</a:t>
            </a:r>
            <a:endParaRPr lang="en-US" altLang="en-US" smtClean="0"/>
          </a:p>
        </p:txBody>
      </p:sp>
      <p:sp>
        <p:nvSpPr>
          <p:cNvPr id="4915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396CD04-FABD-4560-B945-F1B7230D08FF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4915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4915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2D70C8-6727-45C8-8B6D-83EB1A025CFF}" type="slidenum">
              <a:rPr lang="en-GB" altLang="en-US" smtClean="0"/>
              <a:pPr/>
              <a:t>37</a:t>
            </a:fld>
            <a:endParaRPr lang="en-GB" altLang="en-US" smtClean="0"/>
          </a:p>
        </p:txBody>
      </p:sp>
      <p:pic>
        <p:nvPicPr>
          <p:cNvPr id="49158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412875"/>
            <a:ext cx="6457950" cy="4841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908050"/>
            <a:ext cx="7880350" cy="5260975"/>
          </a:xfrm>
        </p:spPr>
      </p:pic>
      <p:sp>
        <p:nvSpPr>
          <p:cNvPr id="5017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466D610-F5A5-4C3D-B138-5CCF135E5A01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018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018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550954-FCFB-47A9-BA41-1CC4F8DEDDB9}" type="slidenum">
              <a:rPr lang="en-GB" altLang="en-US" smtClean="0"/>
              <a:pPr/>
              <a:t>38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en-US" smtClean="0"/>
              <a:t>Première phase du coffrage du bac à ballast du tablier hyperstatique</a:t>
            </a:r>
            <a:endParaRPr lang="en-US" altLang="en-US" smtClean="0"/>
          </a:p>
        </p:txBody>
      </p:sp>
      <p:pic>
        <p:nvPicPr>
          <p:cNvPr id="51203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2200" y="1989138"/>
            <a:ext cx="6959600" cy="4176712"/>
          </a:xfrm>
        </p:spPr>
      </p:pic>
      <p:sp>
        <p:nvSpPr>
          <p:cNvPr id="5120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C49232C-B96C-4002-86B4-7E5CA6EB7D43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120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120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B5882A-C5C2-4478-AE90-BEDB96A649EA}" type="slidenum">
              <a:rPr lang="en-GB" altLang="en-US" smtClean="0"/>
              <a:pPr/>
              <a:t>39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3968750" cy="2952750"/>
          </a:xfrm>
        </p:spPr>
        <p:txBody>
          <a:bodyPr/>
          <a:lstStyle/>
          <a:p>
            <a:pPr eaLnBrk="1" hangingPunct="1"/>
            <a:r>
              <a:rPr lang="fr-BE" altLang="en-US" sz="1600" smtClean="0"/>
              <a:t>Le viaduc des Allemands à Visé est un des ouvrages majeurs de la ligne 24. Cette ligne  initialement militaire est destinée à relier le bassin sidérurgique de la Ruhr en Allemagne au port d’Anvers. Cet ouvrage a été construit par les Allemands pendant la guerre 14/18.</a:t>
            </a:r>
          </a:p>
          <a:p>
            <a:pPr eaLnBrk="1" hangingPunct="1"/>
            <a:r>
              <a:rPr lang="fr-BE" altLang="en-US" sz="1600" smtClean="0"/>
              <a:t>Les travaux ont commencé en janvier 1915 pour se terminer le 20 décembre 1916.</a:t>
            </a:r>
          </a:p>
          <a:p>
            <a:pPr eaLnBrk="1" hangingPunct="1"/>
            <a:r>
              <a:rPr lang="fr-BE" altLang="en-US" sz="1600" smtClean="0"/>
              <a:t>Le premier train allemand arrivera à Visé le dimanche 18 février 1917.</a:t>
            </a:r>
          </a:p>
          <a:p>
            <a:pPr eaLnBrk="1" hangingPunct="1"/>
            <a:endParaRPr lang="fr-BE" altLang="en-US" sz="1600" smtClean="0"/>
          </a:p>
          <a:p>
            <a:pPr eaLnBrk="1" hangingPunct="1"/>
            <a:endParaRPr lang="fr-BE" altLang="en-US" sz="1600" smtClean="0"/>
          </a:p>
        </p:txBody>
      </p:sp>
      <p:pic>
        <p:nvPicPr>
          <p:cNvPr id="15363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1268413"/>
            <a:ext cx="4286250" cy="2808287"/>
          </a:xfrm>
        </p:spPr>
      </p:pic>
      <p:sp>
        <p:nvSpPr>
          <p:cNvPr id="15364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BBF7-8721-4710-9370-47883819C85F}" type="datetime1">
              <a:rPr lang="fr-BE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5/03/2018</a:t>
            </a:fld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536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en-US" smtClean="0">
                <a:solidFill>
                  <a:srgbClr val="000000"/>
                </a:solidFill>
              </a:rPr>
              <a:t>Viaduc des "Allemands" à Visé</a:t>
            </a: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536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1FF2A2-4B7F-4390-BF5D-F0FBB4D2D33C}" type="slidenum">
              <a:rPr lang="en-GB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468313" y="765175"/>
            <a:ext cx="35274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BE" altLang="en-US" kern="0" dirty="0" smtClean="0"/>
              <a:t>Un peu d’Histoire …</a:t>
            </a:r>
            <a:endParaRPr lang="en-US" altLang="en-US" kern="0" dirty="0" smtClean="0"/>
          </a:p>
        </p:txBody>
      </p:sp>
      <p:pic>
        <p:nvPicPr>
          <p:cNvPr id="15368" name="Picture 9"/>
          <p:cNvPicPr>
            <a:picLocks noChangeAspect="1" noChangeArrowheads="1"/>
          </p:cNvPicPr>
          <p:nvPr/>
        </p:nvPicPr>
        <p:blipFill>
          <a:blip r:embed="rId3" cstate="print"/>
          <a:srcRect l="5479" r="6322"/>
          <a:stretch>
            <a:fillRect/>
          </a:stretch>
        </p:blipFill>
        <p:spPr bwMode="auto">
          <a:xfrm>
            <a:off x="611188" y="4103688"/>
            <a:ext cx="3600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4500563" y="4365625"/>
            <a:ext cx="41386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>
                <a:solidFill>
                  <a:srgbClr val="000000"/>
                </a:solidFill>
              </a:rPr>
              <a:t>Le "Pont des Allemands" sera détruit durant la seconde guerre mondiale, bombardé par les alliés en 1940 et les Allemands en 1944. Il sera reconstruit après la guerre.</a:t>
            </a:r>
          </a:p>
          <a:p>
            <a:endParaRPr lang="fr-BE" altLang="en-US">
              <a:solidFill>
                <a:srgbClr val="000000"/>
              </a:solidFill>
            </a:endParaRPr>
          </a:p>
        </p:txBody>
      </p:sp>
      <p:sp>
        <p:nvSpPr>
          <p:cNvPr id="2" name="Nuage 1"/>
          <p:cNvSpPr/>
          <p:nvPr/>
        </p:nvSpPr>
        <p:spPr bwMode="auto">
          <a:xfrm>
            <a:off x="4211638" y="0"/>
            <a:ext cx="4932362" cy="1700213"/>
          </a:xfrm>
          <a:prstGeom prst="cloud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5371" name="ZoneTexte 2"/>
          <p:cNvSpPr txBox="1">
            <a:spLocks noChangeArrowheads="1"/>
          </p:cNvSpPr>
          <p:nvPr/>
        </p:nvSpPr>
        <p:spPr bwMode="auto">
          <a:xfrm>
            <a:off x="4660900" y="303213"/>
            <a:ext cx="43037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« -) Déclivité max. de 1%.</a:t>
            </a:r>
          </a:p>
          <a:p>
            <a:r>
              <a:rPr lang="fr-BE" altLang="fr-FR"/>
              <a:t>   -) Pas de passage à niveau.</a:t>
            </a:r>
          </a:p>
          <a:p>
            <a:r>
              <a:rPr lang="fr-BE" altLang="fr-FR"/>
              <a:t>   -) Pas de descente dans les vallées.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en-US" smtClean="0"/>
              <a:t>Ferraillage d’un bac à ballast du tablier hyperstatique</a:t>
            </a:r>
            <a:endParaRPr lang="en-US" altLang="en-US" smtClean="0"/>
          </a:p>
        </p:txBody>
      </p:sp>
      <p:pic>
        <p:nvPicPr>
          <p:cNvPr id="52227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2200" y="1916113"/>
            <a:ext cx="6959600" cy="4176712"/>
          </a:xfrm>
        </p:spPr>
      </p:pic>
      <p:sp>
        <p:nvSpPr>
          <p:cNvPr id="52228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70F4943-40F3-478C-AD05-439235F514C5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222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22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8F57D8-30BC-413B-B2F9-886132400B24}" type="slidenum">
              <a:rPr lang="en-GB" altLang="en-US" smtClean="0"/>
              <a:pPr/>
              <a:t>40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500" y="1109663"/>
            <a:ext cx="8304213" cy="4983162"/>
          </a:xfrm>
        </p:spPr>
      </p:pic>
      <p:sp>
        <p:nvSpPr>
          <p:cNvPr id="5325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9608A68-E1E3-45C9-A8A7-DBC37E30BFDE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325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325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EDFAD5-1CE3-4C91-8CFB-D2E8B7354877}" type="slidenum">
              <a:rPr lang="en-GB" altLang="en-US" smtClean="0"/>
              <a:pPr/>
              <a:t>41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576262"/>
          </a:xfrm>
        </p:spPr>
        <p:txBody>
          <a:bodyPr/>
          <a:lstStyle/>
          <a:p>
            <a:pPr algn="ctr"/>
            <a:r>
              <a:rPr lang="fr-BE" altLang="en-US" smtClean="0"/>
              <a:t>Pose de l’asphalte coulé gravillonné</a:t>
            </a:r>
            <a:endParaRPr lang="en-US" altLang="en-US" smtClean="0"/>
          </a:p>
        </p:txBody>
      </p:sp>
      <p:pic>
        <p:nvPicPr>
          <p:cNvPr id="54275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484313"/>
            <a:ext cx="7019925" cy="4679950"/>
          </a:xfrm>
        </p:spPr>
      </p:pic>
      <p:sp>
        <p:nvSpPr>
          <p:cNvPr id="5427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18D1B29-88BC-4E35-8012-9EA19F953124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427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42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DED80D-4D8A-4B5C-B174-3D2EAF584A8C}" type="slidenum">
              <a:rPr lang="en-GB" altLang="en-US" smtClean="0"/>
              <a:pPr/>
              <a:t>42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en-US" smtClean="0"/>
              <a:t>Asphalte coulé gravillonné + feutre </a:t>
            </a:r>
            <a:br>
              <a:rPr lang="fr-BE" altLang="en-US" smtClean="0"/>
            </a:br>
            <a:r>
              <a:rPr lang="fr-BE" altLang="en-US" smtClean="0"/>
              <a:t>anti-poinçonnement</a:t>
            </a:r>
            <a:endParaRPr lang="en-US" altLang="en-US" smtClean="0"/>
          </a:p>
        </p:txBody>
      </p:sp>
      <p:pic>
        <p:nvPicPr>
          <p:cNvPr id="55299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502" t="685"/>
          <a:stretch>
            <a:fillRect/>
          </a:stretch>
        </p:blipFill>
        <p:spPr>
          <a:xfrm>
            <a:off x="2411413" y="1844675"/>
            <a:ext cx="4032250" cy="4473575"/>
          </a:xfrm>
        </p:spPr>
      </p:pic>
      <p:sp>
        <p:nvSpPr>
          <p:cNvPr id="5530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2F74FDA-3D5D-4CCD-8631-158388C3041B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5301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53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D58F1E-8825-4DE7-B37F-0109B1BAAD39}" type="slidenum">
              <a:rPr lang="en-GB" altLang="en-US" smtClean="0"/>
              <a:pPr/>
              <a:t>43</a:t>
            </a:fld>
            <a:endParaRPr lang="en-GB" altLang="en-US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en-US" smtClean="0"/>
              <a:t>Préballastage du tablier hyperstatique</a:t>
            </a:r>
            <a:br>
              <a:rPr lang="fr-BE" altLang="en-US" smtClean="0"/>
            </a:br>
            <a:endParaRPr lang="en-US" altLang="en-US" smtClean="0"/>
          </a:p>
        </p:txBody>
      </p:sp>
      <p:pic>
        <p:nvPicPr>
          <p:cNvPr id="56323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627188"/>
            <a:ext cx="6802438" cy="4538662"/>
          </a:xfrm>
        </p:spPr>
      </p:pic>
      <p:sp>
        <p:nvSpPr>
          <p:cNvPr id="5632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DC85F98-7DA8-46AC-BE44-56801D8A7DD3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632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63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7A23B6-6D2E-4CA7-82B6-FCFE6522540A}" type="slidenum">
              <a:rPr lang="en-GB" altLang="en-US" smtClean="0"/>
              <a:pPr/>
              <a:t>44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8064500" cy="576263"/>
          </a:xfrm>
        </p:spPr>
        <p:txBody>
          <a:bodyPr/>
          <a:lstStyle/>
          <a:p>
            <a:pPr algn="ctr"/>
            <a:r>
              <a:rPr lang="fr-BE" altLang="en-US" smtClean="0"/>
              <a:t>Pose des voies sur tablier hyperstatique</a:t>
            </a:r>
            <a:endParaRPr lang="en-US" altLang="en-US" smtClean="0"/>
          </a:p>
        </p:txBody>
      </p:sp>
      <p:pic>
        <p:nvPicPr>
          <p:cNvPr id="5734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557338"/>
            <a:ext cx="6905625" cy="4608512"/>
          </a:xfrm>
        </p:spPr>
      </p:pic>
      <p:sp>
        <p:nvSpPr>
          <p:cNvPr id="57348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8A47EBF-AFFC-4945-AEDE-553A547E7B30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734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73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8CEDB9-DC65-4B84-8A38-3C983590C14D}" type="slidenum">
              <a:rPr lang="en-GB" altLang="en-US" smtClean="0"/>
              <a:pPr/>
              <a:t>45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en-US" smtClean="0"/>
              <a:t>Arrivée par bateau d’une structure isostatique</a:t>
            </a:r>
            <a:endParaRPr lang="en-US" altLang="en-US" smtClean="0"/>
          </a:p>
        </p:txBody>
      </p:sp>
      <p:pic>
        <p:nvPicPr>
          <p:cNvPr id="58371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8304"/>
          <a:stretch>
            <a:fillRect/>
          </a:stretch>
        </p:blipFill>
        <p:spPr>
          <a:xfrm>
            <a:off x="684213" y="1982788"/>
            <a:ext cx="7775575" cy="4183062"/>
          </a:xfrm>
        </p:spPr>
      </p:pic>
      <p:sp>
        <p:nvSpPr>
          <p:cNvPr id="5837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1048DA5-CDAC-4F0F-A1BC-6BABB88B3DA3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837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837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A8ECF7-D757-4827-9CC4-99779D535E3A}" type="slidenum">
              <a:rPr lang="en-GB" altLang="en-US" smtClean="0"/>
              <a:pPr/>
              <a:t>46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064500" cy="887413"/>
          </a:xfrm>
        </p:spPr>
        <p:txBody>
          <a:bodyPr/>
          <a:lstStyle/>
          <a:p>
            <a:pPr algn="ctr"/>
            <a:r>
              <a:rPr lang="fr-BE" altLang="en-US" smtClean="0"/>
              <a:t>Arrivée par bateau d’une structure isostatique</a:t>
            </a:r>
            <a:endParaRPr lang="en-US" altLang="en-US" smtClean="0"/>
          </a:p>
        </p:txBody>
      </p:sp>
      <p:pic>
        <p:nvPicPr>
          <p:cNvPr id="59395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50975" y="1430338"/>
            <a:ext cx="6216650" cy="4662487"/>
          </a:xfrm>
        </p:spPr>
      </p:pic>
      <p:sp>
        <p:nvSpPr>
          <p:cNvPr id="5939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AC0AC65-AC8D-43EC-A32B-0E59D14B2BE3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5939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593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1A63DD-F60F-4326-8E6A-C32D1BF48C56}" type="slidenum">
              <a:rPr lang="en-GB" altLang="en-US" smtClean="0"/>
              <a:pPr/>
              <a:t>47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1"/>
          <p:cNvSpPr>
            <a:spLocks noGrp="1"/>
          </p:cNvSpPr>
          <p:nvPr>
            <p:ph type="title"/>
          </p:nvPr>
        </p:nvSpPr>
        <p:spPr>
          <a:xfrm>
            <a:off x="539750" y="692150"/>
            <a:ext cx="8064500" cy="719138"/>
          </a:xfrm>
        </p:spPr>
        <p:txBody>
          <a:bodyPr/>
          <a:lstStyle/>
          <a:p>
            <a:pPr algn="ctr"/>
            <a:r>
              <a:rPr lang="fr-BE" altLang="en-US" smtClean="0"/>
              <a:t>Déchargement d’une structure isostatique</a:t>
            </a:r>
            <a:endParaRPr lang="en-US" altLang="en-US" smtClean="0"/>
          </a:p>
        </p:txBody>
      </p:sp>
      <p:sp>
        <p:nvSpPr>
          <p:cNvPr id="6041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FDF5DFF-E5B9-482D-B19B-A8952734410F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042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042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559E8C-1206-4D80-87AC-2E5E6DF96E76}" type="slidenum">
              <a:rPr lang="en-GB" altLang="en-US" smtClean="0"/>
              <a:pPr/>
              <a:t>48</a:t>
            </a:fld>
            <a:endParaRPr lang="en-GB" altLang="en-US" smtClean="0"/>
          </a:p>
        </p:txBody>
      </p:sp>
      <p:pic>
        <p:nvPicPr>
          <p:cNvPr id="60422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6502"/>
          <a:stretch>
            <a:fillRect/>
          </a:stretch>
        </p:blipFill>
        <p:spPr>
          <a:xfrm>
            <a:off x="611188" y="1268413"/>
            <a:ext cx="7878762" cy="4932362"/>
          </a:xfrm>
        </p:spPr>
      </p:pic>
      <p:sp>
        <p:nvSpPr>
          <p:cNvPr id="60423" name="Flèche vers le bas 6"/>
          <p:cNvSpPr>
            <a:spLocks noChangeArrowheads="1"/>
          </p:cNvSpPr>
          <p:nvPr/>
        </p:nvSpPr>
        <p:spPr bwMode="auto">
          <a:xfrm rot="10800000">
            <a:off x="4067175" y="2940050"/>
            <a:ext cx="720725" cy="2016125"/>
          </a:xfrm>
          <a:prstGeom prst="downArrow">
            <a:avLst>
              <a:gd name="adj1" fmla="val 50000"/>
              <a:gd name="adj2" fmla="val 49951"/>
            </a:avLst>
          </a:prstGeom>
          <a:solidFill>
            <a:schemeClr val="accent1"/>
          </a:solidFill>
          <a:ln w="317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0424" name="ZoneTexte 7"/>
          <p:cNvSpPr txBox="1">
            <a:spLocks noChangeArrowheads="1"/>
          </p:cNvSpPr>
          <p:nvPr/>
        </p:nvSpPr>
        <p:spPr bwMode="auto">
          <a:xfrm>
            <a:off x="4284663" y="5084763"/>
            <a:ext cx="2447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2800">
                <a:solidFill>
                  <a:schemeClr val="bg1"/>
                </a:solidFill>
              </a:rPr>
              <a:t>135 tonnes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r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8064500" cy="503238"/>
          </a:xfrm>
        </p:spPr>
        <p:txBody>
          <a:bodyPr/>
          <a:lstStyle/>
          <a:p>
            <a:pPr algn="ctr"/>
            <a:r>
              <a:rPr lang="fr-BE" altLang="en-US" smtClean="0"/>
              <a:t>Nouveaux socles d’appui préfabriqués</a:t>
            </a:r>
            <a:endParaRPr lang="en-US" altLang="en-US" smtClean="0"/>
          </a:p>
        </p:txBody>
      </p:sp>
      <p:sp>
        <p:nvSpPr>
          <p:cNvPr id="6144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94CF5C0-CAB0-4A69-9994-5A39A4622037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144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144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8C8545-9754-47F7-B0A6-7B37B59E711A}" type="slidenum">
              <a:rPr lang="en-GB" altLang="en-US" smtClean="0"/>
              <a:pPr/>
              <a:t>49</a:t>
            </a:fld>
            <a:endParaRPr lang="en-GB" altLang="en-US" smtClean="0"/>
          </a:p>
        </p:txBody>
      </p:sp>
      <p:pic>
        <p:nvPicPr>
          <p:cNvPr id="6144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700213"/>
            <a:ext cx="5856288" cy="4392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contenu 6"/>
          <p:cNvSpPr>
            <a:spLocks noGrp="1"/>
          </p:cNvSpPr>
          <p:nvPr>
            <p:ph sz="half" idx="1"/>
          </p:nvPr>
        </p:nvSpPr>
        <p:spPr>
          <a:xfrm>
            <a:off x="603250" y="1628775"/>
            <a:ext cx="3968750" cy="1343025"/>
          </a:xfrm>
        </p:spPr>
        <p:txBody>
          <a:bodyPr/>
          <a:lstStyle/>
          <a:p>
            <a:r>
              <a:rPr lang="fr-BE" altLang="en-US" sz="1600" smtClean="0"/>
              <a:t>Au début des années 1990, le viaduc a subi une réfection complète des petits tabliers supérieurs. Ensuite, une visite systématique a été effectuée par le service des ouvrages d’art d’Infrabel au début des années 2000. </a:t>
            </a:r>
          </a:p>
          <a:p>
            <a:endParaRPr lang="en-US" altLang="en-US" sz="1600" smtClean="0"/>
          </a:p>
        </p:txBody>
      </p:sp>
      <p:sp>
        <p:nvSpPr>
          <p:cNvPr id="16387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147FD0-84FB-4CA4-87C9-9FEDDCD56B0F}" type="datetime1">
              <a:rPr lang="fr-BE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5/03/2018</a:t>
            </a:fld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638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en-US" smtClean="0">
                <a:solidFill>
                  <a:srgbClr val="000000"/>
                </a:solidFill>
              </a:rPr>
              <a:t>Viaduc des "Allemands" à Visé</a:t>
            </a: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638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FAF565-E9CB-4015-A1EF-F56AE0AC5D89}" type="slidenum">
              <a:rPr lang="en-GB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539750" y="836613"/>
            <a:ext cx="3960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BE" altLang="en-US" sz="2400" kern="0" dirty="0" smtClean="0"/>
              <a:t>Un peu d’Histoire … (suite)</a:t>
            </a:r>
            <a:endParaRPr lang="en-US" altLang="en-US" sz="2400" kern="0" dirty="0" smtClean="0"/>
          </a:p>
        </p:txBody>
      </p:sp>
      <p:pic>
        <p:nvPicPr>
          <p:cNvPr id="163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60900" y="1125538"/>
            <a:ext cx="3943350" cy="2982912"/>
          </a:xfrm>
          <a:noFill/>
        </p:spPr>
      </p:pic>
      <p:sp>
        <p:nvSpPr>
          <p:cNvPr id="16392" name="Rectangle 3"/>
          <p:cNvSpPr>
            <a:spLocks noChangeArrowheads="1"/>
          </p:cNvSpPr>
          <p:nvPr/>
        </p:nvSpPr>
        <p:spPr bwMode="auto">
          <a:xfrm>
            <a:off x="4643438" y="4437063"/>
            <a:ext cx="39608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>
                <a:solidFill>
                  <a:srgbClr val="000000"/>
                </a:solidFill>
              </a:rPr>
              <a:t>Cette visite a révélé une forte corrosion des profilés métalliques, des démaigrissements importants, ainsi que des appuis dégradés sur les travées isostatiques ; …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3571875"/>
            <a:ext cx="3970338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4"/>
          <p:cNvSpPr>
            <a:spLocks noChangeArrowheads="1"/>
          </p:cNvSpPr>
          <p:nvPr/>
        </p:nvSpPr>
        <p:spPr bwMode="auto">
          <a:xfrm>
            <a:off x="6443663" y="1169988"/>
            <a:ext cx="1981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BE" altLang="en-US" sz="1600">
                <a:solidFill>
                  <a:srgbClr val="FF0000"/>
                </a:solidFill>
              </a:rPr>
              <a:t>2000: Inspection détaillée par Infrabel</a:t>
            </a:r>
            <a:endParaRPr lang="en-US" altLang="en-US" sz="1600">
              <a:solidFill>
                <a:srgbClr val="FF0000"/>
              </a:solidFill>
            </a:endParaRPr>
          </a:p>
        </p:txBody>
      </p:sp>
      <p:sp>
        <p:nvSpPr>
          <p:cNvPr id="16395" name="Rectangle 5"/>
          <p:cNvSpPr>
            <a:spLocks noChangeArrowheads="1"/>
          </p:cNvSpPr>
          <p:nvPr/>
        </p:nvSpPr>
        <p:spPr bwMode="auto">
          <a:xfrm>
            <a:off x="1084263" y="3644900"/>
            <a:ext cx="2911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FFFFFF"/>
                </a:solidFill>
              </a:rPr>
              <a:t>Profilés déformés et corrosion</a:t>
            </a:r>
          </a:p>
        </p:txBody>
      </p:sp>
      <p:cxnSp>
        <p:nvCxnSpPr>
          <p:cNvPr id="16396" name="Connecteur droit avec flèche 8"/>
          <p:cNvCxnSpPr>
            <a:cxnSpLocks noChangeShapeType="1"/>
          </p:cNvCxnSpPr>
          <p:nvPr/>
        </p:nvCxnSpPr>
        <p:spPr bwMode="auto">
          <a:xfrm flipH="1">
            <a:off x="1403350" y="4014788"/>
            <a:ext cx="431800" cy="42227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6397" name="Connecteur droit avec flèche 10"/>
          <p:cNvCxnSpPr>
            <a:cxnSpLocks noChangeShapeType="1"/>
          </p:cNvCxnSpPr>
          <p:nvPr/>
        </p:nvCxnSpPr>
        <p:spPr bwMode="auto">
          <a:xfrm flipH="1">
            <a:off x="3419475" y="4014788"/>
            <a:ext cx="73025" cy="78263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/>
          <p:cNvSpPr>
            <a:spLocks noGrp="1"/>
          </p:cNvSpPr>
          <p:nvPr>
            <p:ph type="title"/>
          </p:nvPr>
        </p:nvSpPr>
        <p:spPr>
          <a:xfrm>
            <a:off x="539750" y="981075"/>
            <a:ext cx="8064500" cy="503238"/>
          </a:xfrm>
        </p:spPr>
        <p:txBody>
          <a:bodyPr/>
          <a:lstStyle/>
          <a:p>
            <a:pPr algn="ctr"/>
            <a:r>
              <a:rPr lang="fr-BE" altLang="en-US" smtClean="0"/>
              <a:t>Ferraillage des bacs à ballast</a:t>
            </a:r>
            <a:endParaRPr lang="en-US" altLang="en-US" smtClean="0"/>
          </a:p>
        </p:txBody>
      </p:sp>
      <p:pic>
        <p:nvPicPr>
          <p:cNvPr id="62467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628775"/>
            <a:ext cx="7437437" cy="4464050"/>
          </a:xfrm>
        </p:spPr>
      </p:pic>
      <p:sp>
        <p:nvSpPr>
          <p:cNvPr id="62468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BA72BF2-85AC-4951-96A5-2063CDC5140D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2469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247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F4094A-3D46-4B47-A528-5B8DE46D5A17}" type="slidenum">
              <a:rPr lang="en-GB" altLang="en-US" smtClean="0"/>
              <a:pPr/>
              <a:t>50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re 7"/>
          <p:cNvSpPr>
            <a:spLocks noGrp="1"/>
          </p:cNvSpPr>
          <p:nvPr>
            <p:ph type="title"/>
          </p:nvPr>
        </p:nvSpPr>
        <p:spPr>
          <a:xfrm>
            <a:off x="539750" y="981075"/>
            <a:ext cx="8064500" cy="576263"/>
          </a:xfrm>
        </p:spPr>
        <p:txBody>
          <a:bodyPr/>
          <a:lstStyle/>
          <a:p>
            <a:pPr algn="ctr"/>
            <a:r>
              <a:rPr lang="fr-BE" altLang="en-US" smtClean="0"/>
              <a:t>Tabliers isostatiques</a:t>
            </a:r>
            <a:endParaRPr lang="en-US" altLang="en-US" smtClean="0"/>
          </a:p>
        </p:txBody>
      </p:sp>
      <p:pic>
        <p:nvPicPr>
          <p:cNvPr id="63491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930400"/>
            <a:ext cx="3176587" cy="4235450"/>
          </a:xfrm>
        </p:spPr>
      </p:pic>
      <p:sp>
        <p:nvSpPr>
          <p:cNvPr id="6349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0FCE1F5-A71E-4E0E-93E7-719CC90ABBAC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349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349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C28A7D-F69B-4084-A792-3CF7FAAD8FE8}" type="slidenum">
              <a:rPr lang="en-GB" altLang="en-US" smtClean="0"/>
              <a:pPr/>
              <a:t>51</a:t>
            </a:fld>
            <a:endParaRPr lang="en-GB" altLang="en-US" smtClean="0"/>
          </a:p>
        </p:txBody>
      </p:sp>
      <p:pic>
        <p:nvPicPr>
          <p:cNvPr id="6349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08400" y="2357438"/>
            <a:ext cx="5081588" cy="3808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887412"/>
          </a:xfrm>
        </p:spPr>
        <p:txBody>
          <a:bodyPr/>
          <a:lstStyle/>
          <a:p>
            <a:pPr algn="ctr"/>
            <a:r>
              <a:rPr lang="fr-BE" altLang="en-US" smtClean="0"/>
              <a:t>Ferraillage du sommier préfabriqué de la pile culée 8</a:t>
            </a:r>
            <a:endParaRPr lang="en-US" altLang="en-US" smtClean="0"/>
          </a:p>
        </p:txBody>
      </p:sp>
      <p:pic>
        <p:nvPicPr>
          <p:cNvPr id="64515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743075"/>
            <a:ext cx="7367587" cy="4422775"/>
          </a:xfrm>
        </p:spPr>
      </p:pic>
      <p:sp>
        <p:nvSpPr>
          <p:cNvPr id="6451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DE279A8-5721-4441-9480-44BC55075DCB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4517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45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BD7AE9-78F7-4DBE-BEA9-89BD7FC7DB48}" type="slidenum">
              <a:rPr lang="en-GB" altLang="en-US" smtClean="0"/>
              <a:pPr/>
              <a:t>52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981075"/>
            <a:ext cx="3905250" cy="5203825"/>
          </a:xfrm>
        </p:spPr>
      </p:pic>
      <p:sp>
        <p:nvSpPr>
          <p:cNvPr id="6553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8A6176D-3442-4531-859D-24A67E14BC06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554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554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BB9C20-715B-4A51-8956-B2CE69B4901E}" type="slidenum">
              <a:rPr lang="en-GB" altLang="en-US" smtClean="0"/>
              <a:pPr/>
              <a:t>53</a:t>
            </a:fld>
            <a:endParaRPr lang="en-GB" altLang="en-US" smtClean="0"/>
          </a:p>
        </p:txBody>
      </p:sp>
      <p:pic>
        <p:nvPicPr>
          <p:cNvPr id="6554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47424" t="21005"/>
          <a:stretch>
            <a:fillRect/>
          </a:stretch>
        </p:blipFill>
        <p:spPr>
          <a:xfrm>
            <a:off x="250825" y="981075"/>
            <a:ext cx="4638675" cy="5227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887412"/>
          </a:xfrm>
        </p:spPr>
        <p:txBody>
          <a:bodyPr/>
          <a:lstStyle/>
          <a:p>
            <a:pPr algn="ctr"/>
            <a:r>
              <a:rPr lang="fr-BE" altLang="en-US" smtClean="0"/>
              <a:t>Dépose de l’ancien tablier sur la Meuse</a:t>
            </a:r>
            <a:endParaRPr lang="en-US" altLang="en-US" smtClean="0"/>
          </a:p>
        </p:txBody>
      </p:sp>
      <p:sp>
        <p:nvSpPr>
          <p:cNvPr id="6656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889C627-629C-4FAA-9F4E-385DECEA34C5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6564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656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F01CF8-1483-4869-A39F-4E64AE3EEC92}" type="slidenum">
              <a:rPr lang="en-GB" altLang="en-US" smtClean="0"/>
              <a:pPr/>
              <a:t>54</a:t>
            </a:fld>
            <a:endParaRPr lang="en-GB" altLang="en-US" smtClean="0"/>
          </a:p>
        </p:txBody>
      </p:sp>
      <p:pic>
        <p:nvPicPr>
          <p:cNvPr id="66566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76363"/>
            <a:ext cx="6626225" cy="4968875"/>
          </a:xfrm>
        </p:spPr>
      </p:pic>
      <p:sp>
        <p:nvSpPr>
          <p:cNvPr id="66567" name="Flèche vers le bas 8"/>
          <p:cNvSpPr>
            <a:spLocks noChangeArrowheads="1"/>
          </p:cNvSpPr>
          <p:nvPr/>
        </p:nvSpPr>
        <p:spPr bwMode="auto">
          <a:xfrm rot="10800000">
            <a:off x="3059113" y="3783013"/>
            <a:ext cx="719137" cy="2016125"/>
          </a:xfrm>
          <a:prstGeom prst="downArrow">
            <a:avLst>
              <a:gd name="adj1" fmla="val 50000"/>
              <a:gd name="adj2" fmla="val 50061"/>
            </a:avLst>
          </a:prstGeom>
          <a:solidFill>
            <a:schemeClr val="accent1"/>
          </a:solidFill>
          <a:ln w="317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6568" name="ZoneTexte 9"/>
          <p:cNvSpPr txBox="1">
            <a:spLocks noChangeArrowheads="1"/>
          </p:cNvSpPr>
          <p:nvPr/>
        </p:nvSpPr>
        <p:spPr bwMode="auto">
          <a:xfrm>
            <a:off x="3778250" y="5157788"/>
            <a:ext cx="2447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2800">
                <a:solidFill>
                  <a:schemeClr val="bg1"/>
                </a:solidFill>
              </a:rPr>
              <a:t>+- 700 tonnes</a:t>
            </a: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66569" name="Espace réservé du contenu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688" y="1404938"/>
            <a:ext cx="385127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887412"/>
          </a:xfrm>
        </p:spPr>
        <p:txBody>
          <a:bodyPr/>
          <a:lstStyle/>
          <a:p>
            <a:pPr algn="ctr"/>
            <a:r>
              <a:rPr lang="fr-BE" altLang="en-US" smtClean="0"/>
              <a:t>Dépose de l’ancien tablier sur la Meuse</a:t>
            </a:r>
            <a:endParaRPr lang="en-US" altLang="en-US" smtClean="0"/>
          </a:p>
        </p:txBody>
      </p:sp>
      <p:sp>
        <p:nvSpPr>
          <p:cNvPr id="67587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DC9402C-ABD8-4B24-9E03-945A80348113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758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758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460286-9DC1-498D-A9FA-FCC0091E2027}" type="slidenum">
              <a:rPr lang="en-GB" altLang="en-US" smtClean="0"/>
              <a:pPr/>
              <a:t>55</a:t>
            </a:fld>
            <a:endParaRPr lang="en-GB" altLang="en-US" smtClean="0"/>
          </a:p>
        </p:txBody>
      </p:sp>
      <p:pic>
        <p:nvPicPr>
          <p:cNvPr id="67590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268413"/>
            <a:ext cx="6529387" cy="4895850"/>
          </a:xfrm>
        </p:spPr>
      </p:pic>
      <p:sp>
        <p:nvSpPr>
          <p:cNvPr id="67591" name="Flèche vers le bas 8"/>
          <p:cNvSpPr>
            <a:spLocks noChangeArrowheads="1"/>
          </p:cNvSpPr>
          <p:nvPr/>
        </p:nvSpPr>
        <p:spPr bwMode="auto">
          <a:xfrm rot="10800000">
            <a:off x="3708400" y="3213100"/>
            <a:ext cx="719138" cy="2016125"/>
          </a:xfrm>
          <a:prstGeom prst="downArrow">
            <a:avLst>
              <a:gd name="adj1" fmla="val 50000"/>
              <a:gd name="adj2" fmla="val 50061"/>
            </a:avLst>
          </a:prstGeom>
          <a:solidFill>
            <a:schemeClr val="accent1"/>
          </a:solidFill>
          <a:ln w="317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7592" name="ZoneTexte 9"/>
          <p:cNvSpPr txBox="1">
            <a:spLocks noChangeArrowheads="1"/>
          </p:cNvSpPr>
          <p:nvPr/>
        </p:nvSpPr>
        <p:spPr bwMode="auto">
          <a:xfrm>
            <a:off x="3924300" y="5357813"/>
            <a:ext cx="29511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2800">
                <a:solidFill>
                  <a:schemeClr val="bg1"/>
                </a:solidFill>
              </a:rPr>
              <a:t>+- 1100 tonnes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692150"/>
            <a:ext cx="7489825" cy="5616575"/>
          </a:xfrm>
        </p:spPr>
      </p:pic>
      <p:sp>
        <p:nvSpPr>
          <p:cNvPr id="68611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887412"/>
          </a:xfrm>
        </p:spPr>
        <p:txBody>
          <a:bodyPr/>
          <a:lstStyle/>
          <a:p>
            <a:pPr algn="ctr"/>
            <a:r>
              <a:rPr lang="fr-BE" altLang="en-US" smtClean="0"/>
              <a:t>Dépose de l’ancien tablier</a:t>
            </a:r>
            <a:br>
              <a:rPr lang="fr-BE" altLang="en-US" smtClean="0"/>
            </a:br>
            <a:r>
              <a:rPr lang="fr-BE" altLang="en-US" smtClean="0"/>
              <a:t>et merci à lui …</a:t>
            </a:r>
            <a:endParaRPr lang="en-US" altLang="en-US" smtClean="0"/>
          </a:p>
        </p:txBody>
      </p:sp>
      <p:sp>
        <p:nvSpPr>
          <p:cNvPr id="6861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829DABF-C52C-4AA5-8A6F-9BA0B10E2A9A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8613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86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2E0A6D-F9B7-4210-822D-F163D1B3AF55}" type="slidenum">
              <a:rPr lang="en-GB" altLang="en-US" smtClean="0"/>
              <a:pPr/>
              <a:t>56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887412"/>
          </a:xfrm>
        </p:spPr>
        <p:txBody>
          <a:bodyPr/>
          <a:lstStyle/>
          <a:p>
            <a:pPr algn="ctr"/>
            <a:r>
              <a:rPr lang="fr-BE" altLang="en-US" smtClean="0"/>
              <a:t>Pose des tabliers isostatiques</a:t>
            </a:r>
            <a:endParaRPr lang="en-US" altLang="en-US" smtClean="0"/>
          </a:p>
        </p:txBody>
      </p:sp>
      <p:sp>
        <p:nvSpPr>
          <p:cNvPr id="6963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4D06005-8115-4D34-B695-588FE7F300DD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6963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696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25D03D-A922-4D1E-BBE9-DE41F4807B50}" type="slidenum">
              <a:rPr lang="en-GB" altLang="en-US" smtClean="0"/>
              <a:pPr/>
              <a:t>57</a:t>
            </a:fld>
            <a:endParaRPr lang="en-GB" altLang="en-US" smtClean="0"/>
          </a:p>
        </p:txBody>
      </p:sp>
      <p:pic>
        <p:nvPicPr>
          <p:cNvPr id="6963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484313"/>
            <a:ext cx="7034212" cy="4679950"/>
          </a:xfrm>
        </p:spPr>
      </p:pic>
      <p:sp>
        <p:nvSpPr>
          <p:cNvPr id="69639" name="Flèche vers le bas 8"/>
          <p:cNvSpPr>
            <a:spLocks noChangeArrowheads="1"/>
          </p:cNvSpPr>
          <p:nvPr/>
        </p:nvSpPr>
        <p:spPr bwMode="auto">
          <a:xfrm rot="10800000">
            <a:off x="4572000" y="1412875"/>
            <a:ext cx="720725" cy="2016125"/>
          </a:xfrm>
          <a:prstGeom prst="downArrow">
            <a:avLst>
              <a:gd name="adj1" fmla="val 50000"/>
              <a:gd name="adj2" fmla="val 49951"/>
            </a:avLst>
          </a:prstGeom>
          <a:solidFill>
            <a:schemeClr val="accent1"/>
          </a:solidFill>
          <a:ln w="317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9640" name="ZoneTexte 9"/>
          <p:cNvSpPr txBox="1">
            <a:spLocks noChangeArrowheads="1"/>
          </p:cNvSpPr>
          <p:nvPr/>
        </p:nvSpPr>
        <p:spPr bwMode="auto">
          <a:xfrm>
            <a:off x="3995738" y="3789363"/>
            <a:ext cx="2051050" cy="523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2800">
                <a:solidFill>
                  <a:schemeClr val="bg1"/>
                </a:solidFill>
              </a:rPr>
              <a:t>420 tonnes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064500" cy="887412"/>
          </a:xfrm>
        </p:spPr>
        <p:txBody>
          <a:bodyPr/>
          <a:lstStyle/>
          <a:p>
            <a:pPr algn="ctr"/>
            <a:r>
              <a:rPr lang="fr-BE" altLang="en-US" smtClean="0"/>
              <a:t>Pose des tabliers isostatiques + portique</a:t>
            </a:r>
            <a:endParaRPr lang="en-US" altLang="en-US" smtClean="0"/>
          </a:p>
        </p:txBody>
      </p:sp>
      <p:sp>
        <p:nvSpPr>
          <p:cNvPr id="7065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325D397-845B-4873-A6C2-171C2DB53897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70660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7066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51A994-D5D1-46B3-B5CB-ED985A3AA661}" type="slidenum">
              <a:rPr lang="en-GB" altLang="en-US" smtClean="0"/>
              <a:pPr/>
              <a:t>58</a:t>
            </a:fld>
            <a:endParaRPr lang="en-GB" altLang="en-US" smtClean="0"/>
          </a:p>
        </p:txBody>
      </p:sp>
      <p:sp>
        <p:nvSpPr>
          <p:cNvPr id="70662" name="ZoneTexte 9"/>
          <p:cNvSpPr txBox="1">
            <a:spLocks noChangeArrowheads="1"/>
          </p:cNvSpPr>
          <p:nvPr/>
        </p:nvSpPr>
        <p:spPr bwMode="auto">
          <a:xfrm>
            <a:off x="3276600" y="4260850"/>
            <a:ext cx="2951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2800">
                <a:solidFill>
                  <a:schemeClr val="bg1"/>
                </a:solidFill>
              </a:rPr>
              <a:t>425 tonnes</a:t>
            </a: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70663" name="Imag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963" y="2636838"/>
            <a:ext cx="54356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341438"/>
            <a:ext cx="4391025" cy="292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en-US" sz="2400" smtClean="0"/>
              <a:t>Vérinage du tablier hyperstatique au droit de la pile 9 en Meuse en vue du ripage – mi-septembre 2017</a:t>
            </a:r>
            <a:endParaRPr lang="en-US" altLang="en-US" sz="2400" smtClean="0"/>
          </a:p>
        </p:txBody>
      </p:sp>
      <p:pic>
        <p:nvPicPr>
          <p:cNvPr id="71683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9863" y="1989138"/>
            <a:ext cx="6264275" cy="4176712"/>
          </a:xfrm>
        </p:spPr>
      </p:pic>
      <p:sp>
        <p:nvSpPr>
          <p:cNvPr id="7168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F9E1F39-6A5D-4018-9D95-D9833A856130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7168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716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190A75-1F9B-4807-9A40-26F36ABE3F0B}" type="slidenum">
              <a:rPr lang="en-GB" altLang="en-US" smtClean="0"/>
              <a:pPr/>
              <a:t>59</a:t>
            </a:fld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2A2B081-0E26-4CFB-9934-C39BA55073B9}" type="datetime1">
              <a:rPr lang="fr-BE" smtClean="0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BE" smtClean="0"/>
              <a:t>Viaduc des "Allemands" à Visé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21D73-D99D-4891-A598-F24D6B7DAA70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17413" name="Espace réservé du contenu 6"/>
          <p:cNvSpPr>
            <a:spLocks noGrp="1"/>
          </p:cNvSpPr>
          <p:nvPr>
            <p:ph sz="half" idx="1"/>
          </p:nvPr>
        </p:nvSpPr>
        <p:spPr>
          <a:xfrm>
            <a:off x="539750" y="981075"/>
            <a:ext cx="3968750" cy="4895850"/>
          </a:xfrm>
        </p:spPr>
        <p:txBody>
          <a:bodyPr/>
          <a:lstStyle/>
          <a:p>
            <a:r>
              <a:rPr lang="fr-BE" altLang="en-US" sz="1600" smtClean="0"/>
              <a:t>Une seconde visite détaillée a été confiée à la société SECO au mois d’août de l’année 2014.</a:t>
            </a:r>
          </a:p>
          <a:p>
            <a:r>
              <a:rPr lang="fr-BE" altLang="en-US" sz="1600" smtClean="0"/>
              <a:t>Le rapport établi confirmait les problèmes de corrosion et les démaigrissements importants.</a:t>
            </a:r>
          </a:p>
          <a:p>
            <a:r>
              <a:rPr lang="fr-BE" altLang="en-US" sz="1600" smtClean="0"/>
              <a:t>De plus, des phénomènes de fatigue notamment au droit des appuis situés sur les piles en Meuse (déformation de profilés, …) sont à craindre.</a:t>
            </a:r>
          </a:p>
          <a:p>
            <a:endParaRPr lang="fr-BE" altLang="en-US" sz="1600" smtClean="0"/>
          </a:p>
          <a:p>
            <a:r>
              <a:rPr lang="fr-BE" altLang="en-US" sz="1600" smtClean="0"/>
              <a:t>Les conclusions de ce rapport imposaient des mesures d’urgence à savoir, la </a:t>
            </a:r>
            <a:r>
              <a:rPr lang="fr-BE" altLang="en-US" sz="1600" smtClean="0">
                <a:solidFill>
                  <a:srgbClr val="FF0000"/>
                </a:solidFill>
              </a:rPr>
              <a:t>réduction de la vitesse des trains sur le viaduc à 20 km/h, la consolidation de certains appuis, notamment sur les piles en Meuse, ainsi qu’un renouvellement complet de l’ouvrage à court terme.</a:t>
            </a:r>
          </a:p>
          <a:p>
            <a:endParaRPr lang="en-US" altLang="en-US" sz="1600" smtClean="0"/>
          </a:p>
        </p:txBody>
      </p:sp>
      <p:pic>
        <p:nvPicPr>
          <p:cNvPr id="1741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3644900"/>
            <a:ext cx="3943350" cy="2570163"/>
          </a:xfrm>
          <a:noFill/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 cstate="print"/>
          <a:srcRect r="1901" b="8456"/>
          <a:stretch>
            <a:fillRect/>
          </a:stretch>
        </p:blipFill>
        <p:spPr bwMode="auto">
          <a:xfrm>
            <a:off x="4643438" y="771525"/>
            <a:ext cx="3894137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064500" cy="1079500"/>
          </a:xfrm>
        </p:spPr>
        <p:txBody>
          <a:bodyPr/>
          <a:lstStyle/>
          <a:p>
            <a:pPr algn="ctr"/>
            <a:r>
              <a:rPr lang="fr-BE" altLang="en-US" sz="3200" u="sng" smtClean="0"/>
              <a:t>Structure isostatique : 5 tabliers </a:t>
            </a:r>
            <a:br>
              <a:rPr lang="fr-BE" altLang="en-US" sz="3200" u="sng" smtClean="0"/>
            </a:br>
            <a:r>
              <a:rPr lang="fr-BE" altLang="en-US" sz="2000" u="sng" smtClean="0"/>
              <a:t>mars 2018</a:t>
            </a:r>
            <a:r>
              <a:rPr lang="fr-BE" altLang="en-US" smtClean="0"/>
              <a:t/>
            </a:r>
            <a:br>
              <a:rPr lang="fr-BE" altLang="en-US" smtClean="0"/>
            </a:br>
            <a:endParaRPr lang="en-US" altLang="en-US" smtClean="0"/>
          </a:p>
        </p:txBody>
      </p:sp>
      <p:sp>
        <p:nvSpPr>
          <p:cNvPr id="72707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DEACB73-F883-4732-B2A6-C0B000AA5919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72708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7270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A77ACB-4CDE-4A3C-AF70-34D64BCFADE2}" type="slidenum">
              <a:rPr lang="en-GB" altLang="en-US" smtClean="0"/>
              <a:pPr/>
              <a:t>60</a:t>
            </a:fld>
            <a:endParaRPr lang="en-GB" altLang="en-US" smtClean="0"/>
          </a:p>
        </p:txBody>
      </p:sp>
      <p:pic>
        <p:nvPicPr>
          <p:cNvPr id="72710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628775"/>
            <a:ext cx="6167438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064500" cy="1079500"/>
          </a:xfrm>
        </p:spPr>
        <p:txBody>
          <a:bodyPr/>
          <a:lstStyle/>
          <a:p>
            <a:pPr algn="ctr"/>
            <a:r>
              <a:rPr lang="fr-BE" altLang="en-US" sz="3200" u="sng" smtClean="0"/>
              <a:t>Structure isostatique : 5 tabliers </a:t>
            </a:r>
            <a:br>
              <a:rPr lang="fr-BE" altLang="en-US" sz="3200" u="sng" smtClean="0"/>
            </a:br>
            <a:r>
              <a:rPr lang="fr-BE" altLang="en-US" sz="2000" u="sng" smtClean="0"/>
              <a:t>mars 2018</a:t>
            </a:r>
            <a:r>
              <a:rPr lang="fr-BE" altLang="en-US" smtClean="0"/>
              <a:t/>
            </a:r>
            <a:br>
              <a:rPr lang="fr-BE" altLang="en-US" smtClean="0"/>
            </a:br>
            <a:endParaRPr lang="en-US" altLang="en-US" smtClean="0"/>
          </a:p>
        </p:txBody>
      </p:sp>
      <p:sp>
        <p:nvSpPr>
          <p:cNvPr id="7373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CDB0262-A843-480A-BA10-0E5AE840B1AE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7373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7373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5D27AF-1DEE-4343-9C0C-349229C0DB6A}" type="slidenum">
              <a:rPr lang="en-GB" altLang="en-US" smtClean="0"/>
              <a:pPr/>
              <a:t>61</a:t>
            </a:fld>
            <a:endParaRPr lang="en-GB" altLang="en-US" smtClean="0"/>
          </a:p>
        </p:txBody>
      </p:sp>
      <p:pic>
        <p:nvPicPr>
          <p:cNvPr id="7373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44675"/>
            <a:ext cx="4992688" cy="3744913"/>
          </a:xfrm>
        </p:spPr>
      </p:pic>
      <p:pic>
        <p:nvPicPr>
          <p:cNvPr id="73735" name="Imag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844675"/>
            <a:ext cx="4992687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1"/>
          <p:cNvSpPr>
            <a:spLocks noGrp="1"/>
          </p:cNvSpPr>
          <p:nvPr>
            <p:ph type="title"/>
          </p:nvPr>
        </p:nvSpPr>
        <p:spPr>
          <a:xfrm>
            <a:off x="539750" y="765175"/>
            <a:ext cx="8064500" cy="1079500"/>
          </a:xfrm>
        </p:spPr>
        <p:txBody>
          <a:bodyPr/>
          <a:lstStyle/>
          <a:p>
            <a:pPr algn="ctr"/>
            <a:r>
              <a:rPr lang="fr-BE" altLang="en-US" sz="3200" u="sng" smtClean="0"/>
              <a:t>Structure isostatique : 5 tabliers </a:t>
            </a:r>
            <a:br>
              <a:rPr lang="fr-BE" altLang="en-US" sz="3200" u="sng" smtClean="0"/>
            </a:br>
            <a:r>
              <a:rPr lang="fr-BE" altLang="en-US" sz="2000" u="sng" smtClean="0"/>
              <a:t>mars 2018</a:t>
            </a:r>
            <a:r>
              <a:rPr lang="fr-BE" altLang="en-US" smtClean="0"/>
              <a:t/>
            </a:r>
            <a:br>
              <a:rPr lang="fr-BE" altLang="en-US" smtClean="0"/>
            </a:br>
            <a:endParaRPr lang="en-US" altLang="en-US" smtClean="0"/>
          </a:p>
        </p:txBody>
      </p:sp>
      <p:sp>
        <p:nvSpPr>
          <p:cNvPr id="7475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F8CF542-D5A9-41D2-B6D5-E67318F217D8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74756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7475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78CFAA-0A35-489C-BD7B-6E48E3BA6B56}" type="slidenum">
              <a:rPr lang="en-GB" altLang="en-US" smtClean="0"/>
              <a:pPr/>
              <a:t>62</a:t>
            </a:fld>
            <a:endParaRPr lang="en-GB" altLang="en-US" smtClean="0"/>
          </a:p>
        </p:txBody>
      </p:sp>
      <p:pic>
        <p:nvPicPr>
          <p:cNvPr id="74758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2039938"/>
            <a:ext cx="2774950" cy="3700462"/>
          </a:xfrm>
        </p:spPr>
      </p:pic>
      <p:pic>
        <p:nvPicPr>
          <p:cNvPr id="74759" name="Imag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363" y="1597025"/>
            <a:ext cx="6116637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1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9750" y="981075"/>
            <a:ext cx="8064500" cy="511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57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F11041-14BE-486C-88E8-549790559E91}" type="slidenum">
              <a:rPr lang="en-GB" altLang="en-US" smtClean="0"/>
              <a:pPr/>
              <a:t>63</a:t>
            </a:fld>
            <a:endParaRPr lang="en-GB" altLang="en-US" smtClean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59113" y="188913"/>
            <a:ext cx="3009900" cy="61880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40000">
                <a:solidFill>
                  <a:srgbClr val="BDE2F6"/>
                </a:solidFill>
              </a:rPr>
              <a:t>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9750" y="2852738"/>
            <a:ext cx="8135938" cy="86518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72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7578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413" y="6321425"/>
            <a:ext cx="4341812" cy="252413"/>
          </a:xfrm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75783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EAC4200-EA6B-4757-BB21-2089AF136799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FDB4768-95F9-4FF6-AC34-8D93CB05039F}" type="datetime1">
              <a:rPr lang="fr-BE" smtClean="0"/>
              <a:pPr>
                <a:defRPr/>
              </a:pPr>
              <a:t>5/03/2018</a:t>
            </a:fld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BE" smtClean="0"/>
              <a:t>Viaduc des "Allemands" à Visé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F474D-7F2C-4716-A06B-1D0A5ECC9DAA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468313" y="1125538"/>
            <a:ext cx="82804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 sz="1600"/>
              <a:t>A l’issue de longues études et après adjudication des travaux, le renouvellement de l’ouvrage a débuté dans le courant du mois de septembre 2016.</a:t>
            </a:r>
          </a:p>
          <a:p>
            <a:endParaRPr lang="fr-BE" altLang="en-US" sz="1600"/>
          </a:p>
          <a:p>
            <a:r>
              <a:rPr lang="fr-BE" altLang="en-US" sz="1600"/>
              <a:t>Afin de limiter l’impact sur la circulation des trains, les travaux se déroulent par phases. </a:t>
            </a:r>
          </a:p>
          <a:p>
            <a:endParaRPr lang="fr-BE" altLang="en-US" sz="1600"/>
          </a:p>
          <a:p>
            <a:r>
              <a:rPr lang="fr-BE" altLang="en-US" sz="1600"/>
              <a:t>En effet, il faut savoir que 80 trains y passent quotidiennement dans les deux sens.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7"/>
          <p:cNvSpPr>
            <a:spLocks noGrp="1"/>
          </p:cNvSpPr>
          <p:nvPr>
            <p:ph type="title"/>
          </p:nvPr>
        </p:nvSpPr>
        <p:spPr>
          <a:xfrm>
            <a:off x="568325" y="1268413"/>
            <a:ext cx="8064500" cy="720725"/>
          </a:xfrm>
        </p:spPr>
        <p:txBody>
          <a:bodyPr/>
          <a:lstStyle/>
          <a:p>
            <a:r>
              <a:rPr lang="fr-BE" altLang="en-US" sz="1600" smtClean="0"/>
              <a:t>	Les travaux ont été confiés à l’association momentanée :</a:t>
            </a:r>
            <a:r>
              <a:rPr lang="fr-BE" altLang="en-US" smtClean="0"/>
              <a:t/>
            </a:r>
            <a:br>
              <a:rPr lang="fr-BE" altLang="en-US" smtClean="0"/>
            </a:br>
            <a:r>
              <a:rPr lang="fr-BE" altLang="en-US" smtClean="0"/>
              <a:t>			SA FRANKI - TMI</a:t>
            </a: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1"/>
          </p:nvPr>
        </p:nvGraphicFramePr>
        <p:xfrm>
          <a:off x="323528" y="2060847"/>
          <a:ext cx="4248274" cy="3960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Espace réservé du contenu 10"/>
          <p:cNvGraphicFramePr>
            <a:graphicFrameLocks noGrp="1"/>
          </p:cNvGraphicFramePr>
          <p:nvPr>
            <p:ph sz="half" idx="2"/>
          </p:nvPr>
        </p:nvGraphicFramePr>
        <p:xfrm>
          <a:off x="4666232" y="1916832"/>
          <a:ext cx="4082231" cy="416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46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01CD1AA-8382-4CEC-88CD-F5FA769F5162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19462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1946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3EB0EB-10DD-427B-94B4-10E830C33FFD}" type="slidenum">
              <a:rPr lang="en-GB" altLang="en-US" smtClean="0"/>
              <a:pPr/>
              <a:t>8</a:t>
            </a:fld>
            <a:endParaRPr lang="en-GB" altLang="en-US" smtClean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39750" y="620713"/>
            <a:ext cx="8064500" cy="6477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BE" kern="0" dirty="0" smtClean="0"/>
              <a:t>Exécution des travaux</a:t>
            </a:r>
            <a:endParaRPr lang="en-US" kern="0" dirty="0"/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850" y="2039938"/>
            <a:ext cx="4249738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ZoneTexte 1"/>
          <p:cNvSpPr txBox="1">
            <a:spLocks noChangeArrowheads="1"/>
          </p:cNvSpPr>
          <p:nvPr/>
        </p:nvSpPr>
        <p:spPr bwMode="auto">
          <a:xfrm>
            <a:off x="1042988" y="5621338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fr-FR"/>
              <a:t> </a:t>
            </a:r>
            <a:r>
              <a:rPr lang="fr-BE" altLang="fr-FR" sz="2000"/>
              <a:t>Environ 15.000.000,00 euros (hors caténaire et signalisation)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D645599-07AE-4794-91F8-F57295A9F657}" type="datetime1">
              <a:rPr lang="fr-BE" altLang="en-US" smtClean="0"/>
              <a:pPr/>
              <a:t>5/03/2018</a:t>
            </a:fld>
            <a:endParaRPr lang="en-GB" altLang="en-US" smtClean="0"/>
          </a:p>
        </p:txBody>
      </p:sp>
      <p:sp>
        <p:nvSpPr>
          <p:cNvPr id="20483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BE" altLang="en-US" smtClean="0"/>
              <a:t>Viaduc des "Allemands" à Visé</a:t>
            </a:r>
            <a:endParaRPr lang="en-GB" altLang="en-US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1C5B6AD-00CF-4475-A3EC-44195AB77086}" type="slidenum">
              <a:rPr lang="en-GB" altLang="en-US" smtClean="0"/>
              <a:pPr/>
              <a:t>9</a:t>
            </a:fld>
            <a:endParaRPr lang="en-GB" altLang="en-US" smtClean="0"/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611188" y="1773238"/>
            <a:ext cx="813752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altLang="en-US"/>
              <a:t>Le nouveau viaduc est constitué :</a:t>
            </a:r>
          </a:p>
          <a:p>
            <a:r>
              <a:rPr lang="fr-BE" altLang="en-US"/>
              <a:t>- D’une travée hyperstatique (sur 4 appuis) située sur la Meuse d’une longueur 	de : 			</a:t>
            </a:r>
            <a:r>
              <a:rPr lang="fr-BE" altLang="en-US">
                <a:solidFill>
                  <a:srgbClr val="FF0000"/>
                </a:solidFill>
              </a:rPr>
              <a:t>245</a:t>
            </a:r>
            <a:r>
              <a:rPr lang="fr-BE" altLang="en-US"/>
              <a:t> m </a:t>
            </a:r>
          </a:p>
          <a:p>
            <a:r>
              <a:rPr lang="fr-BE" altLang="en-US"/>
              <a:t>- De sept travées isostatiques sur terre-plein d’une longueur de : </a:t>
            </a:r>
            <a:r>
              <a:rPr lang="fr-BE" altLang="en-US">
                <a:solidFill>
                  <a:srgbClr val="FF0000"/>
                </a:solidFill>
              </a:rPr>
              <a:t>41</a:t>
            </a:r>
            <a:r>
              <a:rPr lang="fr-BE" altLang="en-US"/>
              <a:t> m x 7 = 				</a:t>
            </a:r>
            <a:r>
              <a:rPr lang="fr-BE" altLang="en-US">
                <a:solidFill>
                  <a:srgbClr val="FF0000"/>
                </a:solidFill>
              </a:rPr>
              <a:t>287</a:t>
            </a:r>
            <a:r>
              <a:rPr lang="fr-BE" altLang="en-US"/>
              <a:t> m</a:t>
            </a:r>
          </a:p>
          <a:p>
            <a:r>
              <a:rPr lang="fr-BE" altLang="en-US"/>
              <a:t>  Soit une longueur totale du viaduc : </a:t>
            </a:r>
            <a:r>
              <a:rPr lang="fr-BE" altLang="en-US">
                <a:solidFill>
                  <a:srgbClr val="FF0000"/>
                </a:solidFill>
              </a:rPr>
              <a:t>532</a:t>
            </a:r>
            <a:r>
              <a:rPr lang="fr-BE" altLang="en-US"/>
              <a:t> m</a:t>
            </a:r>
          </a:p>
          <a:p>
            <a:endParaRPr lang="fr-BE" altLang="en-US"/>
          </a:p>
          <a:p>
            <a:r>
              <a:rPr lang="fr-BE" altLang="en-US" b="1" u="sng"/>
              <a:t>Hyperstatique (total) </a:t>
            </a:r>
            <a:r>
              <a:rPr lang="fr-BE" altLang="en-US"/>
              <a:t>:</a:t>
            </a:r>
          </a:p>
          <a:p>
            <a:r>
              <a:rPr lang="fr-BE" altLang="en-US"/>
              <a:t>Poids d’acier : </a:t>
            </a:r>
            <a:r>
              <a:rPr lang="fr-BE" altLang="en-US">
                <a:solidFill>
                  <a:srgbClr val="FF0000"/>
                </a:solidFill>
              </a:rPr>
              <a:t>1600</a:t>
            </a:r>
            <a:r>
              <a:rPr lang="fr-BE" altLang="en-US"/>
              <a:t> tonnes</a:t>
            </a:r>
          </a:p>
          <a:p>
            <a:r>
              <a:rPr lang="fr-BE" altLang="en-US"/>
              <a:t>Volume de béton du bac à ballast : 634 m³ soit </a:t>
            </a:r>
            <a:r>
              <a:rPr lang="fr-BE" altLang="en-US">
                <a:solidFill>
                  <a:srgbClr val="FF0000"/>
                </a:solidFill>
              </a:rPr>
              <a:t>1700</a:t>
            </a:r>
            <a:r>
              <a:rPr lang="fr-BE" altLang="en-US"/>
              <a:t> tonnes</a:t>
            </a:r>
          </a:p>
          <a:p>
            <a:r>
              <a:rPr lang="fr-BE" altLang="en-US"/>
              <a:t>Poids total du tablier : ± </a:t>
            </a:r>
            <a:r>
              <a:rPr lang="fr-BE" altLang="en-US">
                <a:solidFill>
                  <a:srgbClr val="FF0000"/>
                </a:solidFill>
              </a:rPr>
              <a:t>3200</a:t>
            </a:r>
            <a:r>
              <a:rPr lang="fr-BE" altLang="en-US"/>
              <a:t> tonnes</a:t>
            </a:r>
          </a:p>
          <a:p>
            <a:endParaRPr lang="fr-BE" altLang="en-US"/>
          </a:p>
          <a:p>
            <a:r>
              <a:rPr lang="fr-BE" altLang="en-US" b="1" u="sng"/>
              <a:t>Isostatique (par travée) :</a:t>
            </a:r>
          </a:p>
          <a:p>
            <a:r>
              <a:rPr lang="fr-BE" altLang="en-US"/>
              <a:t>Poids d’acier : </a:t>
            </a:r>
            <a:r>
              <a:rPr lang="fr-BE" altLang="en-US">
                <a:solidFill>
                  <a:srgbClr val="FF0000"/>
                </a:solidFill>
              </a:rPr>
              <a:t>135</a:t>
            </a:r>
            <a:r>
              <a:rPr lang="fr-BE" altLang="en-US"/>
              <a:t> tonnes</a:t>
            </a:r>
          </a:p>
          <a:p>
            <a:r>
              <a:rPr lang="fr-BE" altLang="en-US"/>
              <a:t>Volume de béton du bac à ballast d’un tablier : 106 m³ soit </a:t>
            </a:r>
            <a:r>
              <a:rPr lang="fr-BE" altLang="en-US">
                <a:solidFill>
                  <a:srgbClr val="FF0000"/>
                </a:solidFill>
              </a:rPr>
              <a:t>275</a:t>
            </a:r>
            <a:r>
              <a:rPr lang="fr-BE" altLang="en-US"/>
              <a:t> tonnes</a:t>
            </a:r>
          </a:p>
          <a:p>
            <a:r>
              <a:rPr lang="fr-BE" altLang="en-US"/>
              <a:t>Poids total du tablier : ± </a:t>
            </a:r>
            <a:r>
              <a:rPr lang="fr-BE" altLang="en-US">
                <a:solidFill>
                  <a:srgbClr val="FF0000"/>
                </a:solidFill>
              </a:rPr>
              <a:t>410</a:t>
            </a:r>
            <a:r>
              <a:rPr lang="fr-BE" altLang="en-US"/>
              <a:t> tonnes</a:t>
            </a:r>
          </a:p>
          <a:p>
            <a:endParaRPr lang="fr-BE" altLang="en-US"/>
          </a:p>
          <a:p>
            <a:endParaRPr lang="fr-BE" altLang="en-US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39750" y="981075"/>
            <a:ext cx="8064500" cy="887413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BE" kern="0" dirty="0" smtClean="0"/>
              <a:t>Caractéristiques de l’ouvrage (à réaliser)</a:t>
            </a:r>
            <a:endParaRPr lang="en-US" kern="0" dirty="0"/>
          </a:p>
        </p:txBody>
      </p:sp>
      <p:cxnSp>
        <p:nvCxnSpPr>
          <p:cNvPr id="20487" name="Connecteur droit 2"/>
          <p:cNvCxnSpPr>
            <a:cxnSpLocks noChangeShapeType="1"/>
          </p:cNvCxnSpPr>
          <p:nvPr/>
        </p:nvCxnSpPr>
        <p:spPr bwMode="auto">
          <a:xfrm>
            <a:off x="4284663" y="3213100"/>
            <a:ext cx="863600" cy="0"/>
          </a:xfrm>
          <a:prstGeom prst="lin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INFRABEL">
      <a:dk1>
        <a:sysClr val="windowText" lastClr="000000"/>
      </a:dk1>
      <a:lt1>
        <a:sysClr val="window" lastClr="FFFFFF"/>
      </a:lt1>
      <a:dk2>
        <a:srgbClr val="005DA4"/>
      </a:dk2>
      <a:lt2>
        <a:srgbClr val="DCEBFA"/>
      </a:lt2>
      <a:accent1>
        <a:srgbClr val="00B0F0"/>
      </a:accent1>
      <a:accent2>
        <a:srgbClr val="005DA4"/>
      </a:accent2>
      <a:accent3>
        <a:srgbClr val="FFC000"/>
      </a:accent3>
      <a:accent4>
        <a:srgbClr val="FF0000"/>
      </a:accent4>
      <a:accent5>
        <a:srgbClr val="FFFF00"/>
      </a:accent5>
      <a:accent6>
        <a:srgbClr val="00B050"/>
      </a:accent6>
      <a:hlink>
        <a:srgbClr val="005DA4"/>
      </a:hlink>
      <a:folHlink>
        <a:srgbClr val="00BCF0"/>
      </a:folHlink>
    </a:clrScheme>
    <a:fontScheme name="Infrab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83D0F0"/>
        </a:accent1>
        <a:accent2>
          <a:srgbClr val="005DA4"/>
        </a:accent2>
        <a:accent3>
          <a:srgbClr val="FFFFFF"/>
        </a:accent3>
        <a:accent4>
          <a:srgbClr val="000000"/>
        </a:accent4>
        <a:accent5>
          <a:srgbClr val="C1E4F6"/>
        </a:accent5>
        <a:accent6>
          <a:srgbClr val="005394"/>
        </a:accent6>
        <a:hlink>
          <a:srgbClr val="00BCF0"/>
        </a:hlink>
        <a:folHlink>
          <a:srgbClr val="BDE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CB7E5"/>
        </a:accent1>
        <a:accent2>
          <a:srgbClr val="1660A4"/>
        </a:accent2>
        <a:accent3>
          <a:srgbClr val="FFFFFF"/>
        </a:accent3>
        <a:accent4>
          <a:srgbClr val="000000"/>
        </a:accent4>
        <a:accent5>
          <a:srgbClr val="BAD8F0"/>
        </a:accent5>
        <a:accent6>
          <a:srgbClr val="135694"/>
        </a:accent6>
        <a:hlink>
          <a:srgbClr val="008BCB"/>
        </a:hlink>
        <a:folHlink>
          <a:srgbClr val="1B43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INFRABEL">
      <a:dk1>
        <a:sysClr val="windowText" lastClr="000000"/>
      </a:dk1>
      <a:lt1>
        <a:sysClr val="window" lastClr="FFFFFF"/>
      </a:lt1>
      <a:dk2>
        <a:srgbClr val="005DA4"/>
      </a:dk2>
      <a:lt2>
        <a:srgbClr val="DCEBFA"/>
      </a:lt2>
      <a:accent1>
        <a:srgbClr val="00B0F0"/>
      </a:accent1>
      <a:accent2>
        <a:srgbClr val="005DA4"/>
      </a:accent2>
      <a:accent3>
        <a:srgbClr val="FFC000"/>
      </a:accent3>
      <a:accent4>
        <a:srgbClr val="FF0000"/>
      </a:accent4>
      <a:accent5>
        <a:srgbClr val="FFFF00"/>
      </a:accent5>
      <a:accent6>
        <a:srgbClr val="00B050"/>
      </a:accent6>
      <a:hlink>
        <a:srgbClr val="005DA4"/>
      </a:hlink>
      <a:folHlink>
        <a:srgbClr val="00BCF0"/>
      </a:folHlink>
    </a:clrScheme>
    <a:fontScheme name="Infrab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83D0F0"/>
        </a:accent1>
        <a:accent2>
          <a:srgbClr val="005DA4"/>
        </a:accent2>
        <a:accent3>
          <a:srgbClr val="FFFFFF"/>
        </a:accent3>
        <a:accent4>
          <a:srgbClr val="000000"/>
        </a:accent4>
        <a:accent5>
          <a:srgbClr val="C1E4F6"/>
        </a:accent5>
        <a:accent6>
          <a:srgbClr val="005394"/>
        </a:accent6>
        <a:hlink>
          <a:srgbClr val="00BCF0"/>
        </a:hlink>
        <a:folHlink>
          <a:srgbClr val="BDE2F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CB7E5"/>
        </a:accent1>
        <a:accent2>
          <a:srgbClr val="1660A4"/>
        </a:accent2>
        <a:accent3>
          <a:srgbClr val="FFFFFF"/>
        </a:accent3>
        <a:accent4>
          <a:srgbClr val="000000"/>
        </a:accent4>
        <a:accent5>
          <a:srgbClr val="BAD8F0"/>
        </a:accent5>
        <a:accent6>
          <a:srgbClr val="135694"/>
        </a:accent6>
        <a:hlink>
          <a:srgbClr val="008BCB"/>
        </a:hlink>
        <a:folHlink>
          <a:srgbClr val="1B43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6CB7E5"/>
      </a:accent1>
      <a:accent2>
        <a:srgbClr val="1660A4"/>
      </a:accent2>
      <a:accent3>
        <a:srgbClr val="FFFFFF"/>
      </a:accent3>
      <a:accent4>
        <a:srgbClr val="000000"/>
      </a:accent4>
      <a:accent5>
        <a:srgbClr val="BAD8F0"/>
      </a:accent5>
      <a:accent6>
        <a:srgbClr val="135694"/>
      </a:accent6>
      <a:hlink>
        <a:srgbClr val="008BCB"/>
      </a:hlink>
      <a:folHlink>
        <a:srgbClr val="1B437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6CB7E5"/>
      </a:accent1>
      <a:accent2>
        <a:srgbClr val="1660A4"/>
      </a:accent2>
      <a:accent3>
        <a:srgbClr val="FFFFFF"/>
      </a:accent3>
      <a:accent4>
        <a:srgbClr val="000000"/>
      </a:accent4>
      <a:accent5>
        <a:srgbClr val="BAD8F0"/>
      </a:accent5>
      <a:accent6>
        <a:srgbClr val="135694"/>
      </a:accent6>
      <a:hlink>
        <a:srgbClr val="008BCB"/>
      </a:hlink>
      <a:folHlink>
        <a:srgbClr val="1B437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1472</Words>
  <Application>Microsoft Office PowerPoint</Application>
  <PresentationFormat>Affichage à l'écran (4:3)</PresentationFormat>
  <Paragraphs>319</Paragraphs>
  <Slides>63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63</vt:i4>
      </vt:variant>
    </vt:vector>
  </HeadingPairs>
  <TitlesOfParts>
    <vt:vector size="67" baseType="lpstr">
      <vt:lpstr>Arial</vt:lpstr>
      <vt:lpstr>Wingdings</vt:lpstr>
      <vt:lpstr>Blank</vt:lpstr>
      <vt:lpstr>1_Blank</vt:lpstr>
      <vt:lpstr>Remplacement des tabliers du viaduc  des « Allemands » sur la Meuse à Visé  Ligne 24 : Y Glons – Aachen  bk 17,656</vt:lpstr>
      <vt:lpstr>La ligne 24 : Y Glons – Aachen (Ligne exclusivement marchandise depuis 1957)</vt:lpstr>
      <vt:lpstr>Vue aérienne du viaduc des Allemands</vt:lpstr>
      <vt:lpstr>Diapositive 4</vt:lpstr>
      <vt:lpstr>Diapositive 5</vt:lpstr>
      <vt:lpstr>Diapositive 6</vt:lpstr>
      <vt:lpstr>Diapositive 7</vt:lpstr>
      <vt:lpstr> Les travaux ont été confiés à l’association momentanée :    SA FRANKI - TMI</vt:lpstr>
      <vt:lpstr>Diapositive 9</vt:lpstr>
      <vt:lpstr>Diapositive 10</vt:lpstr>
      <vt:lpstr>Tablier hyperstatique</vt:lpstr>
      <vt:lpstr>Coupes tablier hyperstatique</vt:lpstr>
      <vt:lpstr>Diapositive 13</vt:lpstr>
      <vt:lpstr>Diapositive 14</vt:lpstr>
      <vt:lpstr>Diapositive 15</vt:lpstr>
      <vt:lpstr>Renforcement des piles  Ferraillage et coffrage d’une pile</vt:lpstr>
      <vt:lpstr>Coffrage du fût d’une pile</vt:lpstr>
      <vt:lpstr>Une pile renforcée</vt:lpstr>
      <vt:lpstr>Diapositive 19</vt:lpstr>
      <vt:lpstr>Structure hyperstatique Eléments de la structure hyperstatique</vt:lpstr>
      <vt:lpstr>Diapositive 21</vt:lpstr>
      <vt:lpstr>Assemblage du treillis hyperstatique</vt:lpstr>
      <vt:lpstr>Diapositive 23</vt:lpstr>
      <vt:lpstr>Diapositive 24</vt:lpstr>
      <vt:lpstr>Diapositive 25</vt:lpstr>
      <vt:lpstr>Diapositive 26</vt:lpstr>
      <vt:lpstr>Diapositive 27</vt:lpstr>
      <vt:lpstr>Verinage de la structure hyperstatique</vt:lpstr>
      <vt:lpstr>Verinage de la structure hyperstatique</vt:lpstr>
      <vt:lpstr>Diapositive 30</vt:lpstr>
      <vt:lpstr>Mise en place des « kamags »</vt:lpstr>
      <vt:lpstr>Diapositive 32</vt:lpstr>
      <vt:lpstr>Diapositive 33</vt:lpstr>
      <vt:lpstr>Vue de la mise sur barge d’un « Kamag »</vt:lpstr>
      <vt:lpstr>Diapositive 35</vt:lpstr>
      <vt:lpstr>Diapositive 36</vt:lpstr>
      <vt:lpstr>Déplacement de l’ouvrage sur la Meuse</vt:lpstr>
      <vt:lpstr>Diapositive 38</vt:lpstr>
      <vt:lpstr>Première phase du coffrage du bac à ballast du tablier hyperstatique</vt:lpstr>
      <vt:lpstr>Ferraillage d’un bac à ballast du tablier hyperstatique</vt:lpstr>
      <vt:lpstr>Diapositive 41</vt:lpstr>
      <vt:lpstr>Pose de l’asphalte coulé gravillonné</vt:lpstr>
      <vt:lpstr>Asphalte coulé gravillonné + feutre  anti-poinçonnement</vt:lpstr>
      <vt:lpstr>Préballastage du tablier hyperstatique </vt:lpstr>
      <vt:lpstr>Pose des voies sur tablier hyperstatique</vt:lpstr>
      <vt:lpstr>Arrivée par bateau d’une structure isostatique</vt:lpstr>
      <vt:lpstr>Arrivée par bateau d’une structure isostatique</vt:lpstr>
      <vt:lpstr>Déchargement d’une structure isostatique</vt:lpstr>
      <vt:lpstr>Nouveaux socles d’appui préfabriqués</vt:lpstr>
      <vt:lpstr>Ferraillage des bacs à ballast</vt:lpstr>
      <vt:lpstr>Tabliers isostatiques</vt:lpstr>
      <vt:lpstr>Ferraillage du sommier préfabriqué de la pile culée 8</vt:lpstr>
      <vt:lpstr>Diapositive 53</vt:lpstr>
      <vt:lpstr>Dépose de l’ancien tablier sur la Meuse</vt:lpstr>
      <vt:lpstr>Dépose de l’ancien tablier sur la Meuse</vt:lpstr>
      <vt:lpstr>Dépose de l’ancien tablier et merci à lui …</vt:lpstr>
      <vt:lpstr>Pose des tabliers isostatiques</vt:lpstr>
      <vt:lpstr>Pose des tabliers isostatiques + portique</vt:lpstr>
      <vt:lpstr>Vérinage du tablier hyperstatique au droit de la pile 9 en Meuse en vue du ripage – mi-septembre 2017</vt:lpstr>
      <vt:lpstr>Structure isostatique : 5 tabliers  mars 2018 </vt:lpstr>
      <vt:lpstr>Structure isostatique : 5 tabliers  mars 2018 </vt:lpstr>
      <vt:lpstr>Structure isostatique : 5 tabliers  mars 2018 </vt:lpstr>
      <vt:lpstr>Diapositive 63</vt:lpstr>
    </vt:vector>
  </TitlesOfParts>
  <Company>SNCB-Holding / NMBS-Holding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LA DÉCOUVERTE D’INFRABEL</dc:title>
  <dc:creator>SNCB-Holding/NMBS-Holding</dc:creator>
  <cp:lastModifiedBy>François TOMSIN</cp:lastModifiedBy>
  <cp:revision>138</cp:revision>
  <dcterms:created xsi:type="dcterms:W3CDTF">2012-04-12T12:09:29Z</dcterms:created>
  <dcterms:modified xsi:type="dcterms:W3CDTF">2018-03-05T13:45:50Z</dcterms:modified>
</cp:coreProperties>
</file>