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1" r:id="rId6"/>
    <p:sldId id="267" r:id="rId7"/>
    <p:sldId id="260" r:id="rId8"/>
    <p:sldId id="262" r:id="rId9"/>
    <p:sldId id="268" r:id="rId10"/>
    <p:sldId id="309" r:id="rId11"/>
    <p:sldId id="269" r:id="rId12"/>
    <p:sldId id="291" r:id="rId13"/>
    <p:sldId id="301" r:id="rId14"/>
    <p:sldId id="302" r:id="rId15"/>
    <p:sldId id="292" r:id="rId16"/>
    <p:sldId id="300" r:id="rId17"/>
    <p:sldId id="305" r:id="rId18"/>
    <p:sldId id="304" r:id="rId19"/>
    <p:sldId id="270" r:id="rId20"/>
    <p:sldId id="271" r:id="rId21"/>
    <p:sldId id="303" r:id="rId22"/>
    <p:sldId id="272" r:id="rId23"/>
    <p:sldId id="274" r:id="rId24"/>
    <p:sldId id="273" r:id="rId25"/>
    <p:sldId id="316" r:id="rId26"/>
    <p:sldId id="275" r:id="rId27"/>
    <p:sldId id="315" r:id="rId28"/>
    <p:sldId id="297" r:id="rId29"/>
    <p:sldId id="298" r:id="rId30"/>
    <p:sldId id="276" r:id="rId31"/>
    <p:sldId id="288" r:id="rId32"/>
    <p:sldId id="278" r:id="rId33"/>
    <p:sldId id="279" r:id="rId34"/>
    <p:sldId id="280" r:id="rId35"/>
    <p:sldId id="281" r:id="rId36"/>
    <p:sldId id="282" r:id="rId37"/>
    <p:sldId id="283" r:id="rId38"/>
    <p:sldId id="289" r:id="rId39"/>
    <p:sldId id="284" r:id="rId40"/>
    <p:sldId id="306" r:id="rId41"/>
    <p:sldId id="285" r:id="rId42"/>
    <p:sldId id="286" r:id="rId43"/>
    <p:sldId id="310" r:id="rId44"/>
    <p:sldId id="287" r:id="rId45"/>
    <p:sldId id="307" r:id="rId46"/>
    <p:sldId id="311" r:id="rId47"/>
    <p:sldId id="314" r:id="rId48"/>
    <p:sldId id="312" r:id="rId49"/>
    <p:sldId id="313" r:id="rId50"/>
    <p:sldId id="290" r:id="rId5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86" autoAdjust="0"/>
  </p:normalViewPr>
  <p:slideViewPr>
    <p:cSldViewPr>
      <p:cViewPr>
        <p:scale>
          <a:sx n="80" d="100"/>
          <a:sy n="80" d="100"/>
        </p:scale>
        <p:origin x="-2514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19F81-6BFB-4B93-ABA5-F633E5174225}" type="datetimeFigureOut">
              <a:rPr lang="fr-BE" smtClean="0"/>
              <a:pPr/>
              <a:t>5/03/2018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B3B83-EFD2-43CA-B860-03BB794F5C7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3B83-EFD2-43CA-B860-03BB794F5C76}" type="slidenum">
              <a:rPr lang="fr-BE" smtClean="0"/>
              <a:pPr/>
              <a:t>45</a:t>
            </a:fld>
            <a:endParaRPr lang="fr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ctangle à coins arrondi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ctangle à coins arrondi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D4B9303C-A403-4D36-8DFD-4A5CFF367900}" type="datetime1">
              <a:rPr lang="fr-BE" smtClean="0"/>
              <a:pPr/>
              <a:t>5/03/2018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fr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162F592-C49B-40DE-B372-4BE5327FBF7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174B8-1668-4E8C-A813-648C368C79AD}" type="datetime1">
              <a:rPr lang="fr-BE" smtClean="0"/>
              <a:pPr/>
              <a:t>5/03/2018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A1B74-2C1C-41CB-B414-4836916157AE}" type="datetime1">
              <a:rPr lang="fr-BE" smtClean="0"/>
              <a:pPr/>
              <a:t>5/03/2018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82416-6AB6-47C8-8ED2-24922E0A38DA}" type="datetime1">
              <a:rPr lang="fr-BE" smtClean="0"/>
              <a:pPr/>
              <a:t>5/03/2018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021F1-3769-4FE4-A6D7-FB08C3D5BA33}" type="datetime1">
              <a:rPr lang="fr-BE" smtClean="0"/>
              <a:pPr/>
              <a:t>5/03/2018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3CAD8-C02E-4B5F-83FC-3DA5F0F33604}" type="datetime1">
              <a:rPr lang="fr-BE" smtClean="0"/>
              <a:pPr/>
              <a:t>5/03/2018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6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56F22A2-918C-47CD-B89B-9C0CB9701E42}" type="datetime1">
              <a:rPr lang="fr-BE" smtClean="0"/>
              <a:pPr/>
              <a:t>5/03/2018</a:t>
            </a:fld>
            <a:endParaRPr lang="fr-BE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162F592-C49B-40DE-B372-4BE5327FBF7D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05948F4D-C2EC-43E1-977B-FB5A4E11E0BD}" type="datetime1">
              <a:rPr lang="fr-BE" smtClean="0"/>
              <a:pPr/>
              <a:t>5/03/2018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162F592-C49B-40DE-B372-4BE5327FBF7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BAED-159B-4D57-8D11-44559862ED20}" type="datetime1">
              <a:rPr lang="fr-BE" smtClean="0"/>
              <a:pPr/>
              <a:t>5/03/2018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BBBCA-79B9-4C9C-8310-8D6D3A795070}" type="datetime1">
              <a:rPr lang="fr-BE" smtClean="0"/>
              <a:pPr/>
              <a:t>5/03/2018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ACFAA-AE6D-49C7-8B19-E8EE7889EB4B}" type="datetime1">
              <a:rPr lang="fr-BE" smtClean="0"/>
              <a:pPr/>
              <a:t>5/03/2018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8BF560AA-E31E-42A3-B954-52677602818F}" type="datetime1">
              <a:rPr lang="fr-BE" smtClean="0"/>
              <a:pPr/>
              <a:t>5/03/2018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fr-BE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162F592-C49B-40DE-B372-4BE5327FBF7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7544" y="1844824"/>
            <a:ext cx="8458200" cy="1523032"/>
          </a:xfrm>
        </p:spPr>
        <p:txBody>
          <a:bodyPr>
            <a:normAutofit/>
          </a:bodyPr>
          <a:lstStyle/>
          <a:p>
            <a:pPr algn="ctr"/>
            <a:r>
              <a:rPr lang="fr-FR" b="1" cap="small" dirty="0"/>
              <a:t>Réfection du R9 de Charleroi  </a:t>
            </a:r>
            <a:r>
              <a:rPr lang="fr-FR" sz="3200" b="1" cap="small" dirty="0"/>
              <a:t>retour sur quelques travaux particuliers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23728" y="4221088"/>
            <a:ext cx="6779096" cy="936104"/>
          </a:xfrm>
        </p:spPr>
        <p:txBody>
          <a:bodyPr>
            <a:normAutofit/>
          </a:bodyPr>
          <a:lstStyle/>
          <a:p>
            <a:pPr algn="r"/>
            <a:r>
              <a:rPr lang="fr-BE" sz="2000" dirty="0"/>
              <a:t>Ir F. OURY – chef de projets Kumpen – Franki</a:t>
            </a:r>
          </a:p>
          <a:p>
            <a:pPr algn="r"/>
            <a:r>
              <a:rPr lang="fr-BE" sz="2000" dirty="0"/>
              <a:t>Ir S. HOUDART – chef de projets SPW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0240" t="26243" r="25353" b="39313"/>
          <a:stretch>
            <a:fillRect/>
          </a:stretch>
        </p:blipFill>
        <p:spPr bwMode="auto">
          <a:xfrm>
            <a:off x="323528" y="4509120"/>
            <a:ext cx="3456384" cy="12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6946" t="39431" r="55770" b="42646"/>
          <a:stretch>
            <a:fillRect/>
          </a:stretch>
        </p:blipFill>
        <p:spPr bwMode="auto">
          <a:xfrm>
            <a:off x="323528" y="5877272"/>
            <a:ext cx="2520279" cy="68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229200"/>
            <a:ext cx="1512168" cy="1097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t="10723" r="59304" b="65149"/>
          <a:stretch>
            <a:fillRect/>
          </a:stretch>
        </p:blipFill>
        <p:spPr bwMode="auto">
          <a:xfrm>
            <a:off x="5652120" y="5589240"/>
            <a:ext cx="32403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chantier 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 smtClean="0"/>
              <a:t>Soit le 1/3 Sud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10</a:t>
            </a:fld>
            <a:endParaRPr lang="fr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780292"/>
            <a:ext cx="6120680" cy="381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49424"/>
            <a:ext cx="8435280" cy="4325112"/>
          </a:xfrm>
        </p:spPr>
        <p:txBody>
          <a:bodyPr>
            <a:normAutofit/>
          </a:bodyPr>
          <a:lstStyle/>
          <a:p>
            <a:r>
              <a:rPr lang="fr-BE" sz="2400" dirty="0"/>
              <a:t>Avec un gros challenge : </a:t>
            </a:r>
            <a:r>
              <a:rPr lang="fr-FR" sz="2400" dirty="0"/>
              <a:t>Plus d’1/3 des 47 000 m² de tablier à réparer sont aux dessus de voies de chemin de fer</a:t>
            </a:r>
          </a:p>
          <a:p>
            <a:pPr>
              <a:buNone/>
            </a:pPr>
            <a:r>
              <a:rPr lang="fr-FR" sz="2200" dirty="0">
                <a:latin typeface="Effra Light"/>
                <a:cs typeface="Effra Light"/>
              </a:rPr>
              <a:t>					</a:t>
            </a:r>
          </a:p>
          <a:p>
            <a:pPr>
              <a:buNone/>
            </a:pPr>
            <a:r>
              <a:rPr lang="fr-FR" sz="2000" dirty="0">
                <a:cs typeface="Effra Light"/>
              </a:rPr>
              <a:t>						soit au dessus des lignes :</a:t>
            </a:r>
            <a:r>
              <a:rPr lang="fr-FR" sz="1800" dirty="0">
                <a:cs typeface="Effra Light"/>
              </a:rPr>
              <a:t>						- L112 : La Louvière – Charleroi						- L130/L130C : Charleroi – Namur						- L124 : Bruxelles – Charleroi</a:t>
            </a:r>
          </a:p>
          <a:p>
            <a:pPr algn="just">
              <a:buNone/>
            </a:pPr>
            <a:r>
              <a:rPr lang="fr-FR" sz="1800" dirty="0">
                <a:cs typeface="Effra Light"/>
              </a:rPr>
              <a:t>						- L 140 : Charleroi – Ottignies</a:t>
            </a:r>
          </a:p>
          <a:p>
            <a:pPr algn="just">
              <a:buNone/>
            </a:pPr>
            <a:r>
              <a:rPr lang="fr-FR" sz="1800" dirty="0">
                <a:cs typeface="Effra Light"/>
              </a:rPr>
              <a:t>						- L 130A : Charleroi – Erquelinnes</a:t>
            </a:r>
          </a:p>
          <a:p>
            <a:pPr algn="just">
              <a:buNone/>
            </a:pPr>
            <a:r>
              <a:rPr lang="fr-FR" sz="1800" dirty="0">
                <a:cs typeface="Effra Light"/>
              </a:rPr>
              <a:t>						- L 132 : Charleroi – Couvin</a:t>
            </a:r>
          </a:p>
          <a:p>
            <a:pPr algn="just">
              <a:buNone/>
            </a:pPr>
            <a:r>
              <a:rPr lang="fr-FR" sz="1800" dirty="0">
                <a:cs typeface="Effra Light"/>
              </a:rPr>
              <a:t>						- </a:t>
            </a:r>
            <a:r>
              <a:rPr lang="fr-FR" sz="1800" dirty="0" smtClean="0">
                <a:cs typeface="Effra Light"/>
              </a:rPr>
              <a:t>Voies </a:t>
            </a:r>
            <a:r>
              <a:rPr lang="fr-FR" sz="1800" dirty="0">
                <a:cs typeface="Effra Light"/>
              </a:rPr>
              <a:t>vers le triage</a:t>
            </a:r>
          </a:p>
          <a:p>
            <a:pPr algn="just">
              <a:buNone/>
            </a:pPr>
            <a:r>
              <a:rPr lang="fr-FR" sz="1800" dirty="0">
                <a:cs typeface="Effra Light"/>
              </a:rPr>
              <a:t>						- </a:t>
            </a:r>
            <a:r>
              <a:rPr lang="fr-FR" sz="1800" dirty="0" smtClean="0">
                <a:cs typeface="Effra Light"/>
              </a:rPr>
              <a:t>Voies </a:t>
            </a:r>
            <a:r>
              <a:rPr lang="fr-FR" sz="1800" dirty="0">
                <a:cs typeface="Effra Light"/>
              </a:rPr>
              <a:t>vers le service caténaire</a:t>
            </a:r>
            <a:r>
              <a:rPr lang="fr-FR" sz="1800" dirty="0"/>
              <a:t> </a:t>
            </a:r>
          </a:p>
          <a:p>
            <a:pPr>
              <a:buNone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11</a:t>
            </a:fld>
            <a:endParaRPr lang="fr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4390" t="33496" b="10894"/>
          <a:stretch>
            <a:fillRect/>
          </a:stretch>
        </p:blipFill>
        <p:spPr bwMode="auto">
          <a:xfrm>
            <a:off x="467544" y="3573016"/>
            <a:ext cx="443838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les </a:t>
            </a:r>
            <a:r>
              <a:rPr lang="fr-BE" dirty="0" smtClean="0"/>
              <a:t>portiques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L’idée </a:t>
            </a:r>
            <a:r>
              <a:rPr lang="fr-BE" sz="2400" dirty="0" smtClean="0"/>
              <a:t>pour s’affranchir au maximum </a:t>
            </a:r>
            <a:r>
              <a:rPr lang="fr-BE" sz="2400" dirty="0"/>
              <a:t>des contraintes Infrabel </a:t>
            </a:r>
            <a:r>
              <a:rPr lang="fr-BE" sz="2400" dirty="0" smtClean="0"/>
              <a:t>: </a:t>
            </a:r>
            <a:r>
              <a:rPr lang="fr-BE" sz="2400" dirty="0"/>
              <a:t>la création de </a:t>
            </a:r>
            <a:r>
              <a:rPr lang="fr-BE" sz="2400" dirty="0" smtClean="0"/>
              <a:t>portiques.</a:t>
            </a:r>
          </a:p>
          <a:p>
            <a:endParaRPr lang="fr-BE" sz="2400" dirty="0" smtClean="0"/>
          </a:p>
          <a:p>
            <a:r>
              <a:rPr lang="fr-BE" sz="2400" dirty="0" smtClean="0"/>
              <a:t>Les portiques « G » pour les joints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12</a:t>
            </a:fld>
            <a:endParaRPr lang="fr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4878" t="9011" b="15237"/>
          <a:stretch>
            <a:fillRect/>
          </a:stretch>
        </p:blipFill>
        <p:spPr bwMode="auto">
          <a:xfrm>
            <a:off x="1043608" y="4077072"/>
            <a:ext cx="385793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t="9398" b="8424"/>
          <a:stretch>
            <a:fillRect/>
          </a:stretch>
        </p:blipFill>
        <p:spPr bwMode="auto">
          <a:xfrm>
            <a:off x="5652119" y="2780928"/>
            <a:ext cx="246443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chantier : les portiques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49424"/>
            <a:ext cx="8435280" cy="4325112"/>
          </a:xfrm>
        </p:spPr>
        <p:txBody>
          <a:bodyPr>
            <a:normAutofit/>
          </a:bodyPr>
          <a:lstStyle/>
          <a:p>
            <a:r>
              <a:rPr lang="fr-BE" sz="2400" dirty="0" smtClean="0"/>
              <a:t>Les portiques « L » pour les travaux sous l’encorbellement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13</a:t>
            </a:fld>
            <a:endParaRPr lang="fr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3429000"/>
            <a:ext cx="389117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t="7350"/>
          <a:stretch>
            <a:fillRect/>
          </a:stretch>
        </p:blipFill>
        <p:spPr bwMode="auto">
          <a:xfrm>
            <a:off x="4571999" y="3356992"/>
            <a:ext cx="399008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chantier : les portiques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49424"/>
            <a:ext cx="8435280" cy="4325112"/>
          </a:xfrm>
        </p:spPr>
        <p:txBody>
          <a:bodyPr>
            <a:normAutofit/>
          </a:bodyPr>
          <a:lstStyle/>
          <a:p>
            <a:r>
              <a:rPr lang="fr-BE" sz="2400" dirty="0" smtClean="0"/>
              <a:t>Les portiques « R » pour les travaux sur l’encorbellement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14</a:t>
            </a:fld>
            <a:endParaRPr lang="fr-B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b="7161"/>
          <a:stretch>
            <a:fillRect/>
          </a:stretch>
        </p:blipFill>
        <p:spPr bwMode="auto">
          <a:xfrm>
            <a:off x="4932040" y="3501008"/>
            <a:ext cx="397844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284984"/>
            <a:ext cx="3783495" cy="267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les portiques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Avec des coupures de voies</a:t>
            </a:r>
          </a:p>
          <a:p>
            <a:pPr>
              <a:buNone/>
            </a:pPr>
            <a:r>
              <a:rPr lang="fr-BE" sz="2400" dirty="0"/>
              <a:t>	uniquement en cas de conflit</a:t>
            </a:r>
          </a:p>
          <a:p>
            <a:pPr>
              <a:buNone/>
            </a:pPr>
            <a:r>
              <a:rPr lang="fr-BE" sz="2400" dirty="0"/>
              <a:t>	mécanique ou électrique avec </a:t>
            </a:r>
          </a:p>
          <a:p>
            <a:pPr>
              <a:buNone/>
            </a:pPr>
            <a:r>
              <a:rPr lang="fr-BE" sz="2400" dirty="0"/>
              <a:t>	les installations </a:t>
            </a:r>
            <a:r>
              <a:rPr lang="fr-BE" sz="2400" dirty="0" smtClean="0"/>
              <a:t>d’Infrabel</a:t>
            </a:r>
          </a:p>
          <a:p>
            <a:pPr>
              <a:buNone/>
            </a:pPr>
            <a:endParaRPr lang="fr-BE" sz="2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15</a:t>
            </a:fld>
            <a:endParaRPr lang="fr-BE"/>
          </a:p>
        </p:txBody>
      </p:sp>
      <p:pic>
        <p:nvPicPr>
          <p:cNvPr id="6" name="Picture 2" descr="E:\R9\2016-03-19\2016-03-19 020.JPG"/>
          <p:cNvPicPr>
            <a:picLocks noChangeAspect="1" noChangeArrowheads="1"/>
          </p:cNvPicPr>
          <p:nvPr/>
        </p:nvPicPr>
        <p:blipFill>
          <a:blip r:embed="rId2" cstate="print"/>
          <a:srcRect l="10808" r="6701"/>
          <a:stretch>
            <a:fillRect/>
          </a:stretch>
        </p:blipFill>
        <p:spPr bwMode="auto">
          <a:xfrm>
            <a:off x="5292080" y="4437112"/>
            <a:ext cx="3168352" cy="216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2331" r="8757"/>
          <a:stretch>
            <a:fillRect/>
          </a:stretch>
        </p:blipFill>
        <p:spPr bwMode="auto">
          <a:xfrm>
            <a:off x="5292080" y="2060848"/>
            <a:ext cx="313230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077072"/>
            <a:ext cx="3528392" cy="2547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chantier : les portiques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 smtClean="0"/>
              <a:t>Et bientôt le « spider scaph » pour les peintures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16</a:t>
            </a:fld>
            <a:endParaRPr lang="fr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996952"/>
            <a:ext cx="616564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chantier : les portiques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 smtClean="0"/>
              <a:t>Ce qui donnerait d’après les levés au scanner 3D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17</a:t>
            </a:fld>
            <a:endParaRPr lang="fr-BE"/>
          </a:p>
        </p:txBody>
      </p:sp>
      <p:pic>
        <p:nvPicPr>
          <p:cNvPr id="6" name="Image 5" descr="Scan2.pdf - Adobe Acrobat Reader DC">
            <a:extLst>
              <a:ext uri="{FF2B5EF4-FFF2-40B4-BE49-F238E27FC236}">
                <a16:creationId xmlns="" xmlns:a16="http://schemas.microsoft.com/office/drawing/2014/main" id="{4AE5FC6C-FD38-450A-AFE8-FCE4005CEF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26" t="21396" r="31100" b="11385"/>
          <a:stretch/>
        </p:blipFill>
        <p:spPr>
          <a:xfrm>
            <a:off x="1763688" y="2780928"/>
            <a:ext cx="5297950" cy="3772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chantier : les portiques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 smtClean="0"/>
              <a:t>Ce qui donnerait d’après les levés au scanner 3D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18</a:t>
            </a:fld>
            <a:endParaRPr lang="fr-BE"/>
          </a:p>
        </p:txBody>
      </p:sp>
      <p:pic>
        <p:nvPicPr>
          <p:cNvPr id="5" name="Image 4" descr="Une image contenant ciel, extérieur, neige, voie&#10;&#10;Description générée avec un niveau de confiance très élevé">
            <a:extLst>
              <a:ext uri="{FF2B5EF4-FFF2-40B4-BE49-F238E27FC236}">
                <a16:creationId xmlns="" xmlns:a16="http://schemas.microsoft.com/office/drawing/2014/main" id="{5C93CEDD-C087-4E50-8726-00971B2490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780928"/>
            <a:ext cx="5472608" cy="3648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les bétons  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49424"/>
            <a:ext cx="8229600" cy="4491944"/>
          </a:xfrm>
        </p:spPr>
        <p:txBody>
          <a:bodyPr>
            <a:normAutofit/>
          </a:bodyPr>
          <a:lstStyle/>
          <a:p>
            <a:r>
              <a:rPr lang="fr-BE" sz="2400" dirty="0"/>
              <a:t>Après les travaux classiques de mise à </a:t>
            </a:r>
            <a:r>
              <a:rPr lang="fr-BE" sz="2400" dirty="0" smtClean="0"/>
              <a:t>nu </a:t>
            </a:r>
            <a:r>
              <a:rPr lang="fr-BE" sz="2400" dirty="0"/>
              <a:t>de l’ouvrage, </a:t>
            </a:r>
            <a:endParaRPr lang="fr-BE" sz="2400" dirty="0" smtClean="0"/>
          </a:p>
          <a:p>
            <a:pPr>
              <a:buNone/>
            </a:pPr>
            <a:r>
              <a:rPr lang="fr-BE" sz="2400" dirty="0" smtClean="0"/>
              <a:t>	de </a:t>
            </a:r>
            <a:r>
              <a:rPr lang="fr-BE" sz="2400" dirty="0"/>
              <a:t>nombreuses réparations </a:t>
            </a:r>
            <a:r>
              <a:rPr lang="fr-BE" sz="2400" dirty="0" smtClean="0"/>
              <a:t>de béton ont été nécessaires.</a:t>
            </a:r>
          </a:p>
          <a:p>
            <a:endParaRPr lang="fr-BE" sz="2400" dirty="0" smtClean="0"/>
          </a:p>
          <a:p>
            <a:endParaRPr lang="fr-BE" sz="2400" dirty="0" smtClean="0"/>
          </a:p>
          <a:p>
            <a:endParaRPr lang="fr-BE" sz="2400" dirty="0" smtClean="0"/>
          </a:p>
          <a:p>
            <a:endParaRPr lang="fr-BE" sz="2400" dirty="0" smtClean="0"/>
          </a:p>
          <a:p>
            <a:endParaRPr lang="fr-BE" sz="2400" dirty="0" smtClean="0"/>
          </a:p>
          <a:p>
            <a:endParaRPr lang="fr-BE" sz="2400" dirty="0" smtClean="0"/>
          </a:p>
          <a:p>
            <a:endParaRPr lang="fr-BE" sz="2400" dirty="0" smtClean="0"/>
          </a:p>
          <a:p>
            <a:r>
              <a:rPr lang="fr-BE" sz="2400" dirty="0" smtClean="0"/>
              <a:t>Ce sont plus de 4500 m² de béton qui ont été décapés manuellement et coulés (+/- 10 % de la surface)</a:t>
            </a:r>
            <a:endParaRPr lang="fr-BE" sz="2400" dirty="0"/>
          </a:p>
          <a:p>
            <a:endParaRPr lang="fr-BE" sz="24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fr-BE" sz="2400" dirty="0">
              <a:solidFill>
                <a:srgbClr val="FF0000"/>
              </a:solidFill>
            </a:endParaRPr>
          </a:p>
          <a:p>
            <a:endParaRPr lang="fr-BE" sz="2400" dirty="0">
              <a:solidFill>
                <a:srgbClr val="FF0000"/>
              </a:solidFill>
            </a:endParaRPr>
          </a:p>
          <a:p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19</a:t>
            </a:fld>
            <a:endParaRPr lang="fr-B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389" t="19860" r="11111" b="6066"/>
          <a:stretch>
            <a:fillRect/>
          </a:stretch>
        </p:blipFill>
        <p:spPr bwMode="auto">
          <a:xfrm>
            <a:off x="2195736" y="3212976"/>
            <a:ext cx="499015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R9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r-FR" sz="2400" dirty="0">
                <a:cs typeface="Effra Light"/>
              </a:rPr>
              <a:t>C’est une boucle de 5,2 km </a:t>
            </a:r>
          </a:p>
          <a:p>
            <a:pPr algn="just">
              <a:buNone/>
            </a:pPr>
            <a:endParaRPr lang="fr-FR" sz="2400" dirty="0">
              <a:cs typeface="Effra Light"/>
            </a:endParaRPr>
          </a:p>
          <a:p>
            <a:pPr algn="just">
              <a:buNone/>
            </a:pPr>
            <a:r>
              <a:rPr lang="fr-FR" sz="2400" dirty="0">
                <a:cs typeface="Effra Light"/>
              </a:rPr>
              <a:t>	qui encercle le </a:t>
            </a:r>
            <a:r>
              <a:rPr lang="fr-FR" sz="2400" dirty="0" smtClean="0">
                <a:cs typeface="Effra Light"/>
              </a:rPr>
              <a:t>centre-ville </a:t>
            </a:r>
          </a:p>
          <a:p>
            <a:pPr algn="just">
              <a:buNone/>
            </a:pPr>
            <a:r>
              <a:rPr lang="fr-FR" sz="2400" dirty="0" smtClean="0">
                <a:cs typeface="Effra Light"/>
              </a:rPr>
              <a:t>	de  Charleroi</a:t>
            </a:r>
            <a:endParaRPr lang="fr-FR" sz="2400" dirty="0">
              <a:cs typeface="Effra Light"/>
            </a:endParaRPr>
          </a:p>
          <a:p>
            <a:pPr algn="just"/>
            <a:endParaRPr lang="fr-FR" sz="2400" dirty="0">
              <a:cs typeface="Effra Light"/>
            </a:endParaRPr>
          </a:p>
          <a:p>
            <a:pPr algn="just">
              <a:buNone/>
            </a:pPr>
            <a:r>
              <a:rPr lang="fr-FR" sz="2400" dirty="0">
                <a:cs typeface="Effra Light"/>
              </a:rPr>
              <a:t>	qui est constituée d’une </a:t>
            </a:r>
          </a:p>
          <a:p>
            <a:pPr algn="just">
              <a:buNone/>
            </a:pPr>
            <a:r>
              <a:rPr lang="fr-FR" sz="2400" dirty="0">
                <a:cs typeface="Effra Light"/>
              </a:rPr>
              <a:t>	succession de viaducs et </a:t>
            </a:r>
          </a:p>
          <a:p>
            <a:pPr algn="just">
              <a:buNone/>
            </a:pPr>
            <a:r>
              <a:rPr lang="fr-FR" sz="2400" dirty="0">
                <a:cs typeface="Effra Light"/>
              </a:rPr>
              <a:t>	de tunnels</a:t>
            </a:r>
          </a:p>
          <a:p>
            <a:endParaRPr lang="fr-BE" dirty="0"/>
          </a:p>
        </p:txBody>
      </p:sp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16832"/>
            <a:ext cx="3943317" cy="4144985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les bétons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En partie inférieure </a:t>
            </a:r>
            <a:r>
              <a:rPr lang="fr-BE" sz="2400" dirty="0" smtClean="0"/>
              <a:t>également, plus de 3000 m² de béton ont été décapés.</a:t>
            </a:r>
          </a:p>
          <a:p>
            <a:r>
              <a:rPr lang="fr-BE" sz="2400" dirty="0" smtClean="0"/>
              <a:t>Une bonne partie a été réparée par injection de mortier sous pression dans un coffrage</a:t>
            </a:r>
          </a:p>
          <a:p>
            <a:endParaRPr lang="fr-BE" sz="2400" dirty="0" smtClean="0"/>
          </a:p>
          <a:p>
            <a:endParaRPr lang="fr-BE" sz="2400" dirty="0" smtClean="0"/>
          </a:p>
          <a:p>
            <a:endParaRPr lang="fr-BE" sz="2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20</a:t>
            </a:fld>
            <a:endParaRPr lang="fr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933056"/>
            <a:ext cx="3528392" cy="264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933056"/>
            <a:ext cx="3515883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chantier : les bétons 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 smtClean="0"/>
              <a:t>Avec des coffrages parfois imposants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21</a:t>
            </a:fld>
            <a:endParaRPr lang="fr-B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996952"/>
            <a:ext cx="384042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r="7289"/>
          <a:stretch>
            <a:fillRect/>
          </a:stretch>
        </p:blipFill>
        <p:spPr bwMode="auto">
          <a:xfrm>
            <a:off x="4283968" y="3068960"/>
            <a:ext cx="46286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les quadripodes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 smtClean="0"/>
              <a:t>Au niveau de la zone 8, les réparations de béton étaient à effectuer dans des conditions d’accès difficiles</a:t>
            </a:r>
            <a:endParaRPr lang="fr-BE" sz="2400" dirty="0"/>
          </a:p>
          <a:p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22</a:t>
            </a:fld>
            <a:endParaRPr lang="fr-B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395536" y="3284984"/>
            <a:ext cx="3670067" cy="27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46142"/>
            <a:ext cx="3744416" cy="288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les quadripodes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 smtClean="0"/>
              <a:t>Avec des </a:t>
            </a:r>
            <a:r>
              <a:rPr lang="fr-BE" sz="2400" dirty="0"/>
              <a:t>chlorures </a:t>
            </a:r>
            <a:r>
              <a:rPr lang="fr-BE" sz="2400" dirty="0" smtClean="0"/>
              <a:t>fortement présents jusqu’à de grandes profondeurs   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23</a:t>
            </a:fld>
            <a:endParaRPr lang="fr-BE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43608" y="3496110"/>
            <a:ext cx="2833484" cy="2929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11961" y="3501008"/>
            <a:ext cx="3991678" cy="295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les quadripodes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z="2400" dirty="0" smtClean="0"/>
              <a:t>Sur une structure déjà légèrement sous dimensionnée aux extrémités. </a:t>
            </a:r>
          </a:p>
          <a:p>
            <a:r>
              <a:rPr lang="fr-BE" sz="2400" dirty="0" smtClean="0"/>
              <a:t>L’idée a donc été de renforcer tous les chevêtres</a:t>
            </a:r>
            <a:endParaRPr lang="fr-BE" sz="2400" dirty="0"/>
          </a:p>
          <a:p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24</a:t>
            </a:fld>
            <a:endParaRPr lang="fr-BE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501008"/>
            <a:ext cx="4176464" cy="313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chantier : les quadripodes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 smtClean="0"/>
              <a:t>Et cela est encore plus utile quand on constate que des aciers se rompent pendant les décapages au burineur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25</a:t>
            </a:fld>
            <a:endParaRPr lang="fr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3140968"/>
            <a:ext cx="3214609" cy="3214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Pro\29868\Desktop\R9 2.jpg"/>
          <p:cNvPicPr>
            <a:picLocks noChangeAspect="1" noChangeArrowheads="1"/>
          </p:cNvPicPr>
          <p:nvPr/>
        </p:nvPicPr>
        <p:blipFill>
          <a:blip r:embed="rId3" cstate="screen"/>
          <a:srcRect b="12730"/>
          <a:stretch>
            <a:fillRect/>
          </a:stretch>
        </p:blipFill>
        <p:spPr bwMode="auto">
          <a:xfrm>
            <a:off x="3923928" y="3140968"/>
            <a:ext cx="4992555" cy="3267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les quadripodes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Les quadripodes </a:t>
            </a:r>
            <a:r>
              <a:rPr lang="fr-BE" sz="2400" dirty="0" smtClean="0"/>
              <a:t>imaginés </a:t>
            </a:r>
            <a:r>
              <a:rPr lang="fr-BE" sz="2400" dirty="0"/>
              <a:t>par le </a:t>
            </a:r>
            <a:r>
              <a:rPr lang="fr-BE" sz="2400" dirty="0" smtClean="0"/>
              <a:t>SPW, sur base d’un assemblage de profilés standards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26</a:t>
            </a:fld>
            <a:endParaRPr lang="fr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504" y="3356992"/>
            <a:ext cx="440191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284984"/>
            <a:ext cx="3822893" cy="294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chantier : les quadripodes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z="2400" dirty="0" smtClean="0"/>
              <a:t>Et les quadripodes après études …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27</a:t>
            </a:fld>
            <a:endParaRPr lang="fr-B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636911"/>
            <a:ext cx="4896544" cy="401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les quadripodes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Et les quadripodes après </a:t>
            </a:r>
            <a:r>
              <a:rPr lang="fr-BE" sz="2400" dirty="0" smtClean="0"/>
              <a:t>études </a:t>
            </a:r>
            <a:r>
              <a:rPr lang="fr-BE" sz="2400" dirty="0"/>
              <a:t>…</a:t>
            </a:r>
          </a:p>
          <a:p>
            <a:endParaRPr lang="fr-BE" sz="2400" dirty="0"/>
          </a:p>
          <a:p>
            <a:pPr>
              <a:buNone/>
            </a:pPr>
            <a:r>
              <a:rPr lang="fr-BE" sz="2400" dirty="0">
                <a:solidFill>
                  <a:srgbClr val="FF0000"/>
                </a:solidFill>
              </a:rPr>
              <a:t>Photos de l’atelier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28</a:t>
            </a:fld>
            <a:endParaRPr lang="fr-BE"/>
          </a:p>
        </p:txBody>
      </p:sp>
      <p:pic>
        <p:nvPicPr>
          <p:cNvPr id="6" name="Image 5" descr="Une image contenant intérieur, terrain, bâtiment, plancher&#10;&#10;Description générée avec un niveau de confiance élevé">
            <a:extLst>
              <a:ext uri="{FF2B5EF4-FFF2-40B4-BE49-F238E27FC236}">
                <a16:creationId xmlns="" xmlns:a16="http://schemas.microsoft.com/office/drawing/2014/main" id="{B0A614A0-1D31-4D5B-A19E-719BE3D428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579"/>
          <a:stretch/>
        </p:blipFill>
        <p:spPr>
          <a:xfrm>
            <a:off x="107504" y="2940554"/>
            <a:ext cx="4553721" cy="3224749"/>
          </a:xfrm>
          <a:prstGeom prst="rect">
            <a:avLst/>
          </a:prstGeom>
        </p:spPr>
      </p:pic>
      <p:pic>
        <p:nvPicPr>
          <p:cNvPr id="8" name="Image 7" descr="Une image contenant plafond, bâtiment, intérieur, terrain&#10;&#10;Description générée avec un niveau de confiance très élevé">
            <a:extLst>
              <a:ext uri="{FF2B5EF4-FFF2-40B4-BE49-F238E27FC236}">
                <a16:creationId xmlns="" xmlns:a16="http://schemas.microsoft.com/office/drawing/2014/main" id="{4C0EB8A2-517D-4D94-9223-797693894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40554"/>
            <a:ext cx="4311070" cy="32247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215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les quadripodes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Et les quadripodes après </a:t>
            </a:r>
            <a:r>
              <a:rPr lang="fr-BE" sz="2400" dirty="0" smtClean="0"/>
              <a:t>études </a:t>
            </a:r>
            <a:r>
              <a:rPr lang="fr-BE" sz="2400" dirty="0"/>
              <a:t>…</a:t>
            </a:r>
          </a:p>
          <a:p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29</a:t>
            </a:fld>
            <a:endParaRPr lang="fr-BE"/>
          </a:p>
        </p:txBody>
      </p:sp>
      <p:pic>
        <p:nvPicPr>
          <p:cNvPr id="6" name="Image 5" descr="Une image contenant bâtiment, extérieur, terrain, train&#10;&#10;Description générée avec un niveau de confiance très élevé">
            <a:extLst>
              <a:ext uri="{FF2B5EF4-FFF2-40B4-BE49-F238E27FC236}">
                <a16:creationId xmlns="" xmlns:a16="http://schemas.microsoft.com/office/drawing/2014/main" id="{D2B18C85-F381-4743-A6D4-A2A009B82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816"/>
          <a:stretch>
            <a:fillRect/>
          </a:stretch>
        </p:blipFill>
        <p:spPr>
          <a:xfrm>
            <a:off x="107504" y="3423945"/>
            <a:ext cx="4032448" cy="2726804"/>
          </a:xfrm>
          <a:prstGeom prst="rect">
            <a:avLst/>
          </a:prstGeom>
        </p:spPr>
      </p:pic>
      <p:pic>
        <p:nvPicPr>
          <p:cNvPr id="9" name="Image 8" descr="Une image contenant ciel, extérieur, bâtiment, terrain&#10;&#10;Description générée avec un niveau de confiance très élevé">
            <a:extLst>
              <a:ext uri="{FF2B5EF4-FFF2-40B4-BE49-F238E27FC236}">
                <a16:creationId xmlns="" xmlns:a16="http://schemas.microsoft.com/office/drawing/2014/main" id="{7A3E2095-5A8D-4B01-B0F9-A29ECE273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46" y="3423945"/>
            <a:ext cx="4847650" cy="27268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4011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R9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r-FR" sz="2400" dirty="0">
                <a:cs typeface="Effra Light"/>
              </a:rPr>
              <a:t>Avec ses 19 accès / sorties sur les 5,2 km, c’est un super outil de mobilité</a:t>
            </a:r>
            <a:r>
              <a:rPr lang="fr-FR" sz="2400" dirty="0">
                <a:latin typeface="Effra Light"/>
                <a:cs typeface="Effra Light"/>
              </a:rPr>
              <a:t>.</a:t>
            </a:r>
          </a:p>
          <a:p>
            <a:endParaRPr lang="fr-B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068960"/>
            <a:ext cx="4661696" cy="360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les quadripodes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Et les quadripodes après </a:t>
            </a:r>
            <a:r>
              <a:rPr lang="fr-BE" sz="2400" dirty="0" smtClean="0"/>
              <a:t>études </a:t>
            </a:r>
            <a:r>
              <a:rPr lang="fr-BE" sz="2400" dirty="0"/>
              <a:t>…</a:t>
            </a:r>
          </a:p>
          <a:p>
            <a:endParaRPr lang="fr-BE" sz="2400" dirty="0"/>
          </a:p>
          <a:p>
            <a:pPr>
              <a:buNone/>
            </a:pPr>
            <a:endParaRPr lang="fr-BE" sz="2400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30</a:t>
            </a:fld>
            <a:endParaRPr lang="fr-B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3140968"/>
            <a:ext cx="532885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b="2208"/>
          <a:stretch>
            <a:fillRect/>
          </a:stretch>
        </p:blipFill>
        <p:spPr bwMode="auto">
          <a:xfrm>
            <a:off x="5652120" y="3140968"/>
            <a:ext cx="314170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les quadripodes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Les tolérances </a:t>
            </a:r>
            <a:r>
              <a:rPr lang="fr-BE" sz="2400" dirty="0" smtClean="0"/>
              <a:t>d’exécution du </a:t>
            </a:r>
            <a:r>
              <a:rPr lang="fr-BE" sz="2400" dirty="0"/>
              <a:t>béton ne sont pas les mêmes que celles de </a:t>
            </a:r>
            <a:r>
              <a:rPr lang="fr-BE" sz="2400" dirty="0" smtClean="0"/>
              <a:t>l’acier …</a:t>
            </a:r>
            <a:endParaRPr lang="fr-BE" sz="2400" dirty="0">
              <a:solidFill>
                <a:srgbClr val="FF0000"/>
              </a:solidFill>
            </a:endParaRPr>
          </a:p>
          <a:p>
            <a:endParaRPr lang="fr-BE" sz="2400" dirty="0"/>
          </a:p>
          <a:p>
            <a:pPr>
              <a:buNone/>
            </a:pPr>
            <a:endParaRPr lang="fr-BE" sz="2400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31</a:t>
            </a:fld>
            <a:endParaRPr lang="fr-B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79512" y="3212976"/>
            <a:ext cx="232225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t="19685"/>
          <a:stretch>
            <a:fillRect/>
          </a:stretch>
        </p:blipFill>
        <p:spPr bwMode="auto">
          <a:xfrm>
            <a:off x="2987824" y="3212976"/>
            <a:ext cx="2872664" cy="307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 l="44072"/>
          <a:stretch>
            <a:fillRect/>
          </a:stretch>
        </p:blipFill>
        <p:spPr bwMode="auto">
          <a:xfrm>
            <a:off x="6228184" y="3212976"/>
            <a:ext cx="2467263" cy="285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 pont de l’abeille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D’autres becs problématiques : ceux du pont de l’abeille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32</a:t>
            </a:fld>
            <a:endParaRPr lang="fr-BE"/>
          </a:p>
        </p:txBody>
      </p:sp>
      <p:pic>
        <p:nvPicPr>
          <p:cNvPr id="5" name="Espace réservé pour une image  4" descr="3045_if_photo1283.pdf - Adobe Reader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2708920"/>
            <a:ext cx="591918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708920"/>
            <a:ext cx="2736304" cy="4028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 pont de l’abeille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Les becs présentaient des teneurs en chlorures importantes et profondes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33</a:t>
            </a:fld>
            <a:endParaRPr lang="fr-BE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068960"/>
            <a:ext cx="2697162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68960"/>
            <a:ext cx="226535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941168"/>
            <a:ext cx="2304256" cy="166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 pont de l’abeille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Les becs présentaient des fissures anormales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34</a:t>
            </a:fld>
            <a:endParaRPr lang="fr-B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140968"/>
            <a:ext cx="3215042" cy="345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284984"/>
            <a:ext cx="389767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 pont de l’abeille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49424"/>
            <a:ext cx="8363272" cy="4325112"/>
          </a:xfrm>
        </p:spPr>
        <p:txBody>
          <a:bodyPr>
            <a:normAutofit/>
          </a:bodyPr>
          <a:lstStyle/>
          <a:p>
            <a:r>
              <a:rPr lang="fr-BE" sz="2400" dirty="0"/>
              <a:t>Décision de l’administration de conserver la travée centrale </a:t>
            </a:r>
            <a:r>
              <a:rPr lang="fr-BE" sz="2400" dirty="0" smtClean="0"/>
              <a:t>(610t - 37m) </a:t>
            </a:r>
            <a:r>
              <a:rPr lang="fr-BE" sz="2400" dirty="0"/>
              <a:t>et de ne remplacer que les becs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35</a:t>
            </a:fld>
            <a:endParaRPr lang="fr-BE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429000"/>
            <a:ext cx="6048672" cy="2715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 pont de l’abeille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Choix de l’entreprise de soulever la travée en place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36</a:t>
            </a:fld>
            <a:endParaRPr lang="fr-BE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961" y="2852936"/>
            <a:ext cx="789441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 pont de l’abeille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BE" sz="2400" dirty="0"/>
          </a:p>
          <a:p>
            <a:r>
              <a:rPr lang="fr-BE" sz="2400" dirty="0"/>
              <a:t>Ce qui donne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37</a:t>
            </a:fld>
            <a:endParaRPr lang="fr-BE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7047" t="13316" r="17238" b="11228"/>
          <a:stretch>
            <a:fillRect/>
          </a:stretch>
        </p:blipFill>
        <p:spPr bwMode="auto">
          <a:xfrm>
            <a:off x="467544" y="4077072"/>
            <a:ext cx="3816424" cy="246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17917" t="14295" r="17788" b="8105"/>
          <a:stretch>
            <a:fillRect/>
          </a:stretch>
        </p:blipFill>
        <p:spPr bwMode="auto">
          <a:xfrm>
            <a:off x="4572000" y="4077072"/>
            <a:ext cx="3672408" cy="249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 l="20387" t="36087" r="17380" b="12210"/>
          <a:stretch>
            <a:fillRect/>
          </a:stretch>
        </p:blipFill>
        <p:spPr bwMode="auto">
          <a:xfrm>
            <a:off x="4572000" y="2204864"/>
            <a:ext cx="3630847" cy="16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 pont de l’abeille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z="2400" dirty="0" smtClean="0"/>
              <a:t>Et pour le levage </a:t>
            </a:r>
            <a:endParaRPr lang="fr-BE" sz="2400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38</a:t>
            </a:fld>
            <a:endParaRPr lang="fr-BE"/>
          </a:p>
        </p:txBody>
      </p:sp>
      <p:pic>
        <p:nvPicPr>
          <p:cNvPr id="6" name="Image 5" descr="Une image contenant extérieur, terrain, bâtiment, trottoir&#10;&#10;Description générée avec un niveau de confiance très élevé">
            <a:extLst>
              <a:ext uri="{FF2B5EF4-FFF2-40B4-BE49-F238E27FC236}">
                <a16:creationId xmlns="" xmlns:a16="http://schemas.microsoft.com/office/drawing/2014/main" id="{E8DE2549-3104-463F-BF89-3C88938FFF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80928"/>
            <a:ext cx="2747798" cy="2060848"/>
          </a:xfrm>
          <a:prstGeom prst="rect">
            <a:avLst/>
          </a:prstGeom>
        </p:spPr>
      </p:pic>
      <p:pic>
        <p:nvPicPr>
          <p:cNvPr id="8" name="Image 7" descr="Une image contenant bâtiment, extérieur&#10;&#10;Description générée avec un niveau de confiance très élevé">
            <a:extLst>
              <a:ext uri="{FF2B5EF4-FFF2-40B4-BE49-F238E27FC236}">
                <a16:creationId xmlns="" xmlns:a16="http://schemas.microsoft.com/office/drawing/2014/main" id="{C0BC1B4D-344B-4504-A964-188C90A25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2880320" cy="216023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b="36013"/>
          <a:stretch>
            <a:fillRect/>
          </a:stretch>
        </p:blipFill>
        <p:spPr bwMode="auto">
          <a:xfrm>
            <a:off x="899592" y="4941168"/>
            <a:ext cx="697907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 pont de l’abeille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Découpe des becs à l’aide d’une scie à </a:t>
            </a:r>
            <a:r>
              <a:rPr lang="fr-BE" sz="2400" dirty="0" smtClean="0"/>
              <a:t>câble</a:t>
            </a:r>
            <a:endParaRPr lang="fr-BE" sz="2400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39</a:t>
            </a:fld>
            <a:endParaRPr lang="fr-BE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l="35939" t="14708" r="35923" b="11752"/>
          <a:stretch>
            <a:fillRect/>
          </a:stretch>
        </p:blipFill>
        <p:spPr bwMode="auto">
          <a:xfrm>
            <a:off x="539552" y="2817725"/>
            <a:ext cx="2556718" cy="375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 l="35840" t="13214" r="35198" b="10337"/>
          <a:stretch>
            <a:fillRect/>
          </a:stretch>
        </p:blipFill>
        <p:spPr bwMode="auto">
          <a:xfrm>
            <a:off x="3418651" y="2817676"/>
            <a:ext cx="2531408" cy="375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Une image contenant terrain, extérieur, bâtiment&#10;&#10;Description générée avec un niveau de confiance très élevé">
            <a:extLst>
              <a:ext uri="{FF2B5EF4-FFF2-40B4-BE49-F238E27FC236}">
                <a16:creationId xmlns="" xmlns:a16="http://schemas.microsoft.com/office/drawing/2014/main" id="{74DE7650-015A-4026-856C-0C129034FE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90" r="19318"/>
          <a:stretch/>
        </p:blipFill>
        <p:spPr>
          <a:xfrm>
            <a:off x="6272440" y="2852936"/>
            <a:ext cx="2664296" cy="3756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R9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49424"/>
            <a:ext cx="8686800" cy="4325112"/>
          </a:xfrm>
        </p:spPr>
        <p:txBody>
          <a:bodyPr>
            <a:normAutofit/>
          </a:bodyPr>
          <a:lstStyle/>
          <a:p>
            <a:r>
              <a:rPr lang="fr-BE" sz="2400" dirty="0"/>
              <a:t>C’est donc un </a:t>
            </a:r>
            <a:r>
              <a:rPr lang="fr-BE" sz="2400" dirty="0" smtClean="0"/>
              <a:t>ensemble d’ouvrages avec un trafic important 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4</a:t>
            </a:fld>
            <a:endParaRPr lang="fr-B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7" y="2708919"/>
            <a:ext cx="5401941" cy="414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chantier : le pont de l’abeille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204864"/>
            <a:ext cx="8352928" cy="4325112"/>
          </a:xfrm>
        </p:spPr>
        <p:txBody>
          <a:bodyPr>
            <a:normAutofit/>
          </a:bodyPr>
          <a:lstStyle/>
          <a:p>
            <a:r>
              <a:rPr lang="fr-BE" sz="2400" dirty="0" smtClean="0"/>
              <a:t>Proposition du bureau d’études de simplifier l’interaction ferraillage à manchonner – ferraillage du bec 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40</a:t>
            </a:fld>
            <a:endParaRPr lang="fr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56992"/>
            <a:ext cx="4197275" cy="290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37149"/>
          <a:stretch>
            <a:fillRect/>
          </a:stretch>
        </p:blipFill>
        <p:spPr bwMode="auto">
          <a:xfrm>
            <a:off x="1043608" y="3789040"/>
            <a:ext cx="362960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 pont de l’abeille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 smtClean="0"/>
              <a:t>Mise en œuvre des coupleurs et ferraillage du bec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41</a:t>
            </a:fld>
            <a:endParaRPr lang="fr-BE"/>
          </a:p>
        </p:txBody>
      </p:sp>
      <p:pic>
        <p:nvPicPr>
          <p:cNvPr id="5" name="Picture 2" descr="\\wallonie.intra\Partages\Hierarchique\PUB-O1060000\OA divers\11001-11500\11311 - Réfection du R9\3045 - Pont de l'Abeille\Ferraillage des becs\16 11 2016\IMG_157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5400000">
            <a:off x="899592" y="2924944"/>
            <a:ext cx="3600400" cy="36004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924945"/>
            <a:ext cx="273630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 pont de l’abeille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C</a:t>
            </a:r>
            <a:r>
              <a:rPr lang="fr-BE" sz="2400" dirty="0" smtClean="0"/>
              <a:t>offrage </a:t>
            </a:r>
            <a:r>
              <a:rPr lang="fr-BE" sz="2400" dirty="0"/>
              <a:t>et </a:t>
            </a:r>
            <a:r>
              <a:rPr lang="fr-BE" sz="2400" dirty="0" smtClean="0"/>
              <a:t>bétonnage</a:t>
            </a:r>
            <a:endParaRPr lang="fr-BE" sz="2400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42</a:t>
            </a:fld>
            <a:endParaRPr lang="fr-BE"/>
          </a:p>
        </p:txBody>
      </p:sp>
      <p:pic>
        <p:nvPicPr>
          <p:cNvPr id="5" name="Image 4" descr="R9 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15616" y="2852935"/>
            <a:ext cx="6552728" cy="36859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chantier : le pont de l’abeille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 smtClean="0"/>
              <a:t>Avec des dés d’appuis bétonnés en épaisseur variable pour tenir compte de la position réelle des poutres et ne pas introduire d’efforts parasites 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43</a:t>
            </a:fld>
            <a:endParaRPr lang="fr-B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5084"/>
          <a:stretch>
            <a:fillRect/>
          </a:stretch>
        </p:blipFill>
        <p:spPr bwMode="auto">
          <a:xfrm>
            <a:off x="539552" y="3429000"/>
            <a:ext cx="812636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: le pont de l’abeille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 smtClean="0"/>
              <a:t>Les levés topo nous informent d’un hiatus trop petit, qui finalement, après descente du pont … est trop grand et à refermer </a:t>
            </a:r>
          </a:p>
          <a:p>
            <a:endParaRPr lang="fr-BE" sz="2400" dirty="0" smtClean="0"/>
          </a:p>
          <a:p>
            <a:endParaRPr lang="fr-BE" sz="24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fr-BE" sz="2400" dirty="0" smtClean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44</a:t>
            </a:fld>
            <a:endParaRPr lang="fr-B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068960"/>
            <a:ext cx="581730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chantier : le pont de l’abeille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 smtClean="0"/>
              <a:t>Et quelques « petites » réparations </a:t>
            </a:r>
          </a:p>
          <a:p>
            <a:pPr>
              <a:buNone/>
            </a:pPr>
            <a:r>
              <a:rPr lang="fr-BE" sz="2400" dirty="0" smtClean="0"/>
              <a:t>	aux poutres de la travée centrale 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45</a:t>
            </a:fld>
            <a:endParaRPr lang="fr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b="9910"/>
          <a:stretch>
            <a:fillRect/>
          </a:stretch>
        </p:blipFill>
        <p:spPr bwMode="auto">
          <a:xfrm>
            <a:off x="6012160" y="2420888"/>
            <a:ext cx="2952328" cy="199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509120"/>
            <a:ext cx="2952328" cy="221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 t="13008" b="2439"/>
          <a:stretch>
            <a:fillRect/>
          </a:stretch>
        </p:blipFill>
        <p:spPr bwMode="auto">
          <a:xfrm>
            <a:off x="2987824" y="3068960"/>
            <a:ext cx="2880320" cy="182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 t="20756"/>
          <a:stretch>
            <a:fillRect/>
          </a:stretch>
        </p:blipFill>
        <p:spPr bwMode="auto">
          <a:xfrm>
            <a:off x="2987824" y="4941168"/>
            <a:ext cx="2880320" cy="1711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 r="43000"/>
          <a:stretch>
            <a:fillRect/>
          </a:stretch>
        </p:blipFill>
        <p:spPr bwMode="auto">
          <a:xfrm>
            <a:off x="179512" y="3068960"/>
            <a:ext cx="273630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chantier et ses surprises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 smtClean="0"/>
              <a:t>Quand on enlève le béton réputé mauvais et qu’il ne reste plus de béton …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46</a:t>
            </a:fld>
            <a:endParaRPr lang="fr-BE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19868" b="2005"/>
          <a:stretch>
            <a:fillRect/>
          </a:stretch>
        </p:blipFill>
        <p:spPr bwMode="auto">
          <a:xfrm>
            <a:off x="827584" y="2996952"/>
            <a:ext cx="5256584" cy="347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56176" y="2996952"/>
            <a:ext cx="2232248" cy="3465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chantier et ses surprises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49424"/>
            <a:ext cx="8507288" cy="4325112"/>
          </a:xfrm>
        </p:spPr>
        <p:txBody>
          <a:bodyPr>
            <a:normAutofit/>
          </a:bodyPr>
          <a:lstStyle/>
          <a:p>
            <a:r>
              <a:rPr lang="fr-BE" sz="2400" dirty="0" smtClean="0"/>
              <a:t>Quand on a « un peu » de corrosion sur certains câbles de post-contrainte transversaux et un ferraillage en phi 6/8 sur une dalle </a:t>
            </a:r>
            <a:r>
              <a:rPr lang="fr-BE" sz="2400" b="1" dirty="0" smtClean="0"/>
              <a:t>entre</a:t>
            </a:r>
            <a:r>
              <a:rPr lang="fr-BE" sz="2400" dirty="0" smtClean="0"/>
              <a:t> poutres et qu’il faut reconstruire…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47</a:t>
            </a:fld>
            <a:endParaRPr lang="fr-BE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789040"/>
            <a:ext cx="4825436" cy="21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3656958" cy="275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chantier et ses surprises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 smtClean="0"/>
              <a:t>Quand on a un peu trop d’armatures cassées …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48</a:t>
            </a:fld>
            <a:endParaRPr lang="fr-B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80928"/>
            <a:ext cx="275430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Image 2" descr="image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725144"/>
            <a:ext cx="4968552" cy="1782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Image 1" descr="image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780928"/>
            <a:ext cx="4995907" cy="188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 chantier et ses surprises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r-BE" sz="2400" dirty="0" smtClean="0"/>
              <a:t>… et qu’il faut couler un voile avant la remise en service 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49</a:t>
            </a:fld>
            <a:endParaRPr lang="fr-B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780928"/>
            <a:ext cx="2952328" cy="393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780927"/>
            <a:ext cx="2952328" cy="393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R9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r-FR" sz="2400" dirty="0">
                <a:cs typeface="Effra Light"/>
              </a:rPr>
              <a:t>Mis en service en 1975, il </a:t>
            </a:r>
            <a:r>
              <a:rPr lang="fr-FR" sz="2400" dirty="0" smtClean="0">
                <a:cs typeface="Effra Light"/>
              </a:rPr>
              <a:t>présente </a:t>
            </a:r>
            <a:r>
              <a:rPr lang="fr-FR" sz="2400" dirty="0">
                <a:cs typeface="Effra Light"/>
              </a:rPr>
              <a:t>toutes les pathologies « classiques » des ouvrages pas / peu </a:t>
            </a:r>
            <a:r>
              <a:rPr lang="fr-FR" sz="2400" dirty="0" smtClean="0">
                <a:cs typeface="Effra Light"/>
              </a:rPr>
              <a:t>entretenus et vieillissants </a:t>
            </a:r>
            <a:endParaRPr lang="fr-FR" sz="2400" dirty="0">
              <a:cs typeface="Effra Light"/>
            </a:endParaRPr>
          </a:p>
          <a:p>
            <a:pPr>
              <a:buNone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5</a:t>
            </a:fld>
            <a:endParaRPr lang="fr-BE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76" y="3779798"/>
            <a:ext cx="2644500" cy="253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4414" y="3698949"/>
            <a:ext cx="2594362" cy="259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6575" y="3068959"/>
            <a:ext cx="1679992" cy="3250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conclusion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BE" sz="2400" dirty="0" smtClean="0"/>
          </a:p>
          <a:p>
            <a:r>
              <a:rPr lang="fr-BE" sz="2400" dirty="0" smtClean="0"/>
              <a:t>Le charme et la difficulté de la réparation … c’est qu’on découvre toujours de nouvelles choses en cours de route … </a:t>
            </a:r>
          </a:p>
          <a:p>
            <a:endParaRPr lang="fr-BE" sz="2400" dirty="0" smtClean="0"/>
          </a:p>
          <a:p>
            <a:r>
              <a:rPr lang="fr-BE" sz="2400" dirty="0" smtClean="0"/>
              <a:t>L’administration, les entreprises et les tiers doivent donc tous pouvoir être réactifs si on veut qu’un chantier de ce type soit un succès  </a:t>
            </a:r>
            <a:endParaRPr lang="fr-BE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50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R9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6</a:t>
            </a:fld>
            <a:endParaRPr lang="fr-BE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8434" y="1193727"/>
            <a:ext cx="2389019" cy="236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0246" y="1229646"/>
            <a:ext cx="1288978" cy="233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 t="26218"/>
          <a:stretch>
            <a:fillRect/>
          </a:stretch>
        </p:blipFill>
        <p:spPr bwMode="auto">
          <a:xfrm>
            <a:off x="6630398" y="1229645"/>
            <a:ext cx="2311583" cy="1851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89040"/>
            <a:ext cx="2796280" cy="279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2944" y="3806480"/>
            <a:ext cx="2796280" cy="279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 t="4707"/>
          <a:stretch>
            <a:fillRect/>
          </a:stretch>
        </p:blipFill>
        <p:spPr bwMode="auto">
          <a:xfrm>
            <a:off x="6630397" y="3284984"/>
            <a:ext cx="1958432" cy="331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R9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r-FR" sz="2400" dirty="0" smtClean="0">
                <a:cs typeface="Effra Light"/>
              </a:rPr>
              <a:t>Il marque </a:t>
            </a:r>
            <a:r>
              <a:rPr lang="fr-FR" sz="2400" dirty="0">
                <a:cs typeface="Effra Light"/>
              </a:rPr>
              <a:t>la ville</a:t>
            </a:r>
          </a:p>
          <a:p>
            <a:pPr algn="just">
              <a:buNone/>
            </a:pPr>
            <a:r>
              <a:rPr lang="fr-FR" sz="2400" dirty="0">
                <a:cs typeface="Effra Light"/>
              </a:rPr>
              <a:t>	de son empreinte </a:t>
            </a:r>
            <a:endParaRPr lang="fr-FR" sz="2000" dirty="0">
              <a:cs typeface="Effra Light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7</a:t>
            </a:fld>
            <a:endParaRPr lang="fr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844824"/>
            <a:ext cx="4528908" cy="196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205" y="4027243"/>
            <a:ext cx="4733966" cy="216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6104" y="4027243"/>
            <a:ext cx="3541418" cy="216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R9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Le tout, dans un style autoroutier </a:t>
            </a:r>
            <a:r>
              <a:rPr lang="fr-BE" sz="2400" dirty="0" smtClean="0"/>
              <a:t>vétuste </a:t>
            </a:r>
            <a:r>
              <a:rPr lang="fr-BE" sz="2400" dirty="0"/>
              <a:t>qui n’est plus adapté au contexte urbain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8</a:t>
            </a:fld>
            <a:endParaRPr lang="fr-B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108" y="3227024"/>
            <a:ext cx="4268215" cy="324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2243" y="3227024"/>
            <a:ext cx="3240683" cy="324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Le chantier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2400" dirty="0"/>
              <a:t>Lancé en septembre 2014 avec un budget GC de </a:t>
            </a:r>
            <a:r>
              <a:rPr lang="fr-BE" sz="2400" dirty="0" smtClean="0"/>
              <a:t>23,9 </a:t>
            </a:r>
            <a:r>
              <a:rPr lang="fr-BE" sz="2400" dirty="0"/>
              <a:t>millions HTVA  pour rénover les zones 6, 7 et 8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2F592-C49B-40DE-B372-4BE5327FBF7D}" type="slidenum">
              <a:rPr lang="fr-BE" smtClean="0"/>
              <a:pPr/>
              <a:t>9</a:t>
            </a:fld>
            <a:endParaRPr lang="fr-BE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212976"/>
            <a:ext cx="552692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in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1027</TotalTime>
  <Words>882</Words>
  <Application>Microsoft Office PowerPoint</Application>
  <PresentationFormat>Affichage à l'écran (4:3)</PresentationFormat>
  <Paragraphs>193</Paragraphs>
  <Slides>50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1" baseType="lpstr">
      <vt:lpstr>Urbain</vt:lpstr>
      <vt:lpstr>Réfection du R9 de Charleroi  retour sur quelques travaux particuliers</vt:lpstr>
      <vt:lpstr>Le R9</vt:lpstr>
      <vt:lpstr>Le R9</vt:lpstr>
      <vt:lpstr>Le R9</vt:lpstr>
      <vt:lpstr>Le R9</vt:lpstr>
      <vt:lpstr>Le R9</vt:lpstr>
      <vt:lpstr>Le R9</vt:lpstr>
      <vt:lpstr>Le R9</vt:lpstr>
      <vt:lpstr>Le chantier </vt:lpstr>
      <vt:lpstr>Le chantier </vt:lpstr>
      <vt:lpstr>Le chantier </vt:lpstr>
      <vt:lpstr>Le chantier : les portiques</vt:lpstr>
      <vt:lpstr>Le chantier : les portiques</vt:lpstr>
      <vt:lpstr>Le chantier : les portiques</vt:lpstr>
      <vt:lpstr>Le chantier : les portiques </vt:lpstr>
      <vt:lpstr>Le chantier : les portiques</vt:lpstr>
      <vt:lpstr>Le chantier : les portiques</vt:lpstr>
      <vt:lpstr>Le chantier : les portiques</vt:lpstr>
      <vt:lpstr>Le chantier : les bétons   </vt:lpstr>
      <vt:lpstr>Le chantier : les bétons </vt:lpstr>
      <vt:lpstr>Le chantier : les bétons </vt:lpstr>
      <vt:lpstr>Le chantier : les quadripodes</vt:lpstr>
      <vt:lpstr>Le chantier : les quadripodes</vt:lpstr>
      <vt:lpstr>Le chantier : les quadripodes</vt:lpstr>
      <vt:lpstr>Le chantier : les quadripodes</vt:lpstr>
      <vt:lpstr>Le chantier : les quadripodes</vt:lpstr>
      <vt:lpstr>Le chantier : les quadripodes</vt:lpstr>
      <vt:lpstr>Le chantier : les quadripodes</vt:lpstr>
      <vt:lpstr>Le chantier : les quadripodes</vt:lpstr>
      <vt:lpstr>Le chantier : les quadripodes</vt:lpstr>
      <vt:lpstr>Le chantier : les quadripodes</vt:lpstr>
      <vt:lpstr>Le chantier : le pont de l’abeille</vt:lpstr>
      <vt:lpstr>Le chantier : le pont de l’abeille</vt:lpstr>
      <vt:lpstr>Le chantier : le pont de l’abeille</vt:lpstr>
      <vt:lpstr>Le chantier : le pont de l’abeille</vt:lpstr>
      <vt:lpstr>Le chantier : le pont de l’abeille</vt:lpstr>
      <vt:lpstr>Le chantier : le pont de l’abeille</vt:lpstr>
      <vt:lpstr>Le chantier : le pont de l’abeille</vt:lpstr>
      <vt:lpstr>Le chantier : le pont de l’abeille</vt:lpstr>
      <vt:lpstr>Le chantier : le pont de l’abeille</vt:lpstr>
      <vt:lpstr>Le chantier : le pont de l’abeille</vt:lpstr>
      <vt:lpstr>Le chantier : le pont de l’abeille</vt:lpstr>
      <vt:lpstr>Le chantier : le pont de l’abeille</vt:lpstr>
      <vt:lpstr>Le chantier : le pont de l’abeille</vt:lpstr>
      <vt:lpstr>Le chantier : le pont de l’abeille</vt:lpstr>
      <vt:lpstr>Le chantier et ses surprises</vt:lpstr>
      <vt:lpstr>Le chantier et ses surprises</vt:lpstr>
      <vt:lpstr>Le chantier et ses surprises</vt:lpstr>
      <vt:lpstr>Le chantier et ses surprises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29757</dc:creator>
  <cp:lastModifiedBy>François TOMSIN</cp:lastModifiedBy>
  <cp:revision>68</cp:revision>
  <dcterms:created xsi:type="dcterms:W3CDTF">2018-02-22T14:06:43Z</dcterms:created>
  <dcterms:modified xsi:type="dcterms:W3CDTF">2018-03-05T14:16:38Z</dcterms:modified>
</cp:coreProperties>
</file>