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3" r:id="rId4"/>
    <p:sldId id="258" r:id="rId5"/>
    <p:sldId id="265" r:id="rId6"/>
    <p:sldId id="266" r:id="rId7"/>
    <p:sldId id="270" r:id="rId8"/>
    <p:sldId id="269" r:id="rId9"/>
    <p:sldId id="271" r:id="rId10"/>
    <p:sldId id="272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2" r:id="rId22"/>
    <p:sldId id="306" r:id="rId23"/>
    <p:sldId id="286" r:id="rId24"/>
    <p:sldId id="288" r:id="rId25"/>
    <p:sldId id="287" r:id="rId26"/>
    <p:sldId id="290" r:id="rId27"/>
    <p:sldId id="291" r:id="rId28"/>
    <p:sldId id="292" r:id="rId29"/>
    <p:sldId id="293" r:id="rId30"/>
    <p:sldId id="307" r:id="rId31"/>
    <p:sldId id="294" r:id="rId32"/>
    <p:sldId id="295" r:id="rId33"/>
    <p:sldId id="296" r:id="rId34"/>
    <p:sldId id="297" r:id="rId35"/>
    <p:sldId id="298" r:id="rId36"/>
    <p:sldId id="299" r:id="rId37"/>
    <p:sldId id="301" r:id="rId38"/>
    <p:sldId id="308" r:id="rId39"/>
    <p:sldId id="302" r:id="rId40"/>
    <p:sldId id="309" r:id="rId41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77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0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05/03/2018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05/03/2018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05/03/2018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874588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05/03/2018</a:t>
            </a:fld>
            <a:endParaRPr lang="fr-FR" sz="1200" dirty="0" smtClean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428000"/>
            <a:ext cx="80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 smtClean="0">
                <a:solidFill>
                  <a:srgbClr val="F9B000"/>
                </a:solidFill>
                <a:effectLst/>
                <a:latin typeface="Arial"/>
                <a:ea typeface="ＭＳ Ｐゴシック" charset="0"/>
                <a:cs typeface="Arial"/>
              </a:rPr>
              <a:t>infrastructures routes bâtiments</a:t>
            </a:r>
            <a:r>
              <a:rPr lang="fr-FR" sz="1200" b="1" dirty="0" smtClean="0">
                <a:solidFill>
                  <a:srgbClr val="F9B000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>
              <a:solidFill>
                <a:srgbClr val="F9B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9B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Documents%20associ&#233;s/Benor%20S488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Documents%20associ&#233;s/FTN%20S488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2364" y="1835285"/>
            <a:ext cx="7060578" cy="2821021"/>
          </a:xfrm>
        </p:spPr>
        <p:txBody>
          <a:bodyPr>
            <a:normAutofit/>
          </a:bodyPr>
          <a:lstStyle/>
          <a:p>
            <a:pPr algn="ctr"/>
            <a:r>
              <a:rPr lang="fr-BE" dirty="0" smtClean="0"/>
              <a:t>Suivi </a:t>
            </a:r>
            <a:r>
              <a:rPr lang="fr-BE" dirty="0"/>
              <a:t>d’exécution et réception de travaux de </a:t>
            </a:r>
            <a:r>
              <a:rPr lang="fr-BE" dirty="0" smtClean="0"/>
              <a:t>réparation </a:t>
            </a:r>
            <a:r>
              <a:rPr lang="fr-BE" dirty="0"/>
              <a:t>par</a:t>
            </a:r>
            <a:br>
              <a:rPr lang="fr-BE" dirty="0"/>
            </a:br>
            <a:r>
              <a:rPr lang="fr-BE" dirty="0"/>
              <a:t>gunitage en intrados d’un pont </a:t>
            </a:r>
            <a:r>
              <a:rPr lang="fr-BE" dirty="0" smtClean="0"/>
              <a:t>cadre.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Orateur :  DANGO Habibou.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C. 13.2.2.2.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00" y="1533652"/>
            <a:ext cx="7560000" cy="24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C. 13.2.3.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00" y="1667086"/>
            <a:ext cx="7200000" cy="1746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5166" y="3601224"/>
            <a:ext cx="5643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Certificat CE + 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 + test d’aptitude à l’utilisation</a:t>
            </a: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8272" y="3973354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Benor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 +  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FTN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47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1.2.2.2.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1620000"/>
            <a:ext cx="7200000" cy="16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PTV 560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40" y="1666695"/>
            <a:ext cx="6889077" cy="9678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961" y="2708844"/>
            <a:ext cx="6668078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1.2.2.2.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72"/>
            <a:ext cx="9144000" cy="47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529"/>
            <a:ext cx="9144000" cy="4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1.2.2.2.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40" y="1666695"/>
            <a:ext cx="6889077" cy="967824"/>
          </a:xfrm>
          <a:prstGeom prst="rect">
            <a:avLst/>
          </a:prstGeom>
        </p:spPr>
      </p:pic>
      <p:pic>
        <p:nvPicPr>
          <p:cNvPr id="5" name="Imag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961" y="2708844"/>
            <a:ext cx="6668078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1.2.2.2.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72"/>
            <a:ext cx="9144000" cy="47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425"/>
            <a:ext cx="9144000" cy="47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1.2.2.2.2. Préparation du support béton.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88040" y="1567543"/>
            <a:ext cx="7366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zones à réparer sont sondées.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80000" y="1931049"/>
            <a:ext cx="736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zones dégradées ainsi répertoriées sont délimitées par un trait de scie (min 5 mm ou 3 x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Dmax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si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Dmax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&gt; 2 mm), normal à la surface du béton et suivant un tracé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polygonal …</a:t>
            </a: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9997" y="2742592"/>
            <a:ext cx="7366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Eviter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toute dégradation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armatures.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88040" y="3081146"/>
            <a:ext cx="736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parties non adhérentes ou de moindre qualité du béton sont éliminées jusqu’au béton sain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88040" y="3680319"/>
            <a:ext cx="736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L’élimination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lieu en principe à l’aide d’un marteau pneumatique ou autres techniques équivalentes (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hydrodémolition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Le décapage à la flamme est interdit.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2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Objet 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1200150"/>
            <a:ext cx="7868120" cy="1955561"/>
          </a:xfrm>
        </p:spPr>
        <p:txBody>
          <a:bodyPr/>
          <a:lstStyle/>
          <a:p>
            <a:pPr marL="0" indent="0" algn="just">
              <a:buNone/>
            </a:pPr>
            <a:r>
              <a:rPr lang="fr-BE" dirty="0" smtClean="0"/>
              <a:t>Cette présentation </a:t>
            </a:r>
            <a:r>
              <a:rPr lang="fr-BE" dirty="0" smtClean="0"/>
              <a:t>a </a:t>
            </a:r>
            <a:r>
              <a:rPr lang="fr-BE" dirty="0" smtClean="0"/>
              <a:t>pour objectif une vulgarisation et une interprétation, selon les documents en vigueur, des données techniques et des responsabilités des parties autour de </a:t>
            </a:r>
            <a:r>
              <a:rPr lang="fr-BE" dirty="0" smtClean="0"/>
              <a:t>travaux </a:t>
            </a:r>
            <a:r>
              <a:rPr lang="fr-BE" dirty="0" smtClean="0"/>
              <a:t>d’entretien et de réparation des ouvrages en béton sous </a:t>
            </a:r>
            <a:r>
              <a:rPr lang="fr-BE" dirty="0"/>
              <a:t>l’égide du </a:t>
            </a:r>
            <a:r>
              <a:rPr lang="fr-BE" dirty="0" smtClean="0"/>
              <a:t>SPW</a:t>
            </a:r>
            <a:r>
              <a:rPr lang="fr-BE" dirty="0" smtClean="0"/>
              <a:t>.</a:t>
            </a:r>
            <a:endParaRPr lang="fr-BE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175657" y="3156739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BE" sz="2400" dirty="0"/>
              <a:t>Qui fait quoi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75657" y="3591931"/>
            <a:ext cx="352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BE" sz="2400" dirty="0" smtClean="0"/>
              <a:t>Quand &amp; Comment </a:t>
            </a:r>
            <a:r>
              <a:rPr lang="fr-BE" sz="2400" dirty="0"/>
              <a:t>?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7424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1.2.2.2.2. Préparation du support béton.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88040" y="1567543"/>
            <a:ext cx="736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Il est ensuite procédé au nettoyage des zones à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réparer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façon à enlever toutes traces de graisse, de laitance, les granulats peu adhérents 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79997" y="2210959"/>
            <a:ext cx="736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Après préparation, le support béton ne peut présenter de fissurations résiduelles induites par le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décapage …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9998" y="2849322"/>
            <a:ext cx="7366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chaque phase des travaux de réparation, la capacité portante de l’élément ne peut être mise en danger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(diminution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importante de la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section …)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7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79999" y="360000"/>
            <a:ext cx="7534611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 smtClean="0"/>
              <a:t>3</a:t>
            </a:r>
            <a:r>
              <a:rPr lang="fr-BE" dirty="0"/>
              <a:t>. Prescriptions selon les documents en vigueur.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653" y="2081307"/>
            <a:ext cx="3120000" cy="23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08" y="1853266"/>
            <a:ext cx="1465200" cy="2664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914" y="2339266"/>
            <a:ext cx="2254332" cy="1692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256" y="911160"/>
            <a:ext cx="7017104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Plan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4814" y="3784648"/>
            <a:ext cx="7868120" cy="442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6. Conclusions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4814" y="953226"/>
            <a:ext cx="775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Phases d’un projet d’entretien et de réparation d’un ouvrage en béton.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94814" y="1740186"/>
            <a:ext cx="662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2.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Inspection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ouvrages et diagnostic.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4814" y="2300637"/>
            <a:ext cx="742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3.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Prescriptions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4814" y="2811923"/>
            <a:ext cx="683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 Exécution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travaux.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4814" y="3328337"/>
            <a:ext cx="708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  Contrôles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 la qualité des travaux.</a:t>
            </a:r>
          </a:p>
        </p:txBody>
      </p:sp>
    </p:spTree>
    <p:extLst>
      <p:ext uri="{BB962C8B-B14F-4D97-AF65-F5344CB8AC3E}">
        <p14:creationId xmlns:p14="http://schemas.microsoft.com/office/powerpoint/2010/main" val="28354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98347" y="1255764"/>
            <a:ext cx="432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Travaux de réparation : Présentation du projet.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80000" y="821482"/>
            <a:ext cx="48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DES PHASES AU 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4. Exécution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972" y="1690046"/>
            <a:ext cx="3353471" cy="288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9203" y="1691817"/>
            <a:ext cx="4235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 générale de l’ouvrage :</a:t>
            </a:r>
          </a:p>
          <a:p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Type de structure : Portique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Fonction : Pont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Stabilité : Hyperstatique (cadre/portique)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Matériaux de construction : B.A.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Dimensions :</a:t>
            </a:r>
          </a:p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 = 12 m ; l = 29.67 m ; S = 360 m²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98347" y="1255764"/>
            <a:ext cx="319062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Travaux de réparation : Défauts.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80000" y="821482"/>
            <a:ext cx="48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DES PHASES AU 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4. Exécution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33" y="1688274"/>
            <a:ext cx="3121480" cy="23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751" y="1688274"/>
            <a:ext cx="3110930" cy="234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810000" y="1563541"/>
            <a:ext cx="1596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Fissuration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Armatures apparentes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Épaufrures.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09999" y="2908233"/>
            <a:ext cx="1596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Risques pour les usagers.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Risques pour l’ouvrage.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98347" y="1255764"/>
            <a:ext cx="5940000" cy="2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Travaux de réparation : Décapage du béton par </a:t>
            </a:r>
            <a:r>
              <a:rPr lang="fr-B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hydrodémolition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80000" y="821482"/>
            <a:ext cx="48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DES PHASES AU 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4. Exécution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788591"/>
            <a:ext cx="3120000" cy="234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70" y="1788591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3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98347" y="1255764"/>
            <a:ext cx="5832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Travaux de réparation : fini de surface après décapage du béton.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80000" y="821482"/>
            <a:ext cx="48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DES PHASES AU 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4. Exécution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22" y="1828800"/>
            <a:ext cx="3120000" cy="23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00" y="182880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98347" y="1255764"/>
            <a:ext cx="4140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Travaux de réparation : Pose de guides.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80000" y="821482"/>
            <a:ext cx="48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DES PHASES AU 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4. Exécution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1929339"/>
            <a:ext cx="3924000" cy="22072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347" y="1929339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98346" y="1255764"/>
            <a:ext cx="428645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Travaux de réparation : Projection du mortier.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80000" y="821482"/>
            <a:ext cx="48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DES PHASES AU 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4. Exécution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3520" r="13422"/>
          <a:stretch/>
        </p:blipFill>
        <p:spPr>
          <a:xfrm>
            <a:off x="4804228" y="1791295"/>
            <a:ext cx="3040743" cy="23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64" y="1791295"/>
            <a:ext cx="312326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98346" y="1255764"/>
            <a:ext cx="428645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Travaux de réparation : finitions.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80000" y="821482"/>
            <a:ext cx="48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DES PHASES AU 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4. Exécution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32" y="1859595"/>
            <a:ext cx="3123263" cy="23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981" y="1859595"/>
            <a:ext cx="312163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Plan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4814" y="3784648"/>
            <a:ext cx="7868120" cy="442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Conclusions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4814" y="953226"/>
            <a:ext cx="775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Phases d’un projet d’entretien et de réparation d’un ouvrage en béton.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94814" y="1740186"/>
            <a:ext cx="662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 Inspection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ouvrages et diagnostic.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4814" y="2300637"/>
            <a:ext cx="689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 Prescriptions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4814" y="2811923"/>
            <a:ext cx="683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</a:rPr>
              <a:t>4.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Exécution</a:t>
            </a:r>
            <a:r>
              <a:rPr lang="fr-BE" sz="2400" dirty="0" smtClean="0">
                <a:latin typeface="Arial" panose="020B0604020202020204" pitchFamily="34" charset="0"/>
              </a:rPr>
              <a:t> </a:t>
            </a:r>
            <a:r>
              <a:rPr lang="fr-BE" sz="2400" dirty="0">
                <a:latin typeface="Arial" panose="020B0604020202020204" pitchFamily="34" charset="0"/>
              </a:rPr>
              <a:t>des travaux.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4814" y="3328337"/>
            <a:ext cx="708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Contrôles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 la qualité des travaux.</a:t>
            </a:r>
          </a:p>
        </p:txBody>
      </p:sp>
    </p:spTree>
    <p:extLst>
      <p:ext uri="{BB962C8B-B14F-4D97-AF65-F5344CB8AC3E}">
        <p14:creationId xmlns:p14="http://schemas.microsoft.com/office/powerpoint/2010/main" val="38676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Plan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4814" y="3784648"/>
            <a:ext cx="7868120" cy="442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6. Conclusions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4814" y="953226"/>
            <a:ext cx="775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Phases d’un projet d’entretien et de réparation d’un ouvrage en béton.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94814" y="1740186"/>
            <a:ext cx="662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2.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Inspection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ouvrages et diagnostic.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4814" y="2300637"/>
            <a:ext cx="742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3.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Prescriptions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4814" y="2811923"/>
            <a:ext cx="683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 Exécution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travaux.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4814" y="3328337"/>
            <a:ext cx="708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  Contrôles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 la qualité des travaux.</a:t>
            </a:r>
          </a:p>
        </p:txBody>
      </p:sp>
    </p:spTree>
    <p:extLst>
      <p:ext uri="{BB962C8B-B14F-4D97-AF65-F5344CB8AC3E}">
        <p14:creationId xmlns:p14="http://schemas.microsoft.com/office/powerpoint/2010/main" val="7329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5. Contrôles de la qualité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75" y="1001482"/>
            <a:ext cx="7346317" cy="9754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497" y="2150331"/>
            <a:ext cx="2520000" cy="2340000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45163" y="2169354"/>
            <a:ext cx="3599631" cy="234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Contrôle en cours d’exécution :</a:t>
            </a:r>
          </a:p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Examen visuel de l’état du béton après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décapage, sondage au marteau.</a:t>
            </a: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Examen visuel de l’état des armatures.</a:t>
            </a:r>
          </a:p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du déchaussement des armatures.</a:t>
            </a:r>
          </a:p>
          <a:p>
            <a:pPr marL="0" indent="0">
              <a:buNone/>
            </a:pPr>
            <a:endParaRPr lang="fr-BE" sz="1600" dirty="0"/>
          </a:p>
          <a:p>
            <a:endParaRPr lang="fr-BE" sz="1600" dirty="0" smtClean="0"/>
          </a:p>
          <a:p>
            <a:pPr marL="0" indent="0">
              <a:buNone/>
            </a:pP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1600" dirty="0" smtClean="0"/>
          </a:p>
        </p:txBody>
      </p:sp>
    </p:spTree>
    <p:extLst>
      <p:ext uri="{BB962C8B-B14F-4D97-AF65-F5344CB8AC3E}">
        <p14:creationId xmlns:p14="http://schemas.microsoft.com/office/powerpoint/2010/main" val="20971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5. Contrôles de la qualité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1098346" y="933194"/>
            <a:ext cx="428645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Réception des travaux de réparation :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575" y="2073898"/>
            <a:ext cx="1883204" cy="234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6117" y="1467931"/>
            <a:ext cx="304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Repérage au théodolite, des futures zones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susceptibles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prélèvements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51812"/>
          <a:stretch/>
        </p:blipFill>
        <p:spPr>
          <a:xfrm>
            <a:off x="5238828" y="2132000"/>
            <a:ext cx="2004629" cy="23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961212" y="1489123"/>
            <a:ext cx="323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Implantation des points de carottage avant réparation.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5765598" y="3302000"/>
            <a:ext cx="232228" cy="486229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/>
          <p:cNvSpPr/>
          <p:nvPr/>
        </p:nvSpPr>
        <p:spPr>
          <a:xfrm>
            <a:off x="6103257" y="3302000"/>
            <a:ext cx="275772" cy="33382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5. Contrôles de la qualité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1098346" y="872294"/>
            <a:ext cx="428645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Réception des travaux de réparation :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13296" y="1341164"/>
            <a:ext cx="304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Repositionnement d’une zone de carottage au pointeur du théodolite.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98346" y="1341165"/>
            <a:ext cx="323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Contrôle d’absence de fissures dans le mortier par arrosage à l’eau.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345" y="2172161"/>
            <a:ext cx="2880000" cy="216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60" y="2172162"/>
            <a:ext cx="2880000" cy="2160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827486" y="3577771"/>
            <a:ext cx="428171" cy="471715"/>
          </a:xfrm>
          <a:prstGeom prst="ellipse">
            <a:avLst/>
          </a:prstGeom>
          <a:solidFill>
            <a:schemeClr val="tx1">
              <a:alpha val="0"/>
            </a:schemeClr>
          </a:solidFill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40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5. Contrôles de la qualité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1098346" y="911216"/>
            <a:ext cx="428645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Réception des travaux de réparation :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52746" y="1419009"/>
            <a:ext cx="304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Carottage au plafond par une équipe de deux opérateurs dans une nacelle.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80000" y="1425547"/>
            <a:ext cx="323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Matérialisation du repère à la craie.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9456" t="1" b="-15871"/>
          <a:stretch/>
        </p:blipFill>
        <p:spPr>
          <a:xfrm>
            <a:off x="1123575" y="2178099"/>
            <a:ext cx="2824975" cy="23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32286"/>
          <a:stretch/>
        </p:blipFill>
        <p:spPr>
          <a:xfrm rot="5400000">
            <a:off x="4763861" y="2064442"/>
            <a:ext cx="211268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7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5. Contrôles de la qualité des travaux.</a:t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1098346" y="925668"/>
            <a:ext cx="428645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Réception des travaux de réparation :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52746" y="1453687"/>
            <a:ext cx="304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Types de défauts :</a:t>
            </a:r>
          </a:p>
          <a:p>
            <a:pPr algn="just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Vides – compacité – traces de peintures ….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98346" y="1447913"/>
            <a:ext cx="323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Carottes de béton surmonté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d’un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mortier PCC.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9016" t="9718" r="11902"/>
          <a:stretch/>
        </p:blipFill>
        <p:spPr>
          <a:xfrm>
            <a:off x="4552746" y="2304628"/>
            <a:ext cx="2873828" cy="21125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2191" r="40847"/>
          <a:stretch/>
        </p:blipFill>
        <p:spPr>
          <a:xfrm rot="5400000">
            <a:off x="1526661" y="2154976"/>
            <a:ext cx="195365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9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080000" y="821482"/>
            <a:ext cx="48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DES PHASES AU 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080000" y="360000"/>
            <a:ext cx="6120000" cy="351200"/>
          </a:xfrm>
        </p:spPr>
        <p:txBody>
          <a:bodyPr lIns="108000" tIns="720000" rIns="0" bIns="0">
            <a:normAutofit fontScale="90000"/>
          </a:bodyPr>
          <a:lstStyle/>
          <a:p>
            <a:r>
              <a:rPr lang="fr-BE" dirty="0"/>
              <a:t>5. Contrôles de la qualité des travaux.</a:t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93" y="821482"/>
            <a:ext cx="8024555" cy="33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14582" y="219452"/>
            <a:ext cx="5832000" cy="477054"/>
          </a:xfrm>
        </p:spPr>
        <p:txBody>
          <a:bodyPr wrap="none">
            <a:normAutofit/>
          </a:bodyPr>
          <a:lstStyle/>
          <a:p>
            <a:r>
              <a:rPr lang="fr-BE" sz="2500" dirty="0"/>
              <a:t>5. Contrôles de la qualité des travaux.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84" y="1017135"/>
            <a:ext cx="7978831" cy="31092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987950" y="1017135"/>
            <a:ext cx="211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33 carottes inexploitables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Plan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4814" y="3784648"/>
            <a:ext cx="7868120" cy="442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6. Conclusions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4814" y="953226"/>
            <a:ext cx="775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Phases d’un projet d’entretien et de réparation d’un ouvrage en béton.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94814" y="1740186"/>
            <a:ext cx="662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2.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Inspection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ouvrages et diagnostic.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4814" y="2300637"/>
            <a:ext cx="742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3.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Prescriptions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4814" y="2811923"/>
            <a:ext cx="683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 Exécution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travaux.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4814" y="3328337"/>
            <a:ext cx="708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  Contrôles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 la qualité des travaux.</a:t>
            </a:r>
          </a:p>
        </p:txBody>
      </p:sp>
    </p:spTree>
    <p:extLst>
      <p:ext uri="{BB962C8B-B14F-4D97-AF65-F5344CB8AC3E}">
        <p14:creationId xmlns:p14="http://schemas.microsoft.com/office/powerpoint/2010/main" val="6740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14582" y="219452"/>
            <a:ext cx="5832000" cy="477054"/>
          </a:xfrm>
        </p:spPr>
        <p:txBody>
          <a:bodyPr wrap="none">
            <a:normAutofit/>
          </a:bodyPr>
          <a:lstStyle/>
          <a:p>
            <a:r>
              <a:rPr lang="fr-BE" sz="2500" dirty="0" smtClean="0"/>
              <a:t>6.  Conclusions.</a:t>
            </a:r>
            <a:endParaRPr lang="fr-BE" sz="2500" dirty="0"/>
          </a:p>
        </p:txBody>
      </p:sp>
      <p:sp>
        <p:nvSpPr>
          <p:cNvPr id="2" name="ZoneTexte 1"/>
          <p:cNvSpPr txBox="1"/>
          <p:nvPr/>
        </p:nvSpPr>
        <p:spPr>
          <a:xfrm>
            <a:off x="1081314" y="870857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prescriptions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reposent sur des bases solides :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normes produits, normes essais, PTV, …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81314" y="1629983"/>
            <a:ext cx="6437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exigences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atteignables puisque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malgré les contraintes de la pesanteur sur le mortier frais, +/- 25 % des résultats sont satisfaisants. 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81314" y="2532851"/>
            <a:ext cx="6582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soin et la rigueur sont d’une importance capitale à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chacune des étapes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décapage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nettoyage, préparation du mortier, respect du délai de mise en œuvre et des limites prescrites par les fiches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techniques.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81314" y="3610069"/>
            <a:ext cx="6843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1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Plan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4814" y="3784648"/>
            <a:ext cx="7868120" cy="442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6. Conclusions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4814" y="953226"/>
            <a:ext cx="775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Phases d’un projet d’entretien et de réparation d’un ouvrage en béton.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94814" y="1740186"/>
            <a:ext cx="662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2.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Inspection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ouvrages et diagnostic.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4814" y="2300637"/>
            <a:ext cx="683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3. 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Prescriptions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4814" y="2811923"/>
            <a:ext cx="683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 Exécution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des travaux.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4814" y="3328337"/>
            <a:ext cx="708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5.  Contrôles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de la qualité des travaux.</a:t>
            </a:r>
          </a:p>
        </p:txBody>
      </p:sp>
    </p:spTree>
    <p:extLst>
      <p:ext uri="{BB962C8B-B14F-4D97-AF65-F5344CB8AC3E}">
        <p14:creationId xmlns:p14="http://schemas.microsoft.com/office/powerpoint/2010/main" val="20038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37" y="1223962"/>
            <a:ext cx="4048125" cy="26955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371515" y="3651107"/>
            <a:ext cx="314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MES HOMMAGES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7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080000" y="1800000"/>
            <a:ext cx="1656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Informations relatives à la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80000" y="1800000"/>
            <a:ext cx="1656000" cy="9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Processus </a:t>
            </a:r>
          </a:p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d’évaluation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80000" y="3168000"/>
            <a:ext cx="1656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Stratégie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12000" y="1363334"/>
            <a:ext cx="326601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680000" y="2052000"/>
            <a:ext cx="432000" cy="360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846625" y="2022165"/>
            <a:ext cx="2166750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Diagnostic (inspections A &amp; B)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220000" y="2880000"/>
            <a:ext cx="3420000" cy="181588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règlement général des ouvrages d’art (RGOA) encadre la politique de gestion pour la sauvegarde du patrimoine et la sécurisation des infrastructures routières au service du citoyen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Décision de réparation.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641570" y="3492000"/>
            <a:ext cx="432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31620" y="360000"/>
            <a:ext cx="5668380" cy="720000"/>
          </a:xfrm>
        </p:spPr>
        <p:txBody>
          <a:bodyPr lIns="108000" tIns="360000" rIns="0" bIns="0">
            <a:normAutofit fontScale="90000"/>
          </a:bodyPr>
          <a:lstStyle/>
          <a:p>
            <a:r>
              <a:rPr lang="fr-BE" dirty="0" smtClean="0"/>
              <a:t>Phases </a:t>
            </a:r>
            <a:r>
              <a:rPr lang="fr-BE" dirty="0"/>
              <a:t>d’un projet d’entretien et de réparation d’un </a:t>
            </a:r>
            <a:r>
              <a:rPr lang="fr-BE" dirty="0" smtClean="0"/>
              <a:t>ouvrage en béton.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1080000" y="1346833"/>
            <a:ext cx="31463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SELON 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NBN EN 1504-9.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6" grpId="0"/>
      <p:bldP spid="17" grpId="0" animBg="1"/>
      <p:bldP spid="19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080000" y="1620000"/>
            <a:ext cx="1656000" cy="9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80000" y="2556000"/>
            <a:ext cx="1656000" cy="9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Travaux de</a:t>
            </a:r>
          </a:p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réparation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79998" y="3492000"/>
            <a:ext cx="1656000" cy="9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Réception des travaux de réparation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77998" y="1900723"/>
            <a:ext cx="432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851996" y="1679383"/>
            <a:ext cx="4464000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Elaboration du CSC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selon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spécifications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 principes et méthodes de la NBN EN 1504-9.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851996" y="3711004"/>
            <a:ext cx="4536000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 les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DT’s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assistées par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Direction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Structures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Béton (DGO1-63)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77998" y="3772723"/>
            <a:ext cx="432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077998" y="2832487"/>
            <a:ext cx="432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851996" y="2605764"/>
            <a:ext cx="4500000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Exécution des travaux par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l’adjudicataire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 responsable des moyens d’exécution sauf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s’ils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lui ont été imposés.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3"/>
          <p:cNvSpPr>
            <a:spLocks noGrp="1"/>
          </p:cNvSpPr>
          <p:nvPr>
            <p:ph type="title"/>
          </p:nvPr>
        </p:nvSpPr>
        <p:spPr>
          <a:xfrm>
            <a:off x="1565910" y="360000"/>
            <a:ext cx="5634090" cy="720000"/>
          </a:xfrm>
        </p:spPr>
        <p:txBody>
          <a:bodyPr lIns="108000" tIns="360000" rIns="0" bIns="0">
            <a:normAutofit fontScale="90000"/>
          </a:bodyPr>
          <a:lstStyle/>
          <a:p>
            <a:r>
              <a:rPr lang="fr-BE" dirty="0" smtClean="0"/>
              <a:t>Phases </a:t>
            </a:r>
            <a:r>
              <a:rPr lang="fr-BE" dirty="0"/>
              <a:t>d’un projet d’entretien et de réparation d’un </a:t>
            </a:r>
            <a:r>
              <a:rPr lang="fr-BE" dirty="0" smtClean="0"/>
              <a:t>ouvrage en béton.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15" name="ZoneTexte 14"/>
          <p:cNvSpPr txBox="1"/>
          <p:nvPr/>
        </p:nvSpPr>
        <p:spPr>
          <a:xfrm>
            <a:off x="5049985" y="1198652"/>
            <a:ext cx="326601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CONCRETISATION 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SPW.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89987" y="1196337"/>
            <a:ext cx="31463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SELON 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NBN EN 1504-9.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19" grpId="0" animBg="1"/>
      <p:bldP spid="21" grpId="0" animBg="1"/>
      <p:bldP spid="22" grpId="0"/>
      <p:bldP spid="23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70183" y="1428196"/>
            <a:ext cx="1656000" cy="9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97182" y="1687821"/>
            <a:ext cx="432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00181" y="1497199"/>
            <a:ext cx="4464000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Elaboration du CSC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selon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Qauliroutes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spécifications 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 principes et méthodes de la NBN EN 1504-9.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80000" y="2806932"/>
            <a:ext cx="7155180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principe 3 : restauration du béton. </a:t>
            </a:r>
          </a:p>
          <a:p>
            <a:pPr lvl="1"/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3.1. restauration du béton par application de mortier à la main. </a:t>
            </a:r>
          </a:p>
          <a:p>
            <a:pPr lvl="1"/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3.2. restauration du béton par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coulage. 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3.3. restauration du béton par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projection</a:t>
            </a:r>
            <a:r>
              <a:rPr lang="fr-B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87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11" y="1447022"/>
            <a:ext cx="7811177" cy="28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7524000" cy="396000"/>
          </a:xfrm>
        </p:spPr>
        <p:txBody>
          <a:bodyPr lIns="0">
            <a:normAutofit fontScale="90000"/>
          </a:bodyPr>
          <a:lstStyle/>
          <a:p>
            <a:r>
              <a:rPr lang="fr-BE" dirty="0"/>
              <a:t>3. Prescriptions selon les documents en vigueur.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8040" y="918960"/>
            <a:ext cx="69739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Conception des travaux de réparation : Extrait du CCT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Qualiroutes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C. 13.2.2.1.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829" y="1576306"/>
            <a:ext cx="4710140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</TotalTime>
  <Words>1525</Words>
  <Application>Microsoft Office PowerPoint</Application>
  <PresentationFormat>Affichage à l'écran (16:9)</PresentationFormat>
  <Paragraphs>176</Paragraphs>
  <Slides>40</Slides>
  <Notes>0</Notes>
  <HiddenSlides>4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4" baseType="lpstr">
      <vt:lpstr>ＭＳ Ｐゴシック</vt:lpstr>
      <vt:lpstr>Arial</vt:lpstr>
      <vt:lpstr>Calibri</vt:lpstr>
      <vt:lpstr>Thème Office</vt:lpstr>
      <vt:lpstr>Suivi d’exécution et réception de travaux de réparation par gunitage en intrados d’un pont cadre.  Orateur :  DANGO Habibou.</vt:lpstr>
      <vt:lpstr>Objet </vt:lpstr>
      <vt:lpstr>Plan</vt:lpstr>
      <vt:lpstr>Plan</vt:lpstr>
      <vt:lpstr>Phases d’un projet d’entretien et de réparation d’un ouvrage en béton. </vt:lpstr>
      <vt:lpstr>Phases d’un projet d’entretien et de réparation d’un ouvrage en béton. </vt:lpstr>
      <vt:lpstr>3. Prescriptions selon les documents en vigueur.</vt:lpstr>
      <vt:lpstr>3. Prescriptions selon les documents en vigueur.</vt:lpstr>
      <vt:lpstr>3. Prescriptions selon les documents en vigueur.</vt:lpstr>
      <vt:lpstr>3. Prescriptions selon les documents en vigueur.</vt:lpstr>
      <vt:lpstr>3. Prescriptions selon les documents en vigueur.</vt:lpstr>
      <vt:lpstr>3. Prescriptions selon les documents en vigueur.</vt:lpstr>
      <vt:lpstr>3. Prescriptions selon les documents en vigueur.</vt:lpstr>
      <vt:lpstr>3. Prescriptions selon les documents en vigueur.</vt:lpstr>
      <vt:lpstr>Présentation PowerPoint</vt:lpstr>
      <vt:lpstr>3. Prescriptions selon les documents en vigueur.</vt:lpstr>
      <vt:lpstr>3. Prescriptions selon les documents en vigueur.</vt:lpstr>
      <vt:lpstr>Présentation PowerPoint</vt:lpstr>
      <vt:lpstr>3. Prescriptions selon les documents en vigueur.</vt:lpstr>
      <vt:lpstr>3. Prescriptions selon les documents en vigueur.</vt:lpstr>
      <vt:lpstr>3. Prescriptions selon les documents en vigueur.  </vt:lpstr>
      <vt:lpstr>Plan</vt:lpstr>
      <vt:lpstr>4. Exécution des travaux.  </vt:lpstr>
      <vt:lpstr>4. Exécution des travaux.  </vt:lpstr>
      <vt:lpstr>4. Exécution des travaux.  </vt:lpstr>
      <vt:lpstr>4. Exécution des travaux.  </vt:lpstr>
      <vt:lpstr>4. Exécution des travaux.  </vt:lpstr>
      <vt:lpstr>4. Exécution des travaux.  </vt:lpstr>
      <vt:lpstr>4. Exécution des travaux.  </vt:lpstr>
      <vt:lpstr>Plan</vt:lpstr>
      <vt:lpstr>5. Contrôles de la qualité des travaux.  </vt:lpstr>
      <vt:lpstr>5. Contrôles de la qualité des travaux.  </vt:lpstr>
      <vt:lpstr>5. Contrôles de la qualité des travaux.  </vt:lpstr>
      <vt:lpstr>5. Contrôles de la qualité des travaux.  </vt:lpstr>
      <vt:lpstr>5. Contrôles de la qualité des travaux.  </vt:lpstr>
      <vt:lpstr>5. Contrôles de la qualité des travaux.  </vt:lpstr>
      <vt:lpstr>5. Contrôles de la qualité des travaux.</vt:lpstr>
      <vt:lpstr>Plan</vt:lpstr>
      <vt:lpstr>6.  Conclusions.</vt:lpstr>
      <vt:lpstr>Présentation PowerPoint</vt:lpstr>
    </vt:vector>
  </TitlesOfParts>
  <Company>Service public de Wallonie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DANGO Habibou</cp:lastModifiedBy>
  <cp:revision>145</cp:revision>
  <dcterms:created xsi:type="dcterms:W3CDTF">2017-06-20T09:48:45Z</dcterms:created>
  <dcterms:modified xsi:type="dcterms:W3CDTF">2018-03-05T17:13:16Z</dcterms:modified>
</cp:coreProperties>
</file>