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12" r:id="rId2"/>
    <p:sldMasterId id="2147483728" r:id="rId3"/>
  </p:sldMasterIdLst>
  <p:notesMasterIdLst>
    <p:notesMasterId r:id="rId72"/>
  </p:notesMasterIdLst>
  <p:handoutMasterIdLst>
    <p:handoutMasterId r:id="rId73"/>
  </p:handoutMasterIdLst>
  <p:sldIdLst>
    <p:sldId id="256" r:id="rId4"/>
    <p:sldId id="285" r:id="rId5"/>
    <p:sldId id="316" r:id="rId6"/>
    <p:sldId id="284" r:id="rId7"/>
    <p:sldId id="257" r:id="rId8"/>
    <p:sldId id="313" r:id="rId9"/>
    <p:sldId id="273" r:id="rId10"/>
    <p:sldId id="288" r:id="rId11"/>
    <p:sldId id="274" r:id="rId12"/>
    <p:sldId id="276" r:id="rId13"/>
    <p:sldId id="278" r:id="rId14"/>
    <p:sldId id="279" r:id="rId15"/>
    <p:sldId id="280" r:id="rId16"/>
    <p:sldId id="289" r:id="rId17"/>
    <p:sldId id="290" r:id="rId18"/>
    <p:sldId id="291" r:id="rId19"/>
    <p:sldId id="281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70" r:id="rId40"/>
    <p:sldId id="368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282" r:id="rId51"/>
    <p:sldId id="283" r:id="rId52"/>
    <p:sldId id="286" r:id="rId53"/>
    <p:sldId id="287" r:id="rId54"/>
    <p:sldId id="293" r:id="rId55"/>
    <p:sldId id="294" r:id="rId56"/>
    <p:sldId id="296" r:id="rId57"/>
    <p:sldId id="297" r:id="rId58"/>
    <p:sldId id="298" r:id="rId59"/>
    <p:sldId id="300" r:id="rId60"/>
    <p:sldId id="303" r:id="rId61"/>
    <p:sldId id="301" r:id="rId62"/>
    <p:sldId id="309" r:id="rId63"/>
    <p:sldId id="302" r:id="rId64"/>
    <p:sldId id="305" r:id="rId65"/>
    <p:sldId id="308" r:id="rId66"/>
    <p:sldId id="306" r:id="rId67"/>
    <p:sldId id="307" r:id="rId68"/>
    <p:sldId id="314" r:id="rId69"/>
    <p:sldId id="312" r:id="rId70"/>
    <p:sldId id="315" r:id="rId7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092C"/>
    <a:srgbClr val="FFFFFF"/>
    <a:srgbClr val="6D1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allonie.intra\partages\hierarchique\PUB-O1060000\DGO1.65\__users\12526\dossiers%20techniques\epreuves\ep_en_cours\EP3028%20P9481%20passerelle%20Boverie%20Li&#232;ge\mesures%2028_04\Epreuve%20TR1%20Meuse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wallonie.intra\partages\hierarchique\PUB-O1060000\DGO1.65\__users\12526\dossiers%20techniques\epreuves\ep_en_cours\EP3028%20P9481%20passerelle%20Boverie%20Li&#232;ge\pr&#233;sentation%2031_05_2016\tron&#231;on%201%20Meuse\Essai%20de%20mise%20en%20charge%20Boverie_jauges.xlsx" TargetMode="External"/><Relationship Id="rId1" Type="http://schemas.openxmlformats.org/officeDocument/2006/relationships/themeOverride" Target="../theme/themeOverride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wallonie.intra\Partages\Hierarchique\PUB-O1060000\DGO1.65\__users\12526\dossiers%20techniques\epreuves\ep_en_cours\EP3028%20P9481%20passerelle%20Boverie%20Li&#232;ge\mesures%2029_04\Controle%20fl&#232;che%20fn%20temp%2029_04_20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wallonie.intra\Partages\Hierarchique\PUB-O1060000\DGO1.65\__users\12526\dossiers%20techniques\epreuves\ep_en_cours\EP3028%20P9481%20passerelle%20Boverie%20Li&#232;ge\mesures%2029_04\Controle%20fl&#232;che%20fn%20temp%2029_04_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335316929852552"/>
          <c:y val="5.2111714191065923E-2"/>
          <c:w val="0.7802603764145416"/>
          <c:h val="0.92813908210740814"/>
        </c:manualLayout>
      </c:layout>
      <c:scatterChart>
        <c:scatterStyle val="smoothMarker"/>
        <c:varyColors val="0"/>
        <c:ser>
          <c:idx val="0"/>
          <c:order val="0"/>
          <c:tx>
            <c:v>Déformée BE</c:v>
          </c:tx>
          <c:xVal>
            <c:numRef>
              <c:f>essai_char_1!$AE$6:$AE$79</c:f>
              <c:numCache>
                <c:formatCode>0.00</c:formatCode>
                <c:ptCount val="74"/>
                <c:pt idx="0">
                  <c:v>0</c:v>
                </c:pt>
                <c:pt idx="1">
                  <c:v>1.2319669132999786</c:v>
                </c:pt>
                <c:pt idx="2">
                  <c:v>4.5870585133000281</c:v>
                </c:pt>
                <c:pt idx="3">
                  <c:v>7.9421501133000127</c:v>
                </c:pt>
                <c:pt idx="4">
                  <c:v>11.297241713299998</c:v>
                </c:pt>
                <c:pt idx="5">
                  <c:v>14.652333313300012</c:v>
                </c:pt>
                <c:pt idx="6">
                  <c:v>18.007424913300028</c:v>
                </c:pt>
                <c:pt idx="7">
                  <c:v>21.362516513299937</c:v>
                </c:pt>
                <c:pt idx="8">
                  <c:v>24.717608113299995</c:v>
                </c:pt>
                <c:pt idx="9">
                  <c:v>28.082591528210028</c:v>
                </c:pt>
                <c:pt idx="10">
                  <c:v>31.449024893539935</c:v>
                </c:pt>
                <c:pt idx="11">
                  <c:v>34.815758593320034</c:v>
                </c:pt>
                <c:pt idx="12">
                  <c:v>38.182762671170003</c:v>
                </c:pt>
                <c:pt idx="13">
                  <c:v>38.633435066720011</c:v>
                </c:pt>
                <c:pt idx="14">
                  <c:v>41.55000990627002</c:v>
                </c:pt>
                <c:pt idx="15">
                  <c:v>44.917472391289998</c:v>
                </c:pt>
                <c:pt idx="16">
                  <c:v>48.28512221712019</c:v>
                </c:pt>
                <c:pt idx="17">
                  <c:v>49.187721578409999</c:v>
                </c:pt>
                <c:pt idx="18">
                  <c:v>51.652931473100026</c:v>
                </c:pt>
                <c:pt idx="19">
                  <c:v>55.020872247220019</c:v>
                </c:pt>
                <c:pt idx="20">
                  <c:v>58.388916626430003</c:v>
                </c:pt>
                <c:pt idx="21">
                  <c:v>59.741501061319994</c:v>
                </c:pt>
                <c:pt idx="22">
                  <c:v>61.757036696770001</c:v>
                </c:pt>
                <c:pt idx="23">
                  <c:v>65.125204543690018</c:v>
                </c:pt>
                <c:pt idx="24">
                  <c:v>68.493392252220019</c:v>
                </c:pt>
                <c:pt idx="25">
                  <c:v>70.297913191989991</c:v>
                </c:pt>
                <c:pt idx="26">
                  <c:v>71.861571907250038</c:v>
                </c:pt>
                <c:pt idx="27">
                  <c:v>75.2297775866096</c:v>
                </c:pt>
                <c:pt idx="28">
                  <c:v>78.598003785789999</c:v>
                </c:pt>
                <c:pt idx="29">
                  <c:v>80.853261311159756</c:v>
                </c:pt>
                <c:pt idx="30">
                  <c:v>81.966225009820306</c:v>
                </c:pt>
                <c:pt idx="31">
                  <c:v>85.334440634970036</c:v>
                </c:pt>
                <c:pt idx="32">
                  <c:v>88.70265003395977</c:v>
                </c:pt>
                <c:pt idx="33">
                  <c:v>91.409877016249638</c:v>
                </c:pt>
                <c:pt idx="34">
                  <c:v>92.070852581879919</c:v>
                </c:pt>
                <c:pt idx="35">
                  <c:v>95.439047653220015</c:v>
                </c:pt>
                <c:pt idx="36">
                  <c:v>98.807234622510066</c:v>
                </c:pt>
                <c:pt idx="37">
                  <c:v>102.17541286423966</c:v>
                </c:pt>
                <c:pt idx="38">
                  <c:v>103.66328252181998</c:v>
                </c:pt>
                <c:pt idx="39">
                  <c:v>105.54339896263001</c:v>
                </c:pt>
                <c:pt idx="40">
                  <c:v>108.91121560047043</c:v>
                </c:pt>
                <c:pt idx="41">
                  <c:v>108.90990287961002</c:v>
                </c:pt>
                <c:pt idx="42">
                  <c:v>112.27798898694</c:v>
                </c:pt>
                <c:pt idx="43">
                  <c:v>115.64606386505012</c:v>
                </c:pt>
                <c:pt idx="44">
                  <c:v>117.38507994113002</c:v>
                </c:pt>
                <c:pt idx="45">
                  <c:v>117.38507994113002</c:v>
                </c:pt>
                <c:pt idx="46">
                  <c:v>119.0141268885002</c:v>
                </c:pt>
                <c:pt idx="47">
                  <c:v>122.38527282723965</c:v>
                </c:pt>
                <c:pt idx="48">
                  <c:v>122.38527282723965</c:v>
                </c:pt>
                <c:pt idx="49">
                  <c:v>124.60272858487008</c:v>
                </c:pt>
                <c:pt idx="50">
                  <c:v>126.82018434250001</c:v>
                </c:pt>
                <c:pt idx="51">
                  <c:v>129.03764010013037</c:v>
                </c:pt>
                <c:pt idx="52">
                  <c:v>129.04035630719972</c:v>
                </c:pt>
                <c:pt idx="53">
                  <c:v>132.36900670014438</c:v>
                </c:pt>
                <c:pt idx="54">
                  <c:v>135.76209247937678</c:v>
                </c:pt>
                <c:pt idx="55">
                  <c:v>139.15517825860974</c:v>
                </c:pt>
                <c:pt idx="56">
                  <c:v>139.85190261798385</c:v>
                </c:pt>
                <c:pt idx="57">
                  <c:v>142.73120365478638</c:v>
                </c:pt>
                <c:pt idx="58">
                  <c:v>145.61050469158903</c:v>
                </c:pt>
                <c:pt idx="59">
                  <c:v>146.45652712796507</c:v>
                </c:pt>
                <c:pt idx="60">
                  <c:v>149.26117912626233</c:v>
                </c:pt>
                <c:pt idx="61">
                  <c:v>152.06583112455999</c:v>
                </c:pt>
                <c:pt idx="62">
                  <c:v>153.07110484308191</c:v>
                </c:pt>
                <c:pt idx="63">
                  <c:v>155.80858889393087</c:v>
                </c:pt>
                <c:pt idx="64">
                  <c:v>158.54607294477916</c:v>
                </c:pt>
                <c:pt idx="65">
                  <c:v>159.70064474031167</c:v>
                </c:pt>
                <c:pt idx="66">
                  <c:v>163.21454297032707</c:v>
                </c:pt>
                <c:pt idx="67">
                  <c:v>166.72844120034293</c:v>
                </c:pt>
                <c:pt idx="68">
                  <c:v>167.62488347207383</c:v>
                </c:pt>
                <c:pt idx="69">
                  <c:v>170.59262244856001</c:v>
                </c:pt>
                <c:pt idx="70">
                  <c:v>173.56036142504618</c:v>
                </c:pt>
                <c:pt idx="71">
                  <c:v>173.55764566678536</c:v>
                </c:pt>
                <c:pt idx="72">
                  <c:v>174.88442183365353</c:v>
                </c:pt>
                <c:pt idx="73">
                  <c:v>176.21119800052043</c:v>
                </c:pt>
              </c:numCache>
            </c:numRef>
          </c:xVal>
          <c:yVal>
            <c:numRef>
              <c:f>essai_char_1!$AF$6:$AF$79</c:f>
              <c:numCache>
                <c:formatCode>0</c:formatCode>
                <c:ptCount val="74"/>
                <c:pt idx="0">
                  <c:v>0.25231656694850102</c:v>
                </c:pt>
                <c:pt idx="1">
                  <c:v>-0.4694148476862009</c:v>
                </c:pt>
                <c:pt idx="2">
                  <c:v>-4.5768735176359945</c:v>
                </c:pt>
                <c:pt idx="3">
                  <c:v>-11.521855256810001</c:v>
                </c:pt>
                <c:pt idx="4">
                  <c:v>-21.164622716499988</c:v>
                </c:pt>
                <c:pt idx="5">
                  <c:v>-33.28513032682023</c:v>
                </c:pt>
                <c:pt idx="6">
                  <c:v>-47.403024890009995</c:v>
                </c:pt>
                <c:pt idx="7">
                  <c:v>-63.038504764540008</c:v>
                </c:pt>
                <c:pt idx="8">
                  <c:v>-79.681546260600001</c:v>
                </c:pt>
                <c:pt idx="9">
                  <c:v>-96.843333076059636</c:v>
                </c:pt>
                <c:pt idx="10">
                  <c:v>-113.89478964520035</c:v>
                </c:pt>
                <c:pt idx="11">
                  <c:v>-132.07129111010002</c:v>
                </c:pt>
                <c:pt idx="12">
                  <c:v>-150.22762240990002</c:v>
                </c:pt>
                <c:pt idx="13">
                  <c:v>-152.59205410479996</c:v>
                </c:pt>
                <c:pt idx="14">
                  <c:v>-166.83210754600046</c:v>
                </c:pt>
                <c:pt idx="15">
                  <c:v>-185.25350758550002</c:v>
                </c:pt>
                <c:pt idx="16">
                  <c:v>-203.93154452810001</c:v>
                </c:pt>
                <c:pt idx="17">
                  <c:v>-208.74091311599997</c:v>
                </c:pt>
                <c:pt idx="18">
                  <c:v>-220.65376242469995</c:v>
                </c:pt>
                <c:pt idx="19">
                  <c:v>-238.8773519065</c:v>
                </c:pt>
                <c:pt idx="20">
                  <c:v>-257.1081454539991</c:v>
                </c:pt>
                <c:pt idx="21">
                  <c:v>-263.98929172770005</c:v>
                </c:pt>
                <c:pt idx="22">
                  <c:v>-272.95127326539904</c:v>
                </c:pt>
                <c:pt idx="23">
                  <c:v>-289.37727544989963</c:v>
                </c:pt>
                <c:pt idx="24">
                  <c:v>-305.07455645009878</c:v>
                </c:pt>
                <c:pt idx="25">
                  <c:v>-312.51358833559999</c:v>
                </c:pt>
                <c:pt idx="26">
                  <c:v>-317.64982743320115</c:v>
                </c:pt>
                <c:pt idx="27">
                  <c:v>-329.72070032989996</c:v>
                </c:pt>
                <c:pt idx="28">
                  <c:v>-340.32290385070002</c:v>
                </c:pt>
                <c:pt idx="29">
                  <c:v>-345.73322473839903</c:v>
                </c:pt>
                <c:pt idx="30">
                  <c:v>-347.32248007619995</c:v>
                </c:pt>
                <c:pt idx="31">
                  <c:v>-352.68517776739867</c:v>
                </c:pt>
                <c:pt idx="32">
                  <c:v>-355.85663975979969</c:v>
                </c:pt>
                <c:pt idx="33">
                  <c:v>-355.88921118330092</c:v>
                </c:pt>
                <c:pt idx="34">
                  <c:v>-355.32128246419904</c:v>
                </c:pt>
                <c:pt idx="35">
                  <c:v>-351.63777517130001</c:v>
                </c:pt>
                <c:pt idx="36">
                  <c:v>-344.62164665209963</c:v>
                </c:pt>
                <c:pt idx="37">
                  <c:v>-333.68715152440001</c:v>
                </c:pt>
                <c:pt idx="38">
                  <c:v>-327.53058899719878</c:v>
                </c:pt>
                <c:pt idx="39">
                  <c:v>-318.29681889529854</c:v>
                </c:pt>
                <c:pt idx="40">
                  <c:v>-297.21849915940004</c:v>
                </c:pt>
                <c:pt idx="41">
                  <c:v>-297.22548135630001</c:v>
                </c:pt>
                <c:pt idx="42">
                  <c:v>-265.43520163060003</c:v>
                </c:pt>
                <c:pt idx="43">
                  <c:v>-223.47982054760001</c:v>
                </c:pt>
                <c:pt idx="44">
                  <c:v>-200.39853907560055</c:v>
                </c:pt>
                <c:pt idx="45">
                  <c:v>-200.26053683880002</c:v>
                </c:pt>
                <c:pt idx="46">
                  <c:v>-179.09234878280043</c:v>
                </c:pt>
                <c:pt idx="47">
                  <c:v>-140.89173652550042</c:v>
                </c:pt>
                <c:pt idx="48">
                  <c:v>-140.89152860110002</c:v>
                </c:pt>
                <c:pt idx="49">
                  <c:v>-118.93294315150001</c:v>
                </c:pt>
                <c:pt idx="50">
                  <c:v>-100.64503910020001</c:v>
                </c:pt>
                <c:pt idx="51">
                  <c:v>-85.028094904079978</c:v>
                </c:pt>
                <c:pt idx="52">
                  <c:v>-85.017409941699995</c:v>
                </c:pt>
                <c:pt idx="53">
                  <c:v>-65.71103387062</c:v>
                </c:pt>
                <c:pt idx="54">
                  <c:v>-49.8357161829001</c:v>
                </c:pt>
                <c:pt idx="55">
                  <c:v>-37.011829564649808</c:v>
                </c:pt>
                <c:pt idx="56">
                  <c:v>-34.626975027130122</c:v>
                </c:pt>
                <c:pt idx="57">
                  <c:v>-26.204073337369934</c:v>
                </c:pt>
                <c:pt idx="58">
                  <c:v>-19.294472667929938</c:v>
                </c:pt>
                <c:pt idx="59">
                  <c:v>-17.374096705270031</c:v>
                </c:pt>
                <c:pt idx="60">
                  <c:v>-12.30766510608</c:v>
                </c:pt>
                <c:pt idx="61">
                  <c:v>-8.3804287486329994</c:v>
                </c:pt>
                <c:pt idx="62">
                  <c:v>-7.0680023914009995</c:v>
                </c:pt>
                <c:pt idx="63">
                  <c:v>-4.5930113790159766</c:v>
                </c:pt>
                <c:pt idx="64">
                  <c:v>-2.7957119455300012</c:v>
                </c:pt>
                <c:pt idx="65">
                  <c:v>-1.9966845360310033</c:v>
                </c:pt>
                <c:pt idx="66">
                  <c:v>-0.30695190941150002</c:v>
                </c:pt>
                <c:pt idx="67">
                  <c:v>1.0212044424779956</c:v>
                </c:pt>
                <c:pt idx="68">
                  <c:v>1.4755699720319966</c:v>
                </c:pt>
                <c:pt idx="69">
                  <c:v>2.2892614167360001</c:v>
                </c:pt>
                <c:pt idx="70">
                  <c:v>2.6253537196880004</c:v>
                </c:pt>
                <c:pt idx="71">
                  <c:v>2.6236619075050012</c:v>
                </c:pt>
                <c:pt idx="72">
                  <c:v>2.2409343374180066</c:v>
                </c:pt>
                <c:pt idx="73">
                  <c:v>1.234144713291</c:v>
                </c:pt>
              </c:numCache>
            </c:numRef>
          </c:yVal>
          <c:smooth val="1"/>
        </c:ser>
        <c:ser>
          <c:idx val="1"/>
          <c:order val="1"/>
          <c:tx>
            <c:v>déformée en charge</c:v>
          </c:tx>
          <c:xVal>
            <c:numRef>
              <c:f>essai_char_1!$AM$5:$AM$21</c:f>
              <c:numCache>
                <c:formatCode>General</c:formatCode>
                <c:ptCount val="17"/>
                <c:pt idx="0">
                  <c:v>0.35000000000000031</c:v>
                </c:pt>
                <c:pt idx="1">
                  <c:v>11.48</c:v>
                </c:pt>
                <c:pt idx="2">
                  <c:v>27.85</c:v>
                </c:pt>
                <c:pt idx="3">
                  <c:v>38.520000000000003</c:v>
                </c:pt>
                <c:pt idx="4">
                  <c:v>49.230000000000011</c:v>
                </c:pt>
                <c:pt idx="5">
                  <c:v>59.77</c:v>
                </c:pt>
                <c:pt idx="6">
                  <c:v>70.53</c:v>
                </c:pt>
                <c:pt idx="7">
                  <c:v>81.38</c:v>
                </c:pt>
                <c:pt idx="8">
                  <c:v>91.98</c:v>
                </c:pt>
                <c:pt idx="9">
                  <c:v>103.43</c:v>
                </c:pt>
                <c:pt idx="10">
                  <c:v>109.79</c:v>
                </c:pt>
                <c:pt idx="11">
                  <c:v>117.58</c:v>
                </c:pt>
                <c:pt idx="12">
                  <c:v>123.7</c:v>
                </c:pt>
                <c:pt idx="13">
                  <c:v>133.88000000000039</c:v>
                </c:pt>
                <c:pt idx="14">
                  <c:v>147.38000000000039</c:v>
                </c:pt>
                <c:pt idx="15">
                  <c:v>161.02000000000001</c:v>
                </c:pt>
                <c:pt idx="16">
                  <c:v>177.68</c:v>
                </c:pt>
              </c:numCache>
            </c:numRef>
          </c:xVal>
          <c:yVal>
            <c:numRef>
              <c:f>essai_char_1!$AV$5:$AV$21</c:f>
              <c:numCache>
                <c:formatCode>General</c:formatCode>
                <c:ptCount val="17"/>
                <c:pt idx="0">
                  <c:v>-0.65000000000736691</c:v>
                </c:pt>
                <c:pt idx="1">
                  <c:v>-21.10000000001833</c:v>
                </c:pt>
                <c:pt idx="2">
                  <c:v>-97.350000000005778</c:v>
                </c:pt>
                <c:pt idx="3">
                  <c:v>-155.6500000000085</c:v>
                </c:pt>
                <c:pt idx="4">
                  <c:v>-216.65000000000134</c:v>
                </c:pt>
                <c:pt idx="5">
                  <c:v>-277.45000000000175</c:v>
                </c:pt>
                <c:pt idx="6">
                  <c:v>-329.89999999998065</c:v>
                </c:pt>
                <c:pt idx="7">
                  <c:v>-364.80000000000246</c:v>
                </c:pt>
                <c:pt idx="8">
                  <c:v>-367.10000000000775</c:v>
                </c:pt>
                <c:pt idx="9">
                  <c:v>-352.69999999999868</c:v>
                </c:pt>
                <c:pt idx="10">
                  <c:v>-293.05000000000808</c:v>
                </c:pt>
                <c:pt idx="11">
                  <c:v>-190.10000000000105</c:v>
                </c:pt>
                <c:pt idx="12">
                  <c:v>-129.35000000000241</c:v>
                </c:pt>
                <c:pt idx="13">
                  <c:v>-59.650000000004866</c:v>
                </c:pt>
                <c:pt idx="14">
                  <c:v>0.89999999998724378</c:v>
                </c:pt>
                <c:pt idx="15">
                  <c:v>2.5500000000135969</c:v>
                </c:pt>
                <c:pt idx="16">
                  <c:v>5.3999999999803094</c:v>
                </c:pt>
              </c:numCache>
            </c:numRef>
          </c:yVal>
          <c:smooth val="1"/>
        </c:ser>
        <c:ser>
          <c:idx val="2"/>
          <c:order val="2"/>
          <c:tx>
            <c:v>Déformée résiduelle</c:v>
          </c:tx>
          <c:xVal>
            <c:numRef>
              <c:f>essai_char_1!$AM$5:$AM$21</c:f>
              <c:numCache>
                <c:formatCode>General</c:formatCode>
                <c:ptCount val="17"/>
                <c:pt idx="0">
                  <c:v>0.35000000000000031</c:v>
                </c:pt>
                <c:pt idx="1">
                  <c:v>11.48</c:v>
                </c:pt>
                <c:pt idx="2">
                  <c:v>27.85</c:v>
                </c:pt>
                <c:pt idx="3">
                  <c:v>38.520000000000003</c:v>
                </c:pt>
                <c:pt idx="4">
                  <c:v>49.230000000000011</c:v>
                </c:pt>
                <c:pt idx="5">
                  <c:v>59.77</c:v>
                </c:pt>
                <c:pt idx="6">
                  <c:v>70.53</c:v>
                </c:pt>
                <c:pt idx="7">
                  <c:v>81.38</c:v>
                </c:pt>
                <c:pt idx="8">
                  <c:v>91.98</c:v>
                </c:pt>
                <c:pt idx="9">
                  <c:v>103.43</c:v>
                </c:pt>
                <c:pt idx="10">
                  <c:v>109.79</c:v>
                </c:pt>
                <c:pt idx="11">
                  <c:v>117.58</c:v>
                </c:pt>
                <c:pt idx="12">
                  <c:v>123.7</c:v>
                </c:pt>
                <c:pt idx="13">
                  <c:v>133.88000000000039</c:v>
                </c:pt>
                <c:pt idx="14">
                  <c:v>147.38000000000039</c:v>
                </c:pt>
                <c:pt idx="15">
                  <c:v>161.02000000000001</c:v>
                </c:pt>
                <c:pt idx="16">
                  <c:v>177.68</c:v>
                </c:pt>
              </c:numCache>
            </c:numRef>
          </c:xVal>
          <c:yVal>
            <c:numRef>
              <c:f>essai_char_1!$BA$5:$BA$21</c:f>
              <c:numCache>
                <c:formatCode>General</c:formatCode>
                <c:ptCount val="17"/>
                <c:pt idx="0">
                  <c:v>-0.50000000001659861</c:v>
                </c:pt>
                <c:pt idx="1">
                  <c:v>-4.9500000000080036</c:v>
                </c:pt>
                <c:pt idx="2">
                  <c:v>-16.250000000013642</c:v>
                </c:pt>
                <c:pt idx="3">
                  <c:v>-24.700000000009929</c:v>
                </c:pt>
                <c:pt idx="4">
                  <c:v>-32.09999999999993</c:v>
                </c:pt>
                <c:pt idx="5">
                  <c:v>-39.100000000004812</c:v>
                </c:pt>
                <c:pt idx="6">
                  <c:v>-45.199999999994162</c:v>
                </c:pt>
                <c:pt idx="7">
                  <c:v>-48.349999999999227</c:v>
                </c:pt>
                <c:pt idx="8">
                  <c:v>-46.049999999993929</c:v>
                </c:pt>
                <c:pt idx="9">
                  <c:v>-42.450000000002198</c:v>
                </c:pt>
                <c:pt idx="10">
                  <c:v>-37.350000000003405</c:v>
                </c:pt>
                <c:pt idx="11">
                  <c:v>-27.749999999997499</c:v>
                </c:pt>
                <c:pt idx="12">
                  <c:v>-19.450000000006185</c:v>
                </c:pt>
                <c:pt idx="13">
                  <c:v>-10.449999999991634</c:v>
                </c:pt>
                <c:pt idx="14">
                  <c:v>0.44999999998651741</c:v>
                </c:pt>
                <c:pt idx="15">
                  <c:v>-0.34999999998319786</c:v>
                </c:pt>
                <c:pt idx="16">
                  <c:v>1.5499999999803973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406976"/>
        <c:axId val="205408896"/>
      </c:scatterChart>
      <c:valAx>
        <c:axId val="205406976"/>
        <c:scaling>
          <c:orientation val="minMax"/>
        </c:scaling>
        <c:delete val="0"/>
        <c:axPos val="b"/>
        <c:title>
          <c:layout/>
          <c:overlay val="0"/>
        </c:title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205408896"/>
        <c:crosses val="autoZero"/>
        <c:crossBetween val="midCat"/>
      </c:valAx>
      <c:valAx>
        <c:axId val="20540889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2054069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5533487901494534"/>
          <c:y val="0.41791581174847703"/>
          <c:w val="0.15220498575658178"/>
          <c:h val="0.32963026614991747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fr-BE" noProof="0"/>
            </a:pPr>
            <a:r>
              <a:rPr lang="fr-BE" noProof="0" dirty="0" smtClean="0"/>
              <a:t>Températures capteurs </a:t>
            </a:r>
            <a:r>
              <a:rPr lang="fr-BE" noProof="0" dirty="0" err="1" smtClean="0"/>
              <a:t>catène</a:t>
            </a:r>
            <a:endParaRPr lang="fr-BE" noProof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Température supérieure</c:v>
          </c:tx>
          <c:cat>
            <c:strRef>
              <c:f>'Essai de mise en charge Boverie'!$B$909:$B$979</c:f>
              <c:strCache>
                <c:ptCount val="71"/>
                <c:pt idx="0">
                  <c:v>10h47m33.0s</c:v>
                </c:pt>
                <c:pt idx="1">
                  <c:v>10h52m33.0s</c:v>
                </c:pt>
                <c:pt idx="2">
                  <c:v>10h57m33.0s</c:v>
                </c:pt>
                <c:pt idx="3">
                  <c:v>11h02m33.0s</c:v>
                </c:pt>
                <c:pt idx="4">
                  <c:v>11h07m33.0s</c:v>
                </c:pt>
                <c:pt idx="5">
                  <c:v>11h12m33.0s</c:v>
                </c:pt>
                <c:pt idx="6">
                  <c:v>11h17m33.0s</c:v>
                </c:pt>
                <c:pt idx="7">
                  <c:v>11h22m33.0s</c:v>
                </c:pt>
                <c:pt idx="8">
                  <c:v>11h27m33.0s</c:v>
                </c:pt>
                <c:pt idx="9">
                  <c:v>11h32m33.0s</c:v>
                </c:pt>
                <c:pt idx="10">
                  <c:v>11h37m33.0s</c:v>
                </c:pt>
                <c:pt idx="11">
                  <c:v>11h42m33.0s</c:v>
                </c:pt>
                <c:pt idx="12">
                  <c:v>11h47m33.0s</c:v>
                </c:pt>
                <c:pt idx="13">
                  <c:v>11h52m33.0s</c:v>
                </c:pt>
                <c:pt idx="14">
                  <c:v>11h57m33.0s</c:v>
                </c:pt>
                <c:pt idx="15">
                  <c:v>12h02m33.0s</c:v>
                </c:pt>
                <c:pt idx="16">
                  <c:v>12h07m33.0s</c:v>
                </c:pt>
                <c:pt idx="17">
                  <c:v>12h12m33.0s</c:v>
                </c:pt>
                <c:pt idx="18">
                  <c:v>12h17m33.0s</c:v>
                </c:pt>
                <c:pt idx="19">
                  <c:v>12h22m33.0s</c:v>
                </c:pt>
                <c:pt idx="20">
                  <c:v>12h27m33.0s</c:v>
                </c:pt>
                <c:pt idx="21">
                  <c:v>12h32m33.0s</c:v>
                </c:pt>
                <c:pt idx="22">
                  <c:v>12h37m33.0s</c:v>
                </c:pt>
                <c:pt idx="23">
                  <c:v>12h42m33.0s</c:v>
                </c:pt>
                <c:pt idx="24">
                  <c:v>12h47m33.0s</c:v>
                </c:pt>
                <c:pt idx="25">
                  <c:v>12h52m33.0s</c:v>
                </c:pt>
                <c:pt idx="26">
                  <c:v>12h57m33.0s</c:v>
                </c:pt>
                <c:pt idx="27">
                  <c:v>13h02m33.0s</c:v>
                </c:pt>
                <c:pt idx="28">
                  <c:v>13h07m33.0s</c:v>
                </c:pt>
                <c:pt idx="29">
                  <c:v>13h12m33.0s</c:v>
                </c:pt>
                <c:pt idx="30">
                  <c:v>13h17m33.0s</c:v>
                </c:pt>
                <c:pt idx="31">
                  <c:v>13h22m33.0s</c:v>
                </c:pt>
                <c:pt idx="32">
                  <c:v>13h27m33.0s</c:v>
                </c:pt>
                <c:pt idx="33">
                  <c:v>13h32m33.0s</c:v>
                </c:pt>
                <c:pt idx="34">
                  <c:v>13h37m33.0s</c:v>
                </c:pt>
                <c:pt idx="35">
                  <c:v>13h42m33.0s</c:v>
                </c:pt>
                <c:pt idx="36">
                  <c:v>13h47m33.0s</c:v>
                </c:pt>
                <c:pt idx="37">
                  <c:v>13h52m33.0s</c:v>
                </c:pt>
                <c:pt idx="38">
                  <c:v>13h57m33.0s</c:v>
                </c:pt>
                <c:pt idx="39">
                  <c:v>14h02m33.0s</c:v>
                </c:pt>
                <c:pt idx="40">
                  <c:v>14h07m33.0s</c:v>
                </c:pt>
                <c:pt idx="41">
                  <c:v>14h14m33.0s</c:v>
                </c:pt>
                <c:pt idx="42">
                  <c:v>14h17m33.0s</c:v>
                </c:pt>
                <c:pt idx="43">
                  <c:v>14h22m33.0s</c:v>
                </c:pt>
                <c:pt idx="44">
                  <c:v>14h27m33.0s</c:v>
                </c:pt>
                <c:pt idx="45">
                  <c:v>14h32m33.0s</c:v>
                </c:pt>
                <c:pt idx="46">
                  <c:v>14h37m33.0s</c:v>
                </c:pt>
                <c:pt idx="47">
                  <c:v>14h42m33.0s</c:v>
                </c:pt>
                <c:pt idx="48">
                  <c:v>14h47m33.0s</c:v>
                </c:pt>
                <c:pt idx="49">
                  <c:v>14h52m33.0s</c:v>
                </c:pt>
                <c:pt idx="50">
                  <c:v>14h57m33.0s</c:v>
                </c:pt>
                <c:pt idx="51">
                  <c:v>15h02m33.0s</c:v>
                </c:pt>
                <c:pt idx="52">
                  <c:v>15h07m33.0s</c:v>
                </c:pt>
                <c:pt idx="53">
                  <c:v>15h12m33.0s</c:v>
                </c:pt>
                <c:pt idx="54">
                  <c:v>15h17m33.0s</c:v>
                </c:pt>
                <c:pt idx="55">
                  <c:v>15h22m33.0s</c:v>
                </c:pt>
                <c:pt idx="56">
                  <c:v>15h27m33.0s</c:v>
                </c:pt>
                <c:pt idx="57">
                  <c:v>15h32m33.0s</c:v>
                </c:pt>
                <c:pt idx="58">
                  <c:v>15h37m33.0s</c:v>
                </c:pt>
                <c:pt idx="59">
                  <c:v>15h42m33.0s</c:v>
                </c:pt>
                <c:pt idx="60">
                  <c:v>15h47m33.0s</c:v>
                </c:pt>
                <c:pt idx="61">
                  <c:v>15h52m33.0s</c:v>
                </c:pt>
                <c:pt idx="62">
                  <c:v>15h57m33.0s</c:v>
                </c:pt>
                <c:pt idx="63">
                  <c:v>16h02m33.0s</c:v>
                </c:pt>
                <c:pt idx="64">
                  <c:v>16h07m33.0s</c:v>
                </c:pt>
                <c:pt idx="65">
                  <c:v>16h12m33.0s</c:v>
                </c:pt>
                <c:pt idx="66">
                  <c:v>16h17m33.0s</c:v>
                </c:pt>
                <c:pt idx="67">
                  <c:v>16h22m33.0s</c:v>
                </c:pt>
                <c:pt idx="68">
                  <c:v>16h27m33.0s</c:v>
                </c:pt>
                <c:pt idx="69">
                  <c:v>16h32m33.0s</c:v>
                </c:pt>
                <c:pt idx="70">
                  <c:v>16h37m33.0s</c:v>
                </c:pt>
              </c:strCache>
            </c:strRef>
          </c:cat>
          <c:val>
            <c:numRef>
              <c:f>'Essai de mise en charge Boverie'!$C$909:$C$979</c:f>
              <c:numCache>
                <c:formatCode>General</c:formatCode>
                <c:ptCount val="71"/>
                <c:pt idx="0">
                  <c:v>4.9465076923076845</c:v>
                </c:pt>
                <c:pt idx="1">
                  <c:v>5.0126102564102455</c:v>
                </c:pt>
                <c:pt idx="2">
                  <c:v>5.0126102564102455</c:v>
                </c:pt>
                <c:pt idx="3">
                  <c:v>4.9859256410256485</c:v>
                </c:pt>
                <c:pt idx="4">
                  <c:v>5.0749179487179257</c:v>
                </c:pt>
                <c:pt idx="5">
                  <c:v>5.0278692307692285</c:v>
                </c:pt>
                <c:pt idx="6">
                  <c:v>5.2134974358974384</c:v>
                </c:pt>
                <c:pt idx="7">
                  <c:v>5.4436307692307793</c:v>
                </c:pt>
                <c:pt idx="8">
                  <c:v>5.694110256410216</c:v>
                </c:pt>
                <c:pt idx="9">
                  <c:v>5.6368897435897294</c:v>
                </c:pt>
                <c:pt idx="10">
                  <c:v>5.5580717948717924</c:v>
                </c:pt>
                <c:pt idx="11">
                  <c:v>5.2007820512820517</c:v>
                </c:pt>
                <c:pt idx="12">
                  <c:v>5.1194205128204855</c:v>
                </c:pt>
                <c:pt idx="13">
                  <c:v>5.2452871794871543</c:v>
                </c:pt>
                <c:pt idx="14">
                  <c:v>5.2122256410256442</c:v>
                </c:pt>
                <c:pt idx="15">
                  <c:v>5.0278692307692285</c:v>
                </c:pt>
                <c:pt idx="16">
                  <c:v>4.9388794871794914</c:v>
                </c:pt>
                <c:pt idx="17">
                  <c:v>5.1448538461538398</c:v>
                </c:pt>
                <c:pt idx="18">
                  <c:v>5.1512102564102342</c:v>
                </c:pt>
                <c:pt idx="19">
                  <c:v>5.1664692307692075</c:v>
                </c:pt>
                <c:pt idx="20">
                  <c:v>5.1969666666666345</c:v>
                </c:pt>
                <c:pt idx="21">
                  <c:v>5.5669743589743446</c:v>
                </c:pt>
                <c:pt idx="22">
                  <c:v>5.5199256410256368</c:v>
                </c:pt>
                <c:pt idx="23">
                  <c:v>5.2859769230769205</c:v>
                </c:pt>
                <c:pt idx="24">
                  <c:v>4.9910128205128101</c:v>
                </c:pt>
                <c:pt idx="25">
                  <c:v>5.3902461538461734</c:v>
                </c:pt>
                <c:pt idx="26">
                  <c:v>7.2439923076923094</c:v>
                </c:pt>
                <c:pt idx="27">
                  <c:v>8.0640743589743362</c:v>
                </c:pt>
                <c:pt idx="28">
                  <c:v>8.962992307692307</c:v>
                </c:pt>
                <c:pt idx="29">
                  <c:v>8.5841051282051239</c:v>
                </c:pt>
                <c:pt idx="30">
                  <c:v>7.320287179487166</c:v>
                </c:pt>
                <c:pt idx="31">
                  <c:v>7.1689897435897345</c:v>
                </c:pt>
                <c:pt idx="32">
                  <c:v>7.3673333333333284</c:v>
                </c:pt>
                <c:pt idx="33">
                  <c:v>7.9102333333333448</c:v>
                </c:pt>
                <c:pt idx="34">
                  <c:v>8.3628717948717934</c:v>
                </c:pt>
                <c:pt idx="35">
                  <c:v>7.839025641025632</c:v>
                </c:pt>
                <c:pt idx="36">
                  <c:v>7.8059846153846202</c:v>
                </c:pt>
                <c:pt idx="37">
                  <c:v>8.4048333333333147</c:v>
                </c:pt>
                <c:pt idx="38">
                  <c:v>7.7347769230769243</c:v>
                </c:pt>
                <c:pt idx="39">
                  <c:v>8.3488846153846268</c:v>
                </c:pt>
                <c:pt idx="40">
                  <c:v>8.0310128205127977</c:v>
                </c:pt>
                <c:pt idx="41">
                  <c:v>8.6476641025641019</c:v>
                </c:pt>
                <c:pt idx="42">
                  <c:v>11.237610256410228</c:v>
                </c:pt>
                <c:pt idx="43">
                  <c:v>10.308171794871763</c:v>
                </c:pt>
                <c:pt idx="44">
                  <c:v>11.767792307692289</c:v>
                </c:pt>
                <c:pt idx="45">
                  <c:v>12.436579487179497</c:v>
                </c:pt>
                <c:pt idx="46">
                  <c:v>10.879046153846179</c:v>
                </c:pt>
                <c:pt idx="47">
                  <c:v>13.448646153846182</c:v>
                </c:pt>
                <c:pt idx="48">
                  <c:v>13.437202564102588</c:v>
                </c:pt>
                <c:pt idx="49">
                  <c:v>13.700376923076945</c:v>
                </c:pt>
                <c:pt idx="50">
                  <c:v>14.044951282051267</c:v>
                </c:pt>
                <c:pt idx="51">
                  <c:v>12.229333333333331</c:v>
                </c:pt>
                <c:pt idx="52">
                  <c:v>12.140323076923048</c:v>
                </c:pt>
                <c:pt idx="53">
                  <c:v>12.501407692307724</c:v>
                </c:pt>
                <c:pt idx="54">
                  <c:v>12.149223076923063</c:v>
                </c:pt>
                <c:pt idx="55">
                  <c:v>12.390802564102566</c:v>
                </c:pt>
                <c:pt idx="56">
                  <c:v>14.310669230769282</c:v>
                </c:pt>
                <c:pt idx="57">
                  <c:v>15.081179487179465</c:v>
                </c:pt>
                <c:pt idx="58">
                  <c:v>14.895551282051304</c:v>
                </c:pt>
                <c:pt idx="59">
                  <c:v>15.158725641025644</c:v>
                </c:pt>
                <c:pt idx="60">
                  <c:v>14.06529743589747</c:v>
                </c:pt>
                <c:pt idx="61">
                  <c:v>13.326576923076956</c:v>
                </c:pt>
                <c:pt idx="62">
                  <c:v>13.45118974358977</c:v>
                </c:pt>
                <c:pt idx="63">
                  <c:v>13.461361538461565</c:v>
                </c:pt>
                <c:pt idx="64">
                  <c:v>13.293515384615398</c:v>
                </c:pt>
                <c:pt idx="65">
                  <c:v>12.641279487179442</c:v>
                </c:pt>
                <c:pt idx="66">
                  <c:v>12.25730769230768</c:v>
                </c:pt>
                <c:pt idx="67">
                  <c:v>11.512228205128173</c:v>
                </c:pt>
                <c:pt idx="68">
                  <c:v>11.5707205128205</c:v>
                </c:pt>
                <c:pt idx="69">
                  <c:v>11.564361538461537</c:v>
                </c:pt>
                <c:pt idx="70">
                  <c:v>11.922905128205121</c:v>
                </c:pt>
              </c:numCache>
            </c:numRef>
          </c:val>
          <c:smooth val="0"/>
        </c:ser>
        <c:ser>
          <c:idx val="1"/>
          <c:order val="1"/>
          <c:tx>
            <c:v>Température inférieure</c:v>
          </c:tx>
          <c:cat>
            <c:strRef>
              <c:f>'Essai de mise en charge Boverie'!$B$909:$B$979</c:f>
              <c:strCache>
                <c:ptCount val="71"/>
                <c:pt idx="0">
                  <c:v>10h47m33.0s</c:v>
                </c:pt>
                <c:pt idx="1">
                  <c:v>10h52m33.0s</c:v>
                </c:pt>
                <c:pt idx="2">
                  <c:v>10h57m33.0s</c:v>
                </c:pt>
                <c:pt idx="3">
                  <c:v>11h02m33.0s</c:v>
                </c:pt>
                <c:pt idx="4">
                  <c:v>11h07m33.0s</c:v>
                </c:pt>
                <c:pt idx="5">
                  <c:v>11h12m33.0s</c:v>
                </c:pt>
                <c:pt idx="6">
                  <c:v>11h17m33.0s</c:v>
                </c:pt>
                <c:pt idx="7">
                  <c:v>11h22m33.0s</c:v>
                </c:pt>
                <c:pt idx="8">
                  <c:v>11h27m33.0s</c:v>
                </c:pt>
                <c:pt idx="9">
                  <c:v>11h32m33.0s</c:v>
                </c:pt>
                <c:pt idx="10">
                  <c:v>11h37m33.0s</c:v>
                </c:pt>
                <c:pt idx="11">
                  <c:v>11h42m33.0s</c:v>
                </c:pt>
                <c:pt idx="12">
                  <c:v>11h47m33.0s</c:v>
                </c:pt>
                <c:pt idx="13">
                  <c:v>11h52m33.0s</c:v>
                </c:pt>
                <c:pt idx="14">
                  <c:v>11h57m33.0s</c:v>
                </c:pt>
                <c:pt idx="15">
                  <c:v>12h02m33.0s</c:v>
                </c:pt>
                <c:pt idx="16">
                  <c:v>12h07m33.0s</c:v>
                </c:pt>
                <c:pt idx="17">
                  <c:v>12h12m33.0s</c:v>
                </c:pt>
                <c:pt idx="18">
                  <c:v>12h17m33.0s</c:v>
                </c:pt>
                <c:pt idx="19">
                  <c:v>12h22m33.0s</c:v>
                </c:pt>
                <c:pt idx="20">
                  <c:v>12h27m33.0s</c:v>
                </c:pt>
                <c:pt idx="21">
                  <c:v>12h32m33.0s</c:v>
                </c:pt>
                <c:pt idx="22">
                  <c:v>12h37m33.0s</c:v>
                </c:pt>
                <c:pt idx="23">
                  <c:v>12h42m33.0s</c:v>
                </c:pt>
                <c:pt idx="24">
                  <c:v>12h47m33.0s</c:v>
                </c:pt>
                <c:pt idx="25">
                  <c:v>12h52m33.0s</c:v>
                </c:pt>
                <c:pt idx="26">
                  <c:v>12h57m33.0s</c:v>
                </c:pt>
                <c:pt idx="27">
                  <c:v>13h02m33.0s</c:v>
                </c:pt>
                <c:pt idx="28">
                  <c:v>13h07m33.0s</c:v>
                </c:pt>
                <c:pt idx="29">
                  <c:v>13h12m33.0s</c:v>
                </c:pt>
                <c:pt idx="30">
                  <c:v>13h17m33.0s</c:v>
                </c:pt>
                <c:pt idx="31">
                  <c:v>13h22m33.0s</c:v>
                </c:pt>
                <c:pt idx="32">
                  <c:v>13h27m33.0s</c:v>
                </c:pt>
                <c:pt idx="33">
                  <c:v>13h32m33.0s</c:v>
                </c:pt>
                <c:pt idx="34">
                  <c:v>13h37m33.0s</c:v>
                </c:pt>
                <c:pt idx="35">
                  <c:v>13h42m33.0s</c:v>
                </c:pt>
                <c:pt idx="36">
                  <c:v>13h47m33.0s</c:v>
                </c:pt>
                <c:pt idx="37">
                  <c:v>13h52m33.0s</c:v>
                </c:pt>
                <c:pt idx="38">
                  <c:v>13h57m33.0s</c:v>
                </c:pt>
                <c:pt idx="39">
                  <c:v>14h02m33.0s</c:v>
                </c:pt>
                <c:pt idx="40">
                  <c:v>14h07m33.0s</c:v>
                </c:pt>
                <c:pt idx="41">
                  <c:v>14h14m33.0s</c:v>
                </c:pt>
                <c:pt idx="42">
                  <c:v>14h17m33.0s</c:v>
                </c:pt>
                <c:pt idx="43">
                  <c:v>14h22m33.0s</c:v>
                </c:pt>
                <c:pt idx="44">
                  <c:v>14h27m33.0s</c:v>
                </c:pt>
                <c:pt idx="45">
                  <c:v>14h32m33.0s</c:v>
                </c:pt>
                <c:pt idx="46">
                  <c:v>14h37m33.0s</c:v>
                </c:pt>
                <c:pt idx="47">
                  <c:v>14h42m33.0s</c:v>
                </c:pt>
                <c:pt idx="48">
                  <c:v>14h47m33.0s</c:v>
                </c:pt>
                <c:pt idx="49">
                  <c:v>14h52m33.0s</c:v>
                </c:pt>
                <c:pt idx="50">
                  <c:v>14h57m33.0s</c:v>
                </c:pt>
                <c:pt idx="51">
                  <c:v>15h02m33.0s</c:v>
                </c:pt>
                <c:pt idx="52">
                  <c:v>15h07m33.0s</c:v>
                </c:pt>
                <c:pt idx="53">
                  <c:v>15h12m33.0s</c:v>
                </c:pt>
                <c:pt idx="54">
                  <c:v>15h17m33.0s</c:v>
                </c:pt>
                <c:pt idx="55">
                  <c:v>15h22m33.0s</c:v>
                </c:pt>
                <c:pt idx="56">
                  <c:v>15h27m33.0s</c:v>
                </c:pt>
                <c:pt idx="57">
                  <c:v>15h32m33.0s</c:v>
                </c:pt>
                <c:pt idx="58">
                  <c:v>15h37m33.0s</c:v>
                </c:pt>
                <c:pt idx="59">
                  <c:v>15h42m33.0s</c:v>
                </c:pt>
                <c:pt idx="60">
                  <c:v>15h47m33.0s</c:v>
                </c:pt>
                <c:pt idx="61">
                  <c:v>15h52m33.0s</c:v>
                </c:pt>
                <c:pt idx="62">
                  <c:v>15h57m33.0s</c:v>
                </c:pt>
                <c:pt idx="63">
                  <c:v>16h02m33.0s</c:v>
                </c:pt>
                <c:pt idx="64">
                  <c:v>16h07m33.0s</c:v>
                </c:pt>
                <c:pt idx="65">
                  <c:v>16h12m33.0s</c:v>
                </c:pt>
                <c:pt idx="66">
                  <c:v>16h17m33.0s</c:v>
                </c:pt>
                <c:pt idx="67">
                  <c:v>16h22m33.0s</c:v>
                </c:pt>
                <c:pt idx="68">
                  <c:v>16h27m33.0s</c:v>
                </c:pt>
                <c:pt idx="69">
                  <c:v>16h32m33.0s</c:v>
                </c:pt>
                <c:pt idx="70">
                  <c:v>16h37m33.0s</c:v>
                </c:pt>
              </c:strCache>
            </c:strRef>
          </c:cat>
          <c:val>
            <c:numRef>
              <c:f>'Essai de mise en charge Boverie'!$D$909:$D$979</c:f>
              <c:numCache>
                <c:formatCode>General</c:formatCode>
                <c:ptCount val="71"/>
                <c:pt idx="0">
                  <c:v>4.9194717948718019</c:v>
                </c:pt>
                <c:pt idx="1">
                  <c:v>4.8788025641025516</c:v>
                </c:pt>
                <c:pt idx="2">
                  <c:v>5.0135282051281918</c:v>
                </c:pt>
                <c:pt idx="3">
                  <c:v>5.0656435897435834</c:v>
                </c:pt>
                <c:pt idx="4">
                  <c:v>5.1101282051281807</c:v>
                </c:pt>
                <c:pt idx="5">
                  <c:v>5.1635153846153781</c:v>
                </c:pt>
                <c:pt idx="6">
                  <c:v>5.2982435897436035</c:v>
                </c:pt>
                <c:pt idx="7">
                  <c:v>5.3694307692307399</c:v>
                </c:pt>
                <c:pt idx="8">
                  <c:v>5.5130589743589615</c:v>
                </c:pt>
                <c:pt idx="9">
                  <c:v>5.5664461538461394</c:v>
                </c:pt>
                <c:pt idx="10">
                  <c:v>5.5740564102564054</c:v>
                </c:pt>
                <c:pt idx="11">
                  <c:v>5.4609435897435814</c:v>
                </c:pt>
                <c:pt idx="12">
                  <c:v>5.4914435897435858</c:v>
                </c:pt>
                <c:pt idx="13">
                  <c:v>5.3986564102563905</c:v>
                </c:pt>
                <c:pt idx="14">
                  <c:v>5.4062871794871734</c:v>
                </c:pt>
                <c:pt idx="15">
                  <c:v>5.3198589743589455</c:v>
                </c:pt>
                <c:pt idx="16">
                  <c:v>5.2194435897436025</c:v>
                </c:pt>
                <c:pt idx="17">
                  <c:v>5.1813179487179255</c:v>
                </c:pt>
                <c:pt idx="18">
                  <c:v>5.2296179487179373</c:v>
                </c:pt>
                <c:pt idx="19">
                  <c:v>5.2258025641025405</c:v>
                </c:pt>
                <c:pt idx="20">
                  <c:v>5.3224025641025658</c:v>
                </c:pt>
                <c:pt idx="21">
                  <c:v>5.3452717948717909</c:v>
                </c:pt>
                <c:pt idx="22">
                  <c:v>5.3681589743589431</c:v>
                </c:pt>
                <c:pt idx="23">
                  <c:v>5.4749128205128095</c:v>
                </c:pt>
                <c:pt idx="24">
                  <c:v>5.3859410256410083</c:v>
                </c:pt>
                <c:pt idx="25">
                  <c:v>5.3808564102564045</c:v>
                </c:pt>
                <c:pt idx="26">
                  <c:v>5.6477871794871479</c:v>
                </c:pt>
                <c:pt idx="27">
                  <c:v>6.0227410256410003</c:v>
                </c:pt>
                <c:pt idx="28">
                  <c:v>6.3709948717948768</c:v>
                </c:pt>
                <c:pt idx="29">
                  <c:v>6.8120512820512742</c:v>
                </c:pt>
                <c:pt idx="30">
                  <c:v>6.8552641025640924</c:v>
                </c:pt>
                <c:pt idx="31">
                  <c:v>6.9099230769230529</c:v>
                </c:pt>
                <c:pt idx="32">
                  <c:v>6.9391487179487061</c:v>
                </c:pt>
                <c:pt idx="33">
                  <c:v>7.1005794871794849</c:v>
                </c:pt>
                <c:pt idx="34">
                  <c:v>7.2378512820512704</c:v>
                </c:pt>
                <c:pt idx="35">
                  <c:v>7.4335923076923134</c:v>
                </c:pt>
                <c:pt idx="36">
                  <c:v>7.4475615384615352</c:v>
                </c:pt>
                <c:pt idx="37">
                  <c:v>7.6496615384615314</c:v>
                </c:pt>
                <c:pt idx="38">
                  <c:v>7.6750923076922906</c:v>
                </c:pt>
                <c:pt idx="39">
                  <c:v>7.7640641025640935</c:v>
                </c:pt>
                <c:pt idx="40">
                  <c:v>7.8047333333333304</c:v>
                </c:pt>
                <c:pt idx="41">
                  <c:v>7.9115051282051176</c:v>
                </c:pt>
                <c:pt idx="42">
                  <c:v>8.2152743589743533</c:v>
                </c:pt>
                <c:pt idx="43">
                  <c:v>8.8495307692307641</c:v>
                </c:pt>
                <c:pt idx="44">
                  <c:v>9.1215282051281719</c:v>
                </c:pt>
                <c:pt idx="45">
                  <c:v>9.7417974358974089</c:v>
                </c:pt>
                <c:pt idx="46">
                  <c:v>9.9705820512820651</c:v>
                </c:pt>
                <c:pt idx="47">
                  <c:v>10.264176923076903</c:v>
                </c:pt>
                <c:pt idx="48">
                  <c:v>10.470092307692306</c:v>
                </c:pt>
                <c:pt idx="49">
                  <c:v>10.984861538461535</c:v>
                </c:pt>
                <c:pt idx="50">
                  <c:v>11.308974358974339</c:v>
                </c:pt>
                <c:pt idx="51">
                  <c:v>11.397943589743585</c:v>
                </c:pt>
                <c:pt idx="52">
                  <c:v>11.499630769230736</c:v>
                </c:pt>
                <c:pt idx="53">
                  <c:v>11.542843589743587</c:v>
                </c:pt>
                <c:pt idx="54">
                  <c:v>11.546658974358959</c:v>
                </c:pt>
                <c:pt idx="55">
                  <c:v>11.54538717948717</c:v>
                </c:pt>
                <c:pt idx="56">
                  <c:v>11.678843589743568</c:v>
                </c:pt>
                <c:pt idx="57">
                  <c:v>12.016941025640996</c:v>
                </c:pt>
                <c:pt idx="58">
                  <c:v>12.309284615384676</c:v>
                </c:pt>
                <c:pt idx="59">
                  <c:v>12.58001025641027</c:v>
                </c:pt>
                <c:pt idx="60">
                  <c:v>12.775753846153867</c:v>
                </c:pt>
                <c:pt idx="61">
                  <c:v>12.700769230769266</c:v>
                </c:pt>
                <c:pt idx="62">
                  <c:v>12.63848205128205</c:v>
                </c:pt>
                <c:pt idx="63">
                  <c:v>12.639753846153818</c:v>
                </c:pt>
                <c:pt idx="64">
                  <c:v>12.452912820512806</c:v>
                </c:pt>
                <c:pt idx="65">
                  <c:v>12.016941025640996</c:v>
                </c:pt>
                <c:pt idx="66">
                  <c:v>11.926700000000002</c:v>
                </c:pt>
                <c:pt idx="67">
                  <c:v>11.522517948717924</c:v>
                </c:pt>
                <c:pt idx="68">
                  <c:v>11.490728205128224</c:v>
                </c:pt>
                <c:pt idx="69">
                  <c:v>11.352187179487196</c:v>
                </c:pt>
                <c:pt idx="70">
                  <c:v>11.310243589743573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992704"/>
        <c:axId val="205994240"/>
      </c:lineChart>
      <c:catAx>
        <c:axId val="205992704"/>
        <c:scaling>
          <c:orientation val="minMax"/>
        </c:scaling>
        <c:delete val="0"/>
        <c:axPos val="b"/>
        <c:majorTickMark val="out"/>
        <c:minorTickMark val="none"/>
        <c:tickLblPos val="nextTo"/>
        <c:crossAx val="205994240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2059942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Epsilon (10^-6)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5992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572048556972695"/>
          <c:y val="0.87462222460121264"/>
          <c:w val="0.22256135878783212"/>
          <c:h val="8.718226721044299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Température air</c:v>
          </c:tx>
          <c:xVal>
            <c:numRef>
              <c:f>Feuil1!$A$2:$A$9</c:f>
              <c:numCache>
                <c:formatCode>hh:mm</c:formatCode>
                <c:ptCount val="8"/>
                <c:pt idx="0">
                  <c:v>0.38541666666666741</c:v>
                </c:pt>
                <c:pt idx="1">
                  <c:v>0.41666666666666707</c:v>
                </c:pt>
                <c:pt idx="2">
                  <c:v>0.43750000000000033</c:v>
                </c:pt>
                <c:pt idx="3">
                  <c:v>0.45833333333333326</c:v>
                </c:pt>
                <c:pt idx="4">
                  <c:v>0.47916666666666707</c:v>
                </c:pt>
                <c:pt idx="5">
                  <c:v>0.5</c:v>
                </c:pt>
                <c:pt idx="6">
                  <c:v>0.5208333333333337</c:v>
                </c:pt>
                <c:pt idx="7">
                  <c:v>0.54166666666666652</c:v>
                </c:pt>
              </c:numCache>
            </c:numRef>
          </c:xVal>
          <c:yVal>
            <c:numRef>
              <c:f>Feuil1!$B$2:$B$9</c:f>
              <c:numCache>
                <c:formatCode>General</c:formatCode>
                <c:ptCount val="8"/>
                <c:pt idx="0">
                  <c:v>7.7</c:v>
                </c:pt>
                <c:pt idx="1">
                  <c:v>9</c:v>
                </c:pt>
                <c:pt idx="2">
                  <c:v>9.5</c:v>
                </c:pt>
                <c:pt idx="3">
                  <c:v>10.1</c:v>
                </c:pt>
                <c:pt idx="4">
                  <c:v>11</c:v>
                </c:pt>
                <c:pt idx="5">
                  <c:v>10.9</c:v>
                </c:pt>
                <c:pt idx="6">
                  <c:v>11.8</c:v>
                </c:pt>
                <c:pt idx="7">
                  <c:v>11.4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007296"/>
        <c:axId val="206029568"/>
      </c:scatterChart>
      <c:valAx>
        <c:axId val="206007296"/>
        <c:scaling>
          <c:orientation val="minMax"/>
          <c:min val="0.38000000000000073"/>
        </c:scaling>
        <c:delete val="0"/>
        <c:axPos val="b"/>
        <c:numFmt formatCode="hh:mm" sourceLinked="1"/>
        <c:majorTickMark val="out"/>
        <c:minorTickMark val="none"/>
        <c:tickLblPos val="nextTo"/>
        <c:crossAx val="206029568"/>
        <c:crosses val="autoZero"/>
        <c:crossBetween val="midCat"/>
        <c:majorUnit val="2.5000000000000012E-2"/>
      </c:valAx>
      <c:valAx>
        <c:axId val="206029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60072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BE"/>
              <a:t>Fléche % Température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Feuil1!$A$18:$A$23</c:f>
              <c:numCache>
                <c:formatCode>hh:mm</c:formatCode>
                <c:ptCount val="6"/>
                <c:pt idx="0">
                  <c:v>0.38541666666666741</c:v>
                </c:pt>
                <c:pt idx="1">
                  <c:v>0.41666666666666707</c:v>
                </c:pt>
                <c:pt idx="2">
                  <c:v>0.43750000000000033</c:v>
                </c:pt>
                <c:pt idx="3">
                  <c:v>0.47916666666666707</c:v>
                </c:pt>
                <c:pt idx="4">
                  <c:v>0.5</c:v>
                </c:pt>
                <c:pt idx="5">
                  <c:v>0.5208333333333337</c:v>
                </c:pt>
              </c:numCache>
            </c:numRef>
          </c:xVal>
          <c:yVal>
            <c:numRef>
              <c:f>Feuil1!$B$18:$B$23</c:f>
              <c:numCache>
                <c:formatCode>General</c:formatCode>
                <c:ptCount val="6"/>
                <c:pt idx="0">
                  <c:v>107.58229999999999</c:v>
                </c:pt>
                <c:pt idx="1">
                  <c:v>107.57980000000001</c:v>
                </c:pt>
                <c:pt idx="2">
                  <c:v>107.5775</c:v>
                </c:pt>
                <c:pt idx="3">
                  <c:v>107.57554999999998</c:v>
                </c:pt>
                <c:pt idx="4">
                  <c:v>107.5742</c:v>
                </c:pt>
                <c:pt idx="5">
                  <c:v>107.57234999999991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053760"/>
        <c:axId val="206055296"/>
      </c:scatterChart>
      <c:valAx>
        <c:axId val="206053760"/>
        <c:scaling>
          <c:orientation val="minMax"/>
          <c:min val="0.36000000000000032"/>
        </c:scaling>
        <c:delete val="0"/>
        <c:axPos val="b"/>
        <c:numFmt formatCode="hh:mm" sourceLinked="1"/>
        <c:majorTickMark val="none"/>
        <c:minorTickMark val="none"/>
        <c:tickLblPos val="nextTo"/>
        <c:crossAx val="206055296"/>
        <c:crosses val="autoZero"/>
        <c:crossBetween val="midCat"/>
      </c:valAx>
      <c:valAx>
        <c:axId val="2060552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60537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52C934-05C2-4213-A7D7-F0E149C76489}" type="datetime1">
              <a:rPr lang="fr-FR"/>
              <a:pPr/>
              <a:t>04/03/2017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A52195-FAE3-456C-B986-CD8DAF429E2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746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F231B2-73F3-4486-884A-E6DBDC77FF4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073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96" charset="-128"/>
        <a:cs typeface="Geneva" pitchFamily="9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7B5F15-7980-4BE2-966F-6F308B69A311}" type="slidenum">
              <a:rPr lang="fr-FR"/>
              <a:pPr/>
              <a:t>1</a:t>
            </a:fld>
            <a:endParaRPr lang="fr-FR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13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14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15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16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Résultat</a:t>
            </a:r>
            <a:r>
              <a:rPr lang="fr-BE" baseline="0" dirty="0" smtClean="0"/>
              <a:t> assez satisfaisant: indique l’endroit où on a la flèche max (à environ 90m de la pile) et l’ordre de grandeur assez bon (mesure de Dino est de 608mm);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BA76-F2B2-458B-BDAB-F2F2C0F8F42A}" type="slidenum">
              <a:rPr lang="fr-FR" smtClean="0">
                <a:solidFill>
                  <a:prstClr val="black"/>
                </a:solidFill>
              </a:rPr>
              <a:pPr/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Résultats assez bons</a:t>
            </a:r>
            <a:r>
              <a:rPr lang="fr-BE" baseline="0" dirty="0" smtClean="0"/>
              <a:t>, notre scanner a plus d’erreur à mi-travée==l’endroit où on a moins de points    Flèches bleues== endroits des piles==deux points fixes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BA76-F2B2-458B-BDAB-F2F2C0F8F42A}" type="slidenum">
              <a:rPr lang="fr-FR" smtClean="0">
                <a:solidFill>
                  <a:prstClr val="black"/>
                </a:solidFill>
              </a:rPr>
              <a:pPr/>
              <a:t>46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49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50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52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53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54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55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56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57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58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59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60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62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63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64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65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66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67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68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7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8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9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10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11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0ECAE-81A1-4DAA-B937-1762D54AAE34}" type="slidenum">
              <a:rPr lang="fr-FR"/>
              <a:pPr/>
              <a:t>12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 descr="bas_dgo1_0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9" descr="P0_logo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514600"/>
            <a:ext cx="4365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9" descr="bandelette_coul.g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7"/>
          <p:cNvSpPr txBox="1">
            <a:spLocks noChangeArrowheads="1"/>
          </p:cNvSpPr>
          <p:nvPr userDrawn="1"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50000"/>
              </a:spcBef>
            </a:pPr>
            <a:fld id="{23F40FAC-DD12-498C-9C84-5C6D4B048026}" type="slidenum">
              <a:rPr lang="fr-FR" sz="1100">
                <a:solidFill>
                  <a:srgbClr val="595959"/>
                </a:solidFill>
                <a:latin typeface="Arial" charset="0"/>
              </a:rPr>
              <a:pPr>
                <a:spcBef>
                  <a:spcPct val="50000"/>
                </a:spcBef>
              </a:pPr>
              <a:t>‹N°›</a:t>
            </a:fld>
            <a:r>
              <a:rPr lang="fr-FR" sz="1100">
                <a:latin typeface="Arial" charset="0"/>
              </a:rPr>
              <a:t> 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720000" y="540000"/>
            <a:ext cx="7920000" cy="1144587"/>
          </a:xfrm>
        </p:spPr>
        <p:txBody>
          <a:bodyPr/>
          <a:lstStyle>
            <a:lvl1pPr>
              <a:defRPr cap="all">
                <a:solidFill>
                  <a:srgbClr val="595959"/>
                </a:solidFill>
              </a:defRPr>
            </a:lvl1pPr>
          </a:lstStyle>
          <a:p>
            <a:r>
              <a:rPr lang="de-DE" dirty="0" err="1"/>
              <a:t>Cliquez</a:t>
            </a:r>
            <a:r>
              <a:rPr lang="de-DE" dirty="0"/>
              <a:t> et </a:t>
            </a:r>
            <a:r>
              <a:rPr lang="de-DE" dirty="0" err="1"/>
              <a:t>modifiez</a:t>
            </a:r>
            <a:r>
              <a:rPr lang="de-DE" dirty="0"/>
              <a:t> le </a:t>
            </a:r>
            <a:r>
              <a:rPr lang="de-DE" dirty="0" err="1" smtClean="0"/>
              <a:t>titre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1_BAS_DGO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</p:spPr>
      </p:pic>
      <p:pic>
        <p:nvPicPr>
          <p:cNvPr id="7171" name="Picture 3" descr="P2_HAU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0825" cy="146050"/>
          </a:xfrm>
          <a:prstGeom prst="rect">
            <a:avLst/>
          </a:prstGeom>
          <a:noFill/>
        </p:spPr>
      </p:pic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9138" y="719138"/>
            <a:ext cx="7772400" cy="1144587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Cliquez et modifiez le titre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de-DE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r>
              <a:rPr lang="fr-BE" smtClean="0"/>
              <a:t>La Marlagne 6 mars 2013</a:t>
            </a: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400"/>
            </a:lvl1pPr>
          </a:lstStyle>
          <a:p>
            <a:fld id="{1EA9A15D-9364-4BD1-BAE8-7B875519C96E}" type="slidenum">
              <a:rPr lang="de-DE"/>
              <a:pPr/>
              <a:t>‹N°›</a:t>
            </a:fld>
            <a:endParaRPr lang="de-DE"/>
          </a:p>
        </p:txBody>
      </p:sp>
    </p:spTree>
  </p:cSld>
  <p:clrMapOvr>
    <a:masterClrMapping/>
  </p:clrMapOvr>
  <p:transition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82A8E-8A35-40FD-A45E-2C76348BF472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AF04F-C4D4-42CD-BF8B-371A6F4B84D1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71550" y="2060575"/>
            <a:ext cx="3881438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5388" y="2060575"/>
            <a:ext cx="3883025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4F710-F402-4C4B-95D5-EC1CEF1A12C4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5E544-D99E-4A42-BDAD-CAF40D12E3AD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6A029-5308-4B45-8126-05C43B28C238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DEA38-8999-4471-9CAD-90D005617F3D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40B1D-FB68-4FE4-A630-F54AA89A2DD5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4A299-1A57-4616-8B0C-2403F42E7F86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0AD57-4B7C-4C74-BCCC-D90F6AC7B4CC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2E3CE7-0639-4F7C-9D5B-9FBD3EA26D6C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6888" y="539750"/>
            <a:ext cx="2041525" cy="565943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9138" y="539750"/>
            <a:ext cx="5975350" cy="56594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B03B0-017E-4BCF-9B8E-AB620D986A13}" type="slidenum">
              <a:rPr lang="fr-FR"/>
              <a:pPr/>
              <a:t>‹N°›</a:t>
            </a:fld>
            <a:endParaRPr lang="fr-FR" sz="1400"/>
          </a:p>
        </p:txBody>
      </p:sp>
    </p:spTree>
  </p:cSld>
  <p:clrMapOvr>
    <a:masterClrMapping/>
  </p:clrMapOvr>
  <p:transition>
    <p:cover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113" y="331788"/>
            <a:ext cx="7189787" cy="7207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49325" y="1412875"/>
            <a:ext cx="3754438" cy="46831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856163" y="1412875"/>
            <a:ext cx="3754437" cy="22653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856163" y="3830638"/>
            <a:ext cx="3754437" cy="226536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B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7674E-1A4C-40C7-9E9A-D008E220752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113" y="331788"/>
            <a:ext cx="7189787" cy="7207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49325" y="1412875"/>
            <a:ext cx="3754438" cy="46831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6163" y="1412875"/>
            <a:ext cx="3754437" cy="46831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BE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08CB-5567-4213-90B5-B4206DFA895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4D435AD-CA9F-473B-994A-FAC5762404ED}" type="slidenum">
              <a:rPr lang="fr-BE"/>
              <a:pPr/>
              <a:t>‹N°›</a:t>
            </a:fld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fr-BE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fr-BE" smtClean="0">
                <a:solidFill>
                  <a:srgbClr val="000000"/>
                </a:solidFill>
              </a:rPr>
              <a:t>La Marlagne 6 mars 2013</a:t>
            </a:r>
            <a:endParaRPr lang="fr-B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srgbClr val="000000"/>
                </a:solidFill>
              </a:rPr>
              <a:pPr/>
              <a:t>4/03/2017</a:t>
            </a:fld>
            <a:endParaRPr lang="fr-BE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27B7E2-E0C4-4DC9-A8A6-6F4182F7121A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4/03/2017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38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DA7819-59CB-466C-A534-8CDD55570C66}" type="slidenum">
              <a:rPr lang="fr-FR"/>
              <a:pPr/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561340-1376-485F-83EA-5181CB2B504E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564E00-D33C-44BA-8DC7-3C0189D2EC4D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F8F0C-EC87-4C43-915A-A055F693EE7C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F911F9-6E22-4A02-9356-DD2F9C578D77}" type="slidenum">
              <a:rPr lang="fr-FR"/>
              <a:pPr/>
              <a:t>‹N°›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E9EF59-5172-4E59-BD1E-1793018E3E42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 descr="bas_dgo1.gif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solidFill>
                  <a:srgbClr val="595959"/>
                </a:solidFill>
                <a:latin typeface="Arial" charset="0"/>
              </a:defRPr>
            </a:lvl1pPr>
          </a:lstStyle>
          <a:p>
            <a:fld id="{E2307BE2-12C0-4355-B0FB-A99A079B73BB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30" name="Image 9" descr="bandelette_coul.gif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cap="all">
          <a:solidFill>
            <a:srgbClr val="595959"/>
          </a:solidFill>
          <a:latin typeface="+mj-lt"/>
          <a:ea typeface="Geneva" pitchFamily="96" charset="-128"/>
          <a:cs typeface="Geneva" pitchFamily="9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Geneva" pitchFamily="96" charset="-128"/>
          <a:cs typeface="Geneva" pitchFamily="9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Geneva" pitchFamily="112" charset="-128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pitchFamily="112" charset="-128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2_BAS_DGO1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539750"/>
            <a:ext cx="791686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2060575"/>
            <a:ext cx="7916863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5775325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fr-FR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1988" y="5775325"/>
            <a:ext cx="5434012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/>
            </a:lvl1pPr>
          </a:lstStyle>
          <a:p>
            <a:r>
              <a:rPr lang="fr-BE" smtClean="0">
                <a:solidFill>
                  <a:srgbClr val="000000"/>
                </a:solidFill>
                <a:latin typeface="Arial" charset="0"/>
                <a:ea typeface="+mn-ea"/>
              </a:rPr>
              <a:t>La Marlagne 6 mars 2013</a:t>
            </a:r>
            <a:endParaRPr lang="fr-FR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03350" y="6477000"/>
            <a:ext cx="18002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solidFill>
                  <a:srgbClr val="464847"/>
                </a:solidFill>
              </a:defRPr>
            </a:lvl1pPr>
          </a:lstStyle>
          <a:p>
            <a:fld id="{0A064AB0-453B-4C2D-9780-AF1E40B76BBB}" type="slidenum">
              <a:rPr lang="fr-FR">
                <a:latin typeface="Arial" charset="0"/>
                <a:ea typeface="+mn-ea"/>
              </a:rPr>
              <a:pPr/>
              <a:t>‹N°›</a:t>
            </a:fld>
            <a:endParaRPr lang="fr-FR" sz="1400">
              <a:latin typeface="Arial" charset="0"/>
              <a:ea typeface="+mn-ea"/>
            </a:endParaRPr>
          </a:p>
        </p:txBody>
      </p:sp>
      <p:pic>
        <p:nvPicPr>
          <p:cNvPr id="6152" name="Picture 8" descr="P2_HAUT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0" y="0"/>
            <a:ext cx="9140825" cy="1460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ransition>
    <p:cover dir="l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131313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02F3B3F-CBCF-4E21-AF61-D290F2A43E06}" type="datetimeFigureOut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4/03/2017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7D9BD0-43EF-433A-A7A4-B1BDF2CFEFDD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0725" y="539750"/>
            <a:ext cx="7920038" cy="1144588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« La Belle Liégeoise » - techniques spécifiques pour le suivi et la réception de la passerelle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10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L’instrumentation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052736"/>
            <a:ext cx="7920038" cy="4706714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dirty="0" smtClean="0">
                <a:ea typeface="Geneva" pitchFamily="64" charset="-128"/>
              </a:rPr>
              <a:t>Les jauges de déformations</a:t>
            </a: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dirty="0" smtClean="0">
                <a:ea typeface="Geneva" pitchFamily="64" charset="-128"/>
              </a:rPr>
              <a:t>effort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 déformation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 variation de la résistance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628800"/>
            <a:ext cx="520223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èche droite 7"/>
          <p:cNvSpPr/>
          <p:nvPr/>
        </p:nvSpPr>
        <p:spPr bwMode="auto">
          <a:xfrm>
            <a:off x="7308304" y="2708920"/>
            <a:ext cx="720080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" name="Flèche gauche 8"/>
          <p:cNvSpPr/>
          <p:nvPr/>
        </p:nvSpPr>
        <p:spPr bwMode="auto">
          <a:xfrm>
            <a:off x="1043608" y="2708920"/>
            <a:ext cx="936104" cy="2880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11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L’instrumentation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dirty="0" smtClean="0">
                <a:ea typeface="Geneva" pitchFamily="64" charset="-128"/>
              </a:rPr>
              <a:t>Le module de mesure</a:t>
            </a: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dirty="0" smtClean="0">
                <a:ea typeface="Geneva" pitchFamily="64" charset="-128"/>
              </a:rPr>
              <a:t>transmission des données sans fil (WI-FI)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556792"/>
            <a:ext cx="520223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llipse 6"/>
          <p:cNvSpPr/>
          <p:nvPr/>
        </p:nvSpPr>
        <p:spPr bwMode="auto">
          <a:xfrm>
            <a:off x="6084168" y="2492896"/>
            <a:ext cx="1440160" cy="792088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uiExpand="1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12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L’instrumentation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dirty="0" smtClean="0">
                <a:ea typeface="Geneva" pitchFamily="64" charset="-128"/>
              </a:rPr>
              <a:t>La centrale de gestion</a:t>
            </a: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fr-FR" dirty="0" smtClean="0">
                <a:ea typeface="Geneva" pitchFamily="64" charset="-128"/>
              </a:rPr>
              <a:t>Récupération des données des modules de mesures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dirty="0" smtClean="0">
                <a:ea typeface="Geneva" pitchFamily="64" charset="-128"/>
              </a:rPr>
              <a:t>Transmission des données vers </a:t>
            </a:r>
            <a:r>
              <a:rPr lang="fr-FR" smtClean="0">
                <a:ea typeface="Geneva" pitchFamily="64" charset="-128"/>
              </a:rPr>
              <a:t>un serveur (3G)</a:t>
            </a: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340768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13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Les résultats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7591754" cy="463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 bwMode="auto">
          <a:xfrm>
            <a:off x="1115616" y="2132856"/>
            <a:ext cx="216024" cy="2016224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91680" y="4149080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002060"/>
                </a:solidFill>
              </a:rPr>
              <a:t>Mise en place de la structure</a:t>
            </a:r>
            <a:endParaRPr lang="fr-BE" sz="1600" dirty="0">
              <a:solidFill>
                <a:srgbClr val="002060"/>
              </a:solidFill>
            </a:endParaRPr>
          </a:p>
        </p:txBody>
      </p:sp>
      <p:sp>
        <p:nvSpPr>
          <p:cNvPr id="11" name="Ellipse 10"/>
          <p:cNvSpPr/>
          <p:nvPr/>
        </p:nvSpPr>
        <p:spPr bwMode="auto">
          <a:xfrm rot="20601844">
            <a:off x="1053908" y="1825078"/>
            <a:ext cx="4234736" cy="1261628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63888" y="314096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002060"/>
                </a:solidFill>
              </a:rPr>
              <a:t>Finition de la passerelle</a:t>
            </a:r>
            <a:endParaRPr lang="fr-BE" sz="1600" dirty="0">
              <a:solidFill>
                <a:srgbClr val="002060"/>
              </a:solidFill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796136" y="1124744"/>
            <a:ext cx="72008" cy="180020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36096" y="306896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002060"/>
                </a:solidFill>
              </a:rPr>
              <a:t>Essai de chargement</a:t>
            </a:r>
            <a:endParaRPr lang="fr-BE" sz="1600" dirty="0">
              <a:solidFill>
                <a:srgbClr val="002060"/>
              </a:solidFill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6228184" y="1628800"/>
            <a:ext cx="2160240" cy="1584176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660232" y="321297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002060"/>
                </a:solidFill>
              </a:rPr>
              <a:t>Passerelle en activité</a:t>
            </a:r>
            <a:endParaRPr lang="fr-BE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1"/>
      <p:bldP spid="10" grpId="2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/>
      <p:bldP spid="14" grpId="1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14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Les résultats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908720"/>
            <a:ext cx="5904656" cy="463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 bwMode="auto">
          <a:xfrm>
            <a:off x="3995936" y="2852936"/>
            <a:ext cx="720080" cy="2232248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20072" y="328498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002060"/>
                </a:solidFill>
              </a:rPr>
              <a:t>Incident de levage</a:t>
            </a:r>
            <a:endParaRPr lang="fr-BE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15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Les résultats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052736"/>
            <a:ext cx="5832648" cy="463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924944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avec flèche 11"/>
          <p:cNvCxnSpPr/>
          <p:nvPr/>
        </p:nvCxnSpPr>
        <p:spPr bwMode="auto">
          <a:xfrm flipV="1">
            <a:off x="1547664" y="2204864"/>
            <a:ext cx="2592288" cy="20162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V="1">
            <a:off x="2483768" y="3645024"/>
            <a:ext cx="2088232" cy="720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 flipV="1">
            <a:off x="3851920" y="2564904"/>
            <a:ext cx="4464496" cy="7200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flipV="1">
            <a:off x="3851920" y="3501008"/>
            <a:ext cx="4536504" cy="187220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16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Conclusions problème </a:t>
            </a:r>
            <a:r>
              <a:rPr lang="fr-FR" cap="none" dirty="0" err="1" smtClean="0">
                <a:ea typeface="Geneva" pitchFamily="64" charset="-128"/>
              </a:rPr>
              <a:t>catène</a:t>
            </a:r>
            <a:endParaRPr lang="fr-FR" cap="none" dirty="0" smtClean="0">
              <a:ea typeface="Geneva" pitchFamily="64" charset="-128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/>
            <a:r>
              <a:rPr lang="fr-FR" dirty="0" smtClean="0">
                <a:ea typeface="Geneva" pitchFamily="64" charset="-128"/>
              </a:rPr>
              <a:t>Détection d’une plastification dans la zone de la cale</a:t>
            </a:r>
          </a:p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/>
            <a:r>
              <a:rPr lang="fr-FR" dirty="0" smtClean="0">
                <a:ea typeface="Geneva" pitchFamily="64" charset="-128"/>
              </a:rPr>
              <a:t>Amplitude de la plastification inférieure aux attentes</a:t>
            </a:r>
          </a:p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/>
            <a:r>
              <a:rPr lang="fr-FR" dirty="0" smtClean="0">
                <a:ea typeface="Geneva" pitchFamily="64" charset="-128"/>
              </a:rPr>
              <a:t>Comportement élastique dans les autres zones</a:t>
            </a:r>
          </a:p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Résultats rassurants sur le comportement de la structure</a:t>
            </a: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7920038" cy="584994"/>
          </a:xfrm>
        </p:spPr>
        <p:txBody>
          <a:bodyPr/>
          <a:lstStyle/>
          <a:p>
            <a:pPr algn="ctr"/>
            <a:r>
              <a:rPr lang="fr-BE" dirty="0" smtClean="0"/>
              <a:t>La chronologie des évènements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E3CE7-0639-4F7C-9D5B-9FBD3EA26D6C}" type="slidenum">
              <a:rPr lang="fr-FR" smtClean="0"/>
              <a:pPr/>
              <a:t>17</a:t>
            </a:fld>
            <a:r>
              <a:rPr lang="fr-FR" smtClean="0">
                <a:solidFill>
                  <a:schemeClr val="bg1"/>
                </a:solidFill>
              </a:rPr>
              <a:t> 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20725" y="1196752"/>
            <a:ext cx="7920038" cy="4562698"/>
          </a:xfrm>
        </p:spPr>
        <p:txBody>
          <a:bodyPr/>
          <a:lstStyle/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</p:txBody>
      </p:sp>
      <p:sp>
        <p:nvSpPr>
          <p:cNvPr id="7" name="Flèche droite 6"/>
          <p:cNvSpPr/>
          <p:nvPr/>
        </p:nvSpPr>
        <p:spPr bwMode="auto">
          <a:xfrm>
            <a:off x="179512" y="2420888"/>
            <a:ext cx="8424936" cy="7920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5536" y="3573016"/>
            <a:ext cx="430887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Début du chantier</a:t>
            </a:r>
            <a:endParaRPr lang="fr-BE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3491880" y="3645024"/>
            <a:ext cx="677108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Mise en place de la structure</a:t>
            </a:r>
            <a:endParaRPr lang="fr-BE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652120" y="3573016"/>
            <a:ext cx="677108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Epreuve de mise en charge</a:t>
            </a:r>
            <a:endParaRPr lang="fr-BE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372200" y="3645024"/>
            <a:ext cx="430887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Inauguration</a:t>
            </a:r>
            <a:endParaRPr lang="fr-BE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635896" y="1412776"/>
            <a:ext cx="430887" cy="122413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31/7/2015</a:t>
            </a:r>
            <a:endParaRPr lang="fr-BE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796136" y="1340768"/>
            <a:ext cx="430887" cy="122413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28/04/2016</a:t>
            </a:r>
            <a:endParaRPr lang="fr-BE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372200" y="1268760"/>
            <a:ext cx="430887" cy="129614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2/05/2016</a:t>
            </a:r>
            <a:endParaRPr lang="fr-BE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063333" y="3573016"/>
            <a:ext cx="923330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Problème de fabrication de la </a:t>
            </a:r>
            <a:r>
              <a:rPr lang="fr-BE" sz="1600" dirty="0" err="1" smtClean="0"/>
              <a:t>catène</a:t>
            </a:r>
            <a:r>
              <a:rPr lang="fr-BE" sz="1600" dirty="0" smtClean="0"/>
              <a:t> arrière</a:t>
            </a:r>
            <a:endParaRPr lang="fr-BE" sz="1600" dirty="0"/>
          </a:p>
        </p:txBody>
      </p:sp>
      <p:sp>
        <p:nvSpPr>
          <p:cNvPr id="17" name="Étoile à 5 branches 16"/>
          <p:cNvSpPr/>
          <p:nvPr/>
        </p:nvSpPr>
        <p:spPr bwMode="auto">
          <a:xfrm>
            <a:off x="2339752" y="2636912"/>
            <a:ext cx="360040" cy="36004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339752" y="1412776"/>
            <a:ext cx="430887" cy="10801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Avril 2015</a:t>
            </a:r>
            <a:endParaRPr lang="fr-BE" sz="1600" dirty="0"/>
          </a:p>
        </p:txBody>
      </p:sp>
      <p:sp>
        <p:nvSpPr>
          <p:cNvPr id="19" name="Étoile à 5 branches 18"/>
          <p:cNvSpPr/>
          <p:nvPr/>
        </p:nvSpPr>
        <p:spPr bwMode="auto">
          <a:xfrm>
            <a:off x="6948264" y="2636912"/>
            <a:ext cx="360040" cy="36004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948264" y="1196752"/>
            <a:ext cx="430887" cy="136815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6-8/05/2016</a:t>
            </a:r>
            <a:endParaRPr lang="fr-BE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948264" y="3501008"/>
            <a:ext cx="677108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Vibration anormale de la passerelle</a:t>
            </a:r>
            <a:endParaRPr lang="fr-BE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23528" y="1412776"/>
            <a:ext cx="430887" cy="10801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3/2/2014</a:t>
            </a:r>
            <a:endParaRPr lang="fr-BE" sz="1600" dirty="0"/>
          </a:p>
        </p:txBody>
      </p:sp>
      <p:sp>
        <p:nvSpPr>
          <p:cNvPr id="24" name="Nuage 23"/>
          <p:cNvSpPr/>
          <p:nvPr/>
        </p:nvSpPr>
        <p:spPr bwMode="auto">
          <a:xfrm>
            <a:off x="5652120" y="5229200"/>
            <a:ext cx="720080" cy="504056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3569" y="260648"/>
            <a:ext cx="7916862" cy="900113"/>
          </a:xfrm>
        </p:spPr>
        <p:txBody>
          <a:bodyPr>
            <a:normAutofit/>
          </a:bodyPr>
          <a:lstStyle/>
          <a:p>
            <a:r>
              <a:rPr lang="fr-BE" dirty="0" smtClean="0"/>
              <a:t>LES EPREUVES DE MISE EN CHARGE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3569" y="1412777"/>
            <a:ext cx="7916863" cy="40324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BE" sz="2000" b="0" dirty="0" smtClean="0"/>
              <a:t>Sur tous nouveaux </a:t>
            </a:r>
            <a:r>
              <a:rPr lang="fr-BE" sz="2000" b="0" dirty="0"/>
              <a:t>ouvrages avant </a:t>
            </a:r>
            <a:r>
              <a:rPr lang="fr-BE" sz="2000" b="0" dirty="0" smtClean="0"/>
              <a:t>leur </a:t>
            </a:r>
            <a:r>
              <a:rPr lang="fr-BE" sz="2000" b="0" dirty="0"/>
              <a:t>mise en </a:t>
            </a:r>
            <a:r>
              <a:rPr lang="fr-BE" sz="2000" b="0" dirty="0" smtClean="0"/>
              <a:t>service</a:t>
            </a:r>
          </a:p>
          <a:p>
            <a:pPr>
              <a:lnSpc>
                <a:spcPct val="150000"/>
              </a:lnSpc>
            </a:pPr>
            <a:r>
              <a:rPr lang="fr-BE" sz="2000" b="0" dirty="0" smtClean="0"/>
              <a:t>Sur ouvrages réparés structurellement</a:t>
            </a:r>
          </a:p>
          <a:p>
            <a:pPr>
              <a:buNone/>
            </a:pPr>
            <a:endParaRPr lang="fr-BE" sz="2000" b="0" dirty="0" smtClean="0"/>
          </a:p>
          <a:p>
            <a:pPr>
              <a:buNone/>
            </a:pPr>
            <a:r>
              <a:rPr lang="fr-BE" sz="2000" u="sng" dirty="0" smtClean="0"/>
              <a:t>BUTS</a:t>
            </a:r>
            <a:r>
              <a:rPr lang="fr-BE" sz="2000" b="0" dirty="0" smtClean="0"/>
              <a:t> : </a:t>
            </a:r>
            <a:endParaRPr lang="fr-BE" sz="2000" b="0" dirty="0"/>
          </a:p>
          <a:p>
            <a:endParaRPr lang="fr-BE" sz="2000" b="0" dirty="0" smtClean="0"/>
          </a:p>
          <a:p>
            <a:pPr>
              <a:lnSpc>
                <a:spcPct val="150000"/>
              </a:lnSpc>
            </a:pPr>
            <a:r>
              <a:rPr lang="fr-BE" sz="2000" b="0" dirty="0" smtClean="0"/>
              <a:t>Vérifier le </a:t>
            </a:r>
            <a:r>
              <a:rPr lang="fr-BE" sz="2000" b="0" dirty="0"/>
              <a:t>bon comportement sous des charges proches des charges théoriques prévues par les normes de </a:t>
            </a:r>
            <a:r>
              <a:rPr lang="fr-BE" sz="2000" b="0" dirty="0" smtClean="0"/>
              <a:t>calculs</a:t>
            </a:r>
          </a:p>
          <a:p>
            <a:pPr>
              <a:lnSpc>
                <a:spcPct val="150000"/>
              </a:lnSpc>
            </a:pPr>
            <a:r>
              <a:rPr lang="fr-BE" sz="2000" b="0" dirty="0" smtClean="0"/>
              <a:t>Contribue à la réception provisoire de l’ouvrage</a:t>
            </a:r>
            <a:endParaRPr lang="fr-BE" sz="2000" b="0" dirty="0"/>
          </a:p>
          <a:p>
            <a:pPr>
              <a:buNone/>
            </a:pPr>
            <a:endParaRPr lang="fr-BE" dirty="0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916862" cy="900113"/>
          </a:xfrm>
        </p:spPr>
        <p:txBody>
          <a:bodyPr/>
          <a:lstStyle/>
          <a:p>
            <a:r>
              <a:rPr lang="fr-BE" dirty="0" smtClean="0"/>
              <a:t>La structure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692696"/>
            <a:ext cx="7916863" cy="4138613"/>
          </a:xfrm>
        </p:spPr>
        <p:txBody>
          <a:bodyPr/>
          <a:lstStyle/>
          <a:p>
            <a:pPr>
              <a:buNone/>
            </a:pPr>
            <a:r>
              <a:rPr lang="fr-BE" dirty="0" smtClean="0"/>
              <a:t>6 tronçons</a:t>
            </a:r>
            <a:endParaRPr lang="fr-BE" dirty="0"/>
          </a:p>
        </p:txBody>
      </p:sp>
      <p:grpSp>
        <p:nvGrpSpPr>
          <p:cNvPr id="5" name="Groupe 18"/>
          <p:cNvGrpSpPr/>
          <p:nvPr/>
        </p:nvGrpSpPr>
        <p:grpSpPr>
          <a:xfrm>
            <a:off x="104775" y="1484784"/>
            <a:ext cx="9039225" cy="1900022"/>
            <a:chOff x="104775" y="2204864"/>
            <a:chExt cx="9039225" cy="190002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2204864"/>
              <a:ext cx="9036496" cy="1900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Forme libre 9"/>
            <p:cNvSpPr/>
            <p:nvPr/>
          </p:nvSpPr>
          <p:spPr>
            <a:xfrm>
              <a:off x="219075" y="2357438"/>
              <a:ext cx="1185863" cy="252412"/>
            </a:xfrm>
            <a:custGeom>
              <a:avLst/>
              <a:gdLst>
                <a:gd name="connsiteX0" fmla="*/ 0 w 1185863"/>
                <a:gd name="connsiteY0" fmla="*/ 0 h 252412"/>
                <a:gd name="connsiteX1" fmla="*/ 9525 w 1185863"/>
                <a:gd name="connsiteY1" fmla="*/ 252412 h 252412"/>
                <a:gd name="connsiteX2" fmla="*/ 1185863 w 1185863"/>
                <a:gd name="connsiteY2" fmla="*/ 247650 h 252412"/>
                <a:gd name="connsiteX3" fmla="*/ 1181100 w 1185863"/>
                <a:gd name="connsiteY3" fmla="*/ 152400 h 252412"/>
                <a:gd name="connsiteX4" fmla="*/ 0 w 1185863"/>
                <a:gd name="connsiteY4" fmla="*/ 0 h 25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5863" h="252412">
                  <a:moveTo>
                    <a:pt x="0" y="0"/>
                  </a:moveTo>
                  <a:lnTo>
                    <a:pt x="9525" y="252412"/>
                  </a:lnTo>
                  <a:lnTo>
                    <a:pt x="1185863" y="247650"/>
                  </a:lnTo>
                  <a:lnTo>
                    <a:pt x="1181100" y="15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BE" sz="1800" dirty="0">
                <a:solidFill>
                  <a:srgbClr val="5490A8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104775" y="2509838"/>
              <a:ext cx="4043363" cy="219075"/>
            </a:xfrm>
            <a:custGeom>
              <a:avLst/>
              <a:gdLst>
                <a:gd name="connsiteX0" fmla="*/ 114300 w 4043363"/>
                <a:gd name="connsiteY0" fmla="*/ 100012 h 219075"/>
                <a:gd name="connsiteX1" fmla="*/ 114300 w 4043363"/>
                <a:gd name="connsiteY1" fmla="*/ 171450 h 219075"/>
                <a:gd name="connsiteX2" fmla="*/ 0 w 4043363"/>
                <a:gd name="connsiteY2" fmla="*/ 171450 h 219075"/>
                <a:gd name="connsiteX3" fmla="*/ 0 w 4043363"/>
                <a:gd name="connsiteY3" fmla="*/ 219075 h 219075"/>
                <a:gd name="connsiteX4" fmla="*/ 4043363 w 4043363"/>
                <a:gd name="connsiteY4" fmla="*/ 214312 h 219075"/>
                <a:gd name="connsiteX5" fmla="*/ 4043363 w 4043363"/>
                <a:gd name="connsiteY5" fmla="*/ 4762 h 219075"/>
                <a:gd name="connsiteX6" fmla="*/ 1304925 w 4043363"/>
                <a:gd name="connsiteY6" fmla="*/ 0 h 219075"/>
                <a:gd name="connsiteX7" fmla="*/ 1304925 w 4043363"/>
                <a:gd name="connsiteY7" fmla="*/ 100012 h 219075"/>
                <a:gd name="connsiteX8" fmla="*/ 114300 w 4043363"/>
                <a:gd name="connsiteY8" fmla="*/ 100012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3363" h="219075">
                  <a:moveTo>
                    <a:pt x="114300" y="100012"/>
                  </a:moveTo>
                  <a:lnTo>
                    <a:pt x="114300" y="171450"/>
                  </a:lnTo>
                  <a:lnTo>
                    <a:pt x="0" y="171450"/>
                  </a:lnTo>
                  <a:lnTo>
                    <a:pt x="0" y="219075"/>
                  </a:lnTo>
                  <a:lnTo>
                    <a:pt x="4043363" y="214312"/>
                  </a:lnTo>
                  <a:lnTo>
                    <a:pt x="4043363" y="4762"/>
                  </a:lnTo>
                  <a:lnTo>
                    <a:pt x="1304925" y="0"/>
                  </a:lnTo>
                  <a:lnTo>
                    <a:pt x="1304925" y="100012"/>
                  </a:lnTo>
                  <a:lnTo>
                    <a:pt x="114300" y="100012"/>
                  </a:lnTo>
                  <a:close/>
                </a:path>
              </a:pathLst>
            </a:custGeom>
            <a:solidFill>
              <a:srgbClr val="FF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BE" sz="1800">
                <a:solidFill>
                  <a:srgbClr val="FFFFFF"/>
                </a:solidFill>
              </a:endParaRP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119063" y="2733675"/>
              <a:ext cx="438150" cy="1362075"/>
            </a:xfrm>
            <a:custGeom>
              <a:avLst/>
              <a:gdLst>
                <a:gd name="connsiteX0" fmla="*/ 23812 w 438150"/>
                <a:gd name="connsiteY0" fmla="*/ 990600 h 1362075"/>
                <a:gd name="connsiteX1" fmla="*/ 0 w 438150"/>
                <a:gd name="connsiteY1" fmla="*/ 1362075 h 1362075"/>
                <a:gd name="connsiteX2" fmla="*/ 438150 w 438150"/>
                <a:gd name="connsiteY2" fmla="*/ 0 h 1362075"/>
                <a:gd name="connsiteX3" fmla="*/ 347662 w 438150"/>
                <a:gd name="connsiteY3" fmla="*/ 0 h 1362075"/>
                <a:gd name="connsiteX4" fmla="*/ 23812 w 438150"/>
                <a:gd name="connsiteY4" fmla="*/ 9906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1362075">
                  <a:moveTo>
                    <a:pt x="23812" y="990600"/>
                  </a:moveTo>
                  <a:lnTo>
                    <a:pt x="0" y="1362075"/>
                  </a:lnTo>
                  <a:lnTo>
                    <a:pt x="438150" y="0"/>
                  </a:lnTo>
                  <a:lnTo>
                    <a:pt x="347662" y="0"/>
                  </a:lnTo>
                  <a:lnTo>
                    <a:pt x="23812" y="99060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BE" sz="1800">
                <a:solidFill>
                  <a:srgbClr val="FFFFFF"/>
                </a:solidFill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4295775" y="2505075"/>
              <a:ext cx="1695450" cy="123825"/>
            </a:xfrm>
            <a:custGeom>
              <a:avLst/>
              <a:gdLst>
                <a:gd name="connsiteX0" fmla="*/ 0 w 1695450"/>
                <a:gd name="connsiteY0" fmla="*/ 0 h 123825"/>
                <a:gd name="connsiteX1" fmla="*/ 1695450 w 1695450"/>
                <a:gd name="connsiteY1" fmla="*/ 4763 h 123825"/>
                <a:gd name="connsiteX2" fmla="*/ 1690688 w 1695450"/>
                <a:gd name="connsiteY2" fmla="*/ 123825 h 123825"/>
                <a:gd name="connsiteX3" fmla="*/ 4763 w 1695450"/>
                <a:gd name="connsiteY3" fmla="*/ 114300 h 123825"/>
                <a:gd name="connsiteX4" fmla="*/ 0 w 1695450"/>
                <a:gd name="connsiteY4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5450" h="123825">
                  <a:moveTo>
                    <a:pt x="0" y="0"/>
                  </a:moveTo>
                  <a:lnTo>
                    <a:pt x="1695450" y="4763"/>
                  </a:lnTo>
                  <a:lnTo>
                    <a:pt x="1690688" y="123825"/>
                  </a:lnTo>
                  <a:lnTo>
                    <a:pt x="4763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BE" sz="1800">
                <a:solidFill>
                  <a:srgbClr val="FFFFFF"/>
                </a:solidFill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4148138" y="2505075"/>
              <a:ext cx="1709737" cy="409575"/>
            </a:xfrm>
            <a:custGeom>
              <a:avLst/>
              <a:gdLst>
                <a:gd name="connsiteX0" fmla="*/ 0 w 1709737"/>
                <a:gd name="connsiteY0" fmla="*/ 0 h 409575"/>
                <a:gd name="connsiteX1" fmla="*/ 4762 w 1709737"/>
                <a:gd name="connsiteY1" fmla="*/ 223838 h 409575"/>
                <a:gd name="connsiteX2" fmla="*/ 90487 w 1709737"/>
                <a:gd name="connsiteY2" fmla="*/ 223838 h 409575"/>
                <a:gd name="connsiteX3" fmla="*/ 1709737 w 1709737"/>
                <a:gd name="connsiteY3" fmla="*/ 409575 h 409575"/>
                <a:gd name="connsiteX4" fmla="*/ 1709737 w 1709737"/>
                <a:gd name="connsiteY4" fmla="*/ 290513 h 409575"/>
                <a:gd name="connsiteX5" fmla="*/ 357187 w 1709737"/>
                <a:gd name="connsiteY5" fmla="*/ 128588 h 409575"/>
                <a:gd name="connsiteX6" fmla="*/ 152400 w 1709737"/>
                <a:gd name="connsiteY6" fmla="*/ 123825 h 409575"/>
                <a:gd name="connsiteX7" fmla="*/ 142875 w 1709737"/>
                <a:gd name="connsiteY7" fmla="*/ 9525 h 409575"/>
                <a:gd name="connsiteX8" fmla="*/ 0 w 1709737"/>
                <a:gd name="connsiteY8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737" h="409575">
                  <a:moveTo>
                    <a:pt x="0" y="0"/>
                  </a:moveTo>
                  <a:cubicBezTo>
                    <a:pt x="1587" y="74613"/>
                    <a:pt x="3175" y="149225"/>
                    <a:pt x="4762" y="223838"/>
                  </a:cubicBezTo>
                  <a:lnTo>
                    <a:pt x="90487" y="223838"/>
                  </a:lnTo>
                  <a:lnTo>
                    <a:pt x="1709737" y="409575"/>
                  </a:lnTo>
                  <a:lnTo>
                    <a:pt x="1709737" y="290513"/>
                  </a:lnTo>
                  <a:lnTo>
                    <a:pt x="357187" y="128588"/>
                  </a:lnTo>
                  <a:lnTo>
                    <a:pt x="152400" y="123825"/>
                  </a:lnTo>
                  <a:lnTo>
                    <a:pt x="142875" y="9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BE" sz="1800">
                <a:solidFill>
                  <a:srgbClr val="FFFFFF"/>
                </a:solidFill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5853113" y="2795588"/>
              <a:ext cx="3262312" cy="547687"/>
            </a:xfrm>
            <a:custGeom>
              <a:avLst/>
              <a:gdLst>
                <a:gd name="connsiteX0" fmla="*/ 3262312 w 3262312"/>
                <a:gd name="connsiteY0" fmla="*/ 438150 h 547687"/>
                <a:gd name="connsiteX1" fmla="*/ 1552575 w 3262312"/>
                <a:gd name="connsiteY1" fmla="*/ 209550 h 547687"/>
                <a:gd name="connsiteX2" fmla="*/ 804862 w 3262312"/>
                <a:gd name="connsiteY2" fmla="*/ 85725 h 547687"/>
                <a:gd name="connsiteX3" fmla="*/ 9525 w 3262312"/>
                <a:gd name="connsiteY3" fmla="*/ 0 h 547687"/>
                <a:gd name="connsiteX4" fmla="*/ 0 w 3262312"/>
                <a:gd name="connsiteY4" fmla="*/ 119062 h 547687"/>
                <a:gd name="connsiteX5" fmla="*/ 947737 w 3262312"/>
                <a:gd name="connsiteY5" fmla="*/ 228600 h 547687"/>
                <a:gd name="connsiteX6" fmla="*/ 1714500 w 3262312"/>
                <a:gd name="connsiteY6" fmla="*/ 357187 h 547687"/>
                <a:gd name="connsiteX7" fmla="*/ 2414587 w 3262312"/>
                <a:gd name="connsiteY7" fmla="*/ 457200 h 547687"/>
                <a:gd name="connsiteX8" fmla="*/ 3252787 w 3262312"/>
                <a:gd name="connsiteY8" fmla="*/ 547687 h 547687"/>
                <a:gd name="connsiteX9" fmla="*/ 3262312 w 3262312"/>
                <a:gd name="connsiteY9" fmla="*/ 438150 h 54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62312" h="547687">
                  <a:moveTo>
                    <a:pt x="3262312" y="438150"/>
                  </a:moveTo>
                  <a:lnTo>
                    <a:pt x="1552575" y="209550"/>
                  </a:lnTo>
                  <a:lnTo>
                    <a:pt x="804862" y="85725"/>
                  </a:lnTo>
                  <a:lnTo>
                    <a:pt x="9525" y="0"/>
                  </a:lnTo>
                  <a:lnTo>
                    <a:pt x="0" y="119062"/>
                  </a:lnTo>
                  <a:lnTo>
                    <a:pt x="947737" y="228600"/>
                  </a:lnTo>
                  <a:lnTo>
                    <a:pt x="1714500" y="357187"/>
                  </a:lnTo>
                  <a:lnTo>
                    <a:pt x="2414587" y="457200"/>
                  </a:lnTo>
                  <a:lnTo>
                    <a:pt x="3252787" y="547687"/>
                  </a:lnTo>
                  <a:lnTo>
                    <a:pt x="3262312" y="43815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BE" sz="1800">
                <a:solidFill>
                  <a:srgbClr val="FFFFFF"/>
                </a:solidFill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8316416" y="3501008"/>
            <a:ext cx="684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400" dirty="0" smtClean="0">
                <a:solidFill>
                  <a:srgbClr val="00B050"/>
                </a:solidFill>
                <a:latin typeface="Verdana"/>
                <a:ea typeface="+mn-ea"/>
                <a:sym typeface="Wingdings" pitchFamily="2" charset="2"/>
              </a:rPr>
              <a:t>Parc</a:t>
            </a:r>
            <a:endParaRPr lang="fr-BE" sz="1400" dirty="0">
              <a:solidFill>
                <a:srgbClr val="00B050"/>
              </a:solidFill>
              <a:latin typeface="Verdana"/>
              <a:ea typeface="+mn-ea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3501008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400" dirty="0" smtClean="0">
                <a:solidFill>
                  <a:srgbClr val="C00000"/>
                </a:solidFill>
                <a:latin typeface="Verdana"/>
                <a:ea typeface="+mn-ea"/>
              </a:rPr>
              <a:t>Rive gauche</a:t>
            </a:r>
            <a:endParaRPr lang="fr-BE" sz="1400" dirty="0">
              <a:solidFill>
                <a:srgbClr val="C00000"/>
              </a:solidFill>
              <a:latin typeface="Verdana"/>
              <a:ea typeface="+mn-ea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11760" y="3501008"/>
            <a:ext cx="789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400" dirty="0" smtClean="0">
                <a:solidFill>
                  <a:srgbClr val="003366">
                    <a:lumMod val="60000"/>
                    <a:lumOff val="40000"/>
                  </a:srgbClr>
                </a:solidFill>
                <a:latin typeface="Verdana"/>
                <a:ea typeface="+mn-ea"/>
              </a:rPr>
              <a:t>Meuse</a:t>
            </a:r>
            <a:endParaRPr lang="fr-BE" sz="1400" dirty="0">
              <a:solidFill>
                <a:srgbClr val="003366">
                  <a:lumMod val="60000"/>
                  <a:lumOff val="40000"/>
                </a:srgbClr>
              </a:solidFill>
              <a:latin typeface="Verdana"/>
              <a:ea typeface="+mn-ea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9036496" cy="88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7920038" cy="584994"/>
          </a:xfrm>
        </p:spPr>
        <p:txBody>
          <a:bodyPr/>
          <a:lstStyle/>
          <a:p>
            <a:pPr algn="ctr"/>
            <a:r>
              <a:rPr lang="fr-BE" dirty="0" smtClean="0"/>
              <a:t>L’ouvrage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E3CE7-0639-4F7C-9D5B-9FBD3EA26D6C}" type="slidenum">
              <a:rPr lang="fr-FR" smtClean="0"/>
              <a:pPr/>
              <a:t>2</a:t>
            </a:fld>
            <a:r>
              <a:rPr lang="fr-FR" smtClean="0">
                <a:solidFill>
                  <a:schemeClr val="bg1"/>
                </a:solidFill>
              </a:rPr>
              <a:t> 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361"/>
          <a:stretch>
            <a:fillRect/>
          </a:stretch>
        </p:blipFill>
        <p:spPr bwMode="auto">
          <a:xfrm>
            <a:off x="1115616" y="1124744"/>
            <a:ext cx="6860865" cy="37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708920"/>
            <a:ext cx="392811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916862" cy="900113"/>
          </a:xfrm>
        </p:spPr>
        <p:txBody>
          <a:bodyPr/>
          <a:lstStyle/>
          <a:p>
            <a:r>
              <a:rPr lang="fr-BE" dirty="0" smtClean="0"/>
              <a:t>La structure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692696"/>
            <a:ext cx="7916863" cy="4138613"/>
          </a:xfrm>
        </p:spPr>
        <p:txBody>
          <a:bodyPr/>
          <a:lstStyle/>
          <a:p>
            <a:pPr>
              <a:buNone/>
            </a:pPr>
            <a:r>
              <a:rPr lang="fr-BE" dirty="0" smtClean="0"/>
              <a:t>2 phases d’essais</a:t>
            </a:r>
            <a:endParaRPr lang="fr-BE" dirty="0"/>
          </a:p>
        </p:txBody>
      </p:sp>
      <p:grpSp>
        <p:nvGrpSpPr>
          <p:cNvPr id="5" name="Groupe 18"/>
          <p:cNvGrpSpPr/>
          <p:nvPr/>
        </p:nvGrpSpPr>
        <p:grpSpPr>
          <a:xfrm>
            <a:off x="104775" y="1412776"/>
            <a:ext cx="9039225" cy="1900022"/>
            <a:chOff x="104775" y="2204864"/>
            <a:chExt cx="9039225" cy="190002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2204864"/>
              <a:ext cx="9036496" cy="1900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Forme libre 10"/>
            <p:cNvSpPr/>
            <p:nvPr/>
          </p:nvSpPr>
          <p:spPr>
            <a:xfrm>
              <a:off x="104775" y="2509838"/>
              <a:ext cx="4043363" cy="219075"/>
            </a:xfrm>
            <a:custGeom>
              <a:avLst/>
              <a:gdLst>
                <a:gd name="connsiteX0" fmla="*/ 114300 w 4043363"/>
                <a:gd name="connsiteY0" fmla="*/ 100012 h 219075"/>
                <a:gd name="connsiteX1" fmla="*/ 114300 w 4043363"/>
                <a:gd name="connsiteY1" fmla="*/ 171450 h 219075"/>
                <a:gd name="connsiteX2" fmla="*/ 0 w 4043363"/>
                <a:gd name="connsiteY2" fmla="*/ 171450 h 219075"/>
                <a:gd name="connsiteX3" fmla="*/ 0 w 4043363"/>
                <a:gd name="connsiteY3" fmla="*/ 219075 h 219075"/>
                <a:gd name="connsiteX4" fmla="*/ 4043363 w 4043363"/>
                <a:gd name="connsiteY4" fmla="*/ 214312 h 219075"/>
                <a:gd name="connsiteX5" fmla="*/ 4043363 w 4043363"/>
                <a:gd name="connsiteY5" fmla="*/ 4762 h 219075"/>
                <a:gd name="connsiteX6" fmla="*/ 1304925 w 4043363"/>
                <a:gd name="connsiteY6" fmla="*/ 0 h 219075"/>
                <a:gd name="connsiteX7" fmla="*/ 1304925 w 4043363"/>
                <a:gd name="connsiteY7" fmla="*/ 100012 h 219075"/>
                <a:gd name="connsiteX8" fmla="*/ 114300 w 4043363"/>
                <a:gd name="connsiteY8" fmla="*/ 100012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3363" h="219075">
                  <a:moveTo>
                    <a:pt x="114300" y="100012"/>
                  </a:moveTo>
                  <a:lnTo>
                    <a:pt x="114300" y="171450"/>
                  </a:lnTo>
                  <a:lnTo>
                    <a:pt x="0" y="171450"/>
                  </a:lnTo>
                  <a:lnTo>
                    <a:pt x="0" y="219075"/>
                  </a:lnTo>
                  <a:lnTo>
                    <a:pt x="4043363" y="214312"/>
                  </a:lnTo>
                  <a:lnTo>
                    <a:pt x="4043363" y="4762"/>
                  </a:lnTo>
                  <a:lnTo>
                    <a:pt x="1304925" y="0"/>
                  </a:lnTo>
                  <a:lnTo>
                    <a:pt x="1304925" y="100012"/>
                  </a:lnTo>
                  <a:lnTo>
                    <a:pt x="114300" y="100012"/>
                  </a:lnTo>
                  <a:close/>
                </a:path>
              </a:pathLst>
            </a:custGeom>
            <a:solidFill>
              <a:srgbClr val="FF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BE" sz="1800">
                <a:solidFill>
                  <a:srgbClr val="FFFFFF"/>
                </a:solidFill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5853113" y="2795588"/>
              <a:ext cx="3262312" cy="547687"/>
            </a:xfrm>
            <a:custGeom>
              <a:avLst/>
              <a:gdLst>
                <a:gd name="connsiteX0" fmla="*/ 3262312 w 3262312"/>
                <a:gd name="connsiteY0" fmla="*/ 438150 h 547687"/>
                <a:gd name="connsiteX1" fmla="*/ 1552575 w 3262312"/>
                <a:gd name="connsiteY1" fmla="*/ 209550 h 547687"/>
                <a:gd name="connsiteX2" fmla="*/ 804862 w 3262312"/>
                <a:gd name="connsiteY2" fmla="*/ 85725 h 547687"/>
                <a:gd name="connsiteX3" fmla="*/ 9525 w 3262312"/>
                <a:gd name="connsiteY3" fmla="*/ 0 h 547687"/>
                <a:gd name="connsiteX4" fmla="*/ 0 w 3262312"/>
                <a:gd name="connsiteY4" fmla="*/ 119062 h 547687"/>
                <a:gd name="connsiteX5" fmla="*/ 947737 w 3262312"/>
                <a:gd name="connsiteY5" fmla="*/ 228600 h 547687"/>
                <a:gd name="connsiteX6" fmla="*/ 1714500 w 3262312"/>
                <a:gd name="connsiteY6" fmla="*/ 357187 h 547687"/>
                <a:gd name="connsiteX7" fmla="*/ 2414587 w 3262312"/>
                <a:gd name="connsiteY7" fmla="*/ 457200 h 547687"/>
                <a:gd name="connsiteX8" fmla="*/ 3252787 w 3262312"/>
                <a:gd name="connsiteY8" fmla="*/ 547687 h 547687"/>
                <a:gd name="connsiteX9" fmla="*/ 3262312 w 3262312"/>
                <a:gd name="connsiteY9" fmla="*/ 438150 h 54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62312" h="547687">
                  <a:moveTo>
                    <a:pt x="3262312" y="438150"/>
                  </a:moveTo>
                  <a:lnTo>
                    <a:pt x="1552575" y="209550"/>
                  </a:lnTo>
                  <a:lnTo>
                    <a:pt x="804862" y="85725"/>
                  </a:lnTo>
                  <a:lnTo>
                    <a:pt x="9525" y="0"/>
                  </a:lnTo>
                  <a:lnTo>
                    <a:pt x="0" y="119062"/>
                  </a:lnTo>
                  <a:lnTo>
                    <a:pt x="947737" y="228600"/>
                  </a:lnTo>
                  <a:lnTo>
                    <a:pt x="1714500" y="357187"/>
                  </a:lnTo>
                  <a:lnTo>
                    <a:pt x="2414587" y="457200"/>
                  </a:lnTo>
                  <a:lnTo>
                    <a:pt x="3252787" y="547687"/>
                  </a:lnTo>
                  <a:lnTo>
                    <a:pt x="3262312" y="43815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BE" sz="1800">
                <a:solidFill>
                  <a:srgbClr val="FFFFFF"/>
                </a:solidFill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8531424" y="3429000"/>
            <a:ext cx="612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400" dirty="0" smtClean="0">
                <a:solidFill>
                  <a:srgbClr val="00B050"/>
                </a:solidFill>
                <a:latin typeface="Verdana"/>
                <a:ea typeface="+mn-ea"/>
                <a:sym typeface="Wingdings" pitchFamily="2" charset="2"/>
              </a:rPr>
              <a:t>Parc</a:t>
            </a:r>
            <a:endParaRPr lang="fr-BE" sz="1400" dirty="0">
              <a:solidFill>
                <a:srgbClr val="00B050"/>
              </a:solidFill>
              <a:latin typeface="Verdana"/>
              <a:ea typeface="+mn-ea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3429000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400" dirty="0" smtClean="0">
                <a:solidFill>
                  <a:srgbClr val="C00000"/>
                </a:solidFill>
                <a:latin typeface="Verdana"/>
                <a:ea typeface="+mn-ea"/>
              </a:rPr>
              <a:t>Rive gauche</a:t>
            </a:r>
            <a:endParaRPr lang="fr-BE" sz="1400" dirty="0">
              <a:solidFill>
                <a:srgbClr val="C00000"/>
              </a:solidFill>
              <a:latin typeface="Verdana"/>
              <a:ea typeface="+mn-ea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11760" y="3429000"/>
            <a:ext cx="789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400" dirty="0" smtClean="0">
                <a:solidFill>
                  <a:srgbClr val="003366">
                    <a:lumMod val="60000"/>
                    <a:lumOff val="40000"/>
                  </a:srgbClr>
                </a:solidFill>
                <a:latin typeface="Verdana"/>
                <a:ea typeface="+mn-ea"/>
              </a:rPr>
              <a:t>Meuse</a:t>
            </a:r>
            <a:endParaRPr lang="fr-BE" sz="1400" dirty="0">
              <a:solidFill>
                <a:srgbClr val="003366">
                  <a:lumMod val="60000"/>
                  <a:lumOff val="40000"/>
                </a:srgbClr>
              </a:solidFill>
              <a:latin typeface="Verdana"/>
              <a:ea typeface="+mn-ea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9036496" cy="88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16862" cy="657002"/>
          </a:xfrm>
        </p:spPr>
        <p:txBody>
          <a:bodyPr/>
          <a:lstStyle/>
          <a:p>
            <a:r>
              <a:rPr lang="fr-BE" dirty="0" smtClean="0"/>
              <a:t>La structure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4572000" cy="4824536"/>
          </a:xfrm>
        </p:spPr>
        <p:txBody>
          <a:bodyPr/>
          <a:lstStyle/>
          <a:p>
            <a:pPr>
              <a:buNone/>
            </a:pPr>
            <a:r>
              <a:rPr lang="fr-BE" dirty="0" smtClean="0"/>
              <a:t>Travée sur la Meuse:</a:t>
            </a:r>
          </a:p>
          <a:p>
            <a:endParaRPr lang="fr-BE" sz="2000" dirty="0" smtClean="0"/>
          </a:p>
          <a:p>
            <a:r>
              <a:rPr lang="fr-BE" sz="2000" dirty="0" smtClean="0"/>
              <a:t>Longueur: 161m</a:t>
            </a:r>
          </a:p>
          <a:p>
            <a:r>
              <a:rPr lang="fr-BE" sz="2000" dirty="0" smtClean="0"/>
              <a:t>Suspendu à la </a:t>
            </a:r>
            <a:r>
              <a:rPr lang="fr-BE" sz="2000" dirty="0" err="1" smtClean="0"/>
              <a:t>catène</a:t>
            </a:r>
            <a:endParaRPr lang="fr-BE" sz="2000" dirty="0" smtClean="0"/>
          </a:p>
          <a:p>
            <a:r>
              <a:rPr lang="fr-BE" sz="2000" dirty="0" smtClean="0"/>
              <a:t>Poutre caisson latérale</a:t>
            </a:r>
          </a:p>
          <a:p>
            <a:r>
              <a:rPr lang="fr-BE" sz="2000" dirty="0" smtClean="0"/>
              <a:t>Platelage en porte-à-faux </a:t>
            </a:r>
            <a:endParaRPr lang="fr-BE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60648"/>
            <a:ext cx="3748631" cy="561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16862" cy="657002"/>
          </a:xfrm>
        </p:spPr>
        <p:txBody>
          <a:bodyPr/>
          <a:lstStyle/>
          <a:p>
            <a:r>
              <a:rPr lang="fr-BE" dirty="0" smtClean="0"/>
              <a:t>La structure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64704"/>
            <a:ext cx="5220072" cy="4392488"/>
          </a:xfrm>
        </p:spPr>
        <p:txBody>
          <a:bodyPr/>
          <a:lstStyle/>
          <a:p>
            <a:pPr>
              <a:buNone/>
            </a:pPr>
            <a:r>
              <a:rPr lang="fr-BE" dirty="0" smtClean="0"/>
              <a:t>Tronçon 4 dans le parc:</a:t>
            </a:r>
          </a:p>
          <a:p>
            <a:endParaRPr lang="fr-BE" dirty="0" smtClean="0"/>
          </a:p>
          <a:p>
            <a:r>
              <a:rPr lang="fr-BE" dirty="0" smtClean="0"/>
              <a:t>Longueur: 50m</a:t>
            </a:r>
          </a:p>
          <a:p>
            <a:r>
              <a:rPr lang="fr-BE" dirty="0" smtClean="0"/>
              <a:t>Poutre caisson</a:t>
            </a:r>
          </a:p>
          <a:p>
            <a:r>
              <a:rPr lang="fr-BE" dirty="0" smtClean="0"/>
              <a:t>Platelage excentré </a:t>
            </a:r>
          </a:p>
          <a:p>
            <a:pPr>
              <a:buNone/>
            </a:pPr>
            <a:r>
              <a:rPr lang="fr-BE" dirty="0" smtClean="0"/>
              <a:t> </a:t>
            </a:r>
            <a:endParaRPr lang="fr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6632"/>
            <a:ext cx="3942029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16862" cy="900113"/>
          </a:xfrm>
        </p:spPr>
        <p:txBody>
          <a:bodyPr/>
          <a:lstStyle/>
          <a:p>
            <a:r>
              <a:rPr lang="fr-BE" dirty="0" smtClean="0"/>
              <a:t>Charges à mobiliser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924944"/>
            <a:ext cx="7916863" cy="2592288"/>
          </a:xfrm>
        </p:spPr>
        <p:txBody>
          <a:bodyPr/>
          <a:lstStyle/>
          <a:p>
            <a:pPr>
              <a:buNone/>
            </a:pPr>
            <a:r>
              <a:rPr lang="fr-BE" dirty="0" smtClean="0">
                <a:solidFill>
                  <a:srgbClr val="FF0000"/>
                </a:solidFill>
              </a:rPr>
              <a:t>Tronçon 4</a:t>
            </a:r>
            <a:r>
              <a:rPr lang="fr-BE" dirty="0" smtClean="0"/>
              <a:t> : </a:t>
            </a:r>
            <a:r>
              <a:rPr lang="fr-BE" sz="2000" dirty="0" smtClean="0"/>
              <a:t>45 tonnes</a:t>
            </a:r>
            <a:endParaRPr lang="fr-BE" dirty="0" smtClean="0"/>
          </a:p>
          <a:p>
            <a:pPr>
              <a:buNone/>
            </a:pPr>
            <a:r>
              <a:rPr lang="fr-BE" b="0" dirty="0" smtClean="0"/>
              <a:t>	</a:t>
            </a:r>
            <a:r>
              <a:rPr lang="fr-BE" b="0" dirty="0" smtClean="0">
                <a:sym typeface="Wingdings" pitchFamily="2" charset="2"/>
              </a:rPr>
              <a:t> 600 personnes</a:t>
            </a:r>
            <a:endParaRPr lang="fr-BE" b="0" dirty="0" smtClean="0"/>
          </a:p>
          <a:p>
            <a:pPr>
              <a:buNone/>
            </a:pPr>
            <a:endParaRPr lang="fr-BE" dirty="0" smtClean="0"/>
          </a:p>
          <a:p>
            <a:pPr>
              <a:buNone/>
            </a:pPr>
            <a:r>
              <a:rPr lang="fr-BE" dirty="0" smtClean="0">
                <a:solidFill>
                  <a:schemeClr val="accent1"/>
                </a:solidFill>
              </a:rPr>
              <a:t>Travée en Meuse</a:t>
            </a:r>
            <a:r>
              <a:rPr lang="fr-BE" dirty="0" smtClean="0"/>
              <a:t>: </a:t>
            </a:r>
            <a:r>
              <a:rPr lang="fr-BE" sz="2000" dirty="0" smtClean="0"/>
              <a:t>112.5 tonnes</a:t>
            </a:r>
            <a:endParaRPr lang="fr-BE" dirty="0" smtClean="0"/>
          </a:p>
          <a:p>
            <a:pPr>
              <a:buNone/>
            </a:pPr>
            <a:r>
              <a:rPr lang="fr-BE" b="0" dirty="0" smtClean="0"/>
              <a:t>	</a:t>
            </a:r>
            <a:r>
              <a:rPr lang="fr-BE" b="0" dirty="0" smtClean="0">
                <a:sym typeface="Wingdings" pitchFamily="2" charset="2"/>
              </a:rPr>
              <a:t> 1500 personnes</a:t>
            </a:r>
            <a:endParaRPr lang="fr-BE" b="0" dirty="0" smtClean="0"/>
          </a:p>
          <a:p>
            <a:pPr>
              <a:buNone/>
            </a:pPr>
            <a:endParaRPr lang="fr-BE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036496" cy="88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llipse 6"/>
          <p:cNvSpPr/>
          <p:nvPr/>
        </p:nvSpPr>
        <p:spPr>
          <a:xfrm rot="207692">
            <a:off x="7095052" y="1896865"/>
            <a:ext cx="172819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BE" sz="1800">
              <a:solidFill>
                <a:srgbClr val="FFFFFF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547664" y="1772816"/>
            <a:ext cx="2952328" cy="21602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BE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7916862" cy="900113"/>
          </a:xfrm>
        </p:spPr>
        <p:txBody>
          <a:bodyPr/>
          <a:lstStyle/>
          <a:p>
            <a:r>
              <a:rPr lang="fr-BE" dirty="0" smtClean="0"/>
              <a:t>Charges à mobiliser</a:t>
            </a:r>
            <a:endParaRPr lang="fr-B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5857478" cy="439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63588" y="764704"/>
            <a:ext cx="7236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Usage de poids-lourds </a:t>
            </a: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  <a:sym typeface="Wingdings" pitchFamily="2" charset="2"/>
              </a:rPr>
              <a:t>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  <a:sym typeface="Wingdings" pitchFamily="2" charset="2"/>
              </a:rPr>
              <a:t>			Impossible pour le platelage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4644008" cy="900113"/>
          </a:xfrm>
        </p:spPr>
        <p:txBody>
          <a:bodyPr/>
          <a:lstStyle/>
          <a:p>
            <a:r>
              <a:rPr lang="fr-BE" dirty="0" smtClean="0"/>
              <a:t>Charges à mobiliser</a:t>
            </a:r>
            <a:endParaRPr lang="fr-BE" dirty="0"/>
          </a:p>
        </p:txBody>
      </p:sp>
      <p:sp>
        <p:nvSpPr>
          <p:cNvPr id="4" name="Rectangle 3"/>
          <p:cNvSpPr/>
          <p:nvPr/>
        </p:nvSpPr>
        <p:spPr>
          <a:xfrm>
            <a:off x="107504" y="2564904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err="1" smtClean="0">
                <a:solidFill>
                  <a:srgbClr val="000000"/>
                </a:solidFill>
                <a:latin typeface="Verdana"/>
                <a:ea typeface="+mn-ea"/>
                <a:sym typeface="Wingdings" pitchFamily="2" charset="2"/>
              </a:rPr>
              <a:t>Big-bags</a:t>
            </a: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  <a:sym typeface="Wingdings" pitchFamily="2" charset="2"/>
              </a:rPr>
              <a:t> 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  <a:sym typeface="Wingdings" pitchFamily="2" charset="2"/>
              </a:rPr>
              <a:t>	Impossible vu la manutention</a:t>
            </a: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21246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16862" cy="900113"/>
          </a:xfrm>
        </p:spPr>
        <p:txBody>
          <a:bodyPr/>
          <a:lstStyle/>
          <a:p>
            <a:r>
              <a:rPr lang="fr-BE" dirty="0" smtClean="0"/>
              <a:t>Charges à mobiliser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92696"/>
            <a:ext cx="7916863" cy="4138613"/>
          </a:xfrm>
        </p:spPr>
        <p:txBody>
          <a:bodyPr/>
          <a:lstStyle/>
          <a:p>
            <a:pPr>
              <a:buNone/>
            </a:pPr>
            <a:r>
              <a:rPr lang="fr-BE" dirty="0" smtClean="0"/>
              <a:t>Recours au J-Bars</a:t>
            </a:r>
          </a:p>
          <a:p>
            <a:pPr>
              <a:buNone/>
            </a:pP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8640"/>
            <a:ext cx="3809583" cy="572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4824536" cy="366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7916862" cy="900113"/>
          </a:xfrm>
        </p:spPr>
        <p:txBody>
          <a:bodyPr/>
          <a:lstStyle/>
          <a:p>
            <a:r>
              <a:rPr lang="fr-BE" dirty="0" smtClean="0"/>
              <a:t>Charges à mobiliser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92696"/>
            <a:ext cx="7916863" cy="4138613"/>
          </a:xfrm>
        </p:spPr>
        <p:txBody>
          <a:bodyPr/>
          <a:lstStyle/>
          <a:p>
            <a:pPr>
              <a:buNone/>
            </a:pPr>
            <a:r>
              <a:rPr lang="fr-BE" dirty="0" smtClean="0"/>
              <a:t>Recours au J-Bars:</a:t>
            </a:r>
            <a:endParaRPr lang="fr-BE" b="0" dirty="0" smtClean="0"/>
          </a:p>
          <a:p>
            <a:pPr lvl="1"/>
            <a:r>
              <a:rPr lang="fr-BE" b="0" dirty="0" smtClean="0"/>
              <a:t>Élaboration de la mise en œuvre</a:t>
            </a:r>
          </a:p>
          <a:p>
            <a:pPr lvl="1"/>
            <a:r>
              <a:rPr lang="fr-BE" b="0" dirty="0" smtClean="0"/>
              <a:t>Création de pièces </a:t>
            </a:r>
            <a:r>
              <a:rPr lang="fr-BE" sz="1800" b="0" dirty="0" smtClean="0"/>
              <a:t>(remplissage, vidange)</a:t>
            </a:r>
          </a:p>
          <a:p>
            <a:pPr lvl="1"/>
            <a:r>
              <a:rPr lang="fr-BE" b="0" dirty="0" smtClean="0"/>
              <a:t>Essai grandeur nature</a:t>
            </a:r>
          </a:p>
          <a:p>
            <a:pPr lvl="1"/>
            <a:r>
              <a:rPr lang="fr-BE" dirty="0" smtClean="0"/>
              <a:t>Besoin de sous-traitants, location de matériel</a:t>
            </a:r>
          </a:p>
          <a:p>
            <a:pPr lvl="1"/>
            <a:r>
              <a:rPr lang="fr-BE" b="0" dirty="0" smtClean="0"/>
              <a:t>Besoin de main d’œuvre</a:t>
            </a:r>
          </a:p>
          <a:p>
            <a:endParaRPr lang="fr-BE" dirty="0" smtClean="0"/>
          </a:p>
          <a:p>
            <a:pPr>
              <a:buNone/>
            </a:pPr>
            <a:endParaRPr lang="fr-B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789040"/>
            <a:ext cx="1887542" cy="206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268760"/>
            <a:ext cx="1510805" cy="175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04623"/>
            <a:ext cx="4716016" cy="315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05" y="2780928"/>
            <a:ext cx="880104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8152952" cy="20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277180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b="1" dirty="0" smtClean="0">
                <a:solidFill>
                  <a:srgbClr val="000000"/>
                </a:solidFill>
                <a:latin typeface="Verdana"/>
                <a:ea typeface="+mn-ea"/>
              </a:rPr>
              <a:t>Tronçon 4 dans le parc</a:t>
            </a:r>
            <a:endParaRPr lang="fr-BE" sz="1800" b="1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07704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b="1" dirty="0">
                <a:solidFill>
                  <a:srgbClr val="003366">
                    <a:lumMod val="60000"/>
                    <a:lumOff val="40000"/>
                  </a:srgbClr>
                </a:solidFill>
                <a:latin typeface="Verdana"/>
                <a:ea typeface="+mn-ea"/>
              </a:rPr>
              <a:t>É</a:t>
            </a:r>
            <a:r>
              <a:rPr lang="fr-BE" sz="1800" b="1" dirty="0" smtClean="0">
                <a:solidFill>
                  <a:srgbClr val="003366">
                    <a:lumMod val="60000"/>
                    <a:lumOff val="40000"/>
                  </a:srgbClr>
                </a:solidFill>
                <a:latin typeface="Verdana"/>
                <a:ea typeface="+mn-ea"/>
              </a:rPr>
              <a:t>tang</a:t>
            </a:r>
            <a:endParaRPr lang="fr-BE" sz="1800" b="1" dirty="0">
              <a:solidFill>
                <a:srgbClr val="003366">
                  <a:lumMod val="60000"/>
                  <a:lumOff val="40000"/>
                </a:srgbClr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653136"/>
            <a:ext cx="2880320" cy="648072"/>
          </a:xfrm>
        </p:spPr>
        <p:txBody>
          <a:bodyPr/>
          <a:lstStyle/>
          <a:p>
            <a:r>
              <a:rPr lang="fr-BE" dirty="0" smtClean="0"/>
              <a:t>Chargement</a:t>
            </a:r>
            <a:endParaRPr lang="fr-BE" dirty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88640"/>
            <a:ext cx="475252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IMG_42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764704"/>
            <a:ext cx="4159680" cy="2766188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7920038" cy="584994"/>
          </a:xfrm>
        </p:spPr>
        <p:txBody>
          <a:bodyPr/>
          <a:lstStyle/>
          <a:p>
            <a:pPr algn="ctr"/>
            <a:r>
              <a:rPr lang="fr-BE" dirty="0" smtClean="0"/>
              <a:t>L’ouvrage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E3CE7-0639-4F7C-9D5B-9FBD3EA26D6C}" type="slidenum">
              <a:rPr lang="fr-FR" smtClean="0"/>
              <a:pPr/>
              <a:t>3</a:t>
            </a:fld>
            <a:r>
              <a:rPr lang="fr-FR" smtClean="0">
                <a:solidFill>
                  <a:schemeClr val="bg1"/>
                </a:solidFill>
              </a:rPr>
              <a:t> 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08720"/>
            <a:ext cx="33909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1506" name="Picture 2" descr="O:\DGO1-DGO160-OA\09001-09500\09481-0 - PASSERELLE DE LA BOVERIE  à  LIEGE\Photos\DGO165\2016_04_21 Epreuve\IMG_1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378864" cy="623731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300192" y="908720"/>
            <a:ext cx="2500330" cy="9178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6 x 7,500 tonnes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  <a:sym typeface="Wingdings" pitchFamily="2" charset="2"/>
              </a:rPr>
              <a:t></a:t>
            </a: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45 tonnes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600 personnes</a:t>
            </a: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2531" name="Picture 3" descr="O:\DGO1-DGO160-OA\09001-09500\09481-0 - PASSERELLE DE LA BOVERIE  à  LIEGE\Photos\DGO165\2016_04_21 Epreuve\IMG_1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62314" cy="58326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79512" y="4437112"/>
            <a:ext cx="324036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FF0000"/>
                </a:solidFill>
                <a:latin typeface="Verdana"/>
                <a:ea typeface="+mn-ea"/>
              </a:rPr>
              <a:t>Mesurage par nivellement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</a:pPr>
            <a:r>
              <a:rPr lang="fr-BE" sz="1800" dirty="0" smtClean="0">
                <a:solidFill>
                  <a:srgbClr val="FF0000"/>
                </a:solidFill>
                <a:latin typeface="Verdana"/>
                <a:ea typeface="+mn-ea"/>
                <a:sym typeface="Wingdings" pitchFamily="2" charset="2"/>
              </a:rPr>
              <a:t>Repères provisoires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</a:pPr>
            <a:r>
              <a:rPr lang="fr-BE" sz="1800" dirty="0" smtClean="0">
                <a:solidFill>
                  <a:srgbClr val="FF0000"/>
                </a:solidFill>
                <a:latin typeface="Verdana"/>
                <a:ea typeface="+mn-ea"/>
                <a:sym typeface="Wingdings" pitchFamily="2" charset="2"/>
              </a:rPr>
              <a:t>Précision: 3/10 mm</a:t>
            </a:r>
            <a:endParaRPr lang="fr-BE" sz="18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2382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085184"/>
            <a:ext cx="30194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86256"/>
            <a:ext cx="3096344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4143372" y="4214818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Encodage et analyse des résultats sur site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365104"/>
            <a:ext cx="5196141" cy="107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6012160" y="42210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15  m</a:t>
            </a: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827458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923928" y="42210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44  m</a:t>
            </a: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483768" y="4581128"/>
            <a:ext cx="324036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724128" y="4581128"/>
            <a:ext cx="1152128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771800" y="33265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b="1" u="sng" dirty="0" smtClean="0">
                <a:solidFill>
                  <a:srgbClr val="000000"/>
                </a:solidFill>
                <a:latin typeface="Verdana"/>
                <a:ea typeface="+mn-ea"/>
              </a:rPr>
              <a:t>Travée sur la Meuse</a:t>
            </a:r>
            <a:endParaRPr lang="fr-BE" sz="1800" b="1" u="sng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835696" y="3573016"/>
            <a:ext cx="640871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572000" y="32129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117  m</a:t>
            </a: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683568" y="3573016"/>
            <a:ext cx="1152128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71600" y="31409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20  m</a:t>
            </a: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771800" y="33265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b="1" u="sng" dirty="0" smtClean="0">
                <a:solidFill>
                  <a:srgbClr val="000000"/>
                </a:solidFill>
                <a:latin typeface="Verdana"/>
                <a:ea typeface="+mn-ea"/>
              </a:rPr>
              <a:t>Travée sur la Meuse</a:t>
            </a:r>
            <a:endParaRPr lang="fr-BE" sz="1800" b="1" u="sng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09" y="908720"/>
            <a:ext cx="8928991" cy="478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6626" name="Picture 2" descr="O:\DGO1-DGO160-OA\09001-09500\09481-0 - PASSERELLE DE LA BOVERIE  à  LIEGE\Photos\DGO165\2016_05 photos amateurs travaux\195 28 04 16 10 h 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578049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95536" y="692696"/>
            <a:ext cx="2500330" cy="9144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15 x 7,500 tonnes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  <a:sym typeface="Wingdings" pitchFamily="2" charset="2"/>
              </a:rPr>
              <a:t></a:t>
            </a: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112.5 tonnes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1500 personnes</a:t>
            </a: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95736" y="6021288"/>
            <a:ext cx="2016224" cy="836712"/>
          </a:xfrm>
          <a:prstGeom prst="rect">
            <a:avLst/>
          </a:prstGeom>
          <a:solidFill>
            <a:srgbClr val="E2C4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BE" sz="1800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916862" cy="900113"/>
          </a:xfrm>
        </p:spPr>
        <p:txBody>
          <a:bodyPr/>
          <a:lstStyle/>
          <a:p>
            <a:r>
              <a:rPr lang="fr-BE" dirty="0" smtClean="0"/>
              <a:t>Travée sur la Meuse: mesures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64704"/>
            <a:ext cx="8964488" cy="2664296"/>
          </a:xfrm>
        </p:spPr>
        <p:txBody>
          <a:bodyPr/>
          <a:lstStyle/>
          <a:p>
            <a:pPr>
              <a:buNone/>
            </a:pPr>
            <a:r>
              <a:rPr lang="fr-BE" dirty="0" smtClean="0"/>
              <a:t>Nivellement impossible:</a:t>
            </a:r>
            <a:r>
              <a:rPr lang="fr-BE" dirty="0" smtClean="0">
                <a:sym typeface="Wingdings" pitchFamily="2" charset="2"/>
              </a:rPr>
              <a:t> </a:t>
            </a:r>
            <a:r>
              <a:rPr lang="fr-BE" b="0" dirty="0" smtClean="0">
                <a:sym typeface="Wingdings" pitchFamily="2" charset="2"/>
              </a:rPr>
              <a:t>timing, vibration</a:t>
            </a:r>
          </a:p>
          <a:p>
            <a:pPr>
              <a:buNone/>
            </a:pPr>
            <a:r>
              <a:rPr lang="fr-BE" dirty="0" smtClean="0">
                <a:sym typeface="Wingdings" pitchFamily="2" charset="2"/>
              </a:rPr>
              <a:t>	 Mesurage par 2 stations totales motorisées</a:t>
            </a:r>
          </a:p>
          <a:p>
            <a:pPr lvl="3">
              <a:buNone/>
            </a:pPr>
            <a:r>
              <a:rPr lang="fr-BE" dirty="0" smtClean="0">
                <a:sym typeface="Wingdings" pitchFamily="2" charset="2"/>
              </a:rPr>
              <a:t>Positionnement de prismes</a:t>
            </a:r>
          </a:p>
          <a:p>
            <a:pPr lvl="4"/>
            <a:r>
              <a:rPr lang="fr-BE" dirty="0" smtClean="0">
                <a:sym typeface="Wingdings" pitchFamily="2" charset="2"/>
              </a:rPr>
              <a:t>Prismes de référence: 3/station</a:t>
            </a:r>
          </a:p>
          <a:p>
            <a:pPr lvl="4"/>
            <a:r>
              <a:rPr lang="fr-BE" dirty="0" smtClean="0">
                <a:sym typeface="Wingdings" pitchFamily="2" charset="2"/>
              </a:rPr>
              <a:t>Prismes sur l’ouvrage</a:t>
            </a:r>
          </a:p>
          <a:p>
            <a:pPr lvl="5"/>
            <a:r>
              <a:rPr lang="fr-BE" dirty="0" smtClean="0">
                <a:sym typeface="Wingdings" pitchFamily="2" charset="2"/>
              </a:rPr>
              <a:t>2 rangées: axe caisson-</a:t>
            </a:r>
            <a:r>
              <a:rPr lang="fr-BE" dirty="0" err="1" smtClean="0">
                <a:sym typeface="Wingdings" pitchFamily="2" charset="2"/>
              </a:rPr>
              <a:t>catène</a:t>
            </a:r>
            <a:r>
              <a:rPr lang="fr-BE" dirty="0" smtClean="0">
                <a:sym typeface="Wingdings" pitchFamily="2" charset="2"/>
              </a:rPr>
              <a:t> + axe rive</a:t>
            </a:r>
          </a:p>
          <a:p>
            <a:pPr lvl="6"/>
            <a:endParaRPr lang="fr-BE" dirty="0"/>
          </a:p>
        </p:txBody>
      </p:sp>
      <p:pic>
        <p:nvPicPr>
          <p:cNvPr id="7" name="Picture 2" descr="O:\DGO1-DGO160-OA\09001-09500\09481-0 - PASSERELLE DE LA BOVERIE  à  LIEGE\Photos\DGO165\2016_04_28 FTO EP\P428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57748" y="3722244"/>
            <a:ext cx="3501008" cy="2770505"/>
          </a:xfrm>
          <a:prstGeom prst="rect">
            <a:avLst/>
          </a:prstGeom>
          <a:noFill/>
        </p:spPr>
      </p:pic>
      <p:pic>
        <p:nvPicPr>
          <p:cNvPr id="8" name="Picture 3" descr="O:\DGO1-DGO160-OA\09001-09500\09481-0 - PASSERELLE DE LA BOVERIE  à  LIEGE\Photos\DGO165\2016_04_28 FTO EP\P428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35021" y="3806186"/>
            <a:ext cx="3561001" cy="254262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429000"/>
            <a:ext cx="2376264" cy="164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107504" y="29969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Prisme de référence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63680" y="29249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Prisme sur ouvrage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:\DGO1-DGO160-OA\09001-09500\09481-0 - PASSERELLE DE LA BOVERIE  à  LIEGE\Photos\DGO165\2016_05 photos amateurs travaux\191 28 04 16 10 h 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6615" y="285728"/>
            <a:ext cx="3787385" cy="5500726"/>
          </a:xfrm>
          <a:prstGeom prst="rect">
            <a:avLst/>
          </a:prstGeom>
          <a:noFill/>
        </p:spPr>
      </p:pic>
      <p:sp>
        <p:nvSpPr>
          <p:cNvPr id="5" name="Titre 5"/>
          <p:cNvSpPr txBox="1">
            <a:spLocks/>
          </p:cNvSpPr>
          <p:nvPr/>
        </p:nvSpPr>
        <p:spPr bwMode="auto">
          <a:xfrm>
            <a:off x="142844" y="428604"/>
            <a:ext cx="457203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fr-BE" sz="2000" kern="0" dirty="0" smtClean="0">
                <a:solidFill>
                  <a:srgbClr val="131313"/>
                </a:solidFill>
                <a:latin typeface="Verdana"/>
                <a:ea typeface="+mn-ea"/>
              </a:rPr>
              <a:t>Les prismes sur la main courante</a:t>
            </a:r>
            <a:endParaRPr lang="fr-BE" sz="2000" kern="0" dirty="0">
              <a:solidFill>
                <a:srgbClr val="131313"/>
              </a:solidFill>
              <a:latin typeface="Verdana"/>
              <a:ea typeface="+mn-ea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5715008" y="3071810"/>
            <a:ext cx="285752" cy="285752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6572264" y="3286124"/>
            <a:ext cx="285752" cy="285752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7215206" y="3429000"/>
            <a:ext cx="285752" cy="285752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7786710" y="3643314"/>
            <a:ext cx="285752" cy="285752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8286776" y="3786190"/>
            <a:ext cx="285752" cy="285752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 smtClean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643050"/>
            <a:ext cx="2055172" cy="142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636912"/>
            <a:ext cx="2705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>
          <a:xfrm>
            <a:off x="2843808" y="5373216"/>
            <a:ext cx="3456384" cy="43204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fr-BE" sz="2000" kern="0" dirty="0" smtClean="0">
                <a:solidFill>
                  <a:srgbClr val="131313"/>
                </a:solidFill>
                <a:latin typeface="Verdana"/>
                <a:ea typeface="+mn-ea"/>
              </a:rPr>
              <a:t>Station totale motorisées</a:t>
            </a:r>
          </a:p>
          <a:p>
            <a:pPr algn="ctr" eaLnBrk="0" hangingPunct="0">
              <a:defRPr/>
            </a:pPr>
            <a:r>
              <a:rPr lang="fr-BE" sz="2000" kern="0" dirty="0" smtClean="0">
                <a:solidFill>
                  <a:srgbClr val="131313"/>
                </a:solidFill>
                <a:latin typeface="Verdana"/>
                <a:ea typeface="+mn-ea"/>
              </a:rPr>
              <a:t/>
            </a:r>
            <a:br>
              <a:rPr lang="fr-BE" sz="2000" kern="0" dirty="0" smtClean="0">
                <a:solidFill>
                  <a:srgbClr val="131313"/>
                </a:solidFill>
                <a:latin typeface="Verdana"/>
                <a:ea typeface="+mn-ea"/>
              </a:rPr>
            </a:br>
            <a:endParaRPr lang="fr-BE" sz="2000" kern="0" dirty="0">
              <a:solidFill>
                <a:srgbClr val="131313"/>
              </a:solidFill>
              <a:latin typeface="Verdana"/>
              <a:ea typeface="+mn-ea"/>
            </a:endParaRPr>
          </a:p>
        </p:txBody>
      </p:sp>
      <p:pic>
        <p:nvPicPr>
          <p:cNvPr id="3074" name="Picture 2" descr="O:\DGO1-DGO160-OA\09001-09500\09481-0 - PASSERELLE DE LA BOVERIE  à  LIEGE\Photos\DGO165\2016_04_28 Epreuve\DZ\IMG_4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784648" cy="518457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3672408" cy="2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4221088"/>
            <a:ext cx="3456384" cy="648072"/>
          </a:xfrm>
        </p:spPr>
        <p:txBody>
          <a:bodyPr/>
          <a:lstStyle/>
          <a:p>
            <a:r>
              <a:rPr lang="fr-BE" dirty="0" smtClean="0"/>
              <a:t>Déchargement</a:t>
            </a:r>
            <a:endParaRPr lang="fr-B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9866" y="0"/>
            <a:ext cx="6214134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4329"/>
            <a:ext cx="2915816" cy="518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7920038" cy="584994"/>
          </a:xfrm>
        </p:spPr>
        <p:txBody>
          <a:bodyPr/>
          <a:lstStyle/>
          <a:p>
            <a:pPr algn="ctr"/>
            <a:r>
              <a:rPr lang="fr-BE" dirty="0" smtClean="0"/>
              <a:t>La chronologie des évènements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E3CE7-0639-4F7C-9D5B-9FBD3EA26D6C}" type="slidenum">
              <a:rPr lang="fr-FR" smtClean="0"/>
              <a:pPr/>
              <a:t>4</a:t>
            </a:fld>
            <a:r>
              <a:rPr lang="fr-FR" smtClean="0">
                <a:solidFill>
                  <a:schemeClr val="bg1"/>
                </a:solidFill>
              </a:rPr>
              <a:t> 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20725" y="1196752"/>
            <a:ext cx="7920038" cy="4562698"/>
          </a:xfrm>
        </p:spPr>
        <p:txBody>
          <a:bodyPr/>
          <a:lstStyle/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</p:txBody>
      </p:sp>
      <p:sp>
        <p:nvSpPr>
          <p:cNvPr id="7" name="Flèche droite 6"/>
          <p:cNvSpPr/>
          <p:nvPr/>
        </p:nvSpPr>
        <p:spPr bwMode="auto">
          <a:xfrm>
            <a:off x="179512" y="2420888"/>
            <a:ext cx="8424936" cy="7920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5536" y="3573016"/>
            <a:ext cx="430887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Début du chantier</a:t>
            </a:r>
            <a:endParaRPr lang="fr-BE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3491880" y="3645024"/>
            <a:ext cx="677108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Mise en place de la structure</a:t>
            </a:r>
            <a:endParaRPr lang="fr-BE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652120" y="3573016"/>
            <a:ext cx="677108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Epreuve de mise en charge</a:t>
            </a:r>
            <a:endParaRPr lang="fr-BE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372200" y="3645024"/>
            <a:ext cx="430887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Inauguration</a:t>
            </a:r>
            <a:endParaRPr lang="fr-BE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635896" y="1340768"/>
            <a:ext cx="430887" cy="129614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31/7/2015</a:t>
            </a:r>
            <a:endParaRPr lang="fr-BE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796136" y="1196752"/>
            <a:ext cx="430887" cy="136815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28/04/2016</a:t>
            </a:r>
            <a:endParaRPr lang="fr-BE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372200" y="1268760"/>
            <a:ext cx="430887" cy="129614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2/05/2016</a:t>
            </a:r>
            <a:endParaRPr lang="fr-BE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063333" y="3573016"/>
            <a:ext cx="923330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Problème de fabrication de la </a:t>
            </a:r>
            <a:r>
              <a:rPr lang="fr-BE" sz="1600" dirty="0" err="1" smtClean="0"/>
              <a:t>catène</a:t>
            </a:r>
            <a:r>
              <a:rPr lang="fr-BE" sz="1600" dirty="0" smtClean="0"/>
              <a:t> arrière</a:t>
            </a:r>
            <a:endParaRPr lang="fr-BE" sz="1600" dirty="0"/>
          </a:p>
        </p:txBody>
      </p:sp>
      <p:sp>
        <p:nvSpPr>
          <p:cNvPr id="17" name="Étoile à 5 branches 16"/>
          <p:cNvSpPr/>
          <p:nvPr/>
        </p:nvSpPr>
        <p:spPr bwMode="auto">
          <a:xfrm>
            <a:off x="2339752" y="2636912"/>
            <a:ext cx="360040" cy="36004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339752" y="1412776"/>
            <a:ext cx="430887" cy="10801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Avril 2015</a:t>
            </a:r>
            <a:endParaRPr lang="fr-BE" sz="1600" dirty="0"/>
          </a:p>
        </p:txBody>
      </p:sp>
      <p:sp>
        <p:nvSpPr>
          <p:cNvPr id="19" name="Étoile à 5 branches 18"/>
          <p:cNvSpPr/>
          <p:nvPr/>
        </p:nvSpPr>
        <p:spPr bwMode="auto">
          <a:xfrm>
            <a:off x="6948264" y="2636912"/>
            <a:ext cx="360040" cy="36004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948264" y="1124744"/>
            <a:ext cx="430887" cy="144016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6-8/05/2016</a:t>
            </a:r>
            <a:endParaRPr lang="fr-BE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948264" y="3501008"/>
            <a:ext cx="677108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Vibration anormale de la passerelle</a:t>
            </a:r>
            <a:endParaRPr lang="fr-BE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23528" y="1412776"/>
            <a:ext cx="430887" cy="10801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3/2/2014</a:t>
            </a:r>
            <a:endParaRPr lang="fr-BE" sz="1600" dirty="0"/>
          </a:p>
        </p:txBody>
      </p:sp>
      <p:sp>
        <p:nvSpPr>
          <p:cNvPr id="25" name="Nuage 24"/>
          <p:cNvSpPr/>
          <p:nvPr/>
        </p:nvSpPr>
        <p:spPr bwMode="auto">
          <a:xfrm>
            <a:off x="2123728" y="5085184"/>
            <a:ext cx="720080" cy="576064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51520" y="3861048"/>
          <a:ext cx="8568952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Worksheet" r:id="rId3" imgW="13249210" imgH="3886110" progId="Excel.Sheet.8">
                  <p:embed/>
                </p:oleObj>
              </mc:Choice>
              <mc:Fallback>
                <p:oleObj name="Worksheet" r:id="rId3" imgW="13249210" imgH="388611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861048"/>
                        <a:ext cx="8568952" cy="2736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251520" y="260648"/>
          <a:ext cx="8424936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067944" y="15567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>
                <a:solidFill>
                  <a:prstClr val="black"/>
                </a:solidFill>
                <a:latin typeface="Calibri"/>
                <a:ea typeface="+mn-ea"/>
              </a:rPr>
              <a:t>CAISSON</a:t>
            </a:r>
          </a:p>
        </p:txBody>
      </p:sp>
      <p:sp>
        <p:nvSpPr>
          <p:cNvPr id="7" name="Ellipse 6"/>
          <p:cNvSpPr/>
          <p:nvPr/>
        </p:nvSpPr>
        <p:spPr>
          <a:xfrm>
            <a:off x="8316416" y="4941168"/>
            <a:ext cx="504056" cy="12961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BE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7650" name="Picture 2" descr="O:\DGO1-DGO160-OA\09001-09500\09481-0 - PASSERELLE DE LA BOVERIE  à  LIEGE\Photos\DGO165\2016_04_09 dz prépa EP\IMG_4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0311" y="0"/>
            <a:ext cx="103121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0" y="188640"/>
          <a:ext cx="9144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8"/>
          <p:cNvGrpSpPr/>
          <p:nvPr/>
        </p:nvGrpSpPr>
        <p:grpSpPr>
          <a:xfrm>
            <a:off x="3563888" y="260648"/>
            <a:ext cx="4572000" cy="5505450"/>
            <a:chOff x="2286000" y="676275"/>
            <a:chExt cx="4572000" cy="5505450"/>
          </a:xfrm>
        </p:grpSpPr>
        <p:graphicFrame>
          <p:nvGraphicFramePr>
            <p:cNvPr id="7" name="Graphique 6"/>
            <p:cNvGraphicFramePr/>
            <p:nvPr/>
          </p:nvGraphicFramePr>
          <p:xfrm>
            <a:off x="2286000" y="676275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8" name="Graphique 7"/>
            <p:cNvGraphicFramePr/>
            <p:nvPr/>
          </p:nvGraphicFramePr>
          <p:xfrm>
            <a:off x="2286000" y="3438525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179512" y="836712"/>
          <a:ext cx="3384376" cy="1905000"/>
        </p:xfrm>
        <a:graphic>
          <a:graphicData uri="http://schemas.openxmlformats.org/drawingml/2006/table">
            <a:tbl>
              <a:tblPr/>
              <a:tblGrid>
                <a:gridCol w="884310"/>
                <a:gridCol w="843882"/>
                <a:gridCol w="216024"/>
                <a:gridCol w="144016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Heure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T° </a:t>
                      </a:r>
                      <a:r>
                        <a:rPr lang="fr-BE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air [°C]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Ciel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09:15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Nuageux couvert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10:00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Nuageux couvert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10:30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Nuageux couvert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11:00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Sortie du soleil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11:30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12:00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12:30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Sortie soleil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13:00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Variable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T° max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4.1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611560" y="3645024"/>
          <a:ext cx="1944216" cy="1524000"/>
        </p:xfrm>
        <a:graphic>
          <a:graphicData uri="http://schemas.openxmlformats.org/drawingml/2006/table">
            <a:tbl>
              <a:tblPr/>
              <a:tblGrid>
                <a:gridCol w="864096"/>
                <a:gridCol w="108012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Heure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 S7 (m)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09:15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107.5823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10:00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107.5798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10:30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107.5775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11:30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107.57555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12:00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107.5742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12:30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107.57235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Z (mm)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9.95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88641"/>
            <a:ext cx="6768752" cy="576064"/>
          </a:xfrm>
        </p:spPr>
        <p:txBody>
          <a:bodyPr/>
          <a:lstStyle/>
          <a:p>
            <a:r>
              <a:rPr lang="fr-BE" dirty="0" smtClean="0"/>
              <a:t>Scanner 3D: nuages de points</a:t>
            </a:r>
            <a:endParaRPr lang="fr-B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211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29000"/>
            <a:ext cx="9143999" cy="235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913784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981" y="116632"/>
            <a:ext cx="7920038" cy="936104"/>
          </a:xfrm>
        </p:spPr>
        <p:txBody>
          <a:bodyPr/>
          <a:lstStyle/>
          <a:p>
            <a:pPr algn="ctr"/>
            <a:r>
              <a:rPr lang="fr-BE" sz="2800" dirty="0" smtClean="0"/>
              <a:t>Résultats:</a:t>
            </a:r>
            <a:br>
              <a:rPr lang="fr-BE" sz="2800" dirty="0" smtClean="0"/>
            </a:br>
            <a:r>
              <a:rPr lang="fr-BE" b="0" dirty="0" smtClean="0">
                <a:latin typeface="Calibri" pitchFamily="34" charset="0"/>
              </a:rPr>
              <a:t>Phase initiale et Phase chargée</a:t>
            </a:r>
            <a:endParaRPr lang="fr-BE" b="0" dirty="0">
              <a:latin typeface="Calibri" pitchFamily="34" charset="0"/>
            </a:endParaRPr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61999" y="1052736"/>
            <a:ext cx="7220002" cy="46085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31640" y="5589240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600" dirty="0" smtClean="0">
                <a:solidFill>
                  <a:srgbClr val="000000"/>
                </a:solidFill>
                <a:latin typeface="Verdana"/>
                <a:ea typeface="+mn-ea"/>
              </a:rPr>
              <a:t>Comparaison nuage à nuage: phase initiale et phase chargée</a:t>
            </a:r>
            <a:endParaRPr lang="fr-BE" sz="16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cxnSp>
        <p:nvCxnSpPr>
          <p:cNvPr id="8" name="Connecteur droit avec flèche 7"/>
          <p:cNvCxnSpPr/>
          <p:nvPr/>
        </p:nvCxnSpPr>
        <p:spPr bwMode="auto">
          <a:xfrm flipH="1" flipV="1">
            <a:off x="4355976" y="3284984"/>
            <a:ext cx="2952328" cy="20162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ZoneTexte 8"/>
          <p:cNvSpPr txBox="1"/>
          <p:nvPr/>
        </p:nvSpPr>
        <p:spPr>
          <a:xfrm rot="2161244">
            <a:off x="5102435" y="4147969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200" dirty="0" smtClean="0">
                <a:solidFill>
                  <a:srgbClr val="000000"/>
                </a:solidFill>
                <a:latin typeface="Verdana"/>
                <a:ea typeface="+mn-ea"/>
              </a:rPr>
              <a:t>~90m</a:t>
            </a:r>
            <a:endParaRPr lang="fr-BE" sz="12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981" y="116632"/>
            <a:ext cx="7920038" cy="864096"/>
          </a:xfrm>
        </p:spPr>
        <p:txBody>
          <a:bodyPr/>
          <a:lstStyle/>
          <a:p>
            <a:pPr algn="ctr"/>
            <a:r>
              <a:rPr lang="fr-BE" sz="2800" dirty="0" smtClean="0"/>
              <a:t>Résultats:</a:t>
            </a:r>
            <a:br>
              <a:rPr lang="fr-BE" sz="2800" dirty="0" smtClean="0"/>
            </a:br>
            <a:r>
              <a:rPr lang="fr-BE" b="0" dirty="0" smtClean="0">
                <a:latin typeface="Calibri" pitchFamily="34" charset="0"/>
              </a:rPr>
              <a:t>Phase initiale et Phase chargée</a:t>
            </a:r>
            <a:endParaRPr lang="fr-BE" b="0" dirty="0">
              <a:latin typeface="Calibri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B0-00BC-4C25-A322-26DA104F356B}" type="slidenum">
              <a:rPr lang="fr-FR" smtClean="0">
                <a:solidFill>
                  <a:srgbClr val="000000"/>
                </a:solidFill>
              </a:rPr>
              <a:pPr/>
              <a:t>46</a:t>
            </a:fld>
            <a:r>
              <a:rPr lang="fr-FR" smtClean="0">
                <a:solidFill>
                  <a:srgbClr val="FFFFFF"/>
                </a:solidFill>
              </a:rPr>
              <a:t> </a:t>
            </a:r>
            <a:endParaRPr lang="fr-FR">
              <a:solidFill>
                <a:srgbClr val="FFFF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0972"/>
            <a:ext cx="7488832" cy="489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èche vers le haut 14"/>
          <p:cNvSpPr/>
          <p:nvPr/>
        </p:nvSpPr>
        <p:spPr bwMode="auto">
          <a:xfrm>
            <a:off x="1259632" y="2060848"/>
            <a:ext cx="216024" cy="36004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>
              <a:solidFill>
                <a:srgbClr val="000000"/>
              </a:solidFill>
              <a:latin typeface="Times New Roman" pitchFamily="84" charset="0"/>
              <a:ea typeface="+mn-ea"/>
            </a:endParaRPr>
          </a:p>
        </p:txBody>
      </p:sp>
      <p:sp>
        <p:nvSpPr>
          <p:cNvPr id="16" name="Flèche vers le haut 15"/>
          <p:cNvSpPr/>
          <p:nvPr/>
        </p:nvSpPr>
        <p:spPr bwMode="auto">
          <a:xfrm>
            <a:off x="7164288" y="2060848"/>
            <a:ext cx="216024" cy="36004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>
              <a:solidFill>
                <a:srgbClr val="000000"/>
              </a:solidFill>
              <a:latin typeface="Times New Roman" pitchFamily="84" charset="0"/>
              <a:ea typeface="+mn-ea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916862" cy="900113"/>
          </a:xfrm>
        </p:spPr>
        <p:txBody>
          <a:bodyPr/>
          <a:lstStyle/>
          <a:p>
            <a:r>
              <a:rPr lang="fr-BE" dirty="0" smtClean="0"/>
              <a:t>Conclusions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80728"/>
            <a:ext cx="7916863" cy="43204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BE" dirty="0" smtClean="0"/>
              <a:t>Essais concluants</a:t>
            </a:r>
          </a:p>
          <a:p>
            <a:pPr>
              <a:lnSpc>
                <a:spcPct val="150000"/>
              </a:lnSpc>
            </a:pPr>
            <a:r>
              <a:rPr lang="fr-BE" dirty="0" smtClean="0"/>
              <a:t>Travail préparatoire hors-norme</a:t>
            </a:r>
          </a:p>
          <a:p>
            <a:pPr>
              <a:lnSpc>
                <a:spcPct val="150000"/>
              </a:lnSpc>
            </a:pPr>
            <a:r>
              <a:rPr lang="fr-BE" dirty="0" smtClean="0"/>
              <a:t>Collaborations à l’origine de la réussite</a:t>
            </a:r>
          </a:p>
          <a:p>
            <a:pPr>
              <a:lnSpc>
                <a:spcPct val="150000"/>
              </a:lnSpc>
            </a:pPr>
            <a:r>
              <a:rPr lang="fr-BE" dirty="0" smtClean="0"/>
              <a:t>Test du scanner intéressant</a:t>
            </a:r>
          </a:p>
          <a:p>
            <a:pPr lvl="2">
              <a:lnSpc>
                <a:spcPct val="150000"/>
              </a:lnSpc>
            </a:pPr>
            <a:r>
              <a:rPr lang="fr-BE" dirty="0" smtClean="0"/>
              <a:t>Allures générales correctes</a:t>
            </a:r>
          </a:p>
          <a:p>
            <a:pPr lvl="2">
              <a:lnSpc>
                <a:spcPct val="150000"/>
              </a:lnSpc>
            </a:pPr>
            <a:r>
              <a:rPr lang="fr-BE" dirty="0" smtClean="0"/>
              <a:t>Précision non-adaptée à l’application</a:t>
            </a:r>
          </a:p>
          <a:p>
            <a:pPr lvl="2">
              <a:lnSpc>
                <a:spcPct val="150000"/>
              </a:lnSpc>
            </a:pPr>
            <a:r>
              <a:rPr lang="fr-BE" dirty="0" smtClean="0"/>
              <a:t>Temps de mesurage trop long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7920038" cy="584994"/>
          </a:xfrm>
        </p:spPr>
        <p:txBody>
          <a:bodyPr/>
          <a:lstStyle/>
          <a:p>
            <a:pPr algn="ctr"/>
            <a:r>
              <a:rPr lang="fr-BE" dirty="0" smtClean="0"/>
              <a:t>La chronologie des évènements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E3CE7-0639-4F7C-9D5B-9FBD3EA26D6C}" type="slidenum">
              <a:rPr lang="fr-FR" smtClean="0"/>
              <a:pPr/>
              <a:t>48</a:t>
            </a:fld>
            <a:r>
              <a:rPr lang="fr-FR" smtClean="0">
                <a:solidFill>
                  <a:schemeClr val="bg1"/>
                </a:solidFill>
              </a:rPr>
              <a:t> 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20725" y="1196752"/>
            <a:ext cx="7920038" cy="4562698"/>
          </a:xfrm>
        </p:spPr>
        <p:txBody>
          <a:bodyPr/>
          <a:lstStyle/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</p:txBody>
      </p:sp>
      <p:sp>
        <p:nvSpPr>
          <p:cNvPr id="7" name="Flèche droite 6"/>
          <p:cNvSpPr/>
          <p:nvPr/>
        </p:nvSpPr>
        <p:spPr bwMode="auto">
          <a:xfrm>
            <a:off x="179512" y="2420888"/>
            <a:ext cx="8424936" cy="7920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5536" y="3573016"/>
            <a:ext cx="430887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Début du chantier</a:t>
            </a:r>
            <a:endParaRPr lang="fr-BE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3491880" y="3645024"/>
            <a:ext cx="677108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Mise en place de la structure</a:t>
            </a:r>
            <a:endParaRPr lang="fr-BE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652120" y="3573016"/>
            <a:ext cx="677108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Epreuve de mise en charge</a:t>
            </a:r>
            <a:endParaRPr lang="fr-BE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372200" y="3645024"/>
            <a:ext cx="430887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Inauguration</a:t>
            </a:r>
            <a:endParaRPr lang="fr-BE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635896" y="1556792"/>
            <a:ext cx="430887" cy="10801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31/7/2015</a:t>
            </a:r>
            <a:endParaRPr lang="fr-BE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796136" y="1340768"/>
            <a:ext cx="430887" cy="122413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28/04/2016</a:t>
            </a:r>
            <a:endParaRPr lang="fr-BE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372200" y="1268760"/>
            <a:ext cx="430887" cy="129614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2/05/2016</a:t>
            </a:r>
            <a:endParaRPr lang="fr-BE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063333" y="3573016"/>
            <a:ext cx="923330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Problème de fabrication de la </a:t>
            </a:r>
            <a:r>
              <a:rPr lang="fr-BE" sz="1600" dirty="0" err="1" smtClean="0"/>
              <a:t>catène</a:t>
            </a:r>
            <a:r>
              <a:rPr lang="fr-BE" sz="1600" dirty="0" smtClean="0"/>
              <a:t> arrière</a:t>
            </a:r>
            <a:endParaRPr lang="fr-BE" sz="1600" dirty="0"/>
          </a:p>
        </p:txBody>
      </p:sp>
      <p:sp>
        <p:nvSpPr>
          <p:cNvPr id="17" name="Étoile à 5 branches 16"/>
          <p:cNvSpPr/>
          <p:nvPr/>
        </p:nvSpPr>
        <p:spPr bwMode="auto">
          <a:xfrm>
            <a:off x="2339752" y="2636912"/>
            <a:ext cx="360040" cy="36004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339752" y="1412776"/>
            <a:ext cx="430887" cy="10801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Avril 2015</a:t>
            </a:r>
            <a:endParaRPr lang="fr-BE" sz="1600" dirty="0"/>
          </a:p>
        </p:txBody>
      </p:sp>
      <p:sp>
        <p:nvSpPr>
          <p:cNvPr id="19" name="Étoile à 5 branches 18"/>
          <p:cNvSpPr/>
          <p:nvPr/>
        </p:nvSpPr>
        <p:spPr bwMode="auto">
          <a:xfrm>
            <a:off x="6948264" y="2636912"/>
            <a:ext cx="360040" cy="36004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948264" y="1124744"/>
            <a:ext cx="430887" cy="144016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6-8/05/2016</a:t>
            </a:r>
            <a:endParaRPr lang="fr-BE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948264" y="3501008"/>
            <a:ext cx="677108" cy="17281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Vibration anormale de la passerelle</a:t>
            </a:r>
            <a:endParaRPr lang="fr-BE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23528" y="1412776"/>
            <a:ext cx="430887" cy="10801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BE" sz="1600" dirty="0" smtClean="0"/>
              <a:t>3/2/2014</a:t>
            </a:r>
            <a:endParaRPr lang="fr-BE" sz="1600" dirty="0"/>
          </a:p>
        </p:txBody>
      </p:sp>
      <p:sp>
        <p:nvSpPr>
          <p:cNvPr id="24" name="Nuage 23"/>
          <p:cNvSpPr/>
          <p:nvPr/>
        </p:nvSpPr>
        <p:spPr bwMode="auto">
          <a:xfrm>
            <a:off x="6876256" y="5301208"/>
            <a:ext cx="864096" cy="576064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49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Le problème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/>
            <a:r>
              <a:rPr lang="fr-FR" dirty="0" smtClean="0">
                <a:ea typeface="Geneva" pitchFamily="64" charset="-128"/>
              </a:rPr>
              <a:t>Festivités organisées au parc de la </a:t>
            </a:r>
            <a:r>
              <a:rPr lang="fr-FR" dirty="0" err="1" smtClean="0">
                <a:ea typeface="Geneva" pitchFamily="64" charset="-128"/>
              </a:rPr>
              <a:t>Boverie</a:t>
            </a:r>
            <a:endParaRPr lang="fr-FR" dirty="0" smtClean="0">
              <a:ea typeface="Geneva" pitchFamily="64" charset="-128"/>
            </a:endParaRPr>
          </a:p>
          <a:p>
            <a:pPr eaLnBrk="1" hangingPunct="1"/>
            <a:r>
              <a:rPr lang="fr-FR" dirty="0" smtClean="0">
                <a:ea typeface="Geneva" pitchFamily="64" charset="-128"/>
              </a:rPr>
              <a:t>Beau temps</a:t>
            </a:r>
          </a:p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Affluence</a:t>
            </a: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Verdana" pitchFamily="34" charset="0"/>
              <a:buChar char="●"/>
            </a:pPr>
            <a:r>
              <a:rPr lang="fr-FR" dirty="0" smtClean="0">
                <a:ea typeface="Geneva" pitchFamily="64" charset="-128"/>
              </a:rPr>
              <a:t>Fin du spectacle</a:t>
            </a:r>
          </a:p>
          <a:p>
            <a:pPr eaLnBrk="1" hangingPunct="1">
              <a:buFont typeface="Verdana" pitchFamily="34" charset="0"/>
              <a:buChar char="●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Chargement complet de la passerelle</a:t>
            </a: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« Tangage » de la passerelle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la </a:t>
            </a:r>
            <a:r>
              <a:rPr lang="fr-FR" cap="none" dirty="0" err="1" smtClean="0">
                <a:ea typeface="Geneva" pitchFamily="64" charset="-128"/>
              </a:rPr>
              <a:t>catène</a:t>
            </a:r>
            <a:endParaRPr lang="fr-FR" cap="none" dirty="0" smtClean="0">
              <a:ea typeface="Geneva" pitchFamily="64" charset="-12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80728"/>
            <a:ext cx="6242304" cy="468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llipse 10"/>
          <p:cNvSpPr/>
          <p:nvPr/>
        </p:nvSpPr>
        <p:spPr bwMode="auto">
          <a:xfrm rot="20880000">
            <a:off x="1353713" y="1402211"/>
            <a:ext cx="3685237" cy="592849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50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Cause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fr-FR" dirty="0" smtClean="0">
                <a:ea typeface="Geneva" pitchFamily="64" charset="-128"/>
              </a:rPr>
              <a:t>Mise en résonance du premier mode transversal de la partie suspendue</a:t>
            </a:r>
          </a:p>
          <a:p>
            <a:pPr eaLnBrk="1" hangingPunct="1">
              <a:buFont typeface="Wingdings" pitchFamily="2" charset="2"/>
              <a:buChar char="v"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64579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068960"/>
            <a:ext cx="41615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691680" y="3933056"/>
            <a:ext cx="5670376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fr-FR" dirty="0" smtClean="0"/>
              <a:t>Mode non amorti après étude selon le guide méthodologique du SETRA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51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ETUDE DYNAMIQUE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fr-FR" dirty="0" smtClean="0">
                <a:ea typeface="Geneva" pitchFamily="64" charset="-128"/>
              </a:rPr>
              <a:t>Définition de la classe et du niveau de confort :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marL="342900" lvl="1" indent="-342900"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Étude des modes situés dans la plage de risque maximal de mise en résonance </a:t>
            </a: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115616" y="1484784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4871864"/>
              </a:tblGrid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Classe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Type de trafic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I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très</a:t>
                      </a:r>
                      <a:r>
                        <a:rPr lang="fr-BE" baseline="0" dirty="0" smtClean="0"/>
                        <a:t> dense (chargement total régulier)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II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Dense (chargement total exceptionnel)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III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Peu dense (sans</a:t>
                      </a:r>
                      <a:r>
                        <a:rPr lang="fr-BE" baseline="0" dirty="0" smtClean="0"/>
                        <a:t> chargement total)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IV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Peu utilisée</a:t>
                      </a:r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115616" y="3501008"/>
          <a:ext cx="568863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3672408"/>
              </a:tblGrid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niveau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Ressenti vibratoire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maximum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Imperceptible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Moyen 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perceptible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minimum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désagréable</a:t>
                      </a:r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043608" y="2564904"/>
            <a:ext cx="6048672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15616" y="4221088"/>
            <a:ext cx="5760640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52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ETUDE DYNAMIQUE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fr-FR" dirty="0" smtClean="0">
              <a:ea typeface="Geneva" pitchFamily="64" charset="-128"/>
            </a:endParaRPr>
          </a:p>
          <a:p>
            <a:pPr lvl="1" eaLnBrk="1" hangingPunct="1">
              <a:buNone/>
            </a:pPr>
            <a:r>
              <a:rPr lang="fr-FR" dirty="0" smtClean="0">
                <a:ea typeface="Geneva" pitchFamily="64" charset="-128"/>
              </a:rPr>
              <a:t>Mode transversal : risque maximal entre 0.5 et 1.1 Hz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b="0" dirty="0" smtClean="0">
                <a:ea typeface="Geneva" pitchFamily="64" charset="-128"/>
              </a:rPr>
              <a:t>Fréquence du premier mode transversal de la passerelle = 0.38 Hz</a:t>
            </a: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8641080" cy="348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7"/>
          <p:cNvCxnSpPr/>
          <p:nvPr/>
        </p:nvCxnSpPr>
        <p:spPr bwMode="auto">
          <a:xfrm flipV="1">
            <a:off x="1979712" y="1916832"/>
            <a:ext cx="0" cy="302433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53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MESURES VIBRATOIRES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eaLnBrk="1" hangingPunct="1">
              <a:buNone/>
            </a:pPr>
            <a:r>
              <a:rPr lang="fr-FR" dirty="0" smtClean="0">
                <a:ea typeface="Geneva" pitchFamily="64" charset="-128"/>
              </a:rPr>
              <a:t>Comportement en utilisation réelle ?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fr-FR" dirty="0" smtClean="0">
                <a:ea typeface="Geneva" pitchFamily="64" charset="-128"/>
              </a:rPr>
              <a:t> Mesures ponctuelles avec sollicitations contrôlées avec un groupe de volontaires</a:t>
            </a:r>
          </a:p>
          <a:p>
            <a:pPr eaLnBrk="1" hangingPunct="1">
              <a:buFont typeface="Wingdings" pitchFamily="2" charset="2"/>
              <a:buChar char="v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fr-FR" dirty="0" smtClean="0">
                <a:ea typeface="Geneva" pitchFamily="64" charset="-128"/>
              </a:rPr>
              <a:t>Accéléromètres placés au niveau du garde corps sur la travée principale</a:t>
            </a: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68960"/>
            <a:ext cx="3840480" cy="288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54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MESURES VIBRATOIRES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736092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212976"/>
            <a:ext cx="728091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372200" y="90872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Transversal</a:t>
            </a:r>
            <a:endParaRPr lang="fr-BE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6516216" y="350100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Vertical</a:t>
            </a:r>
            <a:endParaRPr lang="fr-BE" sz="1600" dirty="0"/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1259632" y="1674000"/>
            <a:ext cx="66967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>
            <a:off x="1259632" y="1926000"/>
            <a:ext cx="66967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>
            <a:off x="1259632" y="4248000"/>
            <a:ext cx="66967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>
            <a:off x="1259632" y="4725144"/>
            <a:ext cx="66967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2123728" y="2636912"/>
            <a:ext cx="3632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fr-FR" dirty="0" smtClean="0"/>
              <a:t>Pas de mise en résonance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35696" y="3212976"/>
            <a:ext cx="4743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Dépassement des seuils de confort</a:t>
            </a:r>
            <a:endParaRPr lang="fr-BE" dirty="0"/>
          </a:p>
        </p:txBody>
      </p:sp>
      <p:sp>
        <p:nvSpPr>
          <p:cNvPr id="16" name="Rectangle 15"/>
          <p:cNvSpPr/>
          <p:nvPr/>
        </p:nvSpPr>
        <p:spPr>
          <a:xfrm>
            <a:off x="1475656" y="55172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v"/>
            </a:pPr>
            <a:r>
              <a:rPr lang="fr-FR" dirty="0" smtClean="0"/>
              <a:t>Monitoring de la travée durant 3 semaines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55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MESURES VIBRATOIRES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6453066" cy="48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835696" y="119675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rgbClr val="0070C0"/>
                </a:solidFill>
              </a:rPr>
              <a:t>Prototypes </a:t>
            </a:r>
            <a:r>
              <a:rPr lang="fr-BE" sz="2800" dirty="0" err="1" smtClean="0">
                <a:solidFill>
                  <a:srgbClr val="0070C0"/>
                </a:solidFill>
              </a:rPr>
              <a:t>microsys</a:t>
            </a:r>
            <a:endParaRPr lang="fr-BE" sz="2800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84168" y="3068960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rgbClr val="0070C0"/>
                </a:solidFill>
              </a:rPr>
              <a:t>Accéléromètre et gyroscope 3axes</a:t>
            </a:r>
          </a:p>
          <a:p>
            <a:r>
              <a:rPr lang="fr-BE" sz="2800" dirty="0" smtClean="0">
                <a:solidFill>
                  <a:srgbClr val="0070C0"/>
                </a:solidFill>
              </a:rPr>
              <a:t>F = 30 Hz</a:t>
            </a:r>
            <a:endParaRPr lang="fr-BE" sz="2800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24128" y="1196752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rgbClr val="FFC000"/>
                </a:solidFill>
              </a:rPr>
              <a:t>Carte</a:t>
            </a:r>
          </a:p>
          <a:p>
            <a:r>
              <a:rPr lang="fr-BE" sz="2800" dirty="0" smtClean="0">
                <a:solidFill>
                  <a:srgbClr val="FFC000"/>
                </a:solidFill>
              </a:rPr>
              <a:t>µSD</a:t>
            </a:r>
            <a:endParaRPr lang="fr-BE" sz="2800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95736" y="393305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rgbClr val="FFC000"/>
                </a:solidFill>
              </a:rPr>
              <a:t>Alimentation</a:t>
            </a:r>
            <a:endParaRPr lang="fr-BE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56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MESURES VIBRATOIRES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7239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764704"/>
            <a:ext cx="7239000" cy="514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764704"/>
            <a:ext cx="72390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6E-6 L -0.00209 0.1785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8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19114 -0.1752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88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21059 -0.1731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-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57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ü"/>
            </a:pPr>
            <a:r>
              <a:rPr lang="fr-FR" dirty="0" smtClean="0">
                <a:ea typeface="Geneva" pitchFamily="64" charset="-128"/>
              </a:rPr>
              <a:t>Vibrations longitudinales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60833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uble flèche verticale 5"/>
          <p:cNvSpPr/>
          <p:nvPr/>
        </p:nvSpPr>
        <p:spPr bwMode="auto">
          <a:xfrm rot="20127176">
            <a:off x="4542130" y="3198802"/>
            <a:ext cx="576064" cy="136815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" y="1628800"/>
            <a:ext cx="8915400" cy="412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58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fr-FR" dirty="0" smtClean="0">
                <a:ea typeface="Geneva" pitchFamily="64" charset="-128"/>
              </a:rPr>
              <a:t>Valeurs longitudinales mesurées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56176" y="54868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0000"/>
                </a:solidFill>
              </a:rPr>
              <a:t>Capteur structure</a:t>
            </a:r>
          </a:p>
          <a:p>
            <a:r>
              <a:rPr lang="fr-BE" sz="1600" dirty="0" smtClean="0">
                <a:solidFill>
                  <a:srgbClr val="C00000"/>
                </a:solidFill>
              </a:rPr>
              <a:t>Capteur garde corps</a:t>
            </a:r>
          </a:p>
          <a:p>
            <a:r>
              <a:rPr lang="fr-BE" sz="1600" dirty="0" smtClean="0">
                <a:solidFill>
                  <a:schemeClr val="accent2"/>
                </a:solidFill>
              </a:rPr>
              <a:t>Capteur caisson</a:t>
            </a:r>
            <a:endParaRPr lang="fr-BE" sz="1600" dirty="0">
              <a:solidFill>
                <a:schemeClr val="accent2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39552" y="2852936"/>
            <a:ext cx="835292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539552" y="4255200"/>
            <a:ext cx="835292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59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ü"/>
            </a:pPr>
            <a:r>
              <a:rPr lang="fr-FR" dirty="0" smtClean="0">
                <a:ea typeface="Geneva" pitchFamily="64" charset="-128"/>
              </a:rPr>
              <a:t>Vibrations verticales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60833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uble flèche verticale 5"/>
          <p:cNvSpPr/>
          <p:nvPr/>
        </p:nvSpPr>
        <p:spPr bwMode="auto">
          <a:xfrm>
            <a:off x="3995936" y="2204864"/>
            <a:ext cx="576064" cy="136815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la </a:t>
            </a:r>
            <a:r>
              <a:rPr lang="fr-FR" cap="none" dirty="0" err="1" smtClean="0">
                <a:ea typeface="Geneva" pitchFamily="64" charset="-128"/>
              </a:rPr>
              <a:t>catène</a:t>
            </a:r>
            <a:endParaRPr lang="fr-FR" cap="none" dirty="0" smtClean="0">
              <a:ea typeface="Geneva" pitchFamily="64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388" y="1295400"/>
            <a:ext cx="67532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7"/>
          <p:cNvCxnSpPr/>
          <p:nvPr/>
        </p:nvCxnSpPr>
        <p:spPr bwMode="auto">
          <a:xfrm flipV="1">
            <a:off x="1619672" y="1628800"/>
            <a:ext cx="6048672" cy="331236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7236296" y="62068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Tête de pylône</a:t>
            </a:r>
            <a:endParaRPr lang="fr-BE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187624" y="5445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Ancrage</a:t>
            </a:r>
            <a:endParaRPr lang="fr-B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8915400" cy="412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60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fr-FR" dirty="0" smtClean="0">
                <a:ea typeface="Geneva" pitchFamily="64" charset="-128"/>
              </a:rPr>
              <a:t>Valeurs verticales mesurées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56176" y="54868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0000"/>
                </a:solidFill>
              </a:rPr>
              <a:t>Capteur structure</a:t>
            </a:r>
          </a:p>
          <a:p>
            <a:r>
              <a:rPr lang="fr-BE" sz="1600" dirty="0" smtClean="0">
                <a:solidFill>
                  <a:srgbClr val="C00000"/>
                </a:solidFill>
              </a:rPr>
              <a:t>Capteur garde corps</a:t>
            </a:r>
          </a:p>
          <a:p>
            <a:r>
              <a:rPr lang="fr-BE" sz="1600" dirty="0" smtClean="0">
                <a:solidFill>
                  <a:schemeClr val="accent2"/>
                </a:solidFill>
              </a:rPr>
              <a:t>Capteur caisson</a:t>
            </a:r>
            <a:endParaRPr lang="fr-BE" sz="1600" dirty="0">
              <a:solidFill>
                <a:schemeClr val="accent2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432000" y="2944800"/>
            <a:ext cx="835292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 flipV="1">
            <a:off x="395536" y="4437112"/>
            <a:ext cx="8424936" cy="88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61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ü"/>
            </a:pPr>
            <a:r>
              <a:rPr lang="fr-FR" dirty="0" smtClean="0">
                <a:ea typeface="Geneva" pitchFamily="64" charset="-128"/>
              </a:rPr>
              <a:t>Vibrations transversales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60833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uble flèche verticale 5"/>
          <p:cNvSpPr/>
          <p:nvPr/>
        </p:nvSpPr>
        <p:spPr bwMode="auto">
          <a:xfrm rot="5074744">
            <a:off x="4190728" y="2854029"/>
            <a:ext cx="576064" cy="136815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8915400" cy="412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62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fr-FR" dirty="0" smtClean="0">
                <a:ea typeface="Geneva" pitchFamily="64" charset="-128"/>
              </a:rPr>
              <a:t>Valeurs transversales mesurées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39552" y="2708920"/>
            <a:ext cx="84249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/>
          <p:cNvCxnSpPr/>
          <p:nvPr/>
        </p:nvCxnSpPr>
        <p:spPr bwMode="auto">
          <a:xfrm>
            <a:off x="539552" y="4111200"/>
            <a:ext cx="84249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6156176" y="54868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0000"/>
                </a:solidFill>
              </a:rPr>
              <a:t>Capteur structure</a:t>
            </a:r>
          </a:p>
          <a:p>
            <a:r>
              <a:rPr lang="fr-BE" sz="1600" dirty="0" smtClean="0">
                <a:solidFill>
                  <a:srgbClr val="C00000"/>
                </a:solidFill>
              </a:rPr>
              <a:t>Capteur garde corps</a:t>
            </a:r>
          </a:p>
          <a:p>
            <a:r>
              <a:rPr lang="fr-BE" sz="1600" dirty="0" smtClean="0">
                <a:solidFill>
                  <a:schemeClr val="accent2"/>
                </a:solidFill>
              </a:rPr>
              <a:t>Capteur caisson</a:t>
            </a:r>
            <a:endParaRPr lang="fr-BE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3010"/>
            <a:ext cx="8915400" cy="412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63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fr-FR" dirty="0" smtClean="0">
                <a:ea typeface="Geneva" pitchFamily="64" charset="-128"/>
              </a:rPr>
              <a:t>fréquences transversales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07904" y="21328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1</a:t>
            </a:r>
            <a:r>
              <a:rPr lang="fr-BE" sz="1800" baseline="30000" dirty="0" smtClean="0"/>
              <a:t>er</a:t>
            </a:r>
            <a:r>
              <a:rPr lang="fr-BE" sz="1800" dirty="0" smtClean="0"/>
              <a:t> mode</a:t>
            </a:r>
            <a:endParaRPr lang="fr-BE" sz="1800" dirty="0"/>
          </a:p>
        </p:txBody>
      </p:sp>
      <p:sp>
        <p:nvSpPr>
          <p:cNvPr id="7" name="Ellipse 6"/>
          <p:cNvSpPr/>
          <p:nvPr/>
        </p:nvSpPr>
        <p:spPr bwMode="auto">
          <a:xfrm>
            <a:off x="755576" y="4077072"/>
            <a:ext cx="288032" cy="1368152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56176" y="54868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0000"/>
                </a:solidFill>
              </a:rPr>
              <a:t>Capteur structure</a:t>
            </a:r>
          </a:p>
          <a:p>
            <a:r>
              <a:rPr lang="fr-BE" sz="1600" dirty="0" smtClean="0">
                <a:solidFill>
                  <a:srgbClr val="C00000"/>
                </a:solidFill>
              </a:rPr>
              <a:t>Capteur garde corps</a:t>
            </a:r>
          </a:p>
          <a:p>
            <a:r>
              <a:rPr lang="fr-BE" sz="1600" dirty="0" smtClean="0">
                <a:solidFill>
                  <a:schemeClr val="accent2"/>
                </a:solidFill>
              </a:rPr>
              <a:t>Capteur caisson</a:t>
            </a:r>
            <a:endParaRPr lang="fr-BE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8915400" cy="412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64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fr-FR" dirty="0" smtClean="0">
                <a:ea typeface="Geneva" pitchFamily="64" charset="-128"/>
              </a:rPr>
              <a:t>fréquences transversales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03648" y="15567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2</a:t>
            </a:r>
            <a:r>
              <a:rPr lang="fr-BE" sz="1800" baseline="30000" dirty="0" smtClean="0"/>
              <a:t>ème</a:t>
            </a:r>
            <a:r>
              <a:rPr lang="fr-BE" sz="1800" dirty="0" smtClean="0"/>
              <a:t> mode</a:t>
            </a:r>
            <a:endParaRPr lang="fr-BE" sz="1800" dirty="0"/>
          </a:p>
        </p:txBody>
      </p:sp>
      <p:sp>
        <p:nvSpPr>
          <p:cNvPr id="7" name="Ellipse 6"/>
          <p:cNvSpPr/>
          <p:nvPr/>
        </p:nvSpPr>
        <p:spPr bwMode="auto">
          <a:xfrm>
            <a:off x="1008000" y="1628800"/>
            <a:ext cx="288032" cy="3744416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56176" y="54868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0000"/>
                </a:solidFill>
              </a:rPr>
              <a:t>Capteur structure</a:t>
            </a:r>
          </a:p>
          <a:p>
            <a:r>
              <a:rPr lang="fr-BE" sz="1600" dirty="0" smtClean="0">
                <a:solidFill>
                  <a:srgbClr val="C00000"/>
                </a:solidFill>
              </a:rPr>
              <a:t>Capteur garde corps</a:t>
            </a:r>
          </a:p>
          <a:p>
            <a:r>
              <a:rPr lang="fr-BE" sz="1600" dirty="0" smtClean="0">
                <a:solidFill>
                  <a:schemeClr val="accent2"/>
                </a:solidFill>
              </a:rPr>
              <a:t>Capteur caisson</a:t>
            </a:r>
            <a:endParaRPr lang="fr-BE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65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fr-FR" dirty="0" smtClean="0">
              <a:ea typeface="Geneva" pitchFamily="64" charset="-128"/>
            </a:endParaRPr>
          </a:p>
          <a:p>
            <a:pPr lvl="1" eaLnBrk="1" hangingPunct="1">
              <a:buNone/>
            </a:pPr>
            <a:r>
              <a:rPr lang="fr-FR" dirty="0" smtClean="0">
                <a:ea typeface="Geneva" pitchFamily="64" charset="-128"/>
              </a:rPr>
              <a:t>Mode transversal : risque maximal entre 0.5 et 1.1 Hz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8641080" cy="348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7"/>
          <p:cNvCxnSpPr/>
          <p:nvPr/>
        </p:nvCxnSpPr>
        <p:spPr bwMode="auto">
          <a:xfrm flipV="1">
            <a:off x="4139952" y="1916832"/>
            <a:ext cx="0" cy="302433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8915400" cy="412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66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RESULTATS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fr-FR" dirty="0" smtClean="0">
                <a:ea typeface="Geneva" pitchFamily="64" charset="-128"/>
              </a:rPr>
              <a:t>fréquences transversales</a:t>
            </a: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fontAlgn="t" hangingPunct="1"/>
            <a:endParaRPr lang="fr-BE" b="0" dirty="0" smtClean="0"/>
          </a:p>
          <a:p>
            <a:pPr eaLnBrk="1" fontAlgn="t" hangingPunct="1"/>
            <a:endParaRPr lang="fr-BE" b="0" dirty="0" smtClean="0"/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076056" y="328498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Bon fonctionnement</a:t>
            </a:r>
            <a:endParaRPr lang="fr-BE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2843808" y="177281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Mauvais fonctionnement</a:t>
            </a:r>
            <a:endParaRPr lang="fr-BE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6156176" y="54868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0000"/>
                </a:solidFill>
              </a:rPr>
              <a:t>Capteur structure</a:t>
            </a:r>
          </a:p>
          <a:p>
            <a:r>
              <a:rPr lang="fr-BE" sz="1600" dirty="0" smtClean="0">
                <a:solidFill>
                  <a:srgbClr val="C00000"/>
                </a:solidFill>
              </a:rPr>
              <a:t>Capteur garde corps</a:t>
            </a:r>
          </a:p>
          <a:p>
            <a:r>
              <a:rPr lang="fr-BE" sz="1600" dirty="0" smtClean="0">
                <a:solidFill>
                  <a:schemeClr val="accent2"/>
                </a:solidFill>
              </a:rPr>
              <a:t>Capteur caisson</a:t>
            </a:r>
            <a:endParaRPr lang="fr-BE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67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CONCLUSIONS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Réglage de l’amortisseur </a:t>
            </a:r>
          </a:p>
          <a:p>
            <a:pPr eaLnBrk="1" hangingPunct="1">
              <a:buNone/>
            </a:pPr>
            <a:r>
              <a:rPr lang="fr-FR" dirty="0" smtClean="0">
                <a:ea typeface="Geneva" pitchFamily="64" charset="-128"/>
              </a:rPr>
              <a:t>     dynamique accordé du </a:t>
            </a:r>
          </a:p>
          <a:p>
            <a:pPr eaLnBrk="1" hangingPunct="1">
              <a:buNone/>
            </a:pPr>
            <a:r>
              <a:rPr lang="fr-FR" dirty="0" smtClean="0">
                <a:ea typeface="Geneva" pitchFamily="64" charset="-128"/>
              </a:rPr>
              <a:t>     deuxième mode </a:t>
            </a:r>
          </a:p>
          <a:p>
            <a:pPr eaLnBrk="1" hangingPunct="1">
              <a:buNone/>
            </a:pPr>
            <a:r>
              <a:rPr lang="fr-FR" dirty="0" smtClean="0">
                <a:ea typeface="Geneva" pitchFamily="64" charset="-128"/>
              </a:rPr>
              <a:t>     transversal</a:t>
            </a: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Etude du surcoût pour amortir le premier mode transversal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Contrôle de la foule pour éviter un chargement complet</a:t>
            </a:r>
          </a:p>
          <a:p>
            <a:pPr eaLnBrk="1" hangingPunct="1">
              <a:buFont typeface="Wingdings" pitchFamily="2" charset="2"/>
              <a:buChar char="Ø"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fr-FR" dirty="0" smtClean="0">
                <a:ea typeface="Geneva" pitchFamily="64" charset="-128"/>
              </a:rPr>
              <a:t>Dépassement du seuil de confort : pas de solution</a:t>
            </a: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  <p:pic>
        <p:nvPicPr>
          <p:cNvPr id="6" name="Image 5" descr="tm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836712"/>
            <a:ext cx="3416300" cy="237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68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endParaRPr lang="fr-FR" cap="none" dirty="0" smtClean="0">
              <a:ea typeface="Geneva" pitchFamily="64" charset="-128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80728"/>
            <a:ext cx="7920038" cy="4706714"/>
          </a:xfrm>
        </p:spPr>
        <p:txBody>
          <a:bodyPr/>
          <a:lstStyle/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algn="ctr" eaLnBrk="1" hangingPunct="1">
              <a:buNone/>
            </a:pPr>
            <a:endParaRPr lang="fr-FR" sz="3600" b="0" dirty="0" smtClean="0">
              <a:ea typeface="Geneva" pitchFamily="64" charset="-128"/>
            </a:endParaRPr>
          </a:p>
          <a:p>
            <a:pPr algn="ctr" eaLnBrk="1" hangingPunct="1">
              <a:buNone/>
            </a:pPr>
            <a:r>
              <a:rPr lang="fr-FR" sz="3600" b="0" dirty="0" smtClean="0">
                <a:ea typeface="Geneva" pitchFamily="64" charset="-128"/>
              </a:rPr>
              <a:t>MERCI POUR</a:t>
            </a:r>
          </a:p>
          <a:p>
            <a:pPr algn="ctr" eaLnBrk="1" hangingPunct="1">
              <a:buNone/>
            </a:pPr>
            <a:endParaRPr lang="fr-FR" sz="3600" b="0" dirty="0" smtClean="0">
              <a:ea typeface="Geneva" pitchFamily="64" charset="-128"/>
            </a:endParaRPr>
          </a:p>
          <a:p>
            <a:pPr algn="ctr" eaLnBrk="1" hangingPunct="1">
              <a:buNone/>
            </a:pPr>
            <a:r>
              <a:rPr lang="fr-FR" sz="3600" b="0" dirty="0" smtClean="0">
                <a:ea typeface="Geneva" pitchFamily="64" charset="-128"/>
              </a:rPr>
              <a:t>VOTRE ATTENTION</a:t>
            </a:r>
          </a:p>
          <a:p>
            <a:pPr algn="ctr"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dirty="0" smtClean="0">
              <a:ea typeface="Geneva" pitchFamily="6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 bwMode="auto">
          <a:xfrm flipH="1">
            <a:off x="1043608" y="1340768"/>
            <a:ext cx="4896544" cy="14401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7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Le problème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052736"/>
            <a:ext cx="7920038" cy="4706714"/>
          </a:xfrm>
        </p:spPr>
        <p:txBody>
          <a:bodyPr/>
          <a:lstStyle/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 flipH="1">
            <a:off x="1043608" y="1340768"/>
            <a:ext cx="4896544" cy="1728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 rot="19500000">
            <a:off x="1046747" y="2875878"/>
            <a:ext cx="5420039" cy="2133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cxnSp>
        <p:nvCxnSpPr>
          <p:cNvPr id="11" name="Connecteur droit 10"/>
          <p:cNvCxnSpPr/>
          <p:nvPr/>
        </p:nvCxnSpPr>
        <p:spPr bwMode="auto">
          <a:xfrm flipH="1">
            <a:off x="1043608" y="1340768"/>
            <a:ext cx="4896544" cy="1728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1619672" y="2924944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Position de montage</a:t>
            </a:r>
            <a:endParaRPr lang="fr-BE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547664" y="1700808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Position de service</a:t>
            </a:r>
            <a:endParaRPr lang="fr-BE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27584" y="4941169"/>
            <a:ext cx="435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BE" sz="1600" dirty="0" smtClean="0"/>
              <a:t> montage en position de service</a:t>
            </a:r>
          </a:p>
          <a:p>
            <a:pPr>
              <a:buFont typeface="Arial" pitchFamily="34" charset="0"/>
              <a:buChar char="•"/>
            </a:pPr>
            <a:endParaRPr lang="fr-BE" sz="1600" dirty="0"/>
          </a:p>
        </p:txBody>
      </p:sp>
      <p:sp>
        <p:nvSpPr>
          <p:cNvPr id="12" name="Flèche droite 11"/>
          <p:cNvSpPr/>
          <p:nvPr/>
        </p:nvSpPr>
        <p:spPr bwMode="auto">
          <a:xfrm>
            <a:off x="971600" y="5373216"/>
            <a:ext cx="504056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619672" y="5373216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Efforts excédentaire sur la </a:t>
            </a:r>
            <a:r>
              <a:rPr lang="fr-BE" sz="1600" dirty="0" err="1" smtClean="0"/>
              <a:t>catène</a:t>
            </a:r>
            <a:endParaRPr lang="fr-BE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00017 -0.0210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3.92411E-6 L 0.00017 -0.0210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2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8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SOLUTION RETENUE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052736"/>
            <a:ext cx="7920038" cy="4706714"/>
          </a:xfrm>
        </p:spPr>
        <p:txBody>
          <a:bodyPr/>
          <a:lstStyle/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 flipH="1">
            <a:off x="5436096" y="1340768"/>
            <a:ext cx="504056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 rot="19500000">
            <a:off x="1046747" y="2875878"/>
            <a:ext cx="5420039" cy="2133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80112" y="184482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BE" sz="1600" dirty="0" smtClean="0"/>
              <a:t> Découpage de la </a:t>
            </a:r>
            <a:r>
              <a:rPr lang="fr-BE" sz="1600" dirty="0" err="1" smtClean="0"/>
              <a:t>catène</a:t>
            </a:r>
            <a:endParaRPr lang="fr-BE" sz="1600" dirty="0" smtClean="0"/>
          </a:p>
          <a:p>
            <a:pPr>
              <a:buFont typeface="Arial" pitchFamily="34" charset="0"/>
              <a:buChar char="•"/>
            </a:pPr>
            <a:endParaRPr lang="fr-BE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932040" y="2492896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BE" sz="1600" dirty="0" smtClean="0"/>
              <a:t> soudage de la partie découpée dans sa position de montage</a:t>
            </a:r>
            <a:endParaRPr lang="fr-BE" sz="1600" dirty="0"/>
          </a:p>
        </p:txBody>
      </p:sp>
      <p:cxnSp>
        <p:nvCxnSpPr>
          <p:cNvPr id="21" name="Connecteur droit 20"/>
          <p:cNvCxnSpPr/>
          <p:nvPr/>
        </p:nvCxnSpPr>
        <p:spPr bwMode="auto">
          <a:xfrm flipH="1">
            <a:off x="971600" y="1484784"/>
            <a:ext cx="4464496" cy="13681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4644008" y="3429000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BE" sz="1600" dirty="0" smtClean="0"/>
              <a:t> Mise en place d’une cale</a:t>
            </a:r>
            <a:endParaRPr lang="fr-BE" sz="1600" dirty="0"/>
          </a:p>
        </p:txBody>
      </p:sp>
      <p:sp>
        <p:nvSpPr>
          <p:cNvPr id="26" name="Pentagone 25"/>
          <p:cNvSpPr/>
          <p:nvPr/>
        </p:nvSpPr>
        <p:spPr bwMode="auto">
          <a:xfrm rot="19958553">
            <a:off x="5528564" y="1399693"/>
            <a:ext cx="295639" cy="160998"/>
          </a:xfrm>
          <a:prstGeom prst="homePlat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491880" y="422108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BE" sz="1600" dirty="0" smtClean="0"/>
              <a:t> Amplitude de la plastification</a:t>
            </a:r>
            <a:endParaRPr lang="fr-BE" sz="1600" dirty="0"/>
          </a:p>
        </p:txBody>
      </p:sp>
      <p:sp>
        <p:nvSpPr>
          <p:cNvPr id="28" name="Ellipse 27"/>
          <p:cNvSpPr/>
          <p:nvPr/>
        </p:nvSpPr>
        <p:spPr bwMode="auto">
          <a:xfrm>
            <a:off x="5364088" y="1124744"/>
            <a:ext cx="576064" cy="5040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419872" y="4725144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BE" sz="1600" dirty="0" smtClean="0"/>
              <a:t> Extension de la plastification</a:t>
            </a:r>
            <a:endParaRPr lang="fr-BE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78834E-6 L 0.00798 0.026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570FA-B0BB-4F53-AE17-3E5D58C00A36}" type="slidenum">
              <a:rPr lang="fr-FR"/>
              <a:pPr/>
              <a:t>9</a:t>
            </a:fld>
            <a:r>
              <a:rPr lang="fr-FR"/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39751"/>
            <a:ext cx="7920038" cy="512986"/>
          </a:xfrm>
        </p:spPr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L’instrumentation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052736"/>
            <a:ext cx="7920038" cy="4706714"/>
          </a:xfrm>
        </p:spPr>
        <p:txBody>
          <a:bodyPr/>
          <a:lstStyle/>
          <a:p>
            <a:pPr eaLnBrk="1" hangingPunct="1"/>
            <a:endParaRPr lang="fr-FR" dirty="0" smtClean="0">
              <a:ea typeface="Geneva" pitchFamily="64" charset="-128"/>
            </a:endParaRPr>
          </a:p>
          <a:p>
            <a:pPr eaLnBrk="1" hangingPunct="1">
              <a:buNone/>
            </a:pPr>
            <a:endParaRPr lang="fr-FR" dirty="0" smtClean="0">
              <a:ea typeface="Geneva" pitchFamily="64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27784" y="458112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7720965" cy="485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uvelle présentation 2">
    <a:dk1>
      <a:srgbClr val="000000"/>
    </a:dk1>
    <a:lt1>
      <a:srgbClr val="FFFFFF"/>
    </a:lt1>
    <a:dk2>
      <a:srgbClr val="003366"/>
    </a:dk2>
    <a:lt2>
      <a:srgbClr val="5490A8"/>
    </a:lt2>
    <a:accent1>
      <a:srgbClr val="0099CC"/>
    </a:accent1>
    <a:accent2>
      <a:srgbClr val="3366CC"/>
    </a:accent2>
    <a:accent3>
      <a:srgbClr val="FFFFFF"/>
    </a:accent3>
    <a:accent4>
      <a:srgbClr val="000000"/>
    </a:accent4>
    <a:accent5>
      <a:srgbClr val="AACAE2"/>
    </a:accent5>
    <a:accent6>
      <a:srgbClr val="2D5CB9"/>
    </a:accent6>
    <a:hlink>
      <a:srgbClr val="99CCFF"/>
    </a:hlink>
    <a:folHlink>
      <a:srgbClr val="E1E1B7"/>
    </a:folHlink>
  </a:clrScheme>
</a:themeOverride>
</file>

<file path=ppt/theme/themeOverride2.xml><?xml version="1.0" encoding="utf-8"?>
<a:themeOverride xmlns:a="http://schemas.openxmlformats.org/drawingml/2006/main">
  <a:clrScheme name="Nouvelle présentation 2">
    <a:dk1>
      <a:srgbClr val="000000"/>
    </a:dk1>
    <a:lt1>
      <a:srgbClr val="FFFFFF"/>
    </a:lt1>
    <a:dk2>
      <a:srgbClr val="003366"/>
    </a:dk2>
    <a:lt2>
      <a:srgbClr val="5490A8"/>
    </a:lt2>
    <a:accent1>
      <a:srgbClr val="0099CC"/>
    </a:accent1>
    <a:accent2>
      <a:srgbClr val="3366CC"/>
    </a:accent2>
    <a:accent3>
      <a:srgbClr val="FFFFFF"/>
    </a:accent3>
    <a:accent4>
      <a:srgbClr val="000000"/>
    </a:accent4>
    <a:accent5>
      <a:srgbClr val="AACAE2"/>
    </a:accent5>
    <a:accent6>
      <a:srgbClr val="2D5CB9"/>
    </a:accent6>
    <a:hlink>
      <a:srgbClr val="99CCFF"/>
    </a:hlink>
    <a:folHlink>
      <a:srgbClr val="E1E1B7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</TotalTime>
  <Words>1134</Words>
  <Application>Microsoft Office PowerPoint</Application>
  <PresentationFormat>Affichage à l'écran (4:3)</PresentationFormat>
  <Paragraphs>688</Paragraphs>
  <Slides>68</Slides>
  <Notes>35</Notes>
  <HiddenSlides>0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2" baseType="lpstr">
      <vt:lpstr>Nouvelle présentation</vt:lpstr>
      <vt:lpstr>1_Nouvelle présentation</vt:lpstr>
      <vt:lpstr>Thème Office</vt:lpstr>
      <vt:lpstr>Worksheet</vt:lpstr>
      <vt:lpstr>« La Belle Liégeoise » - techniques spécifiques pour le suivi et la réception de la passerelle</vt:lpstr>
      <vt:lpstr>L’ouvrage</vt:lpstr>
      <vt:lpstr>L’ouvrage</vt:lpstr>
      <vt:lpstr>La chronologie des évènements</vt:lpstr>
      <vt:lpstr>la catène</vt:lpstr>
      <vt:lpstr>la catène</vt:lpstr>
      <vt:lpstr>Le problème</vt:lpstr>
      <vt:lpstr>SOLUTION RETENUE</vt:lpstr>
      <vt:lpstr>L’instrumentation</vt:lpstr>
      <vt:lpstr>L’instrumentation</vt:lpstr>
      <vt:lpstr>L’instrumentation</vt:lpstr>
      <vt:lpstr>L’instrumentation</vt:lpstr>
      <vt:lpstr>Les résultats</vt:lpstr>
      <vt:lpstr>Les résultats</vt:lpstr>
      <vt:lpstr>Les résultats</vt:lpstr>
      <vt:lpstr>Conclusions problème catène</vt:lpstr>
      <vt:lpstr>La chronologie des évènements</vt:lpstr>
      <vt:lpstr>LES EPREUVES DE MISE EN CHARGE</vt:lpstr>
      <vt:lpstr>La structure</vt:lpstr>
      <vt:lpstr>La structure</vt:lpstr>
      <vt:lpstr>La structure</vt:lpstr>
      <vt:lpstr>La structure</vt:lpstr>
      <vt:lpstr>Charges à mobiliser</vt:lpstr>
      <vt:lpstr>Charges à mobiliser</vt:lpstr>
      <vt:lpstr>Charges à mobiliser</vt:lpstr>
      <vt:lpstr>Charges à mobiliser</vt:lpstr>
      <vt:lpstr>Charges à mobiliser</vt:lpstr>
      <vt:lpstr>Présentation PowerPoint</vt:lpstr>
      <vt:lpstr>Chargement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Travée sur la Meuse: mesures</vt:lpstr>
      <vt:lpstr>Présentation PowerPoint</vt:lpstr>
      <vt:lpstr>Présentation PowerPoint</vt:lpstr>
      <vt:lpstr>Déchargement</vt:lpstr>
      <vt:lpstr>Présentation PowerPoint</vt:lpstr>
      <vt:lpstr>Présentation PowerPoint</vt:lpstr>
      <vt:lpstr>Présentation PowerPoint</vt:lpstr>
      <vt:lpstr>Présentation PowerPoint</vt:lpstr>
      <vt:lpstr>Scanner 3D: nuages de points</vt:lpstr>
      <vt:lpstr>Résultats: Phase initiale et Phase chargée</vt:lpstr>
      <vt:lpstr>Résultats: Phase initiale et Phase chargée</vt:lpstr>
      <vt:lpstr>Conclusions</vt:lpstr>
      <vt:lpstr>La chronologie des évènements</vt:lpstr>
      <vt:lpstr>Le problème</vt:lpstr>
      <vt:lpstr>Cause</vt:lpstr>
      <vt:lpstr>ETUDE DYNAMIQUE</vt:lpstr>
      <vt:lpstr>ETUDE DYNAMIQUE</vt:lpstr>
      <vt:lpstr>MESURES VIBRATOIRES</vt:lpstr>
      <vt:lpstr>MESURES VIBRATOIRES</vt:lpstr>
      <vt:lpstr>MESURES VIBRATOIRES</vt:lpstr>
      <vt:lpstr>MESURES VIBRATOIRES</vt:lpstr>
      <vt:lpstr>RESULTATS</vt:lpstr>
      <vt:lpstr>RESULTATS</vt:lpstr>
      <vt:lpstr>RESULTATS</vt:lpstr>
      <vt:lpstr>RESULTATS</vt:lpstr>
      <vt:lpstr>RESULTATS</vt:lpstr>
      <vt:lpstr>RESULTATS</vt:lpstr>
      <vt:lpstr>RESULTATS</vt:lpstr>
      <vt:lpstr>RESULTATS</vt:lpstr>
      <vt:lpstr>RESULTATS</vt:lpstr>
      <vt:lpstr>RESULTATS</vt:lpstr>
      <vt:lpstr>CONCLUSIONS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AUGUSTE Thierry</dc:creator>
  <cp:lastModifiedBy> </cp:lastModifiedBy>
  <cp:revision>290</cp:revision>
  <cp:lastPrinted>1904-01-01T00:00:00Z</cp:lastPrinted>
  <dcterms:created xsi:type="dcterms:W3CDTF">2010-07-12T12:16:31Z</dcterms:created>
  <dcterms:modified xsi:type="dcterms:W3CDTF">2017-03-04T17:39:04Z</dcterms:modified>
</cp:coreProperties>
</file>